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26"/>
  </p:notesMasterIdLst>
  <p:sldIdLst>
    <p:sldId id="644" r:id="rId2"/>
    <p:sldId id="645" r:id="rId3"/>
    <p:sldId id="646" r:id="rId4"/>
    <p:sldId id="647" r:id="rId5"/>
    <p:sldId id="635" r:id="rId6"/>
    <p:sldId id="636" r:id="rId7"/>
    <p:sldId id="640" r:id="rId8"/>
    <p:sldId id="638" r:id="rId9"/>
    <p:sldId id="637" r:id="rId10"/>
    <p:sldId id="617" r:id="rId11"/>
    <p:sldId id="618" r:id="rId12"/>
    <p:sldId id="642" r:id="rId13"/>
    <p:sldId id="643" r:id="rId14"/>
    <p:sldId id="598" r:id="rId15"/>
    <p:sldId id="629" r:id="rId16"/>
    <p:sldId id="614" r:id="rId17"/>
    <p:sldId id="610" r:id="rId18"/>
    <p:sldId id="641" r:id="rId19"/>
    <p:sldId id="613" r:id="rId20"/>
    <p:sldId id="609" r:id="rId21"/>
    <p:sldId id="608" r:id="rId22"/>
    <p:sldId id="607" r:id="rId23"/>
    <p:sldId id="485" r:id="rId24"/>
    <p:sldId id="317" r:id="rId25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2037" autoAdjust="0"/>
  </p:normalViewPr>
  <p:slideViewPr>
    <p:cSldViewPr>
      <p:cViewPr varScale="1">
        <p:scale>
          <a:sx n="105" d="100"/>
          <a:sy n="105" d="100"/>
        </p:scale>
        <p:origin x="17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myth" userId="b683e4099e6534e9" providerId="LiveId" clId="{0C5D36F0-BC74-44DC-9AFF-FB37E01ED74B}"/>
    <pc:docChg chg="custSel modSld">
      <pc:chgData name="Peter Smyth" userId="b683e4099e6534e9" providerId="LiveId" clId="{0C5D36F0-BC74-44DC-9AFF-FB37E01ED74B}" dt="2018-04-07T14:32:16.214" v="53" actId="27636"/>
      <pc:docMkLst>
        <pc:docMk/>
      </pc:docMkLst>
      <pc:sldChg chg="modSp">
        <pc:chgData name="Peter Smyth" userId="b683e4099e6534e9" providerId="LiveId" clId="{0C5D36F0-BC74-44DC-9AFF-FB37E01ED74B}" dt="2018-04-07T14:32:16.214" v="53" actId="27636"/>
        <pc:sldMkLst>
          <pc:docMk/>
          <pc:sldMk cId="920100372" sldId="618"/>
        </pc:sldMkLst>
        <pc:spChg chg="mod">
          <ac:chgData name="Peter Smyth" userId="b683e4099e6534e9" providerId="LiveId" clId="{0C5D36F0-BC74-44DC-9AFF-FB37E01ED74B}" dt="2018-04-07T14:32:16.214" v="53" actId="27636"/>
          <ac:spMkLst>
            <pc:docMk/>
            <pc:sldMk cId="920100372" sldId="618"/>
            <ac:spMk id="3" creationId="{00000000-0000-0000-0000-000000000000}"/>
          </ac:spMkLst>
        </pc:spChg>
      </pc:sldChg>
      <pc:sldChg chg="modSp">
        <pc:chgData name="Peter Smyth" userId="b683e4099e6534e9" providerId="LiveId" clId="{0C5D36F0-BC74-44DC-9AFF-FB37E01ED74B}" dt="2018-04-07T14:19:46.343" v="51" actId="20577"/>
        <pc:sldMkLst>
          <pc:docMk/>
          <pc:sldMk cId="1836804078" sldId="640"/>
        </pc:sldMkLst>
        <pc:spChg chg="mod">
          <ac:chgData name="Peter Smyth" userId="b683e4099e6534e9" providerId="LiveId" clId="{0C5D36F0-BC74-44DC-9AFF-FB37E01ED74B}" dt="2018-04-07T14:19:46.343" v="51" actId="20577"/>
          <ac:spMkLst>
            <pc:docMk/>
            <pc:sldMk cId="1836804078" sldId="640"/>
            <ac:spMk id="2" creationId="{00000000-0000-0000-0000-000000000000}"/>
          </ac:spMkLst>
        </pc:spChg>
      </pc:sldChg>
      <pc:sldChg chg="modSp">
        <pc:chgData name="Peter Smyth" userId="b683e4099e6534e9" providerId="LiveId" clId="{0C5D36F0-BC74-44DC-9AFF-FB37E01ED74B}" dt="2018-04-07T14:04:10.189" v="42" actId="20577"/>
        <pc:sldMkLst>
          <pc:docMk/>
          <pc:sldMk cId="2503167324" sldId="644"/>
        </pc:sldMkLst>
        <pc:spChg chg="mod">
          <ac:chgData name="Peter Smyth" userId="b683e4099e6534e9" providerId="LiveId" clId="{0C5D36F0-BC74-44DC-9AFF-FB37E01ED74B}" dt="2018-04-07T14:04:10.189" v="42" actId="20577"/>
          <ac:spMkLst>
            <pc:docMk/>
            <pc:sldMk cId="2503167324" sldId="644"/>
            <ac:spMk id="4" creationId="{00000000-0000-0000-0000-000000000000}"/>
          </ac:spMkLst>
        </pc:spChg>
      </pc:sldChg>
      <pc:sldChg chg="modSp">
        <pc:chgData name="Peter Smyth" userId="b683e4099e6534e9" providerId="LiveId" clId="{0C5D36F0-BC74-44DC-9AFF-FB37E01ED74B}" dt="2018-04-07T14:04:36.086" v="50" actId="20577"/>
        <pc:sldMkLst>
          <pc:docMk/>
          <pc:sldMk cId="3524780504" sldId="645"/>
        </pc:sldMkLst>
        <pc:spChg chg="mod">
          <ac:chgData name="Peter Smyth" userId="b683e4099e6534e9" providerId="LiveId" clId="{0C5D36F0-BC74-44DC-9AFF-FB37E01ED74B}" dt="2018-04-07T14:04:36.086" v="50" actId="20577"/>
          <ac:spMkLst>
            <pc:docMk/>
            <pc:sldMk cId="3524780504" sldId="64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9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7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ssets.datacamp.com/blog_assets/Python_Matplotlib_Cheat_Sheet.pdf" TargetMode="External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Smyth12/april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– 10 April 2018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University of Manchester,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CMI</a:t>
            </a: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Oriented Programming (OOP)</a:t>
            </a:r>
          </a:p>
          <a:p>
            <a:pPr lvl="1"/>
            <a:r>
              <a:rPr lang="en-GB" dirty="0"/>
              <a:t>Most modern programming languages are built this way</a:t>
            </a:r>
          </a:p>
          <a:p>
            <a:r>
              <a:rPr lang="en-GB" dirty="0"/>
              <a:t>Everything is an object</a:t>
            </a:r>
          </a:p>
          <a:p>
            <a:pPr lvl="1"/>
            <a:r>
              <a:rPr lang="en-GB" dirty="0" err="1"/>
              <a:t>my_str</a:t>
            </a:r>
            <a:r>
              <a:rPr lang="en-GB" dirty="0"/>
              <a:t> = “Hello World”</a:t>
            </a:r>
          </a:p>
          <a:p>
            <a:pPr lvl="1"/>
            <a:r>
              <a:rPr lang="en-GB" dirty="0"/>
              <a:t>you think of </a:t>
            </a:r>
            <a:r>
              <a:rPr lang="en-GB" dirty="0" err="1"/>
              <a:t>my_str</a:t>
            </a:r>
            <a:r>
              <a:rPr lang="en-GB" dirty="0"/>
              <a:t> as a string variable</a:t>
            </a:r>
          </a:p>
          <a:p>
            <a:pPr lvl="1"/>
            <a:r>
              <a:rPr lang="en-GB" dirty="0"/>
              <a:t>it is in fact an object</a:t>
            </a:r>
          </a:p>
          <a:p>
            <a:pPr lvl="1"/>
            <a:r>
              <a:rPr lang="en-GB" dirty="0"/>
              <a:t>Most of the time you don’t care</a:t>
            </a:r>
          </a:p>
          <a:p>
            <a:pPr lvl="1"/>
            <a:r>
              <a:rPr lang="en-GB" dirty="0"/>
              <a:t>But it does effect how you call string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But what is meant by an object and other  key terms?</a:t>
            </a:r>
          </a:p>
          <a:p>
            <a:endParaRPr lang="en-GB" dirty="0"/>
          </a:p>
          <a:p>
            <a:r>
              <a:rPr lang="en-GB" dirty="0"/>
              <a:t>Key terms</a:t>
            </a:r>
          </a:p>
          <a:p>
            <a:pPr lvl="1"/>
            <a:r>
              <a:rPr lang="en-GB" dirty="0"/>
              <a:t>Object</a:t>
            </a:r>
          </a:p>
          <a:p>
            <a:pPr lvl="2"/>
            <a:r>
              <a:rPr lang="en-GB" dirty="0"/>
              <a:t>Anything can be one</a:t>
            </a:r>
          </a:p>
          <a:p>
            <a:pPr lvl="1"/>
            <a:r>
              <a:rPr lang="en-GB" dirty="0"/>
              <a:t>Encapsulation</a:t>
            </a:r>
          </a:p>
          <a:p>
            <a:pPr lvl="2"/>
            <a:r>
              <a:rPr lang="en-GB" dirty="0"/>
              <a:t>Combining data items and the functions (methods) that operate on them into a single unit – an object</a:t>
            </a:r>
          </a:p>
          <a:p>
            <a:pPr lvl="1"/>
            <a:r>
              <a:rPr lang="en-GB" dirty="0"/>
              <a:t>Polymorphism</a:t>
            </a:r>
          </a:p>
          <a:p>
            <a:pPr lvl="2"/>
            <a:r>
              <a:rPr lang="en-GB" dirty="0"/>
              <a:t>The ability of something to behave differently depending on what it is acting on – in our case, a method with a common name behaves differently depending on the object type it is associated with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0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But what is meant by an object and other  key terms?</a:t>
            </a:r>
          </a:p>
          <a:p>
            <a:endParaRPr lang="en-GB" dirty="0"/>
          </a:p>
          <a:p>
            <a:r>
              <a:rPr lang="en-GB" dirty="0"/>
              <a:t>Key terms</a:t>
            </a:r>
          </a:p>
          <a:p>
            <a:pPr lvl="1"/>
            <a:r>
              <a:rPr lang="en-GB" dirty="0"/>
              <a:t>Inheritance</a:t>
            </a:r>
          </a:p>
          <a:p>
            <a:pPr lvl="2"/>
            <a:r>
              <a:rPr lang="en-GB" dirty="0"/>
              <a:t>One class based on another, inherits all of the data variables and methods of the parent class</a:t>
            </a:r>
          </a:p>
          <a:p>
            <a:pPr lvl="1"/>
            <a:r>
              <a:rPr lang="en-GB" dirty="0"/>
              <a:t>Class</a:t>
            </a:r>
          </a:p>
          <a:p>
            <a:pPr lvl="2"/>
            <a:r>
              <a:rPr lang="en-GB" dirty="0"/>
              <a:t>A template or </a:t>
            </a:r>
            <a:r>
              <a:rPr lang="en-GB" dirty="0" err="1"/>
              <a:t>bluebrint</a:t>
            </a:r>
            <a:r>
              <a:rPr lang="en-GB" dirty="0"/>
              <a:t> for creating an object</a:t>
            </a:r>
          </a:p>
          <a:p>
            <a:pPr lvl="1"/>
            <a:r>
              <a:rPr lang="en-GB" dirty="0"/>
              <a:t>Instantiation </a:t>
            </a:r>
          </a:p>
          <a:p>
            <a:pPr lvl="2"/>
            <a:r>
              <a:rPr lang="en-GB" dirty="0"/>
              <a:t>A specific object which is created based on some class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18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9 -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Example – Office Documents</a:t>
            </a:r>
          </a:p>
        </p:txBody>
      </p:sp>
    </p:spTree>
    <p:extLst>
      <p:ext uri="{BB962C8B-B14F-4D97-AF65-F5344CB8AC3E}">
        <p14:creationId xmlns:p14="http://schemas.microsoft.com/office/powerpoint/2010/main" val="179730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 &amp;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 - used for data manipulation and simple analysis</a:t>
            </a:r>
          </a:p>
          <a:p>
            <a:pPr lvl="1"/>
            <a:r>
              <a:rPr lang="en-GB" dirty="0"/>
              <a:t>Probably the most used Python package</a:t>
            </a:r>
          </a:p>
          <a:p>
            <a:r>
              <a:rPr lang="en-GB" dirty="0" err="1"/>
              <a:t>Matplotlib</a:t>
            </a:r>
            <a:r>
              <a:rPr lang="en-GB" dirty="0"/>
              <a:t> - used for data visualisation</a:t>
            </a:r>
          </a:p>
          <a:p>
            <a:pPr lvl="1"/>
            <a:r>
              <a:rPr lang="en-GB" dirty="0"/>
              <a:t>Also heavily used, but has more competition</a:t>
            </a:r>
          </a:p>
        </p:txBody>
      </p:sp>
    </p:spTree>
    <p:extLst>
      <p:ext uri="{BB962C8B-B14F-4D97-AF65-F5344CB8AC3E}">
        <p14:creationId xmlns:p14="http://schemas.microsoft.com/office/powerpoint/2010/main" val="13829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installed with the pip command</a:t>
            </a:r>
          </a:p>
          <a:p>
            <a:r>
              <a:rPr lang="en-GB" dirty="0"/>
              <a:t>Already installed with the Anaconda installation</a:t>
            </a:r>
          </a:p>
          <a:p>
            <a:r>
              <a:rPr lang="en-GB" dirty="0"/>
              <a:t>The full documentation is available for download at</a:t>
            </a:r>
          </a:p>
          <a:p>
            <a:pPr lvl="1"/>
            <a:r>
              <a:rPr lang="en-GB" dirty="0">
                <a:hlinkClick r:id="rId2"/>
              </a:rPr>
              <a:t>http://pandas.pydata.org/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The pdf file has over 1900 pages in it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Cheatsheets</a:t>
            </a:r>
            <a:r>
              <a:rPr lang="en-GB" dirty="0"/>
              <a:t>’ are available</a:t>
            </a:r>
          </a:p>
          <a:p>
            <a:pPr lvl="1"/>
            <a:r>
              <a:rPr lang="en-GB" dirty="0">
                <a:hlinkClick r:id="rId3"/>
              </a:rPr>
              <a:t>https://github.com/pandas-dev/pandas/blob/master/doc/cheatsheet/Pandas_Cheat_Sheet.pdf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3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 can be used to read csv files</a:t>
            </a:r>
          </a:p>
          <a:p>
            <a:pPr lvl="1"/>
            <a:r>
              <a:rPr lang="en-GB" dirty="0"/>
              <a:t>Also JSON files and HTML pages from the web</a:t>
            </a:r>
          </a:p>
          <a:p>
            <a:r>
              <a:rPr lang="en-GB" dirty="0"/>
              <a:t>The difference between using pandas and just using core Python commands as we did earlier is very important</a:t>
            </a:r>
          </a:p>
          <a:p>
            <a:pPr lvl="1"/>
            <a:r>
              <a:rPr lang="en-GB" dirty="0"/>
              <a:t>Using the core commands we read the file one line at a time.</a:t>
            </a:r>
          </a:p>
          <a:p>
            <a:pPr lvl="1"/>
            <a:r>
              <a:rPr lang="en-GB" dirty="0"/>
              <a:t>Using Pandas, you read all of the file at once</a:t>
            </a:r>
          </a:p>
          <a:p>
            <a:r>
              <a:rPr lang="en-GB" dirty="0"/>
              <a:t>Pandas creates a representation of the whole file, which it calls a </a:t>
            </a:r>
            <a:r>
              <a:rPr lang="en-GB" dirty="0" err="1"/>
              <a:t>DataFrame</a:t>
            </a:r>
            <a:r>
              <a:rPr lang="en-GB" dirty="0"/>
              <a:t>, which you can treat as a table.</a:t>
            </a:r>
          </a:p>
          <a:p>
            <a:pPr lvl="1"/>
            <a:r>
              <a:rPr lang="en-GB" dirty="0"/>
              <a:t>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23406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only look at a tiny part of it.</a:t>
            </a:r>
          </a:p>
          <a:p>
            <a:endParaRPr lang="en-GB" dirty="0"/>
          </a:p>
          <a:p>
            <a:r>
              <a:rPr lang="en-GB" dirty="0"/>
              <a:t>Reading csv files</a:t>
            </a:r>
          </a:p>
          <a:p>
            <a:r>
              <a:rPr lang="en-GB" dirty="0"/>
              <a:t>Select specific columns</a:t>
            </a:r>
          </a:p>
          <a:p>
            <a:r>
              <a:rPr lang="en-GB" dirty="0"/>
              <a:t>Select specific rows</a:t>
            </a:r>
          </a:p>
          <a:p>
            <a:r>
              <a:rPr lang="en-GB" dirty="0"/>
              <a:t>Provide simple summary statistics on numeric columns</a:t>
            </a:r>
          </a:p>
          <a:p>
            <a:r>
              <a:rPr lang="en-GB" dirty="0"/>
              <a:t>Aggregation across columns</a:t>
            </a:r>
          </a:p>
          <a:p>
            <a:r>
              <a:rPr lang="en-GB" dirty="0"/>
              <a:t>Creating new columns</a:t>
            </a:r>
          </a:p>
          <a:p>
            <a:r>
              <a:rPr lang="en-GB" dirty="0"/>
              <a:t>Simple plotting of data</a:t>
            </a:r>
          </a:p>
        </p:txBody>
      </p:sp>
    </p:spTree>
    <p:extLst>
      <p:ext uri="{BB962C8B-B14F-4D97-AF65-F5344CB8AC3E}">
        <p14:creationId xmlns:p14="http://schemas.microsoft.com/office/powerpoint/2010/main" val="14834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Pandas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4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installed with the pip command</a:t>
            </a:r>
          </a:p>
          <a:p>
            <a:r>
              <a:rPr lang="en-GB" dirty="0"/>
              <a:t>Already installed with the Anaconda installation</a:t>
            </a:r>
          </a:p>
          <a:p>
            <a:r>
              <a:rPr lang="en-GB" dirty="0"/>
              <a:t>The full documentation is available for download at</a:t>
            </a:r>
          </a:p>
          <a:p>
            <a:pPr lvl="1"/>
            <a:r>
              <a:rPr lang="en-GB" dirty="0">
                <a:hlinkClick r:id="rId2"/>
              </a:rPr>
              <a:t>http://matplotlib.org/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pdf file has approx. 3000 pages in it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Cheatsheets</a:t>
            </a:r>
            <a:r>
              <a:rPr lang="en-GB" dirty="0"/>
              <a:t>’ are available</a:t>
            </a:r>
          </a:p>
          <a:p>
            <a:pPr lvl="1"/>
            <a:r>
              <a:rPr lang="en-GB" dirty="0">
                <a:hlinkClick r:id="rId3"/>
              </a:rPr>
              <a:t>https://s3.amazonaws.com/assets.datacamp.com/blog_assets/Python_Matplotlib_Cheat_Sheet.pdf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 plotting capabilities are far more extensive than available in Pandas</a:t>
            </a:r>
          </a:p>
        </p:txBody>
      </p:sp>
    </p:spTree>
    <p:extLst>
      <p:ext uri="{BB962C8B-B14F-4D97-AF65-F5344CB8AC3E}">
        <p14:creationId xmlns:p14="http://schemas.microsoft.com/office/powerpoint/2010/main" val="12500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code snippets used, the file needed for the final exercise, the additional exercises and a copy of the notes are all available on Github at;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</a:t>
            </a:r>
            <a:r>
              <a:rPr lang="en-GB">
                <a:hlinkClick r:id="rId2"/>
              </a:rPr>
              <a:t>com/PeterSmyth12/</a:t>
            </a:r>
            <a:r>
              <a:rPr lang="en-GB" dirty="0">
                <a:hlinkClick r:id="rId2"/>
              </a:rPr>
              <a:t>april2018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Download the zip file and extract it to your laptop, somewhere where you can access it easily</a:t>
            </a:r>
          </a:p>
        </p:txBody>
      </p:sp>
    </p:spTree>
    <p:extLst>
      <p:ext uri="{BB962C8B-B14F-4D97-AF65-F5344CB8AC3E}">
        <p14:creationId xmlns:p14="http://schemas.microsoft.com/office/powerpoint/2010/main" val="352478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Matplotlib</a:t>
            </a:r>
            <a:r>
              <a:rPr lang="en-GB" dirty="0"/>
              <a:t> provides far more sophisticated plotting capabilities than Pandas</a:t>
            </a:r>
          </a:p>
          <a:p>
            <a:r>
              <a:rPr lang="en-GB" dirty="0"/>
              <a:t>We will only look at </a:t>
            </a:r>
            <a:r>
              <a:rPr lang="en-GB" dirty="0" err="1"/>
              <a:t>pyplot</a:t>
            </a:r>
            <a:r>
              <a:rPr lang="en-GB" dirty="0"/>
              <a:t> – this provides a MATLAB type plotting environment</a:t>
            </a:r>
          </a:p>
          <a:p>
            <a:r>
              <a:rPr lang="en-GB" dirty="0"/>
              <a:t>Doesn’t matter if you haven’t used MATLAB, really just to show that like Pandas, there is an awful lot in </a:t>
            </a:r>
            <a:r>
              <a:rPr lang="en-GB" dirty="0" err="1"/>
              <a:t>Matplotlib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16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graphs</a:t>
            </a:r>
          </a:p>
          <a:p>
            <a:pPr lvl="1"/>
            <a:r>
              <a:rPr lang="en-GB" dirty="0"/>
              <a:t>Line graphs</a:t>
            </a:r>
          </a:p>
          <a:p>
            <a:pPr lvl="1"/>
            <a:r>
              <a:rPr lang="en-GB" dirty="0"/>
              <a:t>Scatterplots</a:t>
            </a:r>
          </a:p>
          <a:p>
            <a:pPr lvl="1"/>
            <a:r>
              <a:rPr lang="en-GB" dirty="0"/>
              <a:t>Box &amp; Whisker plots</a:t>
            </a:r>
          </a:p>
          <a:p>
            <a:pPr lvl="1"/>
            <a:endParaRPr lang="en-GB" dirty="0"/>
          </a:p>
          <a:p>
            <a:r>
              <a:rPr lang="en-GB" dirty="0"/>
              <a:t>Apart from the actual data, you can</a:t>
            </a:r>
          </a:p>
          <a:p>
            <a:pPr lvl="1"/>
            <a:r>
              <a:rPr lang="en-GB" dirty="0"/>
              <a:t>Add axis labels</a:t>
            </a:r>
          </a:p>
          <a:p>
            <a:pPr lvl="1"/>
            <a:r>
              <a:rPr lang="en-GB" dirty="0"/>
              <a:t>Set axis ranges</a:t>
            </a:r>
          </a:p>
          <a:p>
            <a:pPr lvl="1"/>
            <a:r>
              <a:rPr lang="en-GB" dirty="0"/>
              <a:t>Add titles</a:t>
            </a:r>
          </a:p>
          <a:p>
            <a:pPr lvl="1"/>
            <a:r>
              <a:rPr lang="en-GB" dirty="0"/>
              <a:t>Add text</a:t>
            </a:r>
          </a:p>
          <a:p>
            <a:pPr lvl="1"/>
            <a:r>
              <a:rPr lang="en-GB" dirty="0"/>
              <a:t>Add legends</a:t>
            </a:r>
          </a:p>
        </p:txBody>
      </p:sp>
    </p:spTree>
    <p:extLst>
      <p:ext uri="{BB962C8B-B14F-4D97-AF65-F5344CB8AC3E}">
        <p14:creationId xmlns:p14="http://schemas.microsoft.com/office/powerpoint/2010/main" val="15128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Lesson 10 – </a:t>
            </a:r>
            <a:r>
              <a:rPr lang="en-GB" dirty="0" err="1"/>
              <a:t>Matplotlib</a:t>
            </a:r>
            <a:r>
              <a:rPr lang="en-GB" dirty="0"/>
              <a:t> demonstration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26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Your Turn!</a:t>
            </a:r>
          </a:p>
          <a:p>
            <a:pPr marL="0" indent="0" algn="ctr">
              <a:buNone/>
            </a:pPr>
            <a:r>
              <a:rPr lang="en-GB" sz="4800" dirty="0"/>
              <a:t>(programming tasks.docx)</a:t>
            </a:r>
          </a:p>
        </p:txBody>
      </p:sp>
    </p:spTree>
    <p:extLst>
      <p:ext uri="{BB962C8B-B14F-4D97-AF65-F5344CB8AC3E}">
        <p14:creationId xmlns:p14="http://schemas.microsoft.com/office/powerpoint/2010/main" val="280805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7544" y="1484784"/>
            <a:ext cx="5040313" cy="576064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68313" y="2348880"/>
            <a:ext cx="5040312" cy="5762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Peter Smyth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68313" y="3212976"/>
            <a:ext cx="5040312" cy="72072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Peter.smyth@manchester.ac.uk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ukdataservice.ac.uk/help/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614" y="4725144"/>
            <a:ext cx="5835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Subscribe to the UK Data Service news list at https://www.jiscmail.ac.uk/cgi-bin/webadmin?A0=UKDATASERVICE 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Follow us on Twitter https://twitter.com/UKDataService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or Facebook https://www.facebook.com/UKDataService</a:t>
            </a:r>
          </a:p>
        </p:txBody>
      </p:sp>
    </p:spTree>
    <p:extLst>
      <p:ext uri="{BB962C8B-B14F-4D97-AF65-F5344CB8AC3E}">
        <p14:creationId xmlns:p14="http://schemas.microsoft.com/office/powerpoint/2010/main" val="16004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1844824"/>
            <a:ext cx="56886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what we will cover:</a:t>
            </a:r>
          </a:p>
          <a:p>
            <a:endParaRPr lang="en-GB" dirty="0"/>
          </a:p>
          <a:p>
            <a:r>
              <a:rPr lang="en-GB" dirty="0"/>
              <a:t>Day 1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What is a computer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Defining the problem in words and pictures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Documentation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Python programming constructs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More Python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testing and debugging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Processing data from files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1844824"/>
            <a:ext cx="56886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what we will cover:</a:t>
            </a:r>
          </a:p>
          <a:p>
            <a:endParaRPr lang="en-GB" dirty="0"/>
          </a:p>
          <a:p>
            <a:r>
              <a:rPr lang="en-GB" dirty="0"/>
              <a:t>Day 2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Creating functions and using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Object Oriented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the Pandas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Introduction to the </a:t>
            </a:r>
            <a:r>
              <a:rPr lang="en-GB" sz="2000" dirty="0" err="1"/>
              <a:t>Matplotlib</a:t>
            </a:r>
            <a:r>
              <a:rPr lang="en-GB" sz="2000" dirty="0"/>
              <a:t>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Creating and running complete programs</a:t>
            </a:r>
          </a:p>
        </p:txBody>
      </p:sp>
    </p:spTree>
    <p:extLst>
      <p:ext uri="{BB962C8B-B14F-4D97-AF65-F5344CB8AC3E}">
        <p14:creationId xmlns:p14="http://schemas.microsoft.com/office/powerpoint/2010/main" val="37135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programming language allow developers to create their own functions or procedures. These are sections of code which are written separately from the main program code</a:t>
            </a:r>
          </a:p>
          <a:p>
            <a:r>
              <a:rPr lang="en-GB" sz="2800" dirty="0"/>
              <a:t>Possibly in the same file as the main program. </a:t>
            </a:r>
          </a:p>
          <a:p>
            <a:r>
              <a:rPr lang="en-GB" sz="2800" dirty="0"/>
              <a:t>Used to avoid repetition </a:t>
            </a:r>
          </a:p>
          <a:p>
            <a:r>
              <a:rPr lang="en-GB" sz="2800" dirty="0"/>
              <a:t>Makes the code easier to read. </a:t>
            </a:r>
          </a:p>
          <a:p>
            <a:r>
              <a:rPr lang="en-GB" sz="2800" dirty="0"/>
              <a:t>Functions returns a value, Procedures do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50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functions.py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03648"/>
            <a:ext cx="666213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functions2.py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34" y="1403648"/>
            <a:ext cx="7635171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main program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run your program directly from the command line and don’t want to be prompting the user for input, you can provide values for variables directly on the </a:t>
            </a:r>
            <a:r>
              <a:rPr lang="en-GB" dirty="0" err="1"/>
              <a:t>commandline</a:t>
            </a:r>
            <a:r>
              <a:rPr lang="en-GB" dirty="0"/>
              <a:t> when you run the program.</a:t>
            </a:r>
          </a:p>
          <a:p>
            <a:r>
              <a:rPr lang="en-GB" dirty="0"/>
              <a:t>You provide the parameters  immediately after the program name separating the parameters with a space.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&gt;commandlineargs.py "</a:t>
            </a:r>
            <a:r>
              <a:rPr lang="en-GB" dirty="0" err="1"/>
              <a:t>abc</a:t>
            </a:r>
            <a:r>
              <a:rPr lang="en-GB" dirty="0"/>
              <a:t>" "def"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1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8 – commandlineargs.py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268760"/>
            <a:ext cx="836858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594"/>
      </p:ext>
    </p:extLst>
  </p:cSld>
  <p:clrMapOvr>
    <a:masterClrMapping/>
  </p:clrMapOvr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14333</TotalTime>
  <Words>1020</Words>
  <Application>Microsoft Office PowerPoint</Application>
  <PresentationFormat>On-screen Show (4:3)</PresentationFormat>
  <Paragraphs>157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Museo Sans 500</vt:lpstr>
      <vt:lpstr>Calibri</vt:lpstr>
      <vt:lpstr>ukds arial</vt:lpstr>
      <vt:lpstr>Introduction to Programming</vt:lpstr>
      <vt:lpstr>Accessing the course materials</vt:lpstr>
      <vt:lpstr>PowerPoint Presentation</vt:lpstr>
      <vt:lpstr>PowerPoint Presentation</vt:lpstr>
      <vt:lpstr>Lesson 8 – Functions &amp; Parameters</vt:lpstr>
      <vt:lpstr>Lesson 8 – functions.py</vt:lpstr>
      <vt:lpstr>Lesson 8 – functions2.py</vt:lpstr>
      <vt:lpstr>Lesson 8 – main program parameters</vt:lpstr>
      <vt:lpstr>Lesson 8 – commandlineargs.py</vt:lpstr>
      <vt:lpstr>Lesson 9 - OOP </vt:lpstr>
      <vt:lpstr>Lesson 9 - OOP</vt:lpstr>
      <vt:lpstr>Lesson 9 - OOP</vt:lpstr>
      <vt:lpstr>Lesson 9 - OOP</vt:lpstr>
      <vt:lpstr>Lesson 10 – Pandas &amp; Matplotlib</vt:lpstr>
      <vt:lpstr>Lesson 10 – Pandas</vt:lpstr>
      <vt:lpstr>Lesson 10 – Pandas</vt:lpstr>
      <vt:lpstr>Lesson 10 – Pandas</vt:lpstr>
      <vt:lpstr>Lesson 10 – Pandas demonstration</vt:lpstr>
      <vt:lpstr>Lesson 10 – Matplotlib</vt:lpstr>
      <vt:lpstr>Lesson 10 – Matplotlib</vt:lpstr>
      <vt:lpstr>Lesson 10 – Matplotlib </vt:lpstr>
      <vt:lpstr>Lesson 10 – Matplotlib demonstration </vt:lpstr>
      <vt:lpstr>Lesson 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6204</cp:revision>
  <cp:lastPrinted>2016-02-22T13:48:56Z</cp:lastPrinted>
  <dcterms:created xsi:type="dcterms:W3CDTF">2013-01-21T11:20:54Z</dcterms:created>
  <dcterms:modified xsi:type="dcterms:W3CDTF">2018-04-08T13:17:24Z</dcterms:modified>
</cp:coreProperties>
</file>