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124"/>
  </p:notesMasterIdLst>
  <p:sldIdLst>
    <p:sldId id="429" r:id="rId2"/>
    <p:sldId id="498" r:id="rId3"/>
    <p:sldId id="342" r:id="rId4"/>
    <p:sldId id="630" r:id="rId5"/>
    <p:sldId id="458" r:id="rId6"/>
    <p:sldId id="464" r:id="rId7"/>
    <p:sldId id="472" r:id="rId8"/>
    <p:sldId id="471" r:id="rId9"/>
    <p:sldId id="470" r:id="rId10"/>
    <p:sldId id="466" r:id="rId11"/>
    <p:sldId id="506" r:id="rId12"/>
    <p:sldId id="508" r:id="rId13"/>
    <p:sldId id="507" r:id="rId14"/>
    <p:sldId id="511" r:id="rId15"/>
    <p:sldId id="512" r:id="rId16"/>
    <p:sldId id="469" r:id="rId17"/>
    <p:sldId id="468" r:id="rId18"/>
    <p:sldId id="504" r:id="rId19"/>
    <p:sldId id="505" r:id="rId20"/>
    <p:sldId id="473" r:id="rId21"/>
    <p:sldId id="513" r:id="rId22"/>
    <p:sldId id="514" r:id="rId23"/>
    <p:sldId id="686" r:id="rId24"/>
    <p:sldId id="515" r:id="rId25"/>
    <p:sldId id="517" r:id="rId26"/>
    <p:sldId id="474" r:id="rId27"/>
    <p:sldId id="524" r:id="rId28"/>
    <p:sldId id="522" r:id="rId29"/>
    <p:sldId id="523" r:id="rId30"/>
    <p:sldId id="521" r:id="rId31"/>
    <p:sldId id="520" r:id="rId32"/>
    <p:sldId id="519" r:id="rId33"/>
    <p:sldId id="518" r:id="rId34"/>
    <p:sldId id="526" r:id="rId35"/>
    <p:sldId id="475" r:id="rId36"/>
    <p:sldId id="525" r:id="rId37"/>
    <p:sldId id="476" r:id="rId38"/>
    <p:sldId id="467" r:id="rId39"/>
    <p:sldId id="535" r:id="rId40"/>
    <p:sldId id="530" r:id="rId41"/>
    <p:sldId id="536" r:id="rId42"/>
    <p:sldId id="531" r:id="rId43"/>
    <p:sldId id="478" r:id="rId44"/>
    <p:sldId id="537" r:id="rId45"/>
    <p:sldId id="538" r:id="rId46"/>
    <p:sldId id="539" r:id="rId47"/>
    <p:sldId id="540" r:id="rId48"/>
    <p:sldId id="541" r:id="rId49"/>
    <p:sldId id="465" r:id="rId50"/>
    <p:sldId id="481" r:id="rId51"/>
    <p:sldId id="688" r:id="rId52"/>
    <p:sldId id="480" r:id="rId53"/>
    <p:sldId id="687" r:id="rId54"/>
    <p:sldId id="605" r:id="rId55"/>
    <p:sldId id="606" r:id="rId56"/>
    <p:sldId id="604" r:id="rId57"/>
    <p:sldId id="603" r:id="rId58"/>
    <p:sldId id="602" r:id="rId59"/>
    <p:sldId id="601" r:id="rId60"/>
    <p:sldId id="600" r:id="rId61"/>
    <p:sldId id="598" r:id="rId62"/>
    <p:sldId id="622" r:id="rId63"/>
    <p:sldId id="607" r:id="rId64"/>
    <p:sldId id="608" r:id="rId65"/>
    <p:sldId id="616" r:id="rId66"/>
    <p:sldId id="621" r:id="rId67"/>
    <p:sldId id="620" r:id="rId68"/>
    <p:sldId id="619" r:id="rId69"/>
    <p:sldId id="618" r:id="rId70"/>
    <p:sldId id="623" r:id="rId71"/>
    <p:sldId id="617" r:id="rId72"/>
    <p:sldId id="625" r:id="rId73"/>
    <p:sldId id="629" r:id="rId74"/>
    <p:sldId id="626" r:id="rId75"/>
    <p:sldId id="627" r:id="rId76"/>
    <p:sldId id="628" r:id="rId77"/>
    <p:sldId id="463" r:id="rId78"/>
    <p:sldId id="561" r:id="rId79"/>
    <p:sldId id="562" r:id="rId80"/>
    <p:sldId id="565" r:id="rId81"/>
    <p:sldId id="566" r:id="rId82"/>
    <p:sldId id="563" r:id="rId83"/>
    <p:sldId id="567" r:id="rId84"/>
    <p:sldId id="568" r:id="rId85"/>
    <p:sldId id="655" r:id="rId86"/>
    <p:sldId id="657" r:id="rId87"/>
    <p:sldId id="658" r:id="rId88"/>
    <p:sldId id="659" r:id="rId89"/>
    <p:sldId id="660" r:id="rId90"/>
    <p:sldId id="661" r:id="rId91"/>
    <p:sldId id="662" r:id="rId92"/>
    <p:sldId id="663" r:id="rId93"/>
    <p:sldId id="680" r:id="rId94"/>
    <p:sldId id="689" r:id="rId95"/>
    <p:sldId id="664" r:id="rId96"/>
    <p:sldId id="665" r:id="rId97"/>
    <p:sldId id="666" r:id="rId98"/>
    <p:sldId id="667" r:id="rId99"/>
    <p:sldId id="668" r:id="rId100"/>
    <p:sldId id="669" r:id="rId101"/>
    <p:sldId id="681" r:id="rId102"/>
    <p:sldId id="670" r:id="rId103"/>
    <p:sldId id="671" r:id="rId104"/>
    <p:sldId id="672" r:id="rId105"/>
    <p:sldId id="673" r:id="rId106"/>
    <p:sldId id="674" r:id="rId107"/>
    <p:sldId id="675" r:id="rId108"/>
    <p:sldId id="676" r:id="rId109"/>
    <p:sldId id="677" r:id="rId110"/>
    <p:sldId id="678" r:id="rId111"/>
    <p:sldId id="679" r:id="rId112"/>
    <p:sldId id="690" r:id="rId113"/>
    <p:sldId id="682" r:id="rId114"/>
    <p:sldId id="683" r:id="rId115"/>
    <p:sldId id="684" r:id="rId116"/>
    <p:sldId id="685" r:id="rId117"/>
    <p:sldId id="650" r:id="rId118"/>
    <p:sldId id="651" r:id="rId119"/>
    <p:sldId id="652" r:id="rId120"/>
    <p:sldId id="653" r:id="rId121"/>
    <p:sldId id="654" r:id="rId122"/>
    <p:sldId id="485" r:id="rId123"/>
  </p:sldIdLst>
  <p:sldSz cx="9144000" cy="6858000" type="screen4x3"/>
  <p:notesSz cx="6669088" cy="9928225"/>
  <p:embeddedFontLst>
    <p:embeddedFont>
      <p:font typeface="Calibri" panose="020F0502020204030204" pitchFamily="34" charset="0"/>
      <p:regular r:id="rId125"/>
      <p:bold r:id="rId126"/>
      <p:italic r:id="rId127"/>
      <p:boldItalic r:id="rId1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5F2987"/>
    <a:srgbClr val="5B6770"/>
    <a:srgbClr val="385E9D"/>
    <a:srgbClr val="CFD4D7"/>
    <a:srgbClr val="CE0058"/>
    <a:srgbClr val="B5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2037" autoAdjust="0"/>
  </p:normalViewPr>
  <p:slideViewPr>
    <p:cSldViewPr>
      <p:cViewPr varScale="1">
        <p:scale>
          <a:sx n="105" d="100"/>
          <a:sy n="105" d="100"/>
        </p:scale>
        <p:origin x="1716" y="144"/>
      </p:cViewPr>
      <p:guideLst>
        <p:guide orient="horz" pos="2160"/>
        <p:guide pos="2880"/>
      </p:guideLst>
    </p:cSldViewPr>
  </p:slideViewPr>
  <p:outlineViewPr>
    <p:cViewPr>
      <p:scale>
        <a:sx n="33" d="100"/>
        <a:sy n="33" d="100"/>
      </p:scale>
      <p:origin x="0" y="319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Smyth" userId="b683e4099e6534e9" providerId="LiveId" clId="{A4064B91-7D24-4308-B97A-2F18EE444ED4}"/>
    <pc:docChg chg="custSel addSld delSld modSld sldOrd">
      <pc:chgData name="Peter Smyth" userId="b683e4099e6534e9" providerId="LiveId" clId="{A4064B91-7D24-4308-B97A-2F18EE444ED4}" dt="2018-04-07T13:55:37.790" v="546" actId="20577"/>
      <pc:docMkLst>
        <pc:docMk/>
      </pc:docMkLst>
      <pc:sldChg chg="modSp">
        <pc:chgData name="Peter Smyth" userId="b683e4099e6534e9" providerId="LiveId" clId="{A4064B91-7D24-4308-B97A-2F18EE444ED4}" dt="2018-04-07T09:27:08.010" v="56" actId="20577"/>
        <pc:sldMkLst>
          <pc:docMk/>
          <pc:sldMk cId="2503167324" sldId="429"/>
        </pc:sldMkLst>
        <pc:spChg chg="mod">
          <ac:chgData name="Peter Smyth" userId="b683e4099e6534e9" providerId="LiveId" clId="{A4064B91-7D24-4308-B97A-2F18EE444ED4}" dt="2018-04-07T09:27:08.010" v="56" actId="20577"/>
          <ac:spMkLst>
            <pc:docMk/>
            <pc:sldMk cId="2503167324" sldId="429"/>
            <ac:spMk id="4" creationId="{00000000-0000-0000-0000-000000000000}"/>
          </ac:spMkLst>
        </pc:spChg>
      </pc:sldChg>
      <pc:sldChg chg="modSp">
        <pc:chgData name="Peter Smyth" userId="b683e4099e6534e9" providerId="LiveId" clId="{A4064B91-7D24-4308-B97A-2F18EE444ED4}" dt="2018-04-07T10:01:19.481" v="367" actId="20577"/>
        <pc:sldMkLst>
          <pc:docMk/>
          <pc:sldMk cId="2559744551" sldId="465"/>
        </pc:sldMkLst>
        <pc:spChg chg="mod">
          <ac:chgData name="Peter Smyth" userId="b683e4099e6534e9" providerId="LiveId" clId="{A4064B91-7D24-4308-B97A-2F18EE444ED4}" dt="2018-04-07T10:01:19.481" v="367" actId="20577"/>
          <ac:spMkLst>
            <pc:docMk/>
            <pc:sldMk cId="2559744551" sldId="465"/>
            <ac:spMk id="3" creationId="{00000000-0000-0000-0000-000000000000}"/>
          </ac:spMkLst>
        </pc:spChg>
      </pc:sldChg>
      <pc:sldChg chg="modSp modAnim">
        <pc:chgData name="Peter Smyth" userId="b683e4099e6534e9" providerId="LiveId" clId="{A4064B91-7D24-4308-B97A-2F18EE444ED4}" dt="2018-04-07T09:32:58.950" v="72" actId="20577"/>
        <pc:sldMkLst>
          <pc:docMk/>
          <pc:sldMk cId="291422441" sldId="468"/>
        </pc:sldMkLst>
        <pc:spChg chg="mod">
          <ac:chgData name="Peter Smyth" userId="b683e4099e6534e9" providerId="LiveId" clId="{A4064B91-7D24-4308-B97A-2F18EE444ED4}" dt="2018-04-07T09:32:58.950" v="72" actId="20577"/>
          <ac:spMkLst>
            <pc:docMk/>
            <pc:sldMk cId="291422441" sldId="468"/>
            <ac:spMk id="3" creationId="{00000000-0000-0000-0000-000000000000}"/>
          </ac:spMkLst>
        </pc:spChg>
      </pc:sldChg>
      <pc:sldChg chg="modSp del">
        <pc:chgData name="Peter Smyth" userId="b683e4099e6534e9" providerId="LiveId" clId="{A4064B91-7D24-4308-B97A-2F18EE444ED4}" dt="2018-04-07T10:00:39.833" v="363" actId="2696"/>
        <pc:sldMkLst>
          <pc:docMk/>
          <pc:sldMk cId="1608926423" sldId="479"/>
        </pc:sldMkLst>
        <pc:spChg chg="mod">
          <ac:chgData name="Peter Smyth" userId="b683e4099e6534e9" providerId="LiveId" clId="{A4064B91-7D24-4308-B97A-2F18EE444ED4}" dt="2018-04-07T09:57:38.847" v="359" actId="20577"/>
          <ac:spMkLst>
            <pc:docMk/>
            <pc:sldMk cId="1608926423" sldId="479"/>
            <ac:spMk id="3" creationId="{00000000-0000-0000-0000-000000000000}"/>
          </ac:spMkLst>
        </pc:spChg>
      </pc:sldChg>
      <pc:sldChg chg="ord">
        <pc:chgData name="Peter Smyth" userId="b683e4099e6534e9" providerId="LiveId" clId="{A4064B91-7D24-4308-B97A-2F18EE444ED4}" dt="2018-04-07T10:02:36.089" v="425" actId="20577"/>
        <pc:sldMkLst>
          <pc:docMk/>
          <pc:sldMk cId="2282518871" sldId="480"/>
        </pc:sldMkLst>
      </pc:sldChg>
      <pc:sldChg chg="modSp ord">
        <pc:chgData name="Peter Smyth" userId="b683e4099e6534e9" providerId="LiveId" clId="{A4064B91-7D24-4308-B97A-2F18EE444ED4}" dt="2018-04-07T10:02:16.289" v="424" actId="313"/>
        <pc:sldMkLst>
          <pc:docMk/>
          <pc:sldMk cId="2545572273" sldId="481"/>
        </pc:sldMkLst>
        <pc:spChg chg="mod">
          <ac:chgData name="Peter Smyth" userId="b683e4099e6534e9" providerId="LiveId" clId="{A4064B91-7D24-4308-B97A-2F18EE444ED4}" dt="2018-04-07T10:02:16.289" v="424" actId="313"/>
          <ac:spMkLst>
            <pc:docMk/>
            <pc:sldMk cId="2545572273" sldId="481"/>
            <ac:spMk id="3" creationId="{00000000-0000-0000-0000-000000000000}"/>
          </ac:spMkLst>
        </pc:spChg>
      </pc:sldChg>
      <pc:sldChg chg="modSp">
        <pc:chgData name="Peter Smyth" userId="b683e4099e6534e9" providerId="LiveId" clId="{A4064B91-7D24-4308-B97A-2F18EE444ED4}" dt="2018-04-07T09:27:40.600" v="58" actId="6549"/>
        <pc:sldMkLst>
          <pc:docMk/>
          <pc:sldMk cId="3524780504" sldId="498"/>
        </pc:sldMkLst>
        <pc:spChg chg="mod">
          <ac:chgData name="Peter Smyth" userId="b683e4099e6534e9" providerId="LiveId" clId="{A4064B91-7D24-4308-B97A-2F18EE444ED4}" dt="2018-04-07T09:27:40.600" v="58" actId="6549"/>
          <ac:spMkLst>
            <pc:docMk/>
            <pc:sldMk cId="3524780504" sldId="498"/>
            <ac:spMk id="3" creationId="{00000000-0000-0000-0000-000000000000}"/>
          </ac:spMkLst>
        </pc:spChg>
      </pc:sldChg>
      <pc:sldChg chg="modSp">
        <pc:chgData name="Peter Smyth" userId="b683e4099e6534e9" providerId="LiveId" clId="{A4064B91-7D24-4308-B97A-2F18EE444ED4}" dt="2018-04-07T09:31:13.025" v="60" actId="20577"/>
        <pc:sldMkLst>
          <pc:docMk/>
          <pc:sldMk cId="1668814608" sldId="511"/>
        </pc:sldMkLst>
        <pc:spChg chg="mod">
          <ac:chgData name="Peter Smyth" userId="b683e4099e6534e9" providerId="LiveId" clId="{A4064B91-7D24-4308-B97A-2F18EE444ED4}" dt="2018-04-07T09:31:13.025" v="60" actId="20577"/>
          <ac:spMkLst>
            <pc:docMk/>
            <pc:sldMk cId="1668814608" sldId="511"/>
            <ac:spMk id="3" creationId="{00000000-0000-0000-0000-000000000000}"/>
          </ac:spMkLst>
        </pc:spChg>
      </pc:sldChg>
      <pc:sldChg chg="modSp">
        <pc:chgData name="Peter Smyth" userId="b683e4099e6534e9" providerId="LiveId" clId="{A4064B91-7D24-4308-B97A-2F18EE444ED4}" dt="2018-04-07T09:48:56.164" v="357" actId="20577"/>
        <pc:sldMkLst>
          <pc:docMk/>
          <pc:sldMk cId="1749650059" sldId="526"/>
        </pc:sldMkLst>
        <pc:spChg chg="mod">
          <ac:chgData name="Peter Smyth" userId="b683e4099e6534e9" providerId="LiveId" clId="{A4064B91-7D24-4308-B97A-2F18EE444ED4}" dt="2018-04-07T09:48:56.164" v="357" actId="20577"/>
          <ac:spMkLst>
            <pc:docMk/>
            <pc:sldMk cId="1749650059" sldId="526"/>
            <ac:spMk id="3" creationId="{00000000-0000-0000-0000-000000000000}"/>
          </ac:spMkLst>
        </pc:spChg>
      </pc:sldChg>
      <pc:sldChg chg="modSp">
        <pc:chgData name="Peter Smyth" userId="b683e4099e6534e9" providerId="LiveId" clId="{A4064B91-7D24-4308-B97A-2F18EE444ED4}" dt="2018-04-07T09:50:40.695" v="358" actId="20577"/>
        <pc:sldMkLst>
          <pc:docMk/>
          <pc:sldMk cId="4085036164" sldId="530"/>
        </pc:sldMkLst>
        <pc:spChg chg="mod">
          <ac:chgData name="Peter Smyth" userId="b683e4099e6534e9" providerId="LiveId" clId="{A4064B91-7D24-4308-B97A-2F18EE444ED4}" dt="2018-04-07T09:50:40.695" v="358" actId="20577"/>
          <ac:spMkLst>
            <pc:docMk/>
            <pc:sldMk cId="4085036164" sldId="530"/>
            <ac:spMk id="3" creationId="{00000000-0000-0000-0000-000000000000}"/>
          </ac:spMkLst>
        </pc:spChg>
      </pc:sldChg>
      <pc:sldChg chg="modSp">
        <pc:chgData name="Peter Smyth" userId="b683e4099e6534e9" providerId="LiveId" clId="{A4064B91-7D24-4308-B97A-2F18EE444ED4}" dt="2018-04-07T10:24:59.475" v="426" actId="113"/>
        <pc:sldMkLst>
          <pc:docMk/>
          <pc:sldMk cId="1457440416" sldId="623"/>
        </pc:sldMkLst>
        <pc:spChg chg="mod">
          <ac:chgData name="Peter Smyth" userId="b683e4099e6534e9" providerId="LiveId" clId="{A4064B91-7D24-4308-B97A-2F18EE444ED4}" dt="2018-04-07T10:24:59.475" v="426" actId="113"/>
          <ac:spMkLst>
            <pc:docMk/>
            <pc:sldMk cId="1457440416" sldId="623"/>
            <ac:spMk id="3" creationId="{00000000-0000-0000-0000-000000000000}"/>
          </ac:spMkLst>
        </pc:spChg>
      </pc:sldChg>
      <pc:sldChg chg="modSp">
        <pc:chgData name="Peter Smyth" userId="b683e4099e6534e9" providerId="LiveId" clId="{A4064B91-7D24-4308-B97A-2F18EE444ED4}" dt="2018-04-07T10:26:57.780" v="434" actId="313"/>
        <pc:sldMkLst>
          <pc:docMk/>
          <pc:sldMk cId="2278112639" sldId="625"/>
        </pc:sldMkLst>
        <pc:spChg chg="mod">
          <ac:chgData name="Peter Smyth" userId="b683e4099e6534e9" providerId="LiveId" clId="{A4064B91-7D24-4308-B97A-2F18EE444ED4}" dt="2018-04-07T10:26:57.780" v="434" actId="313"/>
          <ac:spMkLst>
            <pc:docMk/>
            <pc:sldMk cId="2278112639" sldId="625"/>
            <ac:spMk id="3" creationId="{00000000-0000-0000-0000-000000000000}"/>
          </ac:spMkLst>
        </pc:spChg>
      </pc:sldChg>
      <pc:sldChg chg="modSp">
        <pc:chgData name="Peter Smyth" userId="b683e4099e6534e9" providerId="LiveId" clId="{A4064B91-7D24-4308-B97A-2F18EE444ED4}" dt="2018-04-07T13:55:37.790" v="546" actId="20577"/>
        <pc:sldMkLst>
          <pc:docMk/>
          <pc:sldMk cId="2261846775" sldId="652"/>
        </pc:sldMkLst>
        <pc:spChg chg="mod">
          <ac:chgData name="Peter Smyth" userId="b683e4099e6534e9" providerId="LiveId" clId="{A4064B91-7D24-4308-B97A-2F18EE444ED4}" dt="2018-04-07T13:55:37.790" v="546" actId="20577"/>
          <ac:spMkLst>
            <pc:docMk/>
            <pc:sldMk cId="2261846775" sldId="652"/>
            <ac:spMk id="3" creationId="{00000000-0000-0000-0000-000000000000}"/>
          </ac:spMkLst>
        </pc:spChg>
      </pc:sldChg>
      <pc:sldChg chg="del">
        <pc:chgData name="Peter Smyth" userId="b683e4099e6534e9" providerId="LiveId" clId="{A4064B91-7D24-4308-B97A-2F18EE444ED4}" dt="2018-04-07T13:40:28.991" v="505" actId="2696"/>
        <pc:sldMkLst>
          <pc:docMk/>
          <pc:sldMk cId="3482539360" sldId="656"/>
        </pc:sldMkLst>
      </pc:sldChg>
      <pc:sldChg chg="ord">
        <pc:chgData name="Peter Smyth" userId="b683e4099e6534e9" providerId="LiveId" clId="{A4064B91-7D24-4308-B97A-2F18EE444ED4}" dt="2018-04-07T11:01:17.339" v="463" actId="20577"/>
        <pc:sldMkLst>
          <pc:docMk/>
          <pc:sldMk cId="1038042285" sldId="680"/>
        </pc:sldMkLst>
      </pc:sldChg>
      <pc:sldChg chg="modSp add">
        <pc:chgData name="Peter Smyth" userId="b683e4099e6534e9" providerId="LiveId" clId="{A4064B91-7D24-4308-B97A-2F18EE444ED4}" dt="2018-04-07T09:45:14.501" v="330" actId="20577"/>
        <pc:sldMkLst>
          <pc:docMk/>
          <pc:sldMk cId="486902422" sldId="686"/>
        </pc:sldMkLst>
        <pc:spChg chg="mod">
          <ac:chgData name="Peter Smyth" userId="b683e4099e6534e9" providerId="LiveId" clId="{A4064B91-7D24-4308-B97A-2F18EE444ED4}" dt="2018-04-07T09:41:32.296" v="74" actId="20577"/>
          <ac:spMkLst>
            <pc:docMk/>
            <pc:sldMk cId="486902422" sldId="686"/>
            <ac:spMk id="2" creationId="{8059F944-3655-4FF8-A818-F198EECE92F0}"/>
          </ac:spMkLst>
        </pc:spChg>
        <pc:spChg chg="mod">
          <ac:chgData name="Peter Smyth" userId="b683e4099e6534e9" providerId="LiveId" clId="{A4064B91-7D24-4308-B97A-2F18EE444ED4}" dt="2018-04-07T09:45:14.501" v="330" actId="20577"/>
          <ac:spMkLst>
            <pc:docMk/>
            <pc:sldMk cId="486902422" sldId="686"/>
            <ac:spMk id="3" creationId="{09FC5C61-0796-4615-AC02-03E642B3655E}"/>
          </ac:spMkLst>
        </pc:spChg>
      </pc:sldChg>
      <pc:sldChg chg="add">
        <pc:chgData name="Peter Smyth" userId="b683e4099e6534e9" providerId="LiveId" clId="{A4064B91-7D24-4308-B97A-2F18EE444ED4}" dt="2018-04-07T09:59:48.204" v="360" actId="20577"/>
        <pc:sldMkLst>
          <pc:docMk/>
          <pc:sldMk cId="1665687792" sldId="687"/>
        </pc:sldMkLst>
      </pc:sldChg>
      <pc:sldChg chg="modSp add">
        <pc:chgData name="Peter Smyth" userId="b683e4099e6534e9" providerId="LiveId" clId="{A4064B91-7D24-4308-B97A-2F18EE444ED4}" dt="2018-04-07T10:30:19.748" v="461" actId="20577"/>
        <pc:sldMkLst>
          <pc:docMk/>
          <pc:sldMk cId="3722811921" sldId="688"/>
        </pc:sldMkLst>
        <pc:spChg chg="mod">
          <ac:chgData name="Peter Smyth" userId="b683e4099e6534e9" providerId="LiveId" clId="{A4064B91-7D24-4308-B97A-2F18EE444ED4}" dt="2018-04-07T10:30:19.748" v="461" actId="20577"/>
          <ac:spMkLst>
            <pc:docMk/>
            <pc:sldMk cId="3722811921" sldId="688"/>
            <ac:spMk id="3" creationId="{00000000-0000-0000-0000-000000000000}"/>
          </ac:spMkLst>
        </pc:spChg>
      </pc:sldChg>
      <pc:sldChg chg="delSp modSp add">
        <pc:chgData name="Peter Smyth" userId="b683e4099e6534e9" providerId="LiveId" clId="{A4064B91-7D24-4308-B97A-2F18EE444ED4}" dt="2018-04-07T11:03:17.069" v="475" actId="20577"/>
        <pc:sldMkLst>
          <pc:docMk/>
          <pc:sldMk cId="85310471" sldId="689"/>
        </pc:sldMkLst>
        <pc:spChg chg="mod">
          <ac:chgData name="Peter Smyth" userId="b683e4099e6534e9" providerId="LiveId" clId="{A4064B91-7D24-4308-B97A-2F18EE444ED4}" dt="2018-04-07T11:03:17.069" v="475" actId="20577"/>
          <ac:spMkLst>
            <pc:docMk/>
            <pc:sldMk cId="85310471" sldId="689"/>
            <ac:spMk id="3" creationId="{00000000-0000-0000-0000-000000000000}"/>
          </ac:spMkLst>
        </pc:spChg>
        <pc:spChg chg="del mod">
          <ac:chgData name="Peter Smyth" userId="b683e4099e6534e9" providerId="LiveId" clId="{A4064B91-7D24-4308-B97A-2F18EE444ED4}" dt="2018-04-07T11:01:59.320" v="467" actId="20577"/>
          <ac:spMkLst>
            <pc:docMk/>
            <pc:sldMk cId="85310471" sldId="689"/>
            <ac:spMk id="5" creationId="{00000000-0000-0000-0000-000000000000}"/>
          </ac:spMkLst>
        </pc:spChg>
        <pc:picChg chg="del">
          <ac:chgData name="Peter Smyth" userId="b683e4099e6534e9" providerId="LiveId" clId="{A4064B91-7D24-4308-B97A-2F18EE444ED4}" dt="2018-04-07T11:01:59.317" v="465" actId="478"/>
          <ac:picMkLst>
            <pc:docMk/>
            <pc:sldMk cId="85310471" sldId="689"/>
            <ac:picMk id="4" creationId="{00000000-0000-0000-0000-000000000000}"/>
          </ac:picMkLst>
        </pc:picChg>
      </pc:sldChg>
      <pc:sldChg chg="modSp add ord">
        <pc:chgData name="Peter Smyth" userId="b683e4099e6534e9" providerId="LiveId" clId="{A4064B91-7D24-4308-B97A-2F18EE444ED4}" dt="2018-04-07T11:13:48.880" v="504" actId="20577"/>
        <pc:sldMkLst>
          <pc:docMk/>
          <pc:sldMk cId="113555844" sldId="690"/>
        </pc:sldMkLst>
        <pc:spChg chg="mod">
          <ac:chgData name="Peter Smyth" userId="b683e4099e6534e9" providerId="LiveId" clId="{A4064B91-7D24-4308-B97A-2F18EE444ED4}" dt="2018-04-07T11:13:29.314" v="478" actId="20577"/>
          <ac:spMkLst>
            <pc:docMk/>
            <pc:sldMk cId="113555844" sldId="690"/>
            <ac:spMk id="2" creationId="{00000000-0000-0000-0000-000000000000}"/>
          </ac:spMkLst>
        </pc:spChg>
        <pc:spChg chg="mod">
          <ac:chgData name="Peter Smyth" userId="b683e4099e6534e9" providerId="LiveId" clId="{A4064B91-7D24-4308-B97A-2F18EE444ED4}" dt="2018-04-07T11:13:48.880" v="504" actId="20577"/>
          <ac:spMkLst>
            <pc:docMk/>
            <pc:sldMk cId="113555844" sldId="6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9BA416EC-27FA-4466-9B5C-03736AD90153}" type="datetimeFigureOut">
              <a:rPr lang="en-GB" smtClean="0"/>
              <a:pPr/>
              <a:t>08/04/2018</a:t>
            </a:fld>
            <a:endParaRPr lang="en-GB"/>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39548267-049B-47AB-B279-BD90126A7A99}" type="slidenum">
              <a:rPr lang="en-GB" smtClean="0"/>
              <a:pPr/>
              <a:t>‹#›</a:t>
            </a:fld>
            <a:endParaRPr lang="en-GB"/>
          </a:p>
        </p:txBody>
      </p:sp>
    </p:spTree>
    <p:extLst>
      <p:ext uri="{BB962C8B-B14F-4D97-AF65-F5344CB8AC3E}">
        <p14:creationId xmlns:p14="http://schemas.microsoft.com/office/powerpoint/2010/main" val="380410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Leave</a:t>
            </a:r>
            <a:r>
              <a:rPr lang="en-GB" baseline="0" dirty="0"/>
              <a:t> this for Peter</a:t>
            </a:r>
            <a:endParaRPr lang="en-GB" dirty="0"/>
          </a:p>
        </p:txBody>
      </p:sp>
      <p:sp>
        <p:nvSpPr>
          <p:cNvPr id="4" name="Slide Number Placeholder 3"/>
          <p:cNvSpPr>
            <a:spLocks noGrp="1"/>
          </p:cNvSpPr>
          <p:nvPr>
            <p:ph type="sldNum" sz="quarter" idx="10"/>
          </p:nvPr>
        </p:nvSpPr>
        <p:spPr/>
        <p:txBody>
          <a:bodyPr/>
          <a:lstStyle/>
          <a:p>
            <a:fld id="{EA6583AA-ED6A-4C86-A582-8186CB3CD793}" type="slidenum">
              <a:rPr lang="en-GB" smtClean="0"/>
              <a:t>3</a:t>
            </a:fld>
            <a:endParaRPr lang="en-GB"/>
          </a:p>
        </p:txBody>
      </p:sp>
    </p:spTree>
    <p:extLst>
      <p:ext uri="{BB962C8B-B14F-4D97-AF65-F5344CB8AC3E}">
        <p14:creationId xmlns:p14="http://schemas.microsoft.com/office/powerpoint/2010/main" val="146842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Leave</a:t>
            </a:r>
            <a:r>
              <a:rPr lang="en-GB" baseline="0" dirty="0"/>
              <a:t> this for Peter</a:t>
            </a:r>
            <a:endParaRPr lang="en-GB" dirty="0"/>
          </a:p>
        </p:txBody>
      </p:sp>
      <p:sp>
        <p:nvSpPr>
          <p:cNvPr id="4" name="Slide Number Placeholder 3"/>
          <p:cNvSpPr>
            <a:spLocks noGrp="1"/>
          </p:cNvSpPr>
          <p:nvPr>
            <p:ph type="sldNum" sz="quarter" idx="10"/>
          </p:nvPr>
        </p:nvSpPr>
        <p:spPr/>
        <p:txBody>
          <a:bodyPr/>
          <a:lstStyle/>
          <a:p>
            <a:fld id="{EA6583AA-ED6A-4C86-A582-8186CB3CD793}" type="slidenum">
              <a:rPr lang="en-GB" smtClean="0"/>
              <a:t>4</a:t>
            </a:fld>
            <a:endParaRPr lang="en-GB"/>
          </a:p>
        </p:txBody>
      </p:sp>
    </p:spTree>
    <p:extLst>
      <p:ext uri="{BB962C8B-B14F-4D97-AF65-F5344CB8AC3E}">
        <p14:creationId xmlns:p14="http://schemas.microsoft.com/office/powerpoint/2010/main" val="3385757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DS TITLE">
    <p:spTree>
      <p:nvGrpSpPr>
        <p:cNvPr id="1" name=""/>
        <p:cNvGrpSpPr/>
        <p:nvPr/>
      </p:nvGrpSpPr>
      <p:grpSpPr>
        <a:xfrm>
          <a:off x="0" y="0"/>
          <a:ext cx="0" cy="0"/>
          <a:chOff x="0" y="0"/>
          <a:chExt cx="0" cy="0"/>
        </a:xfrm>
      </p:grpSpPr>
      <p:pic>
        <p:nvPicPr>
          <p:cNvPr id="6" name="Picture 6" descr="I:\Publicity\OpenAccess\UKDataService\TestArea\bit1.png"/>
          <p:cNvPicPr>
            <a:picLocks noChangeAspect="1" noChangeArrowheads="1"/>
          </p:cNvPicPr>
          <p:nvPr/>
        </p:nvPicPr>
        <p:blipFill rotWithShape="1">
          <a:blip r:embed="rId2" cstate="print"/>
          <a:srcRect r="43416"/>
          <a:stretch/>
        </p:blipFill>
        <p:spPr bwMode="auto">
          <a:xfrm>
            <a:off x="6516216" y="0"/>
            <a:ext cx="2627784" cy="6858000"/>
          </a:xfrm>
          <a:prstGeom prst="rect">
            <a:avLst/>
          </a:prstGeom>
          <a:noFill/>
        </p:spPr>
      </p:pic>
      <p:sp>
        <p:nvSpPr>
          <p:cNvPr id="9" name="Title 8"/>
          <p:cNvSpPr>
            <a:spLocks noGrp="1"/>
          </p:cNvSpPr>
          <p:nvPr>
            <p:ph type="title" hasCustomPrompt="1"/>
          </p:nvPr>
        </p:nvSpPr>
        <p:spPr>
          <a:xfrm>
            <a:off x="251520" y="0"/>
            <a:ext cx="7272808" cy="2420888"/>
          </a:xfrm>
        </p:spPr>
        <p:txBody>
          <a:bodyPr>
            <a:normAutofit/>
          </a:bodyPr>
          <a:lstStyle>
            <a:lvl1pPr algn="l">
              <a:defRPr sz="4400" b="0" i="0" baseline="0">
                <a:latin typeface="Arial" pitchFamily="34" charset="0"/>
                <a:cs typeface="Arial" pitchFamily="34" charset="0"/>
              </a:defRPr>
            </a:lvl1pPr>
          </a:lstStyle>
          <a:p>
            <a:r>
              <a:rPr lang="en-US" dirty="0"/>
              <a:t>Insert title here (44pt)</a:t>
            </a:r>
            <a:endParaRPr lang="en-GB" dirty="0"/>
          </a:p>
        </p:txBody>
      </p:sp>
      <p:pic>
        <p:nvPicPr>
          <p:cNvPr id="16" name="Picture 8" descr="I:\Publicity\OpenAccess\UKDataService\TestArea\UKDS_Logo_RGB.png"/>
          <p:cNvPicPr>
            <a:picLocks noChangeAspect="1" noChangeArrowheads="1"/>
          </p:cNvPicPr>
          <p:nvPr/>
        </p:nvPicPr>
        <p:blipFill>
          <a:blip r:embed="rId3" cstate="print"/>
          <a:srcRect/>
          <a:stretch>
            <a:fillRect/>
          </a:stretch>
        </p:blipFill>
        <p:spPr bwMode="auto">
          <a:xfrm>
            <a:off x="467544" y="5805264"/>
            <a:ext cx="1446667" cy="872868"/>
          </a:xfrm>
          <a:prstGeom prst="rect">
            <a:avLst/>
          </a:prstGeom>
          <a:noFill/>
        </p:spPr>
      </p:pic>
      <p:sp>
        <p:nvSpPr>
          <p:cNvPr id="17" name="Subtitle 2"/>
          <p:cNvSpPr>
            <a:spLocks noGrp="1"/>
          </p:cNvSpPr>
          <p:nvPr>
            <p:ph type="subTitle" idx="1" hasCustomPrompt="1"/>
          </p:nvPr>
        </p:nvSpPr>
        <p:spPr>
          <a:xfrm>
            <a:off x="251520" y="2708920"/>
            <a:ext cx="4032448" cy="1148409"/>
          </a:xfrm>
        </p:spPr>
        <p:txBody>
          <a:bodyPr>
            <a:normAutofit/>
          </a:bodyPr>
          <a:lstStyle>
            <a:lvl1pPr marL="0" indent="0" algn="l">
              <a:buNone/>
              <a:defRPr sz="2000" baseline="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Name and Job Title on separate lines</a:t>
            </a:r>
            <a:endParaRPr lang="en-GB" dirty="0"/>
          </a:p>
        </p:txBody>
      </p:sp>
      <p:sp>
        <p:nvSpPr>
          <p:cNvPr id="22" name="Content Placeholder 21"/>
          <p:cNvSpPr>
            <a:spLocks noGrp="1"/>
          </p:cNvSpPr>
          <p:nvPr>
            <p:ph sz="quarter" idx="10" hasCustomPrompt="1"/>
          </p:nvPr>
        </p:nvSpPr>
        <p:spPr>
          <a:xfrm>
            <a:off x="304800" y="4149725"/>
            <a:ext cx="3979863" cy="1439863"/>
          </a:xfrm>
        </p:spPr>
        <p:txBody>
          <a:bodyPr>
            <a:normAutofit/>
          </a:bodyPr>
          <a:lstStyle>
            <a:lvl1pPr marL="0" indent="0">
              <a:buNone/>
              <a:defRPr sz="2000" baseline="0">
                <a:latin typeface="Arial" pitchFamily="34" charset="0"/>
                <a:cs typeface="Arial" pitchFamily="34" charset="0"/>
              </a:defRPr>
            </a:lvl1pPr>
          </a:lstStyle>
          <a:p>
            <a:pPr lvl="0"/>
            <a:r>
              <a:rPr lang="en-GB" dirty="0"/>
              <a:t>Name of meeting and place followed by date on a separate line</a:t>
            </a:r>
          </a:p>
        </p:txBody>
      </p:sp>
      <p:cxnSp>
        <p:nvCxnSpPr>
          <p:cNvPr id="23" name="Straight Connector 22"/>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pic>
        <p:nvPicPr>
          <p:cNvPr id="8" name="Picture 6" descr="I:\Publicity\OpenAccess\UKDataService\TestArea\bit1.png"/>
          <p:cNvPicPr>
            <a:picLocks noChangeAspect="1" noChangeArrowheads="1"/>
          </p:cNvPicPr>
          <p:nvPr userDrawn="1"/>
        </p:nvPicPr>
        <p:blipFill rotWithShape="1">
          <a:blip r:embed="rId2" cstate="print"/>
          <a:srcRect r="43416"/>
          <a:stretch/>
        </p:blipFill>
        <p:spPr bwMode="auto">
          <a:xfrm>
            <a:off x="6516216" y="0"/>
            <a:ext cx="2627784" cy="6858000"/>
          </a:xfrm>
          <a:prstGeom prst="rect">
            <a:avLst/>
          </a:prstGeom>
          <a:noFill/>
        </p:spPr>
      </p:pic>
      <p:pic>
        <p:nvPicPr>
          <p:cNvPr id="10" name="Picture 8" descr="I:\Publicity\OpenAccess\UKDataService\TestArea\UKDS_Logo_RGB.png"/>
          <p:cNvPicPr>
            <a:picLocks noChangeAspect="1" noChangeArrowheads="1"/>
          </p:cNvPicPr>
          <p:nvPr userDrawn="1"/>
        </p:nvPicPr>
        <p:blipFill>
          <a:blip r:embed="rId3" cstate="print"/>
          <a:srcRect/>
          <a:stretch>
            <a:fillRect/>
          </a:stretch>
        </p:blipFill>
        <p:spPr bwMode="auto">
          <a:xfrm>
            <a:off x="467544" y="5805264"/>
            <a:ext cx="1446667" cy="872868"/>
          </a:xfrm>
          <a:prstGeom prst="rect">
            <a:avLst/>
          </a:prstGeom>
          <a:noFill/>
        </p:spPr>
      </p:pic>
      <p:cxnSp>
        <p:nvCxnSpPr>
          <p:cNvPr id="11" name="Straight Connector 10"/>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5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260648"/>
            <a:ext cx="8229600" cy="1143000"/>
          </a:xfrm>
        </p:spPr>
        <p:txBody>
          <a:bodyPr>
            <a:normAutofit/>
          </a:bodyPr>
          <a:lstStyle>
            <a:lvl1pPr algn="l">
              <a:defRPr sz="3500">
                <a:latin typeface="Arial" pitchFamily="34" charset="0"/>
                <a:cs typeface="Arial"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285225" y="1643459"/>
            <a:ext cx="8229600" cy="5141168"/>
          </a:xfrm>
        </p:spPr>
        <p:txBody>
          <a:bodyPr/>
          <a:lstStyle>
            <a:lvl1pPr>
              <a:defRPr sz="2400" baseline="0">
                <a:latin typeface="Arial" pitchFamily="34" charset="0"/>
                <a:cs typeface="Arial" pitchFamily="34" charset="0"/>
              </a:defRPr>
            </a:lvl1pPr>
            <a:lvl2pPr marL="742950" indent="-285750">
              <a:buFont typeface="Arial" pitchFamily="34" charset="0"/>
              <a:buChar char="•"/>
              <a:defRPr sz="2000" baseline="0">
                <a:latin typeface="Arial" pitchFamily="34" charset="0"/>
                <a:cs typeface="Arial" pitchFamily="34" charset="0"/>
              </a:defRPr>
            </a:lvl2pPr>
            <a:lvl3pPr marL="1257300" indent="-342900">
              <a:buFont typeface="Arial" pitchFamily="34" charset="0"/>
              <a:buChar char="•"/>
              <a:defRPr sz="1800" baseline="0">
                <a:latin typeface="Arial" pitchFamily="34" charset="0"/>
                <a:cs typeface="Arial" pitchFamily="34" charset="0"/>
              </a:defRPr>
            </a:lvl3pPr>
          </a:lstStyle>
          <a:p>
            <a:r>
              <a:rPr lang="en-GB" dirty="0"/>
              <a:t>Bullet points are in sentence case (24pt </a:t>
            </a:r>
            <a:r>
              <a:rPr lang="en-GB" dirty="0" err="1"/>
              <a:t>Museo</a:t>
            </a:r>
            <a:r>
              <a:rPr lang="en-GB" dirty="0"/>
              <a:t> Sans)</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p:nvPicPr>
        <p:blipFill rotWithShape="1">
          <a:blip r:embed="rId2" cstate="print"/>
          <a:srcRect r="88382"/>
          <a:stretch/>
        </p:blipFill>
        <p:spPr bwMode="auto">
          <a:xfrm>
            <a:off x="8604448" y="-1683568"/>
            <a:ext cx="539552" cy="6858000"/>
          </a:xfrm>
          <a:prstGeom prst="rect">
            <a:avLst/>
          </a:prstGeom>
          <a:noFill/>
        </p:spPr>
      </p:pic>
      <p:pic>
        <p:nvPicPr>
          <p:cNvPr id="8" name="Picture 2" descr="I:\Publicity\OpenAccess\UKDataService\Logos\UK_Data_Service_Logos\Web_Screen\Primary_logo\UKDS_Logo_RGB.jpg"/>
          <p:cNvPicPr>
            <a:picLocks noChangeAspect="1" noChangeArrowheads="1"/>
          </p:cNvPicPr>
          <p:nvPr/>
        </p:nvPicPr>
        <p:blipFill>
          <a:blip r:embed="rId3" cstate="print"/>
          <a:srcRect/>
          <a:stretch>
            <a:fillRect/>
          </a:stretch>
        </p:blipFill>
        <p:spPr bwMode="auto">
          <a:xfrm>
            <a:off x="7596336" y="6021288"/>
            <a:ext cx="1265137" cy="763339"/>
          </a:xfrm>
          <a:prstGeom prst="rect">
            <a:avLst/>
          </a:prstGeom>
          <a:noFill/>
        </p:spPr>
      </p:pic>
      <p:cxnSp>
        <p:nvCxnSpPr>
          <p:cNvPr id="10" name="Straight Connector 9"/>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pic>
        <p:nvPicPr>
          <p:cNvPr id="9" name="Picture 8" descr="I:\Publicity\OpenAccess\UKDataService\TestArea\bit1.png"/>
          <p:cNvPicPr>
            <a:picLocks noChangeAspect="1" noChangeArrowheads="1"/>
          </p:cNvPicPr>
          <p:nvPr userDrawn="1"/>
        </p:nvPicPr>
        <p:blipFill rotWithShape="1">
          <a:blip r:embed="rId2" cstate="print"/>
          <a:srcRect r="88382"/>
          <a:stretch/>
        </p:blipFill>
        <p:spPr bwMode="auto">
          <a:xfrm>
            <a:off x="8604448" y="-1683568"/>
            <a:ext cx="539552" cy="6858000"/>
          </a:xfrm>
          <a:prstGeom prst="rect">
            <a:avLst/>
          </a:prstGeom>
          <a:noFill/>
        </p:spPr>
      </p:pic>
      <p:pic>
        <p:nvPicPr>
          <p:cNvPr id="11" name="Picture 2" descr="I:\Publicity\OpenAccess\UKDataService\Logos\UK_Data_Service_Logos\Web_Screen\Primary_logo\UKDS_Logo_RGB.jpg"/>
          <p:cNvPicPr>
            <a:picLocks noChangeAspect="1" noChangeArrowheads="1"/>
          </p:cNvPicPr>
          <p:nvPr userDrawn="1"/>
        </p:nvPicPr>
        <p:blipFill>
          <a:blip r:embed="rId3" cstate="print"/>
          <a:srcRect/>
          <a:stretch>
            <a:fillRect/>
          </a:stretch>
        </p:blipFill>
        <p:spPr bwMode="auto">
          <a:xfrm>
            <a:off x="7596336" y="6021288"/>
            <a:ext cx="1265137" cy="763339"/>
          </a:xfrm>
          <a:prstGeom prst="rect">
            <a:avLst/>
          </a:prstGeom>
          <a:noFill/>
        </p:spPr>
      </p:pic>
      <p:cxnSp>
        <p:nvCxnSpPr>
          <p:cNvPr id="12" name="Straight Connector 11"/>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81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KDS FINA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687" y="1588"/>
            <a:ext cx="26273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4" hasCustomPrompt="1"/>
          </p:nvPr>
        </p:nvSpPr>
        <p:spPr>
          <a:xfrm>
            <a:off x="467544" y="2420888"/>
            <a:ext cx="5040313" cy="576064"/>
          </a:xfrm>
        </p:spPr>
        <p:txBody>
          <a:bodyPr/>
          <a:lstStyle>
            <a:lvl1pPr marL="0" indent="0">
              <a:buNone/>
              <a:defRPr baseline="0">
                <a:solidFill>
                  <a:schemeClr val="tx1"/>
                </a:solidFill>
                <a:latin typeface="Arial" pitchFamily="34" charset="0"/>
                <a:cs typeface="Arial"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468313" y="3213100"/>
            <a:ext cx="5040312" cy="576263"/>
          </a:xfrm>
        </p:spPr>
        <p:txBody>
          <a:bodyPr/>
          <a:lstStyle>
            <a:lvl1pPr marL="0" indent="0">
              <a:buNone/>
              <a:defRPr baseline="0">
                <a:latin typeface="Arial" pitchFamily="34" charset="0"/>
                <a:cs typeface="Arial" pitchFamily="34" charset="0"/>
              </a:defRPr>
            </a:lvl1pPr>
          </a:lstStyle>
          <a:p>
            <a:pPr lvl="0"/>
            <a:r>
              <a:rPr lang="en-GB" dirty="0"/>
              <a:t>Name</a:t>
            </a:r>
          </a:p>
        </p:txBody>
      </p:sp>
      <p:cxnSp>
        <p:nvCxnSpPr>
          <p:cNvPr id="6" name="Straight Connector 5"/>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quarter" idx="16" hasCustomPrompt="1"/>
          </p:nvPr>
        </p:nvSpPr>
        <p:spPr>
          <a:xfrm>
            <a:off x="468313" y="4076700"/>
            <a:ext cx="5040312" cy="720725"/>
          </a:xfrm>
        </p:spPr>
        <p:txBody>
          <a:bodyPr/>
          <a:lstStyle>
            <a:lvl1pPr marL="0" indent="0">
              <a:buFontTx/>
              <a:buNone/>
              <a:defRPr/>
            </a:lvl1pPr>
          </a:lstStyle>
          <a:p>
            <a:pPr lvl="0"/>
            <a:r>
              <a:rPr lang="en-GB" dirty="0"/>
              <a:t>Email</a:t>
            </a:r>
          </a:p>
        </p:txBody>
      </p:sp>
      <p:sp>
        <p:nvSpPr>
          <p:cNvPr id="3" name="TextBox 2"/>
          <p:cNvSpPr txBox="1"/>
          <p:nvPr/>
        </p:nvSpPr>
        <p:spPr>
          <a:xfrm>
            <a:off x="251520" y="505779"/>
            <a:ext cx="5918590" cy="646331"/>
          </a:xfrm>
          <a:prstGeom prst="rect">
            <a:avLst/>
          </a:prstGeom>
          <a:noFill/>
        </p:spPr>
        <p:txBody>
          <a:bodyPr wrap="square" rtlCol="0">
            <a:spAutoFit/>
          </a:bodyPr>
          <a:lstStyle/>
          <a:p>
            <a:r>
              <a:rPr lang="en-GB" sz="3600" dirty="0">
                <a:latin typeface="Arial" pitchFamily="34" charset="0"/>
                <a:cs typeface="Arial" pitchFamily="34" charset="0"/>
              </a:rPr>
              <a:t>Questions</a:t>
            </a: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16687" y="1588"/>
            <a:ext cx="26273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61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77072"/>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p:txBody>
          <a:bodyPr/>
          <a:lstStyle>
            <a:lvl1pPr algn="l">
              <a:defRPr sz="3500">
                <a:latin typeface="Arial" pitchFamily="34" charset="0"/>
                <a:cs typeface="Arial" pitchFamily="34" charset="0"/>
              </a:defRPr>
            </a:lvl1pPr>
          </a:lstStyle>
          <a:p>
            <a:r>
              <a:rPr lang="en-US" dirty="0"/>
              <a:t>Click to edit Master title style</a:t>
            </a:r>
            <a:endParaRPr lang="en-GB" dirty="0"/>
          </a:p>
        </p:txBody>
      </p:sp>
      <p:pic>
        <p:nvPicPr>
          <p:cNvPr id="2050" name="Picture 2" descr="I:\Publicity\OpenAccess\UKDataService\Logos\UK_Data_Service_Logos\Web_Screen\Primary_logo\UKDS_Logo_RGB.jpg"/>
          <p:cNvPicPr>
            <a:picLocks noChangeAspect="1" noChangeArrowheads="1"/>
          </p:cNvPicPr>
          <p:nvPr/>
        </p:nvPicPr>
        <p:blipFill>
          <a:blip r:embed="rId2" cstate="print"/>
          <a:srcRect/>
          <a:stretch>
            <a:fillRect/>
          </a:stretch>
        </p:blipFill>
        <p:spPr bwMode="auto">
          <a:xfrm>
            <a:off x="467544" y="5949280"/>
            <a:ext cx="1265137" cy="763339"/>
          </a:xfrm>
          <a:prstGeom prst="rect">
            <a:avLst/>
          </a:prstGeom>
          <a:noFill/>
        </p:spPr>
      </p:pic>
      <p:cxnSp>
        <p:nvCxnSpPr>
          <p:cNvPr id="9" name="Straight Connector 8"/>
          <p:cNvCxnSpPr/>
          <p:nvPr/>
        </p:nvCxnSpPr>
        <p:spPr>
          <a:xfrm flipV="1">
            <a:off x="1907704" y="5949280"/>
            <a:ext cx="6768752" cy="5120"/>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907704" y="6237312"/>
            <a:ext cx="676875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2" hasCustomPrompt="1"/>
          </p:nvPr>
        </p:nvSpPr>
        <p:spPr>
          <a:xfrm>
            <a:off x="1836000" y="5929200"/>
            <a:ext cx="2951857" cy="315312"/>
          </a:xfrm>
        </p:spPr>
        <p:txBody>
          <a:bodyPr>
            <a:noAutofit/>
          </a:bodyPr>
          <a:lstStyle>
            <a:lvl1pPr>
              <a:buNone/>
              <a:defRPr sz="1000" b="1" i="0" baseline="0">
                <a:solidFill>
                  <a:srgbClr val="5B6770"/>
                </a:solidFill>
                <a:latin typeface="Arial" pitchFamily="34" charset="0"/>
                <a:cs typeface="Arial" pitchFamily="34" charset="0"/>
              </a:defRPr>
            </a:lvl1pPr>
            <a:lvl2pPr>
              <a:buNone/>
              <a:defRPr sz="1000">
                <a:latin typeface="Arial" pitchFamily="34" charset="0"/>
                <a:cs typeface="Arial" pitchFamily="34" charset="0"/>
              </a:defRPr>
            </a:lvl2pPr>
            <a:lvl3pPr>
              <a:buNone/>
              <a:defRPr sz="1000">
                <a:latin typeface="Arial" pitchFamily="34" charset="0"/>
                <a:cs typeface="Arial" pitchFamily="34" charset="0"/>
              </a:defRPr>
            </a:lvl3pPr>
            <a:lvl4pPr>
              <a:buNone/>
              <a:defRPr sz="1000">
                <a:latin typeface="Arial" pitchFamily="34" charset="0"/>
                <a:cs typeface="Arial" pitchFamily="34" charset="0"/>
              </a:defRPr>
            </a:lvl4pPr>
            <a:lvl5pPr>
              <a:buNone/>
              <a:defRPr sz="1000">
                <a:latin typeface="Arial" pitchFamily="34" charset="0"/>
                <a:cs typeface="Arial" pitchFamily="34" charset="0"/>
              </a:defRPr>
            </a:lvl5pPr>
          </a:lstStyle>
          <a:p>
            <a:pPr lvl="0"/>
            <a:r>
              <a:rPr lang="en-US" dirty="0"/>
              <a:t>Click to edit presentation title</a:t>
            </a:r>
            <a:endParaRPr lang="en-GB" dirty="0"/>
          </a:p>
        </p:txBody>
      </p:sp>
      <p:sp>
        <p:nvSpPr>
          <p:cNvPr id="15" name="Content Placeholder 13"/>
          <p:cNvSpPr>
            <a:spLocks noGrp="1"/>
          </p:cNvSpPr>
          <p:nvPr>
            <p:ph sz="quarter" idx="13" hasCustomPrompt="1"/>
          </p:nvPr>
        </p:nvSpPr>
        <p:spPr>
          <a:xfrm>
            <a:off x="5004048" y="5929200"/>
            <a:ext cx="2879849" cy="288925"/>
          </a:xfrm>
        </p:spPr>
        <p:txBody>
          <a:bodyPr>
            <a:noAutofit/>
          </a:bodyPr>
          <a:lstStyle>
            <a:lvl1pPr>
              <a:buNone/>
              <a:defRPr sz="1000" b="1" baseline="0">
                <a:solidFill>
                  <a:srgbClr val="5B6770"/>
                </a:solidFill>
                <a:latin typeface="Arial" pitchFamily="34" charset="0"/>
                <a:cs typeface="Arial" pitchFamily="34" charset="0"/>
              </a:defRPr>
            </a:lvl1pPr>
            <a:lvl2pPr>
              <a:buNone/>
              <a:defRPr sz="1000">
                <a:latin typeface="Arial" pitchFamily="34" charset="0"/>
                <a:cs typeface="Arial" pitchFamily="34" charset="0"/>
              </a:defRPr>
            </a:lvl2pPr>
            <a:lvl3pPr>
              <a:buNone/>
              <a:defRPr sz="1000">
                <a:latin typeface="Arial" pitchFamily="34" charset="0"/>
                <a:cs typeface="Arial" pitchFamily="34" charset="0"/>
              </a:defRPr>
            </a:lvl3pPr>
            <a:lvl4pPr>
              <a:buNone/>
              <a:defRPr sz="1000">
                <a:latin typeface="Arial" pitchFamily="34" charset="0"/>
                <a:cs typeface="Arial" pitchFamily="34" charset="0"/>
              </a:defRPr>
            </a:lvl4pPr>
            <a:lvl5pPr>
              <a:buNone/>
              <a:defRPr sz="1000">
                <a:latin typeface="Arial" pitchFamily="34" charset="0"/>
                <a:cs typeface="Arial" pitchFamily="34" charset="0"/>
              </a:defRPr>
            </a:lvl5pPr>
          </a:lstStyle>
          <a:p>
            <a:pPr lvl="0"/>
            <a:r>
              <a:rPr lang="en-US" dirty="0"/>
              <a:t>Click to edit presentation date</a:t>
            </a:r>
            <a:endParaRPr lang="en-GB" dirty="0"/>
          </a:p>
        </p:txBody>
      </p:sp>
      <p:cxnSp>
        <p:nvCxnSpPr>
          <p:cNvPr id="16" name="Straight Connector 15"/>
          <p:cNvCxnSpPr/>
          <p:nvPr/>
        </p:nvCxnSpPr>
        <p:spPr>
          <a:xfrm flipV="1">
            <a:off x="467544" y="476672"/>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FBBAD-C8FA-48BD-A508-1A92C9B4AB4D}" type="datetimeFigureOut">
              <a:rPr lang="en-GB" smtClean="0"/>
              <a:pPr/>
              <a:t>08/04/2018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B53F1-2B6B-4145-8690-A00B65B2E438}" type="slidenum">
              <a:rPr lang="en-GB" smtClean="0"/>
              <a:pPr/>
              <a:t>‹#›</a:t>
            </a:fld>
            <a:endParaRPr lang="en-GB"/>
          </a:p>
        </p:txBody>
      </p:sp>
    </p:spTree>
    <p:extLst>
      <p:ext uri="{BB962C8B-B14F-4D97-AF65-F5344CB8AC3E}">
        <p14:creationId xmlns:p14="http://schemas.microsoft.com/office/powerpoint/2010/main" val="2825129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File:Hello_world_c.svg"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raygun.com/blog/2014/05/10-costly-software-errors-history/"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eterSmyth12/april201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volkergaul.com/MSTC/Courses/Programming%20Logic%20-%20Beginning/Assignments/Unit%203%20-%20Program%20Design/Pseudocode%20Standards.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xecution_(computing)" TargetMode="External"/><Relationship Id="rId2" Type="http://schemas.openxmlformats.org/officeDocument/2006/relationships/hyperlink" Target="https://en.wikipedia.org/wiki/Instruction_set" TargetMode="External"/><Relationship Id="rId1" Type="http://schemas.openxmlformats.org/officeDocument/2006/relationships/slideLayout" Target="../slideLayouts/slideLayout2.xml"/><Relationship Id="rId4" Type="http://schemas.openxmlformats.org/officeDocument/2006/relationships/hyperlink" Target="https://en.wikipedia.org/wiki/Computer"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docs.python.org/3/library/string.html#string-functions"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www.anomalies-unlimited.com/Science/Grace%20Hooper.html" TargetMode="Externa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6768752" cy="1008112"/>
          </a:xfrm>
        </p:spPr>
        <p:txBody>
          <a:bodyPr>
            <a:normAutofit/>
          </a:bodyPr>
          <a:lstStyle/>
          <a:p>
            <a:r>
              <a:rPr lang="en-GB" sz="3600" dirty="0">
                <a:latin typeface="Arial" panose="020B0604020202020204" pitchFamily="34" charset="0"/>
                <a:cs typeface="Arial" panose="020B0604020202020204" pitchFamily="34" charset="0"/>
              </a:rPr>
              <a:t>Introduction to Programming</a:t>
            </a:r>
          </a:p>
        </p:txBody>
      </p:sp>
      <p:sp>
        <p:nvSpPr>
          <p:cNvPr id="4" name="Content Placeholder 3"/>
          <p:cNvSpPr>
            <a:spLocks noGrp="1"/>
          </p:cNvSpPr>
          <p:nvPr>
            <p:ph sz="quarter" idx="10"/>
          </p:nvPr>
        </p:nvSpPr>
        <p:spPr>
          <a:xfrm>
            <a:off x="323528" y="2636912"/>
            <a:ext cx="5544616" cy="2376264"/>
          </a:xfrm>
        </p:spPr>
        <p:txBody>
          <a:bodyPr>
            <a:normAutofit fontScale="92500" lnSpcReduction="10000"/>
          </a:bodyPr>
          <a:lstStyle/>
          <a:p>
            <a:r>
              <a:rPr lang="en-GB" dirty="0">
                <a:solidFill>
                  <a:schemeClr val="tx1">
                    <a:lumMod val="50000"/>
                    <a:lumOff val="50000"/>
                  </a:schemeClr>
                </a:solidFill>
                <a:latin typeface="Arial" panose="020B0604020202020204" pitchFamily="34" charset="0"/>
                <a:cs typeface="Arial" panose="020B0604020202020204" pitchFamily="34" charset="0"/>
              </a:rPr>
              <a:t>Workshop</a:t>
            </a:r>
          </a:p>
          <a:p>
            <a:endParaRPr lang="en-GB" dirty="0">
              <a:solidFill>
                <a:schemeClr val="tx1">
                  <a:lumMod val="50000"/>
                  <a:lumOff val="50000"/>
                </a:schemeClr>
              </a:solidFill>
              <a:latin typeface="Arial" panose="020B0604020202020204" pitchFamily="34" charset="0"/>
              <a:cs typeface="Arial" panose="020B0604020202020204" pitchFamily="34" charset="0"/>
            </a:endParaRPr>
          </a:p>
          <a:p>
            <a:r>
              <a:rPr lang="en-GB" dirty="0">
                <a:solidFill>
                  <a:schemeClr val="tx1">
                    <a:lumMod val="50000"/>
                    <a:lumOff val="50000"/>
                  </a:schemeClr>
                </a:solidFill>
                <a:latin typeface="Arial" panose="020B0604020202020204" pitchFamily="34" charset="0"/>
                <a:cs typeface="Arial" panose="020B0604020202020204" pitchFamily="34" charset="0"/>
              </a:rPr>
              <a:t>9 – 10 April 2018</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Peter Smyth</a:t>
            </a:r>
            <a:endParaRPr lang="en-GB" dirty="0"/>
          </a:p>
          <a:p>
            <a:r>
              <a:rPr lang="en-GB" dirty="0"/>
              <a:t>University of Manchester,</a:t>
            </a:r>
          </a:p>
          <a:p>
            <a:r>
              <a:rPr lang="en-GB" dirty="0">
                <a:latin typeface="Arial" panose="020B0604020202020204" pitchFamily="34" charset="0"/>
                <a:cs typeface="Arial" panose="020B0604020202020204" pitchFamily="34" charset="0"/>
              </a:rPr>
              <a:t>CMI</a:t>
            </a:r>
          </a:p>
        </p:txBody>
      </p:sp>
    </p:spTree>
    <p:extLst>
      <p:ext uri="{BB962C8B-B14F-4D97-AF65-F5344CB8AC3E}">
        <p14:creationId xmlns:p14="http://schemas.microsoft.com/office/powerpoint/2010/main" val="250316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a:xfrm>
            <a:off x="285225" y="1643459"/>
            <a:ext cx="8229600" cy="3369717"/>
          </a:xfrm>
        </p:spPr>
        <p:txBody>
          <a:bodyPr/>
          <a:lstStyle/>
          <a:p>
            <a:pPr marL="0" indent="0">
              <a:buNone/>
            </a:pPr>
            <a:r>
              <a:rPr lang="en-GB" dirty="0"/>
              <a:t>A simple program</a:t>
            </a:r>
          </a:p>
          <a:p>
            <a:pPr marL="0" indent="0">
              <a:buNone/>
            </a:pPr>
            <a:endParaRPr lang="en-GB" dirty="0"/>
          </a:p>
          <a:p>
            <a:pPr marL="0" indent="0">
              <a:buNone/>
            </a:pPr>
            <a:endParaRPr lang="en-GB" dirty="0"/>
          </a:p>
        </p:txBody>
      </p:sp>
      <p:pic>
        <p:nvPicPr>
          <p:cNvPr id="4" name="Picture 3" descr="https://upload.wikimedia.org/wikipedia/commons/thumb/b/bd/Hello_world_c.svg/300px-Hello_world_c.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92896"/>
            <a:ext cx="7704856" cy="2520280"/>
          </a:xfrm>
          <a:prstGeom prst="rect">
            <a:avLst/>
          </a:prstGeom>
          <a:noFill/>
          <a:ln>
            <a:noFill/>
          </a:ln>
        </p:spPr>
      </p:pic>
      <p:sp>
        <p:nvSpPr>
          <p:cNvPr id="5" name="TextBox 4"/>
          <p:cNvSpPr txBox="1"/>
          <p:nvPr/>
        </p:nvSpPr>
        <p:spPr>
          <a:xfrm>
            <a:off x="395536" y="5252987"/>
            <a:ext cx="6192688" cy="923330"/>
          </a:xfrm>
          <a:prstGeom prst="rect">
            <a:avLst/>
          </a:prstGeom>
          <a:noFill/>
        </p:spPr>
        <p:txBody>
          <a:bodyPr wrap="square" rtlCol="0">
            <a:spAutoFit/>
          </a:bodyPr>
          <a:lstStyle/>
          <a:p>
            <a:r>
              <a:rPr lang="en-GB" i="1"/>
              <a:t>"Hello, World" source code. This first known "Hello, world" snippet from the seminal book The C Programming Language originates from Brian Kernighan and Dennis Ritchie in 1974.</a:t>
            </a:r>
            <a:endParaRPr lang="en-GB"/>
          </a:p>
        </p:txBody>
      </p:sp>
    </p:spTree>
    <p:extLst>
      <p:ext uri="{BB962C8B-B14F-4D97-AF65-F5344CB8AC3E}">
        <p14:creationId xmlns:p14="http://schemas.microsoft.com/office/powerpoint/2010/main" val="24891462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lstStyle/>
          <a:p>
            <a:pPr marL="0" indent="0">
              <a:buNone/>
            </a:pPr>
            <a:r>
              <a:rPr lang="en-GB" dirty="0"/>
              <a:t>The answer to the question; When have we done enough testing? is often quoted as; </a:t>
            </a:r>
          </a:p>
          <a:p>
            <a:pPr marL="0" indent="0">
              <a:buNone/>
            </a:pPr>
            <a:endParaRPr lang="en-GB" dirty="0"/>
          </a:p>
          <a:p>
            <a:pPr marL="0" indent="0">
              <a:buNone/>
            </a:pPr>
            <a:endParaRPr lang="en-GB" dirty="0"/>
          </a:p>
          <a:p>
            <a:pPr marL="0" indent="0">
              <a:buNone/>
            </a:pPr>
            <a:r>
              <a:rPr lang="en-GB" sz="4800" dirty="0"/>
              <a:t>‘</a:t>
            </a:r>
            <a:r>
              <a:rPr lang="en-GB" sz="4800" i="1" dirty="0"/>
              <a:t>When you have either run out of money or run out of time</a:t>
            </a:r>
            <a:r>
              <a:rPr lang="en-GB" sz="4800" dirty="0"/>
              <a:t>’ </a:t>
            </a:r>
          </a:p>
        </p:txBody>
      </p:sp>
    </p:spTree>
    <p:extLst>
      <p:ext uri="{BB962C8B-B14F-4D97-AF65-F5344CB8AC3E}">
        <p14:creationId xmlns:p14="http://schemas.microsoft.com/office/powerpoint/2010/main" val="303815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lstStyle/>
          <a:p>
            <a:pPr marL="0" indent="0">
              <a:buNone/>
            </a:pPr>
            <a:r>
              <a:rPr lang="en-GB" sz="6000" dirty="0"/>
              <a:t>Lessons from History</a:t>
            </a:r>
          </a:p>
          <a:p>
            <a:pPr marL="0" indent="0">
              <a:buNone/>
            </a:pPr>
            <a:endParaRPr lang="en-GB" dirty="0"/>
          </a:p>
          <a:p>
            <a:pPr marL="0" indent="0">
              <a:buNone/>
            </a:pPr>
            <a:r>
              <a:rPr lang="en-GB" dirty="0">
                <a:hlinkClick r:id="rId2"/>
              </a:rPr>
              <a:t>https://raygun.com/blog/2014/05/10-costly-software-errors-history/</a:t>
            </a:r>
            <a:r>
              <a:rPr lang="en-GB" dirty="0"/>
              <a:t> </a:t>
            </a:r>
          </a:p>
        </p:txBody>
      </p:sp>
    </p:spTree>
    <p:extLst>
      <p:ext uri="{BB962C8B-B14F-4D97-AF65-F5344CB8AC3E}">
        <p14:creationId xmlns:p14="http://schemas.microsoft.com/office/powerpoint/2010/main" val="41354742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lstStyle/>
          <a:p>
            <a:pPr marL="0" indent="0">
              <a:buNone/>
            </a:pPr>
            <a:r>
              <a:rPr lang="en-GB" sz="4400" dirty="0"/>
              <a:t>Testing approach</a:t>
            </a:r>
          </a:p>
          <a:p>
            <a:pPr marL="0" indent="0">
              <a:buNone/>
            </a:pPr>
            <a:endParaRPr lang="en-GB" dirty="0"/>
          </a:p>
          <a:p>
            <a:pPr lvl="0"/>
            <a:r>
              <a:rPr lang="en-GB" sz="4000" dirty="0"/>
              <a:t>Have a plan! – start it early!</a:t>
            </a:r>
          </a:p>
          <a:p>
            <a:pPr lvl="0"/>
            <a:r>
              <a:rPr lang="en-GB" sz="4000" dirty="0"/>
              <a:t>Know what you are testing for</a:t>
            </a:r>
          </a:p>
          <a:p>
            <a:pPr lvl="0"/>
            <a:r>
              <a:rPr lang="en-GB" sz="4000" dirty="0"/>
              <a:t>Know what results you expect from any given set of test conditions</a:t>
            </a:r>
          </a:p>
          <a:p>
            <a:pPr marL="0" indent="0">
              <a:buNone/>
            </a:pPr>
            <a:endParaRPr lang="en-GB" dirty="0"/>
          </a:p>
        </p:txBody>
      </p:sp>
    </p:spTree>
    <p:extLst>
      <p:ext uri="{BB962C8B-B14F-4D97-AF65-F5344CB8AC3E}">
        <p14:creationId xmlns:p14="http://schemas.microsoft.com/office/powerpoint/2010/main" val="21481887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lstStyle/>
          <a:p>
            <a:r>
              <a:rPr lang="en-GB" dirty="0"/>
              <a:t>Start test plan construction as soon as possible </a:t>
            </a:r>
          </a:p>
          <a:p>
            <a:pPr lvl="1"/>
            <a:r>
              <a:rPr lang="en-GB" dirty="0"/>
              <a:t>Some tests can be designed before the code is written</a:t>
            </a:r>
          </a:p>
          <a:p>
            <a:r>
              <a:rPr lang="en-GB" dirty="0"/>
              <a:t>You should aim to test for all reasonable values or ranges of input variables</a:t>
            </a:r>
          </a:p>
          <a:p>
            <a:pPr lvl="1"/>
            <a:r>
              <a:rPr lang="en-GB" dirty="0"/>
              <a:t>So you need to know what they are,</a:t>
            </a:r>
          </a:p>
          <a:p>
            <a:pPr lvl="1"/>
            <a:r>
              <a:rPr lang="en-GB" dirty="0"/>
              <a:t>Their types</a:t>
            </a:r>
          </a:p>
          <a:p>
            <a:pPr lvl="1"/>
            <a:r>
              <a:rPr lang="en-GB" dirty="0"/>
              <a:t>Their valid ranges</a:t>
            </a:r>
          </a:p>
          <a:p>
            <a:r>
              <a:rPr lang="en-GB" dirty="0"/>
              <a:t>And combinations of these</a:t>
            </a:r>
          </a:p>
        </p:txBody>
      </p:sp>
    </p:spTree>
    <p:extLst>
      <p:ext uri="{BB962C8B-B14F-4D97-AF65-F5344CB8AC3E}">
        <p14:creationId xmlns:p14="http://schemas.microsoft.com/office/powerpoint/2010/main" val="15550132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 Example tests</a:t>
            </a:r>
          </a:p>
        </p:txBody>
      </p:sp>
      <p:sp>
        <p:nvSpPr>
          <p:cNvPr id="3" name="Content Placeholder 2"/>
          <p:cNvSpPr>
            <a:spLocks noGrp="1"/>
          </p:cNvSpPr>
          <p:nvPr>
            <p:ph idx="1"/>
          </p:nvPr>
        </p:nvSpPr>
        <p:spPr/>
        <p:txBody>
          <a:bodyPr/>
          <a:lstStyle/>
          <a:p>
            <a:r>
              <a:rPr lang="en-GB" dirty="0"/>
              <a:t>For numerical variables test for </a:t>
            </a:r>
          </a:p>
          <a:p>
            <a:pPr lvl="1"/>
            <a:r>
              <a:rPr lang="en-GB" dirty="0"/>
              <a:t>Either side of the min and max points</a:t>
            </a:r>
          </a:p>
          <a:p>
            <a:pPr lvl="1"/>
            <a:r>
              <a:rPr lang="en-GB" dirty="0"/>
              <a:t>A central point</a:t>
            </a:r>
          </a:p>
          <a:p>
            <a:pPr lvl="1"/>
            <a:r>
              <a:rPr lang="en-GB" dirty="0"/>
              <a:t>Real where integer expected</a:t>
            </a:r>
          </a:p>
          <a:p>
            <a:pPr lvl="1"/>
            <a:r>
              <a:rPr lang="en-GB" dirty="0"/>
              <a:t>-</a:t>
            </a:r>
            <a:r>
              <a:rPr lang="en-GB" dirty="0" err="1"/>
              <a:t>ve</a:t>
            </a:r>
            <a:r>
              <a:rPr lang="en-GB" dirty="0"/>
              <a:t> if only +</a:t>
            </a:r>
            <a:r>
              <a:rPr lang="en-GB" dirty="0" err="1"/>
              <a:t>ve</a:t>
            </a:r>
            <a:r>
              <a:rPr lang="en-GB" dirty="0"/>
              <a:t> expected ( and vice versa)</a:t>
            </a:r>
          </a:p>
          <a:p>
            <a:pPr lvl="1"/>
            <a:endParaRPr lang="en-GB" dirty="0"/>
          </a:p>
          <a:p>
            <a:r>
              <a:rPr lang="en-GB" dirty="0"/>
              <a:t>For string variables test for</a:t>
            </a:r>
          </a:p>
          <a:p>
            <a:pPr lvl="1"/>
            <a:r>
              <a:rPr lang="en-GB" dirty="0"/>
              <a:t>Empty string</a:t>
            </a:r>
          </a:p>
          <a:p>
            <a:pPr lvl="1"/>
            <a:r>
              <a:rPr lang="en-GB" dirty="0"/>
              <a:t>Overlength strings</a:t>
            </a:r>
          </a:p>
          <a:p>
            <a:pPr lvl="1"/>
            <a:r>
              <a:rPr lang="en-GB" dirty="0"/>
              <a:t>Strings on in pre-defined list</a:t>
            </a:r>
          </a:p>
          <a:p>
            <a:pPr lvl="1"/>
            <a:r>
              <a:rPr lang="en-GB" dirty="0"/>
              <a:t>Upper and lower case combinations</a:t>
            </a:r>
          </a:p>
          <a:p>
            <a:endParaRPr lang="en-GB" dirty="0"/>
          </a:p>
        </p:txBody>
      </p:sp>
    </p:spTree>
    <p:extLst>
      <p:ext uri="{BB962C8B-B14F-4D97-AF65-F5344CB8AC3E}">
        <p14:creationId xmlns:p14="http://schemas.microsoft.com/office/powerpoint/2010/main" val="36592209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 Example tests</a:t>
            </a:r>
          </a:p>
        </p:txBody>
      </p:sp>
      <p:sp>
        <p:nvSpPr>
          <p:cNvPr id="3" name="Content Placeholder 2"/>
          <p:cNvSpPr>
            <a:spLocks noGrp="1"/>
          </p:cNvSpPr>
          <p:nvPr>
            <p:ph idx="1"/>
          </p:nvPr>
        </p:nvSpPr>
        <p:spPr/>
        <p:txBody>
          <a:bodyPr/>
          <a:lstStyle/>
          <a:p>
            <a:r>
              <a:rPr lang="en-GB" dirty="0"/>
              <a:t>For </a:t>
            </a:r>
            <a:r>
              <a:rPr lang="en-GB" dirty="0" err="1"/>
              <a:t>boolean</a:t>
            </a:r>
            <a:r>
              <a:rPr lang="en-GB" dirty="0"/>
              <a:t> variables test for </a:t>
            </a:r>
          </a:p>
          <a:p>
            <a:pPr lvl="1"/>
            <a:r>
              <a:rPr lang="en-GB" dirty="0"/>
              <a:t>All combinations of True and False</a:t>
            </a:r>
          </a:p>
          <a:p>
            <a:pPr lvl="1"/>
            <a:r>
              <a:rPr lang="en-GB" dirty="0"/>
              <a:t>0 and 1 (make sure you know which is which)</a:t>
            </a:r>
          </a:p>
          <a:p>
            <a:pPr lvl="1"/>
            <a:r>
              <a:rPr lang="en-GB" dirty="0"/>
              <a:t>0 and -1 (make sure you know which is which)</a:t>
            </a:r>
          </a:p>
          <a:p>
            <a:pPr lvl="1"/>
            <a:r>
              <a:rPr lang="en-GB" dirty="0"/>
              <a:t>All combinations of  Y, y, N, n, Yes, yes, No, no etc.</a:t>
            </a:r>
          </a:p>
          <a:p>
            <a:pPr lvl="1"/>
            <a:r>
              <a:rPr lang="en-GB" dirty="0"/>
              <a:t>Empty string</a:t>
            </a:r>
          </a:p>
          <a:p>
            <a:pPr lvl="1"/>
            <a:endParaRPr lang="en-GB" dirty="0"/>
          </a:p>
          <a:p>
            <a:pPr marL="0" indent="0">
              <a:buNone/>
            </a:pPr>
            <a:endParaRPr lang="en-GB" dirty="0"/>
          </a:p>
        </p:txBody>
      </p:sp>
    </p:spTree>
    <p:extLst>
      <p:ext uri="{BB962C8B-B14F-4D97-AF65-F5344CB8AC3E}">
        <p14:creationId xmlns:p14="http://schemas.microsoft.com/office/powerpoint/2010/main" val="3659745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lstStyle/>
          <a:p>
            <a:pPr marL="0" indent="0">
              <a:buNone/>
            </a:pPr>
            <a:r>
              <a:rPr lang="en-GB" dirty="0"/>
              <a:t>In addition to testing variables individually, y</a:t>
            </a:r>
            <a:r>
              <a:rPr lang="en-GB" sz="2400" dirty="0"/>
              <a:t>ou need to test them in combination with others</a:t>
            </a:r>
          </a:p>
          <a:p>
            <a:pPr marL="0" indent="0">
              <a:buNone/>
            </a:pPr>
            <a:endParaRPr lang="en-GB" sz="2400" dirty="0"/>
          </a:p>
          <a:p>
            <a:pPr marL="400050" lvl="1" indent="0">
              <a:buNone/>
            </a:pPr>
            <a:r>
              <a:rPr lang="en-GB" sz="3200" dirty="0"/>
              <a:t> e.g. if 0 &lt;= x &lt; 20, then 0 &lt;= y &lt; 8000</a:t>
            </a:r>
          </a:p>
          <a:p>
            <a:pPr marL="400050" lvl="1" indent="0">
              <a:buNone/>
            </a:pPr>
            <a:endParaRPr lang="en-GB" sz="2400" dirty="0"/>
          </a:p>
          <a:p>
            <a:pPr marL="0" indent="0">
              <a:buNone/>
            </a:pPr>
            <a:r>
              <a:rPr lang="en-GB" sz="2800" dirty="0"/>
              <a:t>It is the testing of the variables in combination that allows you to test the various branches in the code</a:t>
            </a:r>
          </a:p>
        </p:txBody>
      </p:sp>
    </p:spTree>
    <p:extLst>
      <p:ext uri="{BB962C8B-B14F-4D97-AF65-F5344CB8AC3E}">
        <p14:creationId xmlns:p14="http://schemas.microsoft.com/office/powerpoint/2010/main" val="13861133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The Test plan</a:t>
            </a:r>
          </a:p>
        </p:txBody>
      </p:sp>
      <p:sp>
        <p:nvSpPr>
          <p:cNvPr id="3" name="Content Placeholder 2"/>
          <p:cNvSpPr>
            <a:spLocks noGrp="1"/>
          </p:cNvSpPr>
          <p:nvPr>
            <p:ph idx="1"/>
          </p:nvPr>
        </p:nvSpPr>
        <p:spPr/>
        <p:txBody>
          <a:bodyPr/>
          <a:lstStyle/>
          <a:p>
            <a:r>
              <a:rPr lang="en-GB" sz="2800" dirty="0"/>
              <a:t>Test plans and Test results should always be recorded</a:t>
            </a:r>
          </a:p>
          <a:p>
            <a:r>
              <a:rPr lang="en-GB" sz="2800" dirty="0"/>
              <a:t>Use a test sheet to record:</a:t>
            </a:r>
          </a:p>
          <a:p>
            <a:pPr lvl="1"/>
            <a:r>
              <a:rPr lang="en-GB" sz="2800" dirty="0"/>
              <a:t>What the test is testing</a:t>
            </a:r>
          </a:p>
          <a:p>
            <a:pPr lvl="1"/>
            <a:r>
              <a:rPr lang="en-GB" sz="2800" dirty="0"/>
              <a:t>The values that the variables are to be given</a:t>
            </a:r>
          </a:p>
          <a:p>
            <a:pPr lvl="1"/>
            <a:r>
              <a:rPr lang="en-GB" sz="2800" dirty="0"/>
              <a:t>Most importantly – The expected results</a:t>
            </a:r>
          </a:p>
          <a:p>
            <a:pPr lvl="1"/>
            <a:r>
              <a:rPr lang="en-GB" sz="2800" dirty="0"/>
              <a:t>The actual results</a:t>
            </a:r>
          </a:p>
          <a:p>
            <a:endParaRPr lang="en-GB" dirty="0"/>
          </a:p>
        </p:txBody>
      </p:sp>
    </p:spTree>
    <p:extLst>
      <p:ext uri="{BB962C8B-B14F-4D97-AF65-F5344CB8AC3E}">
        <p14:creationId xmlns:p14="http://schemas.microsoft.com/office/powerpoint/2010/main" val="42880289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example</a:t>
            </a:r>
          </a:p>
        </p:txBody>
      </p:sp>
      <p:sp>
        <p:nvSpPr>
          <p:cNvPr id="3" name="Content Placeholder 2"/>
          <p:cNvSpPr>
            <a:spLocks noGrp="1"/>
          </p:cNvSpPr>
          <p:nvPr>
            <p:ph idx="1"/>
          </p:nvPr>
        </p:nvSpPr>
        <p:spPr/>
        <p:txBody>
          <a:bodyPr/>
          <a:lstStyle/>
          <a:p>
            <a:r>
              <a:rPr lang="en-GB" dirty="0"/>
              <a:t>As an Example we will re-consider our flawed flowchart from lesson 2</a:t>
            </a:r>
          </a:p>
          <a:p>
            <a:r>
              <a:rPr lang="en-GB" dirty="0"/>
              <a:t>The program it represents is intended to find the largest of three (all non-equal integers) variables A, B and C</a:t>
            </a:r>
          </a:p>
          <a:p>
            <a:r>
              <a:rPr lang="en-GB" dirty="0"/>
              <a:t>As the variables are arbitrarily named and each represents an integer we can use values of 1, 2 and 3 and assign them in all combinations to A, B, and C</a:t>
            </a:r>
          </a:p>
          <a:p>
            <a:r>
              <a:rPr lang="en-GB" dirty="0"/>
              <a:t>This will result in a set of 6 tests shown on the next but one slide</a:t>
            </a:r>
          </a:p>
        </p:txBody>
      </p:sp>
    </p:spTree>
    <p:extLst>
      <p:ext uri="{BB962C8B-B14F-4D97-AF65-F5344CB8AC3E}">
        <p14:creationId xmlns:p14="http://schemas.microsoft.com/office/powerpoint/2010/main" val="29648569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example</a:t>
            </a:r>
          </a:p>
        </p:txBody>
      </p:sp>
      <p:pic>
        <p:nvPicPr>
          <p:cNvPr id="4" name="Content Placeholder 3"/>
          <p:cNvPicPr>
            <a:picLocks noGrp="1"/>
          </p:cNvPicPr>
          <p:nvPr>
            <p:ph idx="1"/>
          </p:nvPr>
        </p:nvPicPr>
        <p:blipFill>
          <a:blip r:embed="rId2"/>
          <a:stretch>
            <a:fillRect/>
          </a:stretch>
        </p:blipFill>
        <p:spPr>
          <a:xfrm>
            <a:off x="395536" y="1628800"/>
            <a:ext cx="7365725" cy="4814262"/>
          </a:xfrm>
          <a:prstGeom prst="rect">
            <a:avLst/>
          </a:prstGeom>
        </p:spPr>
      </p:pic>
    </p:spTree>
    <p:extLst>
      <p:ext uri="{BB962C8B-B14F-4D97-AF65-F5344CB8AC3E}">
        <p14:creationId xmlns:p14="http://schemas.microsoft.com/office/powerpoint/2010/main" val="427866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lstStyle/>
          <a:p>
            <a:r>
              <a:rPr lang="en-GB" dirty="0"/>
              <a:t>It is generally easier to read programs than to write them</a:t>
            </a:r>
          </a:p>
          <a:p>
            <a:r>
              <a:rPr lang="en-GB" dirty="0"/>
              <a:t>Regardless of the language</a:t>
            </a:r>
          </a:p>
          <a:p>
            <a:r>
              <a:rPr lang="en-GB" dirty="0"/>
              <a:t>It is usually necessary to add symbols (or tokens) to the written code in order to make it understandable by the computer.</a:t>
            </a:r>
          </a:p>
          <a:p>
            <a:r>
              <a:rPr lang="en-GB" dirty="0"/>
              <a:t>This can help to ensure that the code is not ambiguous</a:t>
            </a:r>
          </a:p>
        </p:txBody>
      </p:sp>
    </p:spTree>
    <p:extLst>
      <p:ext uri="{BB962C8B-B14F-4D97-AF65-F5344CB8AC3E}">
        <p14:creationId xmlns:p14="http://schemas.microsoft.com/office/powerpoint/2010/main" val="9607275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example</a:t>
            </a:r>
          </a:p>
        </p:txBody>
      </p:sp>
      <p:graphicFrame>
        <p:nvGraphicFramePr>
          <p:cNvPr id="10" name="Content Placeholder 9"/>
          <p:cNvGraphicFramePr>
            <a:graphicFrameLocks noGrp="1"/>
          </p:cNvGraphicFramePr>
          <p:nvPr>
            <p:ph idx="1"/>
            <p:extLst/>
          </p:nvPr>
        </p:nvGraphicFramePr>
        <p:xfrm>
          <a:off x="251517" y="1403650"/>
          <a:ext cx="8229606" cy="4545632"/>
        </p:xfrm>
        <a:graphic>
          <a:graphicData uri="http://schemas.openxmlformats.org/drawingml/2006/table">
            <a:tbl>
              <a:tblPr/>
              <a:tblGrid>
                <a:gridCol w="1175658">
                  <a:extLst>
                    <a:ext uri="{9D8B030D-6E8A-4147-A177-3AD203B41FA5}">
                      <a16:colId xmlns:a16="http://schemas.microsoft.com/office/drawing/2014/main" val="2056795050"/>
                    </a:ext>
                  </a:extLst>
                </a:gridCol>
                <a:gridCol w="1175658">
                  <a:extLst>
                    <a:ext uri="{9D8B030D-6E8A-4147-A177-3AD203B41FA5}">
                      <a16:colId xmlns:a16="http://schemas.microsoft.com/office/drawing/2014/main" val="1760049014"/>
                    </a:ext>
                  </a:extLst>
                </a:gridCol>
                <a:gridCol w="1175658">
                  <a:extLst>
                    <a:ext uri="{9D8B030D-6E8A-4147-A177-3AD203B41FA5}">
                      <a16:colId xmlns:a16="http://schemas.microsoft.com/office/drawing/2014/main" val="2235298792"/>
                    </a:ext>
                  </a:extLst>
                </a:gridCol>
                <a:gridCol w="1175658">
                  <a:extLst>
                    <a:ext uri="{9D8B030D-6E8A-4147-A177-3AD203B41FA5}">
                      <a16:colId xmlns:a16="http://schemas.microsoft.com/office/drawing/2014/main" val="3647402890"/>
                    </a:ext>
                  </a:extLst>
                </a:gridCol>
                <a:gridCol w="1175658">
                  <a:extLst>
                    <a:ext uri="{9D8B030D-6E8A-4147-A177-3AD203B41FA5}">
                      <a16:colId xmlns:a16="http://schemas.microsoft.com/office/drawing/2014/main" val="3180639482"/>
                    </a:ext>
                  </a:extLst>
                </a:gridCol>
                <a:gridCol w="1175658">
                  <a:extLst>
                    <a:ext uri="{9D8B030D-6E8A-4147-A177-3AD203B41FA5}">
                      <a16:colId xmlns:a16="http://schemas.microsoft.com/office/drawing/2014/main" val="3619329990"/>
                    </a:ext>
                  </a:extLst>
                </a:gridCol>
                <a:gridCol w="1175658">
                  <a:extLst>
                    <a:ext uri="{9D8B030D-6E8A-4147-A177-3AD203B41FA5}">
                      <a16:colId xmlns:a16="http://schemas.microsoft.com/office/drawing/2014/main" val="2936655306"/>
                    </a:ext>
                  </a:extLst>
                </a:gridCol>
              </a:tblGrid>
              <a:tr h="1136408">
                <a:tc>
                  <a:txBody>
                    <a:bodyPr/>
                    <a:lstStyle/>
                    <a:p>
                      <a:pPr algn="ctr" fontAlgn="ctr"/>
                      <a:r>
                        <a:rPr lang="en-GB" sz="2400" b="0" i="0" u="none" strike="noStrike">
                          <a:solidFill>
                            <a:srgbClr val="000000"/>
                          </a:solidFill>
                          <a:effectLst/>
                          <a:latin typeface="Calibri" panose="020F0502020204030204" pitchFamily="34" charset="0"/>
                        </a:rPr>
                        <a:t>Test 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Expect result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Actual Result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Pass / 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879413"/>
                  </a:ext>
                </a:extLst>
              </a:tr>
              <a:tr h="568204">
                <a:tc>
                  <a:txBody>
                    <a:bodyPr/>
                    <a:lstStyle/>
                    <a:p>
                      <a:pPr algn="ctr" fontAlgn="ctr"/>
                      <a:r>
                        <a:rPr lang="en-GB" sz="2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FF0000"/>
                          </a:solidFill>
                          <a:effectLst/>
                          <a:latin typeface="Calibri" panose="020F0502020204030204" pitchFamily="34" charset="0"/>
                        </a:rPr>
                        <a:t>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792471"/>
                  </a:ext>
                </a:extLst>
              </a:tr>
              <a:tr h="568204">
                <a:tc>
                  <a:txBody>
                    <a:bodyPr/>
                    <a:lstStyle/>
                    <a:p>
                      <a:pPr algn="ctr" fontAlgn="ctr"/>
                      <a:r>
                        <a:rPr lang="en-GB" sz="2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dirty="0">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84683"/>
                  </a:ext>
                </a:extLst>
              </a:tr>
              <a:tr h="568204">
                <a:tc>
                  <a:txBody>
                    <a:bodyPr/>
                    <a:lstStyle/>
                    <a:p>
                      <a:pPr algn="ctr" fontAlgn="ctr"/>
                      <a:r>
                        <a:rPr lang="en-GB" sz="24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234933"/>
                  </a:ext>
                </a:extLst>
              </a:tr>
              <a:tr h="568204">
                <a:tc>
                  <a:txBody>
                    <a:bodyPr/>
                    <a:lstStyle/>
                    <a:p>
                      <a:pPr algn="ctr" fontAlgn="ctr"/>
                      <a:r>
                        <a:rPr lang="en-GB" sz="24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246815"/>
                  </a:ext>
                </a:extLst>
              </a:tr>
              <a:tr h="568204">
                <a:tc>
                  <a:txBody>
                    <a:bodyPr/>
                    <a:lstStyle/>
                    <a:p>
                      <a:pPr algn="ctr" fontAlgn="ctr"/>
                      <a:r>
                        <a:rPr lang="en-GB" sz="24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1518"/>
                  </a:ext>
                </a:extLst>
              </a:tr>
              <a:tr h="568204">
                <a:tc>
                  <a:txBody>
                    <a:bodyPr/>
                    <a:lstStyle/>
                    <a:p>
                      <a:pPr algn="ctr" fontAlgn="ctr"/>
                      <a:r>
                        <a:rPr lang="en-GB" sz="24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dirty="0">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947241"/>
                  </a:ext>
                </a:extLst>
              </a:tr>
            </a:tbl>
          </a:graphicData>
        </a:graphic>
      </p:graphicFrame>
    </p:spTree>
    <p:extLst>
      <p:ext uri="{BB962C8B-B14F-4D97-AF65-F5344CB8AC3E}">
        <p14:creationId xmlns:p14="http://schemas.microsoft.com/office/powerpoint/2010/main" val="25022408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 VVT</a:t>
            </a:r>
          </a:p>
        </p:txBody>
      </p:sp>
      <p:sp>
        <p:nvSpPr>
          <p:cNvPr id="3" name="Content Placeholder 2"/>
          <p:cNvSpPr>
            <a:spLocks noGrp="1"/>
          </p:cNvSpPr>
          <p:nvPr>
            <p:ph idx="1"/>
          </p:nvPr>
        </p:nvSpPr>
        <p:spPr/>
        <p:txBody>
          <a:bodyPr/>
          <a:lstStyle/>
          <a:p>
            <a:r>
              <a:rPr lang="en-GB" dirty="0"/>
              <a:t>VVT stands for Verification, Validation and Testing. </a:t>
            </a:r>
          </a:p>
          <a:p>
            <a:r>
              <a:rPr lang="en-GB" dirty="0"/>
              <a:t>Testing we have already described as checking if anything wrong with the program code.</a:t>
            </a:r>
          </a:p>
          <a:p>
            <a:r>
              <a:rPr lang="en-GB" dirty="0"/>
              <a:t>Validation considers; Have we written the right program? Does it match the specification we were given? </a:t>
            </a:r>
          </a:p>
          <a:p>
            <a:r>
              <a:rPr lang="en-GB" dirty="0"/>
              <a:t>Verification considers; Have we written the program right? Does the programming logic we have used result in getting the right answers?</a:t>
            </a:r>
          </a:p>
          <a:p>
            <a:endParaRPr lang="en-GB" dirty="0"/>
          </a:p>
          <a:p>
            <a:r>
              <a:rPr lang="en-GB" dirty="0"/>
              <a:t>Verification and Validation can require tests of their own</a:t>
            </a:r>
          </a:p>
        </p:txBody>
      </p:sp>
    </p:spTree>
    <p:extLst>
      <p:ext uri="{BB962C8B-B14F-4D97-AF65-F5344CB8AC3E}">
        <p14:creationId xmlns:p14="http://schemas.microsoft.com/office/powerpoint/2010/main" val="21814877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Processing </a:t>
            </a:r>
            <a:r>
              <a:rPr lang="en-GB" sz="6600"/>
              <a:t>data from files</a:t>
            </a:r>
            <a:endParaRPr lang="en-GB" sz="6600" dirty="0"/>
          </a:p>
        </p:txBody>
      </p:sp>
    </p:spTree>
    <p:extLst>
      <p:ext uri="{BB962C8B-B14F-4D97-AF65-F5344CB8AC3E}">
        <p14:creationId xmlns:p14="http://schemas.microsoft.com/office/powerpoint/2010/main" val="1135558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a:t>
            </a:r>
          </a:p>
        </p:txBody>
      </p:sp>
      <p:sp>
        <p:nvSpPr>
          <p:cNvPr id="3" name="Content Placeholder 2"/>
          <p:cNvSpPr>
            <a:spLocks noGrp="1"/>
          </p:cNvSpPr>
          <p:nvPr>
            <p:ph idx="1"/>
          </p:nvPr>
        </p:nvSpPr>
        <p:spPr/>
        <p:txBody>
          <a:bodyPr/>
          <a:lstStyle/>
          <a:p>
            <a:r>
              <a:rPr lang="en-GB" dirty="0"/>
              <a:t>Files along with databases are the most common sources of input and output for computer programs</a:t>
            </a:r>
          </a:p>
          <a:p>
            <a:r>
              <a:rPr lang="en-GB" dirty="0"/>
              <a:t>Text files which we are interested in can be thought of a single stream of characters.</a:t>
            </a:r>
          </a:p>
          <a:p>
            <a:r>
              <a:rPr lang="en-GB" dirty="0"/>
              <a:t>The stream is conveniently punctuated by special, non-printing characters which represent a new line.</a:t>
            </a:r>
          </a:p>
          <a:p>
            <a:r>
              <a:rPr lang="en-GB" dirty="0"/>
              <a:t>In this way, when you open a text file in notepad, you see a set of separate lines.</a:t>
            </a:r>
          </a:p>
        </p:txBody>
      </p:sp>
    </p:spTree>
    <p:extLst>
      <p:ext uri="{BB962C8B-B14F-4D97-AF65-F5344CB8AC3E}">
        <p14:creationId xmlns:p14="http://schemas.microsoft.com/office/powerpoint/2010/main" val="7690928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a:t>
            </a:r>
          </a:p>
        </p:txBody>
      </p:sp>
      <p:sp>
        <p:nvSpPr>
          <p:cNvPr id="6" name="Content Placeholder 5"/>
          <p:cNvSpPr>
            <a:spLocks noGrp="1"/>
          </p:cNvSpPr>
          <p:nvPr>
            <p:ph idx="1"/>
          </p:nvPr>
        </p:nvSpPr>
        <p:spPr/>
        <p:txBody>
          <a:bodyPr/>
          <a:lstStyle/>
          <a:p>
            <a:r>
              <a:rPr lang="en-GB" dirty="0"/>
              <a:t>A simple CSV text file opened in notepad</a:t>
            </a:r>
          </a:p>
          <a:p>
            <a:endParaRPr lang="en-GB" dirty="0"/>
          </a:p>
        </p:txBody>
      </p:sp>
      <p:pic>
        <p:nvPicPr>
          <p:cNvPr id="7" name="Picture 6"/>
          <p:cNvPicPr>
            <a:picLocks noChangeAspect="1"/>
          </p:cNvPicPr>
          <p:nvPr/>
        </p:nvPicPr>
        <p:blipFill>
          <a:blip r:embed="rId2"/>
          <a:stretch>
            <a:fillRect/>
          </a:stretch>
        </p:blipFill>
        <p:spPr>
          <a:xfrm>
            <a:off x="395536" y="2348880"/>
            <a:ext cx="8402955" cy="3312368"/>
          </a:xfrm>
          <a:prstGeom prst="rect">
            <a:avLst/>
          </a:prstGeom>
        </p:spPr>
      </p:pic>
    </p:spTree>
    <p:extLst>
      <p:ext uri="{BB962C8B-B14F-4D97-AF65-F5344CB8AC3E}">
        <p14:creationId xmlns:p14="http://schemas.microsoft.com/office/powerpoint/2010/main" val="9501553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a:t>
            </a:r>
          </a:p>
        </p:txBody>
      </p:sp>
      <p:sp>
        <p:nvSpPr>
          <p:cNvPr id="3" name="Content Placeholder 2"/>
          <p:cNvSpPr>
            <a:spLocks noGrp="1"/>
          </p:cNvSpPr>
          <p:nvPr>
            <p:ph idx="1"/>
          </p:nvPr>
        </p:nvSpPr>
        <p:spPr/>
        <p:txBody>
          <a:bodyPr/>
          <a:lstStyle/>
          <a:p>
            <a:r>
              <a:rPr lang="en-GB" dirty="0"/>
              <a:t>The same file opened in a more sophisticate text editor showing the internal representation of the characters allows us to see the non-printing newline characters</a:t>
            </a:r>
          </a:p>
          <a:p>
            <a:endParaRPr lang="en-GB" dirty="0"/>
          </a:p>
          <a:p>
            <a:endParaRPr lang="en-GB" dirty="0"/>
          </a:p>
          <a:p>
            <a:endParaRPr lang="en-GB" dirty="0"/>
          </a:p>
          <a:p>
            <a:endParaRPr lang="en-GB" dirty="0"/>
          </a:p>
          <a:p>
            <a:endParaRPr lang="en-GB" dirty="0"/>
          </a:p>
          <a:p>
            <a:endParaRPr lang="en-GB" dirty="0"/>
          </a:p>
          <a:p>
            <a:r>
              <a:rPr lang="en-GB" dirty="0"/>
              <a:t>0A 0D </a:t>
            </a:r>
          </a:p>
          <a:p>
            <a:r>
              <a:rPr lang="en-GB" dirty="0"/>
              <a:t>In English - Line Feed (LF), Carriage Return (CR)</a:t>
            </a:r>
          </a:p>
        </p:txBody>
      </p:sp>
      <p:pic>
        <p:nvPicPr>
          <p:cNvPr id="4" name="Picture 3"/>
          <p:cNvPicPr>
            <a:picLocks noChangeAspect="1"/>
          </p:cNvPicPr>
          <p:nvPr/>
        </p:nvPicPr>
        <p:blipFill>
          <a:blip r:embed="rId2"/>
          <a:stretch>
            <a:fillRect/>
          </a:stretch>
        </p:blipFill>
        <p:spPr>
          <a:xfrm>
            <a:off x="285225" y="2924944"/>
            <a:ext cx="8319542" cy="2501301"/>
          </a:xfrm>
          <a:prstGeom prst="rect">
            <a:avLst/>
          </a:prstGeom>
        </p:spPr>
      </p:pic>
    </p:spTree>
    <p:extLst>
      <p:ext uri="{BB962C8B-B14F-4D97-AF65-F5344CB8AC3E}">
        <p14:creationId xmlns:p14="http://schemas.microsoft.com/office/powerpoint/2010/main" val="13100193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a:t>
            </a:r>
          </a:p>
        </p:txBody>
      </p:sp>
      <p:sp>
        <p:nvSpPr>
          <p:cNvPr id="3" name="Content Placeholder 2"/>
          <p:cNvSpPr>
            <a:spLocks noGrp="1"/>
          </p:cNvSpPr>
          <p:nvPr>
            <p:ph idx="1"/>
          </p:nvPr>
        </p:nvSpPr>
        <p:spPr/>
        <p:txBody>
          <a:bodyPr/>
          <a:lstStyle/>
          <a:p>
            <a:r>
              <a:rPr lang="en-GB" dirty="0"/>
              <a:t>Because of these LF,CR sequences in the continuous stream of characters, Python can break the file down into a series of ‘lines’</a:t>
            </a:r>
          </a:p>
          <a:p>
            <a:r>
              <a:rPr lang="en-GB" dirty="0"/>
              <a:t>In fact Python considers a text file to be a list of strings. </a:t>
            </a:r>
          </a:p>
          <a:p>
            <a:r>
              <a:rPr lang="en-GB" dirty="0"/>
              <a:t>Each line of the file is a single string.</a:t>
            </a:r>
          </a:p>
          <a:p>
            <a:r>
              <a:rPr lang="en-GB" dirty="0"/>
              <a:t>Because the file is seen as a list it is possible to iterate over the file one line at a time.</a:t>
            </a:r>
          </a:p>
        </p:txBody>
      </p:sp>
    </p:spTree>
    <p:extLst>
      <p:ext uri="{BB962C8B-B14F-4D97-AF65-F5344CB8AC3E}">
        <p14:creationId xmlns:p14="http://schemas.microsoft.com/office/powerpoint/2010/main" val="23514892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files.py</a:t>
            </a:r>
          </a:p>
        </p:txBody>
      </p:sp>
      <p:pic>
        <p:nvPicPr>
          <p:cNvPr id="4" name="Content Placeholder 3"/>
          <p:cNvPicPr>
            <a:picLocks noGrp="1"/>
          </p:cNvPicPr>
          <p:nvPr>
            <p:ph idx="1"/>
          </p:nvPr>
        </p:nvPicPr>
        <p:blipFill>
          <a:blip r:embed="rId2"/>
          <a:stretch>
            <a:fillRect/>
          </a:stretch>
        </p:blipFill>
        <p:spPr>
          <a:xfrm>
            <a:off x="395536" y="1268760"/>
            <a:ext cx="8352928" cy="5400599"/>
          </a:xfrm>
          <a:prstGeom prst="rect">
            <a:avLst/>
          </a:prstGeom>
        </p:spPr>
      </p:pic>
    </p:spTree>
    <p:extLst>
      <p:ext uri="{BB962C8B-B14F-4D97-AF65-F5344CB8AC3E}">
        <p14:creationId xmlns:p14="http://schemas.microsoft.com/office/powerpoint/2010/main" val="3630885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The basic function to work with a file is open(). It takes two parameters the first is the name of the file you wish to open and the second an indication of how you intend to use the file. (‘r’ = read, ‘w’ = write, ‘a’ = append)</a:t>
            </a:r>
          </a:p>
          <a:p>
            <a:pPr lvl="0"/>
            <a:r>
              <a:rPr lang="en-GB" sz="2800" dirty="0"/>
              <a:t>If you say you are going to write to a file and it doesn’t exist, then it will be created for you.</a:t>
            </a:r>
          </a:p>
          <a:p>
            <a:pPr lvl="0"/>
            <a:r>
              <a:rPr lang="en-GB" sz="2800" dirty="0"/>
              <a:t>If you say you are going to write to a file and it does exist, then you will overwrite any existing content</a:t>
            </a:r>
          </a:p>
        </p:txBody>
      </p:sp>
    </p:spTree>
    <p:extLst>
      <p:ext uri="{BB962C8B-B14F-4D97-AF65-F5344CB8AC3E}">
        <p14:creationId xmlns:p14="http://schemas.microsoft.com/office/powerpoint/2010/main" val="9594899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Append will also create the file if needed, but if the file does exist then anything written is written at the end of the existing contents in the file</a:t>
            </a:r>
          </a:p>
          <a:p>
            <a:pPr lvl="0"/>
            <a:r>
              <a:rPr lang="en-GB" sz="2800" dirty="0"/>
              <a:t>The open() function returns a value of type file. This is often referred to as a file ‘handle’.</a:t>
            </a:r>
          </a:p>
          <a:p>
            <a:r>
              <a:rPr lang="en-GB" sz="2800" dirty="0"/>
              <a:t>A file handle is </a:t>
            </a:r>
            <a:r>
              <a:rPr lang="en-GB" sz="2800" dirty="0" err="1"/>
              <a:t>iterable</a:t>
            </a:r>
            <a:r>
              <a:rPr lang="en-GB" sz="2800" dirty="0"/>
              <a:t>. You can think of the file as being a list of items where each item is a single record in the file, treated as a single string.</a:t>
            </a:r>
          </a:p>
        </p:txBody>
      </p:sp>
    </p:spTree>
    <p:extLst>
      <p:ext uri="{BB962C8B-B14F-4D97-AF65-F5344CB8AC3E}">
        <p14:creationId xmlns:p14="http://schemas.microsoft.com/office/powerpoint/2010/main" val="226184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stupid computers</a:t>
            </a:r>
          </a:p>
        </p:txBody>
      </p:sp>
      <p:sp>
        <p:nvSpPr>
          <p:cNvPr id="3" name="Content Placeholder 2"/>
          <p:cNvSpPr>
            <a:spLocks noGrp="1"/>
          </p:cNvSpPr>
          <p:nvPr>
            <p:ph idx="1"/>
          </p:nvPr>
        </p:nvSpPr>
        <p:spPr/>
        <p:txBody>
          <a:bodyPr>
            <a:normAutofit/>
          </a:bodyPr>
          <a:lstStyle/>
          <a:p>
            <a:pPr marL="0" indent="0">
              <a:buNone/>
            </a:pPr>
            <a:r>
              <a:rPr lang="en-GB" sz="4000" dirty="0"/>
              <a:t>Computers can;</a:t>
            </a:r>
          </a:p>
          <a:p>
            <a:pPr lvl="1"/>
            <a:r>
              <a:rPr lang="en-GB" sz="3600" dirty="0"/>
              <a:t>Add</a:t>
            </a:r>
          </a:p>
          <a:p>
            <a:pPr lvl="1"/>
            <a:r>
              <a:rPr lang="en-GB" sz="3600" dirty="0"/>
              <a:t>Subtract </a:t>
            </a:r>
          </a:p>
          <a:p>
            <a:pPr lvl="1"/>
            <a:r>
              <a:rPr lang="en-GB" sz="3600" dirty="0"/>
              <a:t>Compare</a:t>
            </a:r>
          </a:p>
          <a:p>
            <a:pPr lvl="1"/>
            <a:endParaRPr lang="en-GB" sz="3600" dirty="0"/>
          </a:p>
          <a:p>
            <a:pPr lvl="1"/>
            <a:endParaRPr lang="en-GB" sz="3600" dirty="0"/>
          </a:p>
          <a:p>
            <a:pPr marL="57150" indent="0">
              <a:buNone/>
            </a:pPr>
            <a:r>
              <a:rPr lang="en-GB" sz="4000" dirty="0"/>
              <a:t>And that’s about it!</a:t>
            </a:r>
          </a:p>
        </p:txBody>
      </p:sp>
    </p:spTree>
    <p:extLst>
      <p:ext uri="{BB962C8B-B14F-4D97-AF65-F5344CB8AC3E}">
        <p14:creationId xmlns:p14="http://schemas.microsoft.com/office/powerpoint/2010/main" val="38487563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Because it is </a:t>
            </a:r>
            <a:r>
              <a:rPr lang="en-GB" sz="2800" dirty="0" err="1"/>
              <a:t>iterable</a:t>
            </a:r>
            <a:r>
              <a:rPr lang="en-GB" sz="2800" dirty="0"/>
              <a:t> you can use the file as the sequence in a for loop in order to process each line of the file in turn. The loop variable (line in the examples) will automatically contain the next record read from the file.</a:t>
            </a:r>
          </a:p>
          <a:p>
            <a:pPr lvl="0"/>
            <a:r>
              <a:rPr lang="en-GB" sz="2800" dirty="0"/>
              <a:t>You write records to a file using the write() function of the file handle associated with the file you are writing to. In the example </a:t>
            </a:r>
            <a:r>
              <a:rPr lang="en-GB" sz="2800" dirty="0" err="1"/>
              <a:t>fw.write</a:t>
            </a:r>
            <a:r>
              <a:rPr lang="en-GB" sz="2800" dirty="0"/>
              <a:t>(line). line in this case is the whole record read but it could be any string value.</a:t>
            </a:r>
          </a:p>
          <a:p>
            <a:endParaRPr lang="en-GB" dirty="0"/>
          </a:p>
        </p:txBody>
      </p:sp>
    </p:spTree>
    <p:extLst>
      <p:ext uri="{BB962C8B-B14F-4D97-AF65-F5344CB8AC3E}">
        <p14:creationId xmlns:p14="http://schemas.microsoft.com/office/powerpoint/2010/main" val="11634098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If you just wanted to read a single record from a file you could use a statement like;</a:t>
            </a:r>
            <a:br>
              <a:rPr lang="en-GB" sz="2800" dirty="0"/>
            </a:br>
            <a:r>
              <a:rPr lang="en-GB" sz="2800" dirty="0"/>
              <a:t>  ‘line = </a:t>
            </a:r>
            <a:r>
              <a:rPr lang="en-GB" sz="2800" dirty="0" err="1"/>
              <a:t>fr.readline</a:t>
            </a:r>
            <a:r>
              <a:rPr lang="en-GB" sz="2800" dirty="0"/>
              <a:t>()’</a:t>
            </a:r>
          </a:p>
          <a:p>
            <a:pPr lvl="0"/>
            <a:r>
              <a:rPr lang="en-GB" sz="2800" dirty="0"/>
              <a:t>When you have finished processing a file you should close the file using the close() procedure of the file handle, </a:t>
            </a:r>
            <a:r>
              <a:rPr lang="en-GB" sz="2800" dirty="0" err="1"/>
              <a:t>e.g</a:t>
            </a:r>
            <a:r>
              <a:rPr lang="en-GB" sz="2800" dirty="0"/>
              <a:t> </a:t>
            </a:r>
            <a:r>
              <a:rPr lang="en-GB" sz="2800" dirty="0" err="1"/>
              <a:t>fr.close</a:t>
            </a:r>
            <a:r>
              <a:rPr lang="en-GB" sz="2800" dirty="0"/>
              <a:t>()</a:t>
            </a:r>
          </a:p>
          <a:p>
            <a:endParaRPr lang="en-GB" dirty="0"/>
          </a:p>
        </p:txBody>
      </p:sp>
    </p:spTree>
    <p:extLst>
      <p:ext uri="{BB962C8B-B14F-4D97-AF65-F5344CB8AC3E}">
        <p14:creationId xmlns:p14="http://schemas.microsoft.com/office/powerpoint/2010/main" val="42283711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a:t>
            </a:r>
          </a:p>
        </p:txBody>
      </p:sp>
      <p:sp>
        <p:nvSpPr>
          <p:cNvPr id="3" name="Content Placeholder 2"/>
          <p:cNvSpPr>
            <a:spLocks noGrp="1"/>
          </p:cNvSpPr>
          <p:nvPr>
            <p:ph idx="1"/>
          </p:nvPr>
        </p:nvSpPr>
        <p:spPr/>
        <p:txBody>
          <a:bodyPr>
            <a:normAutofit/>
          </a:bodyPr>
          <a:lstStyle/>
          <a:p>
            <a:pPr marL="0" indent="0" algn="ctr">
              <a:buNone/>
            </a:pPr>
            <a:endParaRPr lang="en-GB" sz="8000" dirty="0"/>
          </a:p>
          <a:p>
            <a:pPr marL="0" indent="0" algn="ctr">
              <a:buNone/>
            </a:pPr>
            <a:r>
              <a:rPr lang="en-GB" sz="8000" dirty="0"/>
              <a:t>Your Turn!</a:t>
            </a:r>
          </a:p>
        </p:txBody>
      </p:sp>
    </p:spTree>
    <p:extLst>
      <p:ext uri="{BB962C8B-B14F-4D97-AF65-F5344CB8AC3E}">
        <p14:creationId xmlns:p14="http://schemas.microsoft.com/office/powerpoint/2010/main" val="280805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normAutofit fontScale="92500"/>
          </a:bodyPr>
          <a:lstStyle/>
          <a:p>
            <a:pPr marL="0" indent="0">
              <a:buNone/>
            </a:pPr>
            <a:r>
              <a:rPr lang="en-GB" sz="3600" dirty="0"/>
              <a:t>In very simple terms </a:t>
            </a:r>
            <a:r>
              <a:rPr lang="en-GB" dirty="0"/>
              <a:t>– </a:t>
            </a:r>
          </a:p>
          <a:p>
            <a:r>
              <a:rPr lang="en-GB" dirty="0"/>
              <a:t>You write your program code to a file as simple text</a:t>
            </a:r>
          </a:p>
          <a:p>
            <a:r>
              <a:rPr lang="en-GB" dirty="0"/>
              <a:t>A compiler program is run which takes your file of code as input and produces a file of machine code as output</a:t>
            </a:r>
          </a:p>
          <a:p>
            <a:r>
              <a:rPr lang="en-GB" dirty="0"/>
              <a:t>The machine code is written to a file. It just looks like a load of numbers to you and me.</a:t>
            </a:r>
          </a:p>
          <a:p>
            <a:r>
              <a:rPr lang="en-GB" dirty="0"/>
              <a:t>Compilers are language specific, in two ways</a:t>
            </a:r>
          </a:p>
          <a:p>
            <a:pPr lvl="1"/>
            <a:r>
              <a:rPr lang="en-GB" dirty="0"/>
              <a:t>They only understand code written in their language</a:t>
            </a:r>
          </a:p>
          <a:p>
            <a:pPr lvl="1"/>
            <a:r>
              <a:rPr lang="en-GB" dirty="0"/>
              <a:t>They produce machine code that the computer it is running on understands</a:t>
            </a:r>
          </a:p>
          <a:p>
            <a:r>
              <a:rPr lang="en-GB" dirty="0"/>
              <a:t>The Operating System takes the machine code file as input executes the instructions and produces output depending on what your program code said (another program) </a:t>
            </a:r>
          </a:p>
        </p:txBody>
      </p:sp>
    </p:spTree>
    <p:extLst>
      <p:ext uri="{BB962C8B-B14F-4D97-AF65-F5344CB8AC3E}">
        <p14:creationId xmlns:p14="http://schemas.microsoft.com/office/powerpoint/2010/main" val="48069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lstStyle/>
          <a:p>
            <a:pPr marL="0" indent="0">
              <a:buNone/>
            </a:pPr>
            <a:r>
              <a:rPr lang="en-GB" sz="3600" dirty="0"/>
              <a:t>Not all language use a compiler – </a:t>
            </a:r>
          </a:p>
          <a:p>
            <a:pPr marL="0" indent="0">
              <a:buNone/>
            </a:pPr>
            <a:endParaRPr lang="en-GB" dirty="0"/>
          </a:p>
          <a:p>
            <a:r>
              <a:rPr lang="en-GB" dirty="0"/>
              <a:t>Python uses an Interpreter. </a:t>
            </a:r>
          </a:p>
          <a:p>
            <a:r>
              <a:rPr lang="en-GB" dirty="0"/>
              <a:t>This combines the compile and execution steps together</a:t>
            </a:r>
          </a:p>
          <a:p>
            <a:r>
              <a:rPr lang="en-GB" dirty="0"/>
              <a:t>The interpreter takes your file of program code and produces output immediately</a:t>
            </a:r>
          </a:p>
          <a:p>
            <a:r>
              <a:rPr lang="en-GB" dirty="0"/>
              <a:t>The use of Interpreters, allows the creation of REPL systems</a:t>
            </a:r>
          </a:p>
          <a:p>
            <a:r>
              <a:rPr lang="en-GB" dirty="0"/>
              <a:t>REPL stands for Read, Execute, Print, Loop</a:t>
            </a:r>
          </a:p>
        </p:txBody>
      </p:sp>
    </p:spTree>
    <p:extLst>
      <p:ext uri="{BB962C8B-B14F-4D97-AF65-F5344CB8AC3E}">
        <p14:creationId xmlns:p14="http://schemas.microsoft.com/office/powerpoint/2010/main" val="166881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lstStyle/>
          <a:p>
            <a:pPr marL="0" indent="0">
              <a:buNone/>
            </a:pPr>
            <a:r>
              <a:rPr lang="en-GB" sz="3600" dirty="0"/>
              <a:t>REPL – </a:t>
            </a:r>
          </a:p>
          <a:p>
            <a:pPr marL="0" indent="0">
              <a:buNone/>
            </a:pPr>
            <a:endParaRPr lang="en-GB" dirty="0"/>
          </a:p>
          <a:p>
            <a:r>
              <a:rPr lang="en-GB" dirty="0"/>
              <a:t>Python comes with a REPL environment called IDLE</a:t>
            </a:r>
          </a:p>
          <a:p>
            <a:endParaRPr lang="en-GB" dirty="0"/>
          </a:p>
          <a:p>
            <a:endParaRPr lang="en-GB" dirty="0"/>
          </a:p>
          <a:p>
            <a:endParaRPr lang="en-GB" dirty="0"/>
          </a:p>
          <a:p>
            <a:endParaRPr lang="en-GB" dirty="0"/>
          </a:p>
          <a:p>
            <a:endParaRPr lang="en-GB" dirty="0"/>
          </a:p>
          <a:p>
            <a:r>
              <a:rPr lang="en-GB" dirty="0"/>
              <a:t>The first highlighted area is a Python statement</a:t>
            </a:r>
          </a:p>
          <a:p>
            <a:r>
              <a:rPr lang="en-GB" dirty="0"/>
              <a:t>The second is the output produced from executing the statement </a:t>
            </a:r>
          </a:p>
          <a:p>
            <a:endParaRPr lang="en-GB" dirty="0"/>
          </a:p>
        </p:txBody>
      </p:sp>
      <p:pic>
        <p:nvPicPr>
          <p:cNvPr id="4" name="Picture 3"/>
          <p:cNvPicPr>
            <a:picLocks noChangeAspect="1"/>
          </p:cNvPicPr>
          <p:nvPr/>
        </p:nvPicPr>
        <p:blipFill>
          <a:blip r:embed="rId2"/>
          <a:stretch>
            <a:fillRect/>
          </a:stretch>
        </p:blipFill>
        <p:spPr>
          <a:xfrm>
            <a:off x="683567" y="3284984"/>
            <a:ext cx="8092677" cy="1944216"/>
          </a:xfrm>
          <a:prstGeom prst="rect">
            <a:avLst/>
          </a:prstGeom>
        </p:spPr>
      </p:pic>
    </p:spTree>
    <p:extLst>
      <p:ext uri="{BB962C8B-B14F-4D97-AF65-F5344CB8AC3E}">
        <p14:creationId xmlns:p14="http://schemas.microsoft.com/office/powerpoint/2010/main" val="299304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Using words and pictures</a:t>
            </a:r>
          </a:p>
        </p:txBody>
      </p:sp>
    </p:spTree>
    <p:extLst>
      <p:ext uri="{BB962C8B-B14F-4D97-AF65-F5344CB8AC3E}">
        <p14:creationId xmlns:p14="http://schemas.microsoft.com/office/powerpoint/2010/main" val="366674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a:t>
            </a:r>
          </a:p>
        </p:txBody>
      </p:sp>
      <p:sp>
        <p:nvSpPr>
          <p:cNvPr id="3" name="Content Placeholder 2"/>
          <p:cNvSpPr>
            <a:spLocks noGrp="1"/>
          </p:cNvSpPr>
          <p:nvPr>
            <p:ph idx="1"/>
          </p:nvPr>
        </p:nvSpPr>
        <p:spPr/>
        <p:txBody>
          <a:bodyPr/>
          <a:lstStyle/>
          <a:p>
            <a:pPr marL="0" indent="0">
              <a:buNone/>
            </a:pPr>
            <a:r>
              <a:rPr lang="en-GB" dirty="0"/>
              <a:t>Everyday tasks are often performed automatically. Writing instructions for others to follow can be more difficult.</a:t>
            </a:r>
          </a:p>
          <a:p>
            <a:pPr marL="0" indent="0">
              <a:buNone/>
            </a:pPr>
            <a:r>
              <a:rPr lang="en-GB" b="1" dirty="0"/>
              <a:t>Exercise</a:t>
            </a:r>
            <a:r>
              <a:rPr lang="en-GB" dirty="0"/>
              <a:t> – write instructions to do the following;</a:t>
            </a:r>
          </a:p>
          <a:p>
            <a:endParaRPr lang="en-GB" dirty="0"/>
          </a:p>
          <a:p>
            <a:pPr lvl="1"/>
            <a:r>
              <a:rPr lang="en-GB" sz="2400" dirty="0"/>
              <a:t>Make a cup of tea</a:t>
            </a:r>
          </a:p>
          <a:p>
            <a:pPr lvl="1"/>
            <a:r>
              <a:rPr lang="en-GB" sz="2400" dirty="0"/>
              <a:t>Boil an egg</a:t>
            </a:r>
          </a:p>
          <a:p>
            <a:pPr marL="0" lvl="0" indent="0">
              <a:buNone/>
            </a:pPr>
            <a:endParaRPr lang="en-GB" dirty="0"/>
          </a:p>
          <a:p>
            <a:pPr marL="0" indent="0">
              <a:buNone/>
            </a:pPr>
            <a:r>
              <a:rPr lang="en-GB" dirty="0"/>
              <a:t>You may assume that you are in a well-designed kitchen and everything you are going to need is within arm’s reach.</a:t>
            </a:r>
          </a:p>
          <a:p>
            <a:pPr lvl="0"/>
            <a:endParaRPr lang="en-GB" dirty="0"/>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9142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Comments on the exercise</a:t>
            </a:r>
          </a:p>
        </p:txBody>
      </p:sp>
      <p:sp>
        <p:nvSpPr>
          <p:cNvPr id="3" name="Content Placeholder 2"/>
          <p:cNvSpPr>
            <a:spLocks noGrp="1"/>
          </p:cNvSpPr>
          <p:nvPr>
            <p:ph idx="1"/>
          </p:nvPr>
        </p:nvSpPr>
        <p:spPr/>
        <p:txBody>
          <a:bodyPr>
            <a:normAutofit/>
          </a:bodyPr>
          <a:lstStyle/>
          <a:p>
            <a:r>
              <a:rPr lang="en-GB" sz="2800" dirty="0"/>
              <a:t>It is natural to write the instructions as a list of things to do</a:t>
            </a:r>
          </a:p>
          <a:p>
            <a:r>
              <a:rPr lang="en-GB" sz="2800" dirty="0"/>
              <a:t>Although we recognise the tasks as singular, we naturally break them down into sub-tasks</a:t>
            </a:r>
          </a:p>
          <a:p>
            <a:r>
              <a:rPr lang="en-GB" sz="2800" dirty="0"/>
              <a:t>Linear lists do not make it easy to include decisions or choices.</a:t>
            </a:r>
          </a:p>
          <a:p>
            <a:r>
              <a:rPr lang="en-GB" sz="2800" dirty="0"/>
              <a:t>Typically, assumptions will be made. e.g. </a:t>
            </a:r>
          </a:p>
          <a:p>
            <a:pPr lvl="1"/>
            <a:r>
              <a:rPr lang="en-GB" sz="2400" dirty="0"/>
              <a:t>gas or electric?</a:t>
            </a:r>
          </a:p>
          <a:p>
            <a:pPr lvl="1"/>
            <a:r>
              <a:rPr lang="en-GB" sz="2400" dirty="0"/>
              <a:t>Tea leaves in a pot or bag in a cup?</a:t>
            </a:r>
          </a:p>
        </p:txBody>
      </p:sp>
    </p:spTree>
    <p:extLst>
      <p:ext uri="{BB962C8B-B14F-4D97-AF65-F5344CB8AC3E}">
        <p14:creationId xmlns:p14="http://schemas.microsoft.com/office/powerpoint/2010/main" val="1036863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Before you start coding</a:t>
            </a:r>
          </a:p>
        </p:txBody>
      </p:sp>
      <p:sp>
        <p:nvSpPr>
          <p:cNvPr id="3" name="Content Placeholder 2"/>
          <p:cNvSpPr>
            <a:spLocks noGrp="1"/>
          </p:cNvSpPr>
          <p:nvPr>
            <p:ph idx="1"/>
          </p:nvPr>
        </p:nvSpPr>
        <p:spPr/>
        <p:txBody>
          <a:bodyPr/>
          <a:lstStyle/>
          <a:p>
            <a:r>
              <a:rPr lang="en-GB" dirty="0"/>
              <a:t>Even before deciding on a programming language</a:t>
            </a:r>
          </a:p>
          <a:p>
            <a:r>
              <a:rPr lang="en-GB" dirty="0"/>
              <a:t>There are two techniques which can be used to help in the design of your program</a:t>
            </a:r>
          </a:p>
          <a:p>
            <a:endParaRPr lang="en-GB" dirty="0"/>
          </a:p>
          <a:p>
            <a:r>
              <a:rPr lang="en-GB" dirty="0"/>
              <a:t>Pseudocode   and</a:t>
            </a:r>
          </a:p>
          <a:p>
            <a:r>
              <a:rPr lang="en-GB" dirty="0"/>
              <a:t>Flowcharting</a:t>
            </a:r>
          </a:p>
          <a:p>
            <a:endParaRPr lang="en-GB" dirty="0"/>
          </a:p>
          <a:p>
            <a:r>
              <a:rPr lang="en-GB" dirty="0"/>
              <a:t>You can use both, you should certainly use one.</a:t>
            </a:r>
          </a:p>
          <a:p>
            <a:endParaRPr lang="en-GB" dirty="0"/>
          </a:p>
        </p:txBody>
      </p:sp>
    </p:spTree>
    <p:extLst>
      <p:ext uri="{BB962C8B-B14F-4D97-AF65-F5344CB8AC3E}">
        <p14:creationId xmlns:p14="http://schemas.microsoft.com/office/powerpoint/2010/main" val="32426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the course materials</a:t>
            </a:r>
          </a:p>
        </p:txBody>
      </p:sp>
      <p:sp>
        <p:nvSpPr>
          <p:cNvPr id="3" name="Content Placeholder 2"/>
          <p:cNvSpPr>
            <a:spLocks noGrp="1"/>
          </p:cNvSpPr>
          <p:nvPr>
            <p:ph idx="1"/>
          </p:nvPr>
        </p:nvSpPr>
        <p:spPr/>
        <p:txBody>
          <a:bodyPr/>
          <a:lstStyle/>
          <a:p>
            <a:pPr marL="0" indent="0">
              <a:buNone/>
            </a:pPr>
            <a:r>
              <a:rPr lang="en-GB" dirty="0"/>
              <a:t>The code snippets used, the file needed for the final exercise, the additional exercises and a copy of the notes are all available on Github at;</a:t>
            </a:r>
          </a:p>
          <a:p>
            <a:endParaRPr lang="en-GB" dirty="0"/>
          </a:p>
          <a:p>
            <a:pPr marL="0" indent="0">
              <a:buNone/>
            </a:pPr>
            <a:r>
              <a:rPr lang="en-GB" dirty="0">
                <a:hlinkClick r:id="rId2"/>
              </a:rPr>
              <a:t>https://github.</a:t>
            </a:r>
            <a:r>
              <a:rPr lang="en-GB">
                <a:hlinkClick r:id="rId2"/>
              </a:rPr>
              <a:t>com/PeterSmyth12/</a:t>
            </a:r>
            <a:r>
              <a:rPr lang="en-GB" dirty="0">
                <a:hlinkClick r:id="rId2"/>
              </a:rPr>
              <a:t>april2018</a:t>
            </a:r>
            <a:endParaRPr lang="en-GB" dirty="0"/>
          </a:p>
          <a:p>
            <a:pPr marL="0" indent="0">
              <a:buNone/>
            </a:pPr>
            <a:endParaRPr lang="en-GB" dirty="0"/>
          </a:p>
          <a:p>
            <a:pPr marL="0" indent="0">
              <a:buNone/>
            </a:pPr>
            <a:r>
              <a:rPr lang="en-GB" dirty="0"/>
              <a:t>Download the zip file and extract it to your laptop, somewhere where you can access it easily</a:t>
            </a:r>
          </a:p>
        </p:txBody>
      </p:sp>
    </p:spTree>
    <p:extLst>
      <p:ext uri="{BB962C8B-B14F-4D97-AF65-F5344CB8AC3E}">
        <p14:creationId xmlns:p14="http://schemas.microsoft.com/office/powerpoint/2010/main" val="352478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pPr marL="0" indent="0">
              <a:buNone/>
            </a:pPr>
            <a:r>
              <a:rPr lang="en-GB" dirty="0"/>
              <a:t>In general pseudo code consists of simple English phrases on separate lines.</a:t>
            </a:r>
          </a:p>
          <a:p>
            <a:pPr marL="0" indent="0">
              <a:buNone/>
            </a:pPr>
            <a:endParaRPr lang="en-GB" dirty="0"/>
          </a:p>
          <a:p>
            <a:pPr marL="0" indent="0">
              <a:buNone/>
            </a:pPr>
            <a:r>
              <a:rPr lang="en-GB" dirty="0"/>
              <a:t>There are however two key rules;</a:t>
            </a:r>
          </a:p>
          <a:p>
            <a:pPr marL="0" indent="0">
              <a:buNone/>
            </a:pPr>
            <a:endParaRPr lang="en-GB" dirty="0"/>
          </a:p>
          <a:p>
            <a:pPr marL="457200" indent="-457200">
              <a:buFont typeface="+mj-lt"/>
              <a:buAutoNum type="arabicPeriod"/>
            </a:pPr>
            <a:r>
              <a:rPr lang="en-GB" dirty="0"/>
              <a:t>If a line is dependent on the line before, you indent the line.</a:t>
            </a:r>
          </a:p>
          <a:p>
            <a:pPr marL="457200" indent="-457200">
              <a:buFont typeface="+mj-lt"/>
              <a:buAutoNum type="arabicPeriod"/>
            </a:pPr>
            <a:r>
              <a:rPr lang="en-GB" dirty="0"/>
              <a:t>Use a set of commonly accepted constructs for selections and actions.</a:t>
            </a:r>
          </a:p>
          <a:p>
            <a:pPr marL="0" indent="0">
              <a:buNone/>
            </a:pPr>
            <a:endParaRPr lang="en-GB" dirty="0"/>
          </a:p>
        </p:txBody>
      </p:sp>
    </p:spTree>
    <p:extLst>
      <p:ext uri="{BB962C8B-B14F-4D97-AF65-F5344CB8AC3E}">
        <p14:creationId xmlns:p14="http://schemas.microsoft.com/office/powerpoint/2010/main" val="94020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r>
              <a:rPr lang="en-GB" dirty="0"/>
              <a:t>A simple example – Exam results</a:t>
            </a:r>
          </a:p>
          <a:p>
            <a:endParaRPr lang="en-GB" dirty="0"/>
          </a:p>
          <a:p>
            <a:pPr marL="400050" lvl="1" indent="0">
              <a:buNone/>
            </a:pPr>
            <a:r>
              <a:rPr lang="en-GB" dirty="0">
                <a:latin typeface="Courier New" panose="02070309020205020404" pitchFamily="49" charset="0"/>
              </a:rPr>
              <a:t>If student's mark is greater than or equal to 60  </a:t>
            </a:r>
            <a:br>
              <a:rPr lang="en-GB" dirty="0">
                <a:latin typeface="Courier New" panose="02070309020205020404" pitchFamily="49" charset="0"/>
              </a:rPr>
            </a:br>
            <a:r>
              <a:rPr lang="en-GB" dirty="0">
                <a:latin typeface="Courier New" panose="02070309020205020404" pitchFamily="49" charset="0"/>
              </a:rPr>
              <a:t>    print "passed"</a:t>
            </a:r>
            <a:br>
              <a:rPr lang="en-GB" dirty="0">
                <a:latin typeface="Courier New" panose="02070309020205020404" pitchFamily="49" charset="0"/>
              </a:rPr>
            </a:br>
            <a:r>
              <a:rPr lang="en-GB" dirty="0">
                <a:latin typeface="Courier New" panose="02070309020205020404" pitchFamily="49" charset="0"/>
              </a:rPr>
              <a:t>Else</a:t>
            </a:r>
            <a:br>
              <a:rPr lang="en-GB" dirty="0">
                <a:latin typeface="Courier New" panose="02070309020205020404" pitchFamily="49" charset="0"/>
              </a:rPr>
            </a:br>
            <a:r>
              <a:rPr lang="en-GB" dirty="0">
                <a:latin typeface="Courier New" panose="02070309020205020404" pitchFamily="49" charset="0"/>
              </a:rPr>
              <a:t>    print "failed"</a:t>
            </a:r>
          </a:p>
          <a:p>
            <a:pPr marL="400050" lvl="1" indent="0">
              <a:buNone/>
            </a:pPr>
            <a:r>
              <a:rPr lang="en-GB" dirty="0" err="1">
                <a:latin typeface="Courier New" panose="02070309020205020404" pitchFamily="49" charset="0"/>
              </a:rPr>
              <a:t>EndIf</a:t>
            </a:r>
            <a:endParaRPr lang="en-GB" dirty="0">
              <a:latin typeface="Courier New" panose="02070309020205020404" pitchFamily="49" charset="0"/>
            </a:endParaRPr>
          </a:p>
          <a:p>
            <a:pPr marL="400050" lvl="1" indent="0">
              <a:buNone/>
            </a:pPr>
            <a:endParaRPr lang="en-GB" dirty="0">
              <a:latin typeface="Courier New" panose="02070309020205020404" pitchFamily="49" charset="0"/>
            </a:endParaRPr>
          </a:p>
          <a:p>
            <a:r>
              <a:rPr lang="en-GB" dirty="0"/>
              <a:t>The second and fourth lines are indented because they depend on the lines above</a:t>
            </a:r>
          </a:p>
          <a:p>
            <a:r>
              <a:rPr lang="en-GB" dirty="0"/>
              <a:t>The If…Else…</a:t>
            </a:r>
            <a:r>
              <a:rPr lang="en-GB" dirty="0" err="1"/>
              <a:t>EndIf</a:t>
            </a:r>
            <a:r>
              <a:rPr lang="en-GB" dirty="0"/>
              <a:t> construct is used to indicate a selection (do this or do that)</a:t>
            </a:r>
          </a:p>
          <a:p>
            <a:endParaRPr lang="en-GB" dirty="0"/>
          </a:p>
          <a:p>
            <a:endParaRPr lang="en-GB" dirty="0"/>
          </a:p>
        </p:txBody>
      </p:sp>
    </p:spTree>
    <p:extLst>
      <p:ext uri="{BB962C8B-B14F-4D97-AF65-F5344CB8AC3E}">
        <p14:creationId xmlns:p14="http://schemas.microsoft.com/office/powerpoint/2010/main" val="4963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r>
              <a:rPr lang="en-GB" dirty="0"/>
              <a:t>The commonly used constructs</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128031693"/>
              </p:ext>
            </p:extLst>
          </p:nvPr>
        </p:nvGraphicFramePr>
        <p:xfrm>
          <a:off x="467544" y="2348876"/>
          <a:ext cx="7416824" cy="4032452"/>
        </p:xfrm>
        <a:graphic>
          <a:graphicData uri="http://schemas.openxmlformats.org/drawingml/2006/table">
            <a:tbl>
              <a:tblPr firstRow="1" firstCol="1" bandRow="1"/>
              <a:tblGrid>
                <a:gridCol w="2952328">
                  <a:extLst>
                    <a:ext uri="{9D8B030D-6E8A-4147-A177-3AD203B41FA5}">
                      <a16:colId xmlns:a16="http://schemas.microsoft.com/office/drawing/2014/main" val="190705896"/>
                    </a:ext>
                  </a:extLst>
                </a:gridCol>
                <a:gridCol w="4464496">
                  <a:extLst>
                    <a:ext uri="{9D8B030D-6E8A-4147-A177-3AD203B41FA5}">
                      <a16:colId xmlns:a16="http://schemas.microsoft.com/office/drawing/2014/main" val="2177633790"/>
                    </a:ext>
                  </a:extLst>
                </a:gridCol>
              </a:tblGrid>
              <a:tr h="336038">
                <a:tc>
                  <a:txBody>
                    <a:bodyPr/>
                    <a:lstStyle/>
                    <a:p>
                      <a:pPr>
                        <a:lnSpc>
                          <a:spcPct val="107000"/>
                        </a:lnSpc>
                        <a:spcAft>
                          <a:spcPts val="0"/>
                        </a:spcAft>
                      </a:pPr>
                      <a:r>
                        <a:rPr lang="en-GB" sz="2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 denote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nSpc>
                          <a:spcPct val="107000"/>
                        </a:lnSpc>
                        <a:spcAft>
                          <a:spcPts val="0"/>
                        </a:spcAft>
                      </a:pPr>
                      <a:r>
                        <a:rPr lang="en-GB" sz="2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140769362"/>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Loops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Do While...EndDo</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419683546"/>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Do Until...EndDo</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35943145"/>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Selections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If...Endif</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729628073"/>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If…Else…Endif</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931904630"/>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Case...EndCase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661650961"/>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A process or sub-process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Generate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44007946"/>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Compute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4034503853"/>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Process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56179593"/>
                  </a:ext>
                </a:extLst>
              </a:tr>
              <a:tr h="1008110">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An individual action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set, reset, increment, compute, calculate, add, sum, multiply, print, display, input, output, edit, test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5626985"/>
                  </a:ext>
                </a:extLst>
              </a:tr>
            </a:tbl>
          </a:graphicData>
        </a:graphic>
      </p:graphicFrame>
    </p:spTree>
    <p:extLst>
      <p:ext uri="{BB962C8B-B14F-4D97-AF65-F5344CB8AC3E}">
        <p14:creationId xmlns:p14="http://schemas.microsoft.com/office/powerpoint/2010/main" val="184057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F944-3655-4FF8-A818-F198EECE92F0}"/>
              </a:ext>
            </a:extLst>
          </p:cNvPr>
          <p:cNvSpPr>
            <a:spLocks noGrp="1"/>
          </p:cNvSpPr>
          <p:nvPr>
            <p:ph type="title"/>
          </p:nvPr>
        </p:nvSpPr>
        <p:spPr/>
        <p:txBody>
          <a:bodyPr/>
          <a:lstStyle/>
          <a:p>
            <a:r>
              <a:rPr lang="en-GB" dirty="0"/>
              <a:t>Lesson 2  - Pseudo code</a:t>
            </a:r>
          </a:p>
        </p:txBody>
      </p:sp>
      <p:sp>
        <p:nvSpPr>
          <p:cNvPr id="3" name="Content Placeholder 2">
            <a:extLst>
              <a:ext uri="{FF2B5EF4-FFF2-40B4-BE49-F238E27FC236}">
                <a16:creationId xmlns:a16="http://schemas.microsoft.com/office/drawing/2014/main" id="{09FC5C61-0796-4615-AC02-03E642B3655E}"/>
              </a:ext>
            </a:extLst>
          </p:cNvPr>
          <p:cNvSpPr>
            <a:spLocks noGrp="1"/>
          </p:cNvSpPr>
          <p:nvPr>
            <p:ph idx="1"/>
          </p:nvPr>
        </p:nvSpPr>
        <p:spPr/>
        <p:txBody>
          <a:bodyPr/>
          <a:lstStyle/>
          <a:p>
            <a:pPr marL="0" indent="0">
              <a:buNone/>
            </a:pPr>
            <a:r>
              <a:rPr lang="en-GB" dirty="0"/>
              <a:t>The link below suggests some kind of standards for pseudo-code</a:t>
            </a:r>
          </a:p>
          <a:p>
            <a:endParaRPr lang="en-GB" dirty="0"/>
          </a:p>
          <a:p>
            <a:pPr marL="0" indent="0">
              <a:buNone/>
            </a:pPr>
            <a:r>
              <a:rPr lang="en-GB" sz="1400" dirty="0">
                <a:hlinkClick r:id="rId2"/>
              </a:rPr>
              <a:t>http://www.volkergaul.com/MSTC/Courses/Programming%20Logic%20-%20Beginning/Assignments/Unit%203%20-%20Program%20Design/Pseudocode%20Standards.pdf</a:t>
            </a:r>
            <a:r>
              <a:rPr lang="en-GB" sz="1400" dirty="0"/>
              <a:t> </a:t>
            </a:r>
          </a:p>
          <a:p>
            <a:pPr marL="0" indent="0">
              <a:buNone/>
            </a:pPr>
            <a:endParaRPr lang="en-GB" dirty="0"/>
          </a:p>
          <a:p>
            <a:pPr marL="0" indent="0">
              <a:buNone/>
            </a:pPr>
            <a:r>
              <a:rPr lang="en-GB" dirty="0"/>
              <a:t>These guidelines seem to be specifically aimed at C# programmers. </a:t>
            </a:r>
          </a:p>
          <a:p>
            <a:pPr marL="0" indent="0">
              <a:buNone/>
            </a:pPr>
            <a:endParaRPr lang="en-GB" dirty="0"/>
          </a:p>
          <a:p>
            <a:pPr marL="0" indent="0">
              <a:buNone/>
            </a:pPr>
            <a:r>
              <a:rPr lang="en-GB" dirty="0"/>
              <a:t>Other searches will find other ‘standards’</a:t>
            </a:r>
          </a:p>
          <a:p>
            <a:pPr marL="0" indent="0">
              <a:buNone/>
            </a:pPr>
            <a:endParaRPr lang="en-GB" dirty="0"/>
          </a:p>
          <a:p>
            <a:pPr marL="0" indent="0">
              <a:buNone/>
            </a:pPr>
            <a:r>
              <a:rPr lang="en-GB" dirty="0"/>
              <a:t>Focus on simple words and clarity</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8690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 Example</a:t>
            </a:r>
          </a:p>
        </p:txBody>
      </p:sp>
      <p:sp>
        <p:nvSpPr>
          <p:cNvPr id="3" name="Content Placeholder 2"/>
          <p:cNvSpPr>
            <a:spLocks noGrp="1"/>
          </p:cNvSpPr>
          <p:nvPr>
            <p:ph idx="1"/>
          </p:nvPr>
        </p:nvSpPr>
        <p:spPr/>
        <p:txBody>
          <a:bodyPr>
            <a:normAutofit fontScale="92500"/>
          </a:bodyPr>
          <a:lstStyle/>
          <a:p>
            <a:pPr marL="0" indent="0">
              <a:buNone/>
            </a:pPr>
            <a:r>
              <a:rPr lang="en-GB" sz="2100" dirty="0">
                <a:latin typeface="Courier New" panose="02070309020205020404" pitchFamily="49" charset="0"/>
                <a:cs typeface="Courier New" panose="02070309020205020404" pitchFamily="49" charset="0"/>
              </a:rPr>
              <a:t>set total, counter and average to 0</a:t>
            </a:r>
          </a:p>
          <a:p>
            <a:pPr marL="0" indent="0">
              <a:buNone/>
            </a:pPr>
            <a:r>
              <a:rPr lang="en-GB" sz="2100" dirty="0">
                <a:latin typeface="Courier New" panose="02070309020205020404" pitchFamily="49" charset="0"/>
                <a:cs typeface="Courier New" panose="02070309020205020404" pitchFamily="49" charset="0"/>
              </a:rPr>
              <a:t>Input the first score</a:t>
            </a:r>
          </a:p>
          <a:p>
            <a:pPr marL="0" indent="0">
              <a:buNone/>
            </a:pPr>
            <a:r>
              <a:rPr lang="en-GB" sz="2100" dirty="0">
                <a:latin typeface="Courier New" panose="02070309020205020404" pitchFamily="49" charset="0"/>
                <a:cs typeface="Courier New" panose="02070309020205020404" pitchFamily="49" charset="0"/>
              </a:rPr>
              <a:t>Do while the user has not entered the final score</a:t>
            </a:r>
          </a:p>
          <a:p>
            <a:pPr marL="0" indent="0">
              <a:buNone/>
            </a:pPr>
            <a:r>
              <a:rPr lang="en-GB" sz="2100" dirty="0">
                <a:latin typeface="Courier New" panose="02070309020205020404" pitchFamily="49" charset="0"/>
                <a:cs typeface="Courier New" panose="02070309020205020404" pitchFamily="49" charset="0"/>
              </a:rPr>
              <a:t>    add this score to the total</a:t>
            </a:r>
          </a:p>
          <a:p>
            <a:pPr marL="0" indent="0">
              <a:buNone/>
            </a:pPr>
            <a:r>
              <a:rPr lang="en-GB" sz="2100" dirty="0">
                <a:latin typeface="Courier New" panose="02070309020205020404" pitchFamily="49" charset="0"/>
                <a:cs typeface="Courier New" panose="02070309020205020404" pitchFamily="49" charset="0"/>
              </a:rPr>
              <a:t>    add one to the counter</a:t>
            </a:r>
          </a:p>
          <a:p>
            <a:pPr marL="0" indent="0">
              <a:buNone/>
            </a:pPr>
            <a:r>
              <a:rPr lang="en-GB" sz="2100" dirty="0">
                <a:latin typeface="Courier New" panose="02070309020205020404" pitchFamily="49" charset="0"/>
                <a:cs typeface="Courier New" panose="02070309020205020404" pitchFamily="49" charset="0"/>
              </a:rPr>
              <a:t>    input the next score </a:t>
            </a:r>
          </a:p>
          <a:p>
            <a:pPr marL="0" indent="0">
              <a:buNone/>
            </a:pPr>
            <a:r>
              <a:rPr lang="en-GB" sz="2100" dirty="0" err="1">
                <a:latin typeface="Courier New" panose="02070309020205020404" pitchFamily="49" charset="0"/>
                <a:cs typeface="Courier New" panose="02070309020205020404" pitchFamily="49" charset="0"/>
              </a:rPr>
              <a:t>EndDo</a:t>
            </a:r>
            <a:endParaRPr lang="en-GB" sz="2100" dirty="0">
              <a:latin typeface="Courier New" panose="02070309020205020404" pitchFamily="49" charset="0"/>
              <a:cs typeface="Courier New" panose="02070309020205020404" pitchFamily="49" charset="0"/>
            </a:endParaRPr>
          </a:p>
          <a:p>
            <a:pPr marL="0" indent="0">
              <a:buNone/>
            </a:pPr>
            <a:r>
              <a:rPr lang="en-GB" sz="2100" dirty="0">
                <a:latin typeface="Courier New" panose="02070309020205020404" pitchFamily="49" charset="0"/>
                <a:cs typeface="Courier New" panose="02070309020205020404" pitchFamily="49" charset="0"/>
              </a:rPr>
              <a:t> </a:t>
            </a:r>
          </a:p>
          <a:p>
            <a:pPr marL="0" indent="0">
              <a:buNone/>
            </a:pPr>
            <a:r>
              <a:rPr lang="en-GB" sz="2100" dirty="0">
                <a:latin typeface="Courier New" panose="02070309020205020404" pitchFamily="49" charset="0"/>
                <a:cs typeface="Courier New" panose="02070309020205020404" pitchFamily="49" charset="0"/>
              </a:rPr>
              <a:t>if the counter is not equal to 0</a:t>
            </a:r>
          </a:p>
          <a:p>
            <a:pPr marL="0" indent="0">
              <a:buNone/>
            </a:pPr>
            <a:r>
              <a:rPr lang="en-GB" sz="2100" dirty="0">
                <a:latin typeface="Courier New" panose="02070309020205020404" pitchFamily="49" charset="0"/>
                <a:cs typeface="Courier New" panose="02070309020205020404" pitchFamily="49" charset="0"/>
              </a:rPr>
              <a:t>    set the average to the total divided by the counter</a:t>
            </a:r>
          </a:p>
          <a:p>
            <a:pPr marL="0" indent="0">
              <a:buNone/>
            </a:pPr>
            <a:r>
              <a:rPr lang="en-GB" sz="2100" dirty="0">
                <a:latin typeface="Courier New" panose="02070309020205020404" pitchFamily="49" charset="0"/>
                <a:cs typeface="Courier New" panose="02070309020205020404" pitchFamily="49" charset="0"/>
              </a:rPr>
              <a:t>    print the average </a:t>
            </a:r>
          </a:p>
          <a:p>
            <a:pPr marL="0" indent="0">
              <a:buNone/>
            </a:pPr>
            <a:r>
              <a:rPr lang="en-GB" sz="2100" dirty="0">
                <a:latin typeface="Courier New" panose="02070309020205020404" pitchFamily="49" charset="0"/>
                <a:cs typeface="Courier New" panose="02070309020205020404" pitchFamily="49" charset="0"/>
              </a:rPr>
              <a:t>else</a:t>
            </a:r>
          </a:p>
          <a:p>
            <a:pPr marL="0" indent="0">
              <a:buNone/>
            </a:pPr>
            <a:r>
              <a:rPr lang="en-GB" sz="2100" dirty="0">
                <a:latin typeface="Courier New" panose="02070309020205020404" pitchFamily="49" charset="0"/>
                <a:cs typeface="Courier New" panose="02070309020205020404" pitchFamily="49" charset="0"/>
              </a:rPr>
              <a:t>    print 'no grades were entered'</a:t>
            </a:r>
          </a:p>
          <a:p>
            <a:pPr marL="0" indent="0">
              <a:buNone/>
            </a:pPr>
            <a:r>
              <a:rPr lang="en-GB" sz="2100" dirty="0">
                <a:latin typeface="Courier New" panose="02070309020205020404" pitchFamily="49" charset="0"/>
                <a:cs typeface="Courier New" panose="02070309020205020404" pitchFamily="49" charset="0"/>
              </a:rPr>
              <a:t>endif</a:t>
            </a:r>
          </a:p>
          <a:p>
            <a:endParaRPr lang="en-GB" dirty="0"/>
          </a:p>
        </p:txBody>
      </p:sp>
    </p:spTree>
    <p:extLst>
      <p:ext uri="{BB962C8B-B14F-4D97-AF65-F5344CB8AC3E}">
        <p14:creationId xmlns:p14="http://schemas.microsoft.com/office/powerpoint/2010/main" val="62713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A flowchart is a diagrammatic way of representing your algorithm or program</a:t>
            </a:r>
          </a:p>
          <a:p>
            <a:r>
              <a:rPr lang="en-GB" dirty="0"/>
              <a:t>It is a graph with directed lines representing the edges</a:t>
            </a:r>
          </a:p>
          <a:p>
            <a:r>
              <a:rPr lang="en-GB" dirty="0"/>
              <a:t>And a series of symbols representing the nodes</a:t>
            </a:r>
          </a:p>
          <a:p>
            <a:r>
              <a:rPr lang="en-GB" dirty="0"/>
              <a:t>The Symbol used in some way represents the purpose of the node</a:t>
            </a:r>
          </a:p>
        </p:txBody>
      </p:sp>
    </p:spTree>
    <p:extLst>
      <p:ext uri="{BB962C8B-B14F-4D97-AF65-F5344CB8AC3E}">
        <p14:creationId xmlns:p14="http://schemas.microsoft.com/office/powerpoint/2010/main" val="3866530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pPr marL="0" indent="0">
              <a:buNone/>
            </a:pPr>
            <a:r>
              <a:rPr lang="en-GB" dirty="0"/>
              <a:t>Some of the key symbols are shown here</a:t>
            </a:r>
          </a:p>
        </p:txBody>
      </p:sp>
      <p:pic>
        <p:nvPicPr>
          <p:cNvPr id="4" name="Picture 3"/>
          <p:cNvPicPr>
            <a:picLocks noChangeAspect="1"/>
          </p:cNvPicPr>
          <p:nvPr/>
        </p:nvPicPr>
        <p:blipFill>
          <a:blip r:embed="rId2"/>
          <a:stretch>
            <a:fillRect/>
          </a:stretch>
        </p:blipFill>
        <p:spPr>
          <a:xfrm>
            <a:off x="1331640" y="2215189"/>
            <a:ext cx="5759232" cy="4504597"/>
          </a:xfrm>
          <a:prstGeom prst="rect">
            <a:avLst/>
          </a:prstGeom>
        </p:spPr>
      </p:pic>
    </p:spTree>
    <p:extLst>
      <p:ext uri="{BB962C8B-B14F-4D97-AF65-F5344CB8AC3E}">
        <p14:creationId xmlns:p14="http://schemas.microsoft.com/office/powerpoint/2010/main" val="236943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flowcharting symbols are available from MS Word and other packages</a:t>
            </a:r>
          </a:p>
          <a:p>
            <a:endParaRPr lang="en-GB" dirty="0"/>
          </a:p>
          <a:p>
            <a:endParaRPr lang="en-GB" dirty="0"/>
          </a:p>
          <a:p>
            <a:endParaRPr lang="en-GB" dirty="0"/>
          </a:p>
          <a:p>
            <a:endParaRPr lang="en-GB" dirty="0"/>
          </a:p>
          <a:p>
            <a:endParaRPr lang="en-GB" dirty="0"/>
          </a:p>
          <a:p>
            <a:endParaRPr lang="en-GB" dirty="0"/>
          </a:p>
          <a:p>
            <a:endParaRPr lang="en-GB" dirty="0"/>
          </a:p>
          <a:p>
            <a:r>
              <a:rPr lang="en-GB" dirty="0"/>
              <a:t>In practice it is normally more convenient to start your flowchart freehand (pen and paper!)</a:t>
            </a:r>
          </a:p>
          <a:p>
            <a:endParaRPr lang="en-GB" dirty="0"/>
          </a:p>
        </p:txBody>
      </p:sp>
      <p:pic>
        <p:nvPicPr>
          <p:cNvPr id="5" name="Picture 4"/>
          <p:cNvPicPr/>
          <p:nvPr/>
        </p:nvPicPr>
        <p:blipFill>
          <a:blip r:embed="rId2"/>
          <a:stretch>
            <a:fillRect/>
          </a:stretch>
        </p:blipFill>
        <p:spPr>
          <a:xfrm>
            <a:off x="611560" y="2564904"/>
            <a:ext cx="7056784" cy="2880320"/>
          </a:xfrm>
          <a:prstGeom prst="rect">
            <a:avLst/>
          </a:prstGeom>
        </p:spPr>
      </p:pic>
    </p:spTree>
    <p:extLst>
      <p:ext uri="{BB962C8B-B14F-4D97-AF65-F5344CB8AC3E}">
        <p14:creationId xmlns:p14="http://schemas.microsoft.com/office/powerpoint/2010/main" val="958118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following slides illustrate how several of the selections and actions referred to in the pseudo code section are realised as flowchart segments.</a:t>
            </a:r>
          </a:p>
          <a:p>
            <a:endParaRPr lang="en-GB" dirty="0"/>
          </a:p>
          <a:p>
            <a:r>
              <a:rPr lang="en-GB" dirty="0"/>
              <a:t>Remember however that a complete flowchart will consists of many of these segments together so as to represent the complete task.</a:t>
            </a:r>
          </a:p>
        </p:txBody>
      </p:sp>
    </p:spTree>
    <p:extLst>
      <p:ext uri="{BB962C8B-B14F-4D97-AF65-F5344CB8AC3E}">
        <p14:creationId xmlns:p14="http://schemas.microsoft.com/office/powerpoint/2010/main" val="32679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 If…Endif</a:t>
            </a:r>
          </a:p>
        </p:txBody>
      </p:sp>
      <p:sp>
        <p:nvSpPr>
          <p:cNvPr id="3" name="Content Placeholder 2"/>
          <p:cNvSpPr>
            <a:spLocks noGrp="1"/>
          </p:cNvSpPr>
          <p:nvPr>
            <p:ph idx="1"/>
          </p:nvPr>
        </p:nvSpPr>
        <p:spPr/>
        <p:txBody>
          <a:bodyPr/>
          <a:lstStyle/>
          <a:p>
            <a:endParaRPr lang="en-GB" dirty="0"/>
          </a:p>
        </p:txBody>
      </p:sp>
      <p:grpSp>
        <p:nvGrpSpPr>
          <p:cNvPr id="4" name="Canvas 13"/>
          <p:cNvGrpSpPr/>
          <p:nvPr/>
        </p:nvGrpSpPr>
        <p:grpSpPr>
          <a:xfrm>
            <a:off x="1691680" y="2296447"/>
            <a:ext cx="4488180" cy="4488180"/>
            <a:chOff x="0" y="0"/>
            <a:chExt cx="4488180" cy="4488180"/>
          </a:xfrm>
        </p:grpSpPr>
        <p:sp>
          <p:nvSpPr>
            <p:cNvPr id="5" name="Rectangle 4"/>
            <p:cNvSpPr/>
            <p:nvPr/>
          </p:nvSpPr>
          <p:spPr>
            <a:xfrm>
              <a:off x="0" y="0"/>
              <a:ext cx="4488180" cy="448818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colour Blue?</a:t>
              </a:r>
            </a:p>
          </p:txBody>
        </p:sp>
        <p:sp>
          <p:nvSpPr>
            <p:cNvPr id="8" name="Flowchart: Process 7"/>
            <p:cNvSpPr/>
            <p:nvPr/>
          </p:nvSpPr>
          <p:spPr>
            <a:xfrm>
              <a:off x="1127760" y="231648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for Blue</a:t>
              </a:r>
            </a:p>
          </p:txBody>
        </p:sp>
        <p:sp>
          <p:nvSpPr>
            <p:cNvPr id="9" name="Flowchart: Terminator 8"/>
            <p:cNvSpPr/>
            <p:nvPr/>
          </p:nvSpPr>
          <p:spPr>
            <a:xfrm>
              <a:off x="1424940" y="390906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p:nvPr/>
          </p:nvCxnSpPr>
          <p:spPr>
            <a:xfrm flipH="1">
              <a:off x="1927860" y="518160"/>
              <a:ext cx="15240" cy="3962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0"/>
            </p:cNvCxnSpPr>
            <p:nvPr/>
          </p:nvCxnSpPr>
          <p:spPr>
            <a:xfrm>
              <a:off x="1927860" y="1783080"/>
              <a:ext cx="0" cy="53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9" idx="0"/>
            </p:cNvCxnSpPr>
            <p:nvPr/>
          </p:nvCxnSpPr>
          <p:spPr>
            <a:xfrm>
              <a:off x="1927860" y="3116580"/>
              <a:ext cx="19050" cy="7924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p:nvPr/>
          </p:nvCxnSpPr>
          <p:spPr>
            <a:xfrm flipH="1">
              <a:off x="1927860" y="1348740"/>
              <a:ext cx="784860" cy="2225040"/>
            </a:xfrm>
            <a:prstGeom prst="bentConnector4">
              <a:avLst>
                <a:gd name="adj1" fmla="val -133009"/>
                <a:gd name="adj2" fmla="val 9708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 Box 25"/>
            <p:cNvSpPr txBox="1"/>
            <p:nvPr/>
          </p:nvSpPr>
          <p:spPr>
            <a:xfrm>
              <a:off x="2057400" y="197358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5" name="Text Box 26"/>
            <p:cNvSpPr txBox="1"/>
            <p:nvPr/>
          </p:nvSpPr>
          <p:spPr>
            <a:xfrm>
              <a:off x="3032760" y="105918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grpSp>
    </p:spTree>
    <p:extLst>
      <p:ext uri="{BB962C8B-B14F-4D97-AF65-F5344CB8AC3E}">
        <p14:creationId xmlns:p14="http://schemas.microsoft.com/office/powerpoint/2010/main" val="4162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lstStyle/>
          <a:p>
            <a:endParaRPr lang="en-GB"/>
          </a:p>
        </p:txBody>
      </p:sp>
      <p:sp>
        <p:nvSpPr>
          <p:cNvPr id="5" name="Content Placeholder 4"/>
          <p:cNvSpPr>
            <a:spLocks noGrp="1"/>
          </p:cNvSpPr>
          <p:nvPr>
            <p:ph sz="quarter" idx="13"/>
          </p:nvPr>
        </p:nvSpPr>
        <p:spPr/>
        <p:txBody>
          <a:bodyPr/>
          <a:lstStyle/>
          <a:p>
            <a:endParaRPr lang="en-GB"/>
          </a:p>
        </p:txBody>
      </p:sp>
      <p:sp>
        <p:nvSpPr>
          <p:cNvPr id="9" name="Title 4"/>
          <p:cNvSpPr txBox="1">
            <a:spLocks/>
          </p:cNvSpPr>
          <p:nvPr/>
        </p:nvSpPr>
        <p:spPr>
          <a:xfrm>
            <a:off x="467544" y="4270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Arial" pitchFamily="34" charset="0"/>
                <a:ea typeface="+mj-ea"/>
                <a:cs typeface="Arial" pitchFamily="34" charset="0"/>
              </a:defRPr>
            </a:lvl1pPr>
          </a:lstStyle>
          <a:p>
            <a:r>
              <a:rPr lang="en-GB" sz="3600" dirty="0"/>
              <a:t>Overview of this workshop</a:t>
            </a:r>
          </a:p>
        </p:txBody>
      </p:sp>
      <p:grpSp>
        <p:nvGrpSpPr>
          <p:cNvPr id="11" name="Group 10"/>
          <p:cNvGrpSpPr/>
          <p:nvPr/>
        </p:nvGrpSpPr>
        <p:grpSpPr>
          <a:xfrm>
            <a:off x="6210559" y="1204677"/>
            <a:ext cx="2707468" cy="4488922"/>
            <a:chOff x="-108520" y="1124744"/>
            <a:chExt cx="3847763" cy="5758408"/>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2863" t="22976" r="53475" b="4662"/>
            <a:stretch/>
          </p:blipFill>
          <p:spPr>
            <a:xfrm>
              <a:off x="-108520" y="1293911"/>
              <a:ext cx="3847763" cy="5589241"/>
            </a:xfrm>
            <a:prstGeom prst="rect">
              <a:avLst/>
            </a:prstGeom>
          </p:spPr>
        </p:pic>
        <p:sp>
          <p:nvSpPr>
            <p:cNvPr id="13" name="Rectangle 12"/>
            <p:cNvSpPr/>
            <p:nvPr/>
          </p:nvSpPr>
          <p:spPr>
            <a:xfrm>
              <a:off x="683569" y="1124744"/>
              <a:ext cx="305567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 name="TextBox 1"/>
          <p:cNvSpPr txBox="1"/>
          <p:nvPr/>
        </p:nvSpPr>
        <p:spPr>
          <a:xfrm>
            <a:off x="611560" y="1844824"/>
            <a:ext cx="5688632" cy="3354765"/>
          </a:xfrm>
          <a:prstGeom prst="rect">
            <a:avLst/>
          </a:prstGeom>
          <a:noFill/>
        </p:spPr>
        <p:txBody>
          <a:bodyPr wrap="square" rtlCol="0">
            <a:spAutoFit/>
          </a:bodyPr>
          <a:lstStyle/>
          <a:p>
            <a:r>
              <a:rPr lang="en-GB" dirty="0"/>
              <a:t>This is what we will cover:</a:t>
            </a:r>
          </a:p>
          <a:p>
            <a:endParaRPr lang="en-GB" dirty="0"/>
          </a:p>
          <a:p>
            <a:r>
              <a:rPr lang="en-GB" dirty="0"/>
              <a:t>Day 1</a:t>
            </a:r>
          </a:p>
          <a:p>
            <a:endParaRPr lang="en-GB" dirty="0"/>
          </a:p>
          <a:p>
            <a:pPr marL="342900" indent="-342900">
              <a:buFont typeface="+mj-lt"/>
              <a:buAutoNum type="arabicPeriod"/>
            </a:pPr>
            <a:r>
              <a:rPr lang="en-GB" sz="2000" dirty="0"/>
              <a:t>What is a computer program?</a:t>
            </a:r>
          </a:p>
          <a:p>
            <a:pPr marL="342900" indent="-342900">
              <a:buFont typeface="+mj-lt"/>
              <a:buAutoNum type="arabicPeriod"/>
            </a:pPr>
            <a:r>
              <a:rPr lang="en-GB" sz="2000" dirty="0"/>
              <a:t>Defining the problem in words and pictures</a:t>
            </a:r>
          </a:p>
          <a:p>
            <a:pPr marL="342900" indent="-342900">
              <a:buFont typeface="+mj-lt"/>
              <a:buAutoNum type="arabicPeriod"/>
            </a:pPr>
            <a:r>
              <a:rPr lang="en-GB" sz="2000" dirty="0"/>
              <a:t>Documentation </a:t>
            </a:r>
          </a:p>
          <a:p>
            <a:pPr marL="342900" indent="-342900">
              <a:buFont typeface="+mj-lt"/>
              <a:buAutoNum type="arabicPeriod"/>
            </a:pPr>
            <a:r>
              <a:rPr lang="en-GB" sz="2000" dirty="0"/>
              <a:t>Python programming constructs</a:t>
            </a:r>
          </a:p>
          <a:p>
            <a:pPr marL="342900" indent="-342900">
              <a:buFont typeface="+mj-lt"/>
              <a:buAutoNum type="arabicPeriod"/>
            </a:pPr>
            <a:r>
              <a:rPr lang="en-GB" sz="2000" dirty="0"/>
              <a:t>More Python </a:t>
            </a:r>
          </a:p>
          <a:p>
            <a:pPr marL="342900" indent="-342900">
              <a:buFont typeface="+mj-lt"/>
              <a:buAutoNum type="arabicPeriod"/>
            </a:pPr>
            <a:r>
              <a:rPr lang="en-GB" sz="2000" dirty="0"/>
              <a:t>Introduction to testing and debugging</a:t>
            </a:r>
          </a:p>
          <a:p>
            <a:pPr marL="342900" indent="-342900">
              <a:buFont typeface="+mj-lt"/>
              <a:buAutoNum type="arabicPeriod"/>
            </a:pPr>
            <a:r>
              <a:rPr lang="en-GB" sz="2000" dirty="0"/>
              <a:t>Processing data from files</a:t>
            </a:r>
          </a:p>
        </p:txBody>
      </p:sp>
    </p:spTree>
    <p:extLst>
      <p:ext uri="{BB962C8B-B14F-4D97-AF65-F5344CB8AC3E}">
        <p14:creationId xmlns:p14="http://schemas.microsoft.com/office/powerpoint/2010/main" val="2711597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  If…Else…Endif</a:t>
            </a:r>
          </a:p>
        </p:txBody>
      </p:sp>
      <p:sp>
        <p:nvSpPr>
          <p:cNvPr id="3" name="Content Placeholder 2"/>
          <p:cNvSpPr>
            <a:spLocks noGrp="1"/>
          </p:cNvSpPr>
          <p:nvPr>
            <p:ph idx="1"/>
          </p:nvPr>
        </p:nvSpPr>
        <p:spPr/>
        <p:txBody>
          <a:bodyPr/>
          <a:lstStyle/>
          <a:p>
            <a:endParaRPr lang="en-GB" dirty="0"/>
          </a:p>
        </p:txBody>
      </p:sp>
      <p:grpSp>
        <p:nvGrpSpPr>
          <p:cNvPr id="4" name="Canvas 48"/>
          <p:cNvGrpSpPr/>
          <p:nvPr/>
        </p:nvGrpSpPr>
        <p:grpSpPr>
          <a:xfrm>
            <a:off x="1331640" y="1643459"/>
            <a:ext cx="4855840" cy="4913189"/>
            <a:chOff x="0" y="0"/>
            <a:chExt cx="4495800" cy="4495800"/>
          </a:xfrm>
        </p:grpSpPr>
        <p:sp>
          <p:nvSpPr>
            <p:cNvPr id="5" name="Rectangle 4"/>
            <p:cNvSpPr/>
            <p:nvPr/>
          </p:nvSpPr>
          <p:spPr>
            <a:xfrm>
              <a:off x="0" y="0"/>
              <a:ext cx="4495800" cy="449580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colour Blue?</a:t>
              </a:r>
            </a:p>
          </p:txBody>
        </p:sp>
        <p:sp>
          <p:nvSpPr>
            <p:cNvPr id="8" name="Flowchart: Process 7"/>
            <p:cNvSpPr/>
            <p:nvPr/>
          </p:nvSpPr>
          <p:spPr>
            <a:xfrm>
              <a:off x="114300" y="217170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because it is not Blue</a:t>
              </a:r>
            </a:p>
          </p:txBody>
        </p:sp>
        <p:sp>
          <p:nvSpPr>
            <p:cNvPr id="9" name="Flowchart: Terminator 8"/>
            <p:cNvSpPr/>
            <p:nvPr/>
          </p:nvSpPr>
          <p:spPr>
            <a:xfrm>
              <a:off x="1424940" y="390906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a:stCxn id="6" idx="2"/>
            </p:cNvCxnSpPr>
            <p:nvPr/>
          </p:nvCxnSpPr>
          <p:spPr>
            <a:xfrm flipH="1">
              <a:off x="1927860" y="487680"/>
              <a:ext cx="15240" cy="4267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 Box 46"/>
            <p:cNvSpPr txBox="1"/>
            <p:nvPr/>
          </p:nvSpPr>
          <p:spPr>
            <a:xfrm>
              <a:off x="2743200" y="108966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2" name="Text Box 47"/>
            <p:cNvSpPr txBox="1"/>
            <p:nvPr/>
          </p:nvSpPr>
          <p:spPr>
            <a:xfrm>
              <a:off x="784859" y="108966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13" name="Flowchart: Process 12"/>
            <p:cNvSpPr/>
            <p:nvPr/>
          </p:nvSpPr>
          <p:spPr>
            <a:xfrm>
              <a:off x="2400300" y="217170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ea typeface="Calibri" panose="020F0502020204030204" pitchFamily="34" charset="0"/>
                </a:rPr>
                <a:t>Do something for Blue</a:t>
              </a:r>
              <a:endParaRPr lang="en-GB" sz="1200">
                <a:effectLst/>
                <a:latin typeface="Times New Roman" panose="02020603050405020304" pitchFamily="18" charset="0"/>
                <a:ea typeface="Times New Roman" panose="02020603050405020304" pitchFamily="18" charset="0"/>
              </a:endParaRPr>
            </a:p>
          </p:txBody>
        </p:sp>
        <p:cxnSp>
          <p:nvCxnSpPr>
            <p:cNvPr id="14" name="Connector: Elbow 13"/>
            <p:cNvCxnSpPr>
              <a:stCxn id="7" idx="1"/>
            </p:cNvCxnSpPr>
            <p:nvPr/>
          </p:nvCxnSpPr>
          <p:spPr>
            <a:xfrm rot="10800000" flipV="1">
              <a:off x="800099" y="1348740"/>
              <a:ext cx="327660" cy="8229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7" idx="3"/>
              <a:endCxn id="13" idx="0"/>
            </p:cNvCxnSpPr>
            <p:nvPr/>
          </p:nvCxnSpPr>
          <p:spPr>
            <a:xfrm>
              <a:off x="2727960" y="1348740"/>
              <a:ext cx="472440" cy="8229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2"/>
              <a:endCxn id="9" idx="1"/>
            </p:cNvCxnSpPr>
            <p:nvPr/>
          </p:nvCxnSpPr>
          <p:spPr>
            <a:xfrm rot="16200000" flipH="1">
              <a:off x="609599" y="3276600"/>
              <a:ext cx="1120140" cy="5105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3" idx="2"/>
              <a:endCxn id="9" idx="3"/>
            </p:cNvCxnSpPr>
            <p:nvPr/>
          </p:nvCxnSpPr>
          <p:spPr>
            <a:xfrm rot="5400000">
              <a:off x="2274570" y="3166110"/>
              <a:ext cx="1120140" cy="73152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1774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 Flowcharts Do While…</a:t>
            </a:r>
            <a:r>
              <a:rPr lang="en-GB" dirty="0" err="1"/>
              <a:t>EndDo</a:t>
            </a:r>
            <a:endParaRPr lang="en-GB" dirty="0"/>
          </a:p>
        </p:txBody>
      </p:sp>
      <p:sp>
        <p:nvSpPr>
          <p:cNvPr id="3" name="Content Placeholder 2"/>
          <p:cNvSpPr>
            <a:spLocks noGrp="1"/>
          </p:cNvSpPr>
          <p:nvPr>
            <p:ph idx="1"/>
          </p:nvPr>
        </p:nvSpPr>
        <p:spPr/>
        <p:txBody>
          <a:bodyPr/>
          <a:lstStyle/>
          <a:p>
            <a:endParaRPr lang="en-GB" dirty="0"/>
          </a:p>
        </p:txBody>
      </p:sp>
      <p:grpSp>
        <p:nvGrpSpPr>
          <p:cNvPr id="4" name="Canvas 37"/>
          <p:cNvGrpSpPr/>
          <p:nvPr/>
        </p:nvGrpSpPr>
        <p:grpSpPr>
          <a:xfrm>
            <a:off x="1331640" y="1643459"/>
            <a:ext cx="5136252" cy="4977577"/>
            <a:chOff x="0" y="0"/>
            <a:chExt cx="4488180" cy="4488180"/>
          </a:xfrm>
        </p:grpSpPr>
        <p:sp>
          <p:nvSpPr>
            <p:cNvPr id="5" name="Rectangle 4"/>
            <p:cNvSpPr/>
            <p:nvPr/>
          </p:nvSpPr>
          <p:spPr>
            <a:xfrm>
              <a:off x="0" y="0"/>
              <a:ext cx="4488180" cy="448818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028700" y="800100"/>
              <a:ext cx="1828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condition TRUE</a:t>
              </a:r>
            </a:p>
          </p:txBody>
        </p:sp>
        <p:sp>
          <p:nvSpPr>
            <p:cNvPr id="8" name="Flowchart: Process 7"/>
            <p:cNvSpPr/>
            <p:nvPr/>
          </p:nvSpPr>
          <p:spPr>
            <a:xfrm>
              <a:off x="1082040" y="2659380"/>
              <a:ext cx="169926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possibly setting condition to FALSE</a:t>
              </a:r>
            </a:p>
          </p:txBody>
        </p:sp>
        <p:sp>
          <p:nvSpPr>
            <p:cNvPr id="9" name="Flowchart: Terminator 8"/>
            <p:cNvSpPr/>
            <p:nvPr/>
          </p:nvSpPr>
          <p:spPr>
            <a:xfrm>
              <a:off x="3200400" y="365760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p:nvPr/>
          </p:nvCxnSpPr>
          <p:spPr>
            <a:xfrm flipH="1">
              <a:off x="1927860" y="518160"/>
              <a:ext cx="15240" cy="3962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 Box 35"/>
            <p:cNvSpPr txBox="1"/>
            <p:nvPr/>
          </p:nvSpPr>
          <p:spPr>
            <a:xfrm>
              <a:off x="2057400" y="169926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2" name="Text Box 36"/>
            <p:cNvSpPr txBox="1"/>
            <p:nvPr/>
          </p:nvSpPr>
          <p:spPr>
            <a:xfrm>
              <a:off x="3086100" y="102870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13" name="Flowchart: Process 12"/>
            <p:cNvSpPr/>
            <p:nvPr/>
          </p:nvSpPr>
          <p:spPr>
            <a:xfrm>
              <a:off x="1143000" y="1943100"/>
              <a:ext cx="1600200" cy="475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latin typeface="Times New Roman" panose="02020603050405020304" pitchFamily="18" charset="0"/>
                  <a:ea typeface="Calibri" panose="020F0502020204030204" pitchFamily="34" charset="0"/>
                </a:rPr>
                <a:t> Do something</a:t>
              </a:r>
              <a:endParaRPr lang="en-GB" sz="1200">
                <a:effectLst/>
                <a:latin typeface="Times New Roman" panose="02020603050405020304" pitchFamily="18" charset="0"/>
                <a:ea typeface="Times New Roman" panose="02020603050405020304" pitchFamily="18" charset="0"/>
              </a:endParaRPr>
            </a:p>
          </p:txBody>
        </p:sp>
        <p:cxnSp>
          <p:nvCxnSpPr>
            <p:cNvPr id="14" name="Straight Arrow Connector 13"/>
            <p:cNvCxnSpPr>
              <a:stCxn id="7" idx="2"/>
            </p:cNvCxnSpPr>
            <p:nvPr/>
          </p:nvCxnSpPr>
          <p:spPr>
            <a:xfrm flipH="1">
              <a:off x="1927860" y="1714500"/>
              <a:ext cx="1524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0"/>
            </p:cNvCxnSpPr>
            <p:nvPr/>
          </p:nvCxnSpPr>
          <p:spPr>
            <a:xfrm flipH="1">
              <a:off x="1931670" y="2418420"/>
              <a:ext cx="11430" cy="24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2"/>
              <a:endCxn id="7" idx="1"/>
            </p:cNvCxnSpPr>
            <p:nvPr/>
          </p:nvCxnSpPr>
          <p:spPr>
            <a:xfrm rot="5400000" flipH="1">
              <a:off x="550545" y="1735455"/>
              <a:ext cx="1859280" cy="902970"/>
            </a:xfrm>
            <a:prstGeom prst="bentConnector4">
              <a:avLst>
                <a:gd name="adj1" fmla="val -12295"/>
                <a:gd name="adj2" fmla="val 16835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7" idx="3"/>
              <a:endCxn id="9" idx="0"/>
            </p:cNvCxnSpPr>
            <p:nvPr/>
          </p:nvCxnSpPr>
          <p:spPr>
            <a:xfrm>
              <a:off x="2857500" y="1257300"/>
              <a:ext cx="864870" cy="240030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1955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 Flowcharts  Do Until…</a:t>
            </a:r>
            <a:r>
              <a:rPr lang="en-GB" dirty="0" err="1"/>
              <a:t>EndDo</a:t>
            </a:r>
            <a:endParaRPr lang="en-GB" dirty="0"/>
          </a:p>
        </p:txBody>
      </p:sp>
      <p:sp>
        <p:nvSpPr>
          <p:cNvPr id="3" name="Content Placeholder 2"/>
          <p:cNvSpPr>
            <a:spLocks noGrp="1"/>
          </p:cNvSpPr>
          <p:nvPr>
            <p:ph idx="1"/>
          </p:nvPr>
        </p:nvSpPr>
        <p:spPr/>
        <p:txBody>
          <a:bodyPr/>
          <a:lstStyle/>
          <a:p>
            <a:endParaRPr lang="en-GB" dirty="0"/>
          </a:p>
        </p:txBody>
      </p:sp>
      <p:grpSp>
        <p:nvGrpSpPr>
          <p:cNvPr id="18" name="Canvas 72"/>
          <p:cNvGrpSpPr/>
          <p:nvPr/>
        </p:nvGrpSpPr>
        <p:grpSpPr>
          <a:xfrm>
            <a:off x="1475656" y="1643459"/>
            <a:ext cx="5134754" cy="5141168"/>
            <a:chOff x="0" y="0"/>
            <a:chExt cx="4488180" cy="4488180"/>
          </a:xfrm>
        </p:grpSpPr>
        <p:sp>
          <p:nvSpPr>
            <p:cNvPr id="19" name="Rectangle 18"/>
            <p:cNvSpPr/>
            <p:nvPr/>
          </p:nvSpPr>
          <p:spPr>
            <a:xfrm>
              <a:off x="0" y="0"/>
              <a:ext cx="4488180" cy="4488180"/>
            </a:xfrm>
            <a:prstGeom prst="rect">
              <a:avLst/>
            </a:prstGeom>
            <a:ln w="19050">
              <a:solidFill>
                <a:schemeClr val="accent1"/>
              </a:solidFill>
            </a:ln>
          </p:spPr>
        </p:sp>
        <p:sp>
          <p:nvSpPr>
            <p:cNvPr id="20" name="Flowchart: Terminator 19"/>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21" name="Flowchart: Decision 20"/>
            <p:cNvSpPr/>
            <p:nvPr/>
          </p:nvSpPr>
          <p:spPr>
            <a:xfrm>
              <a:off x="1028700" y="2857500"/>
              <a:ext cx="1828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condition TRUE</a:t>
              </a:r>
            </a:p>
          </p:txBody>
        </p:sp>
        <p:sp>
          <p:nvSpPr>
            <p:cNvPr id="22" name="Flowchart: Process 21"/>
            <p:cNvSpPr/>
            <p:nvPr/>
          </p:nvSpPr>
          <p:spPr>
            <a:xfrm>
              <a:off x="1127760" y="1714500"/>
              <a:ext cx="163068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effectLst/>
                  <a:ea typeface="Calibri" panose="020F0502020204030204" pitchFamily="34" charset="0"/>
                  <a:cs typeface="Times New Roman" panose="02020603050405020304" pitchFamily="18" charset="0"/>
                </a:rPr>
                <a:t>Do something, possibly setting condition to FALSE</a:t>
              </a:r>
            </a:p>
          </p:txBody>
        </p:sp>
        <p:sp>
          <p:nvSpPr>
            <p:cNvPr id="23" name="Flowchart: Terminator 22"/>
            <p:cNvSpPr/>
            <p:nvPr/>
          </p:nvSpPr>
          <p:spPr>
            <a:xfrm>
              <a:off x="1413510" y="411480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24" name="Straight Arrow Connector 23"/>
            <p:cNvCxnSpPr>
              <a:stCxn id="20" idx="2"/>
            </p:cNvCxnSpPr>
            <p:nvPr/>
          </p:nvCxnSpPr>
          <p:spPr>
            <a:xfrm flipH="1">
              <a:off x="1927860" y="487680"/>
              <a:ext cx="15240" cy="4267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 Box 65"/>
            <p:cNvSpPr txBox="1"/>
            <p:nvPr/>
          </p:nvSpPr>
          <p:spPr>
            <a:xfrm>
              <a:off x="2000250" y="377190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26" name="Text Box 66"/>
            <p:cNvSpPr txBox="1"/>
            <p:nvPr/>
          </p:nvSpPr>
          <p:spPr>
            <a:xfrm>
              <a:off x="868680" y="285750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27" name="Flowchart: Process 26"/>
            <p:cNvSpPr/>
            <p:nvPr/>
          </p:nvSpPr>
          <p:spPr>
            <a:xfrm>
              <a:off x="1211580" y="914400"/>
              <a:ext cx="1600200" cy="475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ea typeface="Calibri" panose="020F0502020204030204" pitchFamily="34" charset="0"/>
                </a:rPr>
                <a:t> Do something</a:t>
              </a:r>
              <a:endParaRPr lang="en-GB" sz="1200">
                <a:effectLst/>
                <a:latin typeface="Times New Roman" panose="02020603050405020304" pitchFamily="18" charset="0"/>
                <a:ea typeface="Times New Roman" panose="02020603050405020304" pitchFamily="18" charset="0"/>
              </a:endParaRPr>
            </a:p>
          </p:txBody>
        </p:sp>
        <p:cxnSp>
          <p:nvCxnSpPr>
            <p:cNvPr id="28" name="Straight Arrow Connector 27"/>
            <p:cNvCxnSpPr/>
            <p:nvPr/>
          </p:nvCxnSpPr>
          <p:spPr>
            <a:xfrm>
              <a:off x="1943100" y="1389720"/>
              <a:ext cx="0" cy="3247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1" idx="0"/>
            </p:cNvCxnSpPr>
            <p:nvPr/>
          </p:nvCxnSpPr>
          <p:spPr>
            <a:xfrm flipH="1">
              <a:off x="1943100" y="2400300"/>
              <a:ext cx="19050"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23" idx="0"/>
            </p:cNvCxnSpPr>
            <p:nvPr/>
          </p:nvCxnSpPr>
          <p:spPr>
            <a:xfrm flipH="1">
              <a:off x="1935480" y="3771900"/>
              <a:ext cx="7620" cy="3429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p:cNvCxnSpPr>
              <a:stCxn id="21" idx="1"/>
            </p:cNvCxnSpPr>
            <p:nvPr/>
          </p:nvCxnSpPr>
          <p:spPr>
            <a:xfrm rot="10800000" flipH="1">
              <a:off x="1028699" y="571500"/>
              <a:ext cx="914400" cy="2743200"/>
            </a:xfrm>
            <a:prstGeom prst="bentConnector4">
              <a:avLst>
                <a:gd name="adj1" fmla="val -25000"/>
                <a:gd name="adj2" fmla="val 99444"/>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0410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label from the condition don’t have to be Y and N</a:t>
            </a:r>
          </a:p>
        </p:txBody>
      </p:sp>
      <p:grpSp>
        <p:nvGrpSpPr>
          <p:cNvPr id="4" name="Canvas 48"/>
          <p:cNvGrpSpPr/>
          <p:nvPr/>
        </p:nvGrpSpPr>
        <p:grpSpPr>
          <a:xfrm>
            <a:off x="2195736" y="2276872"/>
            <a:ext cx="4567808" cy="4423792"/>
            <a:chOff x="0" y="0"/>
            <a:chExt cx="4495800" cy="4495800"/>
          </a:xfrm>
        </p:grpSpPr>
        <p:sp>
          <p:nvSpPr>
            <p:cNvPr id="5" name="Rectangle 4"/>
            <p:cNvSpPr/>
            <p:nvPr/>
          </p:nvSpPr>
          <p:spPr>
            <a:xfrm>
              <a:off x="0" y="0"/>
              <a:ext cx="4495800" cy="4495800"/>
            </a:xfrm>
            <a:prstGeom prst="rect">
              <a:avLst/>
            </a:prstGeom>
            <a:ln w="19050">
              <a:solidFill>
                <a:srgbClr val="5B9BD5"/>
              </a:solidFill>
            </a:ln>
          </p:spPr>
        </p:sp>
        <p:sp>
          <p:nvSpPr>
            <p:cNvPr id="6" name="Flowchart: Terminator 5"/>
            <p:cNvSpPr/>
            <p:nvPr/>
          </p:nvSpPr>
          <p:spPr>
            <a:xfrm>
              <a:off x="1371600" y="30480"/>
              <a:ext cx="1143000" cy="457200"/>
            </a:xfrm>
            <a:prstGeom prst="flowChartTerminator">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Value of x?</a:t>
              </a:r>
            </a:p>
          </p:txBody>
        </p:sp>
        <p:sp>
          <p:nvSpPr>
            <p:cNvPr id="8" name="Flowchart: Process 7"/>
            <p:cNvSpPr/>
            <p:nvPr/>
          </p:nvSpPr>
          <p:spPr>
            <a:xfrm>
              <a:off x="114300" y="2171700"/>
              <a:ext cx="1600200" cy="800100"/>
            </a:xfrm>
            <a:prstGeom prst="flowChartProcess">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Do something because it is not Blue</a:t>
              </a:r>
            </a:p>
          </p:txBody>
        </p:sp>
        <p:sp>
          <p:nvSpPr>
            <p:cNvPr id="9" name="Flowchart: Terminator 8"/>
            <p:cNvSpPr/>
            <p:nvPr/>
          </p:nvSpPr>
          <p:spPr>
            <a:xfrm>
              <a:off x="1424940" y="3909060"/>
              <a:ext cx="1043940" cy="365760"/>
            </a:xfrm>
            <a:prstGeom prst="flowChartTerminator">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End</a:t>
              </a:r>
            </a:p>
          </p:txBody>
        </p:sp>
        <p:cxnSp>
          <p:nvCxnSpPr>
            <p:cNvPr id="10" name="Straight Arrow Connector 9"/>
            <p:cNvCxnSpPr>
              <a:stCxn id="6" idx="2"/>
            </p:cNvCxnSpPr>
            <p:nvPr/>
          </p:nvCxnSpPr>
          <p:spPr>
            <a:xfrm flipH="1">
              <a:off x="1927860" y="487680"/>
              <a:ext cx="15240" cy="426720"/>
            </a:xfrm>
            <a:prstGeom prst="straightConnector1">
              <a:avLst/>
            </a:prstGeom>
            <a:noFill/>
            <a:ln w="19050" cap="flat" cmpd="sng" algn="ctr">
              <a:solidFill>
                <a:srgbClr val="5B9BD5"/>
              </a:solidFill>
              <a:prstDash val="solid"/>
              <a:miter lim="800000"/>
              <a:tailEnd type="triangle"/>
            </a:ln>
            <a:effectLst/>
          </p:spPr>
        </p:cxnSp>
        <p:sp>
          <p:nvSpPr>
            <p:cNvPr id="11" name="Text Box 46"/>
            <p:cNvSpPr txBox="1"/>
            <p:nvPr/>
          </p:nvSpPr>
          <p:spPr>
            <a:xfrm>
              <a:off x="2743200" y="1097280"/>
              <a:ext cx="647700" cy="22098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x &gt; 0</a:t>
              </a:r>
            </a:p>
          </p:txBody>
        </p:sp>
        <p:sp>
          <p:nvSpPr>
            <p:cNvPr id="12" name="Text Box 47"/>
            <p:cNvSpPr txBox="1"/>
            <p:nvPr/>
          </p:nvSpPr>
          <p:spPr>
            <a:xfrm>
              <a:off x="472440" y="1051560"/>
              <a:ext cx="655319" cy="26670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x &lt;= 0</a:t>
              </a:r>
            </a:p>
          </p:txBody>
        </p:sp>
        <p:sp>
          <p:nvSpPr>
            <p:cNvPr id="13" name="Flowchart: Process 12"/>
            <p:cNvSpPr/>
            <p:nvPr/>
          </p:nvSpPr>
          <p:spPr>
            <a:xfrm>
              <a:off x="2400300" y="2171700"/>
              <a:ext cx="1600200" cy="800100"/>
            </a:xfrm>
            <a:prstGeom prst="flowChartProcess">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Do something for Blue</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4" name="Connector: Elbow 13"/>
            <p:cNvCxnSpPr>
              <a:stCxn id="7" idx="1"/>
            </p:cNvCxnSpPr>
            <p:nvPr/>
          </p:nvCxnSpPr>
          <p:spPr>
            <a:xfrm rot="10800000" flipV="1">
              <a:off x="800099" y="1348740"/>
              <a:ext cx="327660" cy="822960"/>
            </a:xfrm>
            <a:prstGeom prst="bentConnector2">
              <a:avLst/>
            </a:prstGeom>
            <a:noFill/>
            <a:ln w="19050" cap="flat" cmpd="sng" algn="ctr">
              <a:solidFill>
                <a:srgbClr val="5B9BD5"/>
              </a:solidFill>
              <a:prstDash val="solid"/>
              <a:miter lim="800000"/>
              <a:tailEnd type="triangle"/>
            </a:ln>
            <a:effectLst/>
          </p:spPr>
        </p:cxnSp>
        <p:cxnSp>
          <p:nvCxnSpPr>
            <p:cNvPr id="15" name="Connector: Elbow 14"/>
            <p:cNvCxnSpPr>
              <a:stCxn id="7" idx="3"/>
              <a:endCxn id="13" idx="0"/>
            </p:cNvCxnSpPr>
            <p:nvPr/>
          </p:nvCxnSpPr>
          <p:spPr>
            <a:xfrm>
              <a:off x="2727960" y="1348740"/>
              <a:ext cx="472440" cy="822960"/>
            </a:xfrm>
            <a:prstGeom prst="bentConnector2">
              <a:avLst/>
            </a:prstGeom>
            <a:noFill/>
            <a:ln w="19050" cap="flat" cmpd="sng" algn="ctr">
              <a:solidFill>
                <a:srgbClr val="5B9BD5"/>
              </a:solidFill>
              <a:prstDash val="solid"/>
              <a:miter lim="800000"/>
              <a:tailEnd type="triangle"/>
            </a:ln>
            <a:effectLst/>
          </p:spPr>
        </p:cxnSp>
        <p:cxnSp>
          <p:nvCxnSpPr>
            <p:cNvPr id="16" name="Connector: Elbow 15"/>
            <p:cNvCxnSpPr>
              <a:stCxn id="8" idx="2"/>
              <a:endCxn id="9" idx="1"/>
            </p:cNvCxnSpPr>
            <p:nvPr/>
          </p:nvCxnSpPr>
          <p:spPr>
            <a:xfrm rot="16200000" flipH="1">
              <a:off x="609599" y="3276600"/>
              <a:ext cx="1120140" cy="510540"/>
            </a:xfrm>
            <a:prstGeom prst="bentConnector2">
              <a:avLst/>
            </a:prstGeom>
            <a:noFill/>
            <a:ln w="19050" cap="flat" cmpd="sng" algn="ctr">
              <a:solidFill>
                <a:srgbClr val="5B9BD5"/>
              </a:solidFill>
              <a:prstDash val="solid"/>
              <a:miter lim="800000"/>
              <a:tailEnd type="triangle"/>
            </a:ln>
            <a:effectLst/>
          </p:spPr>
        </p:cxnSp>
        <p:cxnSp>
          <p:nvCxnSpPr>
            <p:cNvPr id="17" name="Connector: Elbow 16"/>
            <p:cNvCxnSpPr>
              <a:stCxn id="13" idx="2"/>
              <a:endCxn id="9" idx="3"/>
            </p:cNvCxnSpPr>
            <p:nvPr/>
          </p:nvCxnSpPr>
          <p:spPr>
            <a:xfrm rot="5400000">
              <a:off x="2274570" y="3166110"/>
              <a:ext cx="1120140" cy="731520"/>
            </a:xfrm>
            <a:prstGeom prst="bentConnector2">
              <a:avLst/>
            </a:prstGeom>
            <a:noFill/>
            <a:ln w="19050"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2262243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1</a:t>
            </a:r>
          </a:p>
        </p:txBody>
      </p:sp>
      <p:sp>
        <p:nvSpPr>
          <p:cNvPr id="3" name="Content Placeholder 2"/>
          <p:cNvSpPr>
            <a:spLocks noGrp="1"/>
          </p:cNvSpPr>
          <p:nvPr>
            <p:ph idx="1"/>
          </p:nvPr>
        </p:nvSpPr>
        <p:spPr/>
        <p:txBody>
          <a:bodyPr/>
          <a:lstStyle/>
          <a:p>
            <a:r>
              <a:rPr lang="en-GB" dirty="0"/>
              <a:t>Convert your English task into pseudo-code and a flowchart</a:t>
            </a:r>
          </a:p>
          <a:p>
            <a:r>
              <a:rPr lang="en-GB" dirty="0"/>
              <a:t>Don’t forget:</a:t>
            </a:r>
          </a:p>
          <a:p>
            <a:pPr lvl="1"/>
            <a:r>
              <a:rPr lang="en-GB" dirty="0"/>
              <a:t>gas or electric?</a:t>
            </a:r>
          </a:p>
          <a:p>
            <a:pPr lvl="1"/>
            <a:r>
              <a:rPr lang="en-GB" dirty="0"/>
              <a:t>cup or pot?</a:t>
            </a:r>
          </a:p>
          <a:p>
            <a:pPr lvl="1"/>
            <a:r>
              <a:rPr lang="en-GB" dirty="0"/>
              <a:t>pour tea or milk first?</a:t>
            </a:r>
          </a:p>
          <a:p>
            <a:pPr lvl="1"/>
            <a:r>
              <a:rPr lang="en-GB" dirty="0"/>
              <a:t>do you take sugar?</a:t>
            </a:r>
          </a:p>
          <a:p>
            <a:pPr lvl="1"/>
            <a:r>
              <a:rPr lang="en-GB" dirty="0"/>
              <a:t>Hardboiled or soft boiled?</a:t>
            </a:r>
          </a:p>
          <a:p>
            <a:endParaRPr lang="en-GB" dirty="0"/>
          </a:p>
        </p:txBody>
      </p:sp>
    </p:spTree>
    <p:extLst>
      <p:ext uri="{BB962C8B-B14F-4D97-AF65-F5344CB8AC3E}">
        <p14:creationId xmlns:p14="http://schemas.microsoft.com/office/powerpoint/2010/main" val="1749650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2</a:t>
            </a:r>
          </a:p>
        </p:txBody>
      </p:sp>
      <p:sp>
        <p:nvSpPr>
          <p:cNvPr id="6" name="TextBox 5"/>
          <p:cNvSpPr txBox="1"/>
          <p:nvPr/>
        </p:nvSpPr>
        <p:spPr>
          <a:xfrm>
            <a:off x="539552" y="1844824"/>
            <a:ext cx="6912768"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diagram on the next slide is meant to represent a flowchart to decide the largest of 3 (not equal numbers)</a:t>
            </a:r>
          </a:p>
          <a:p>
            <a:pPr marL="285750" indent="-285750">
              <a:buFont typeface="Arial" panose="020B0604020202020204" pitchFamily="34" charset="0"/>
              <a:buChar char="•"/>
            </a:pPr>
            <a:r>
              <a:rPr lang="en-GB" sz="2400" dirty="0"/>
              <a:t>Find 2 things wrong with the flowchart and correct them</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1150376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1</a:t>
            </a:r>
          </a:p>
        </p:txBody>
      </p:sp>
      <p:pic>
        <p:nvPicPr>
          <p:cNvPr id="4" name="Content Placeholder 3"/>
          <p:cNvPicPr>
            <a:picLocks noGrp="1"/>
          </p:cNvPicPr>
          <p:nvPr>
            <p:ph idx="1"/>
          </p:nvPr>
        </p:nvPicPr>
        <p:blipFill>
          <a:blip r:embed="rId2"/>
          <a:stretch>
            <a:fillRect/>
          </a:stretch>
        </p:blipFill>
        <p:spPr>
          <a:xfrm>
            <a:off x="539552" y="1268760"/>
            <a:ext cx="8136904" cy="5174302"/>
          </a:xfrm>
          <a:prstGeom prst="rect">
            <a:avLst/>
          </a:prstGeom>
        </p:spPr>
      </p:pic>
      <p:sp>
        <p:nvSpPr>
          <p:cNvPr id="5" name="TextBox 4"/>
          <p:cNvSpPr txBox="1"/>
          <p:nvPr/>
        </p:nvSpPr>
        <p:spPr>
          <a:xfrm>
            <a:off x="827584" y="1556792"/>
            <a:ext cx="2880320" cy="1569660"/>
          </a:xfrm>
          <a:prstGeom prst="rect">
            <a:avLst/>
          </a:prstGeom>
          <a:noFill/>
        </p:spPr>
        <p:txBody>
          <a:bodyPr wrap="square" rtlCol="0">
            <a:spAutoFit/>
          </a:bodyPr>
          <a:lstStyle/>
          <a:p>
            <a:r>
              <a:rPr lang="en-GB" sz="3200" dirty="0"/>
              <a:t>What is wrong with this Diagram?</a:t>
            </a:r>
          </a:p>
        </p:txBody>
      </p:sp>
    </p:spTree>
    <p:extLst>
      <p:ext uri="{BB962C8B-B14F-4D97-AF65-F5344CB8AC3E}">
        <p14:creationId xmlns:p14="http://schemas.microsoft.com/office/powerpoint/2010/main" val="1020276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Documentation</a:t>
            </a:r>
          </a:p>
        </p:txBody>
      </p:sp>
    </p:spTree>
    <p:extLst>
      <p:ext uri="{BB962C8B-B14F-4D97-AF65-F5344CB8AC3E}">
        <p14:creationId xmlns:p14="http://schemas.microsoft.com/office/powerpoint/2010/main" val="181412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a:t>
            </a:r>
          </a:p>
        </p:txBody>
      </p:sp>
      <p:sp>
        <p:nvSpPr>
          <p:cNvPr id="3" name="Content Placeholder 2"/>
          <p:cNvSpPr>
            <a:spLocks noGrp="1"/>
          </p:cNvSpPr>
          <p:nvPr>
            <p:ph idx="1"/>
          </p:nvPr>
        </p:nvSpPr>
        <p:spPr/>
        <p:txBody>
          <a:bodyPr>
            <a:normAutofit/>
          </a:bodyPr>
          <a:lstStyle/>
          <a:p>
            <a:r>
              <a:rPr lang="en-GB" sz="2800" dirty="0"/>
              <a:t>All computer programs should be documented </a:t>
            </a:r>
          </a:p>
          <a:p>
            <a:r>
              <a:rPr lang="en-GB" sz="2800" dirty="0"/>
              <a:t>There are two types of documentation</a:t>
            </a:r>
          </a:p>
          <a:p>
            <a:pPr lvl="1"/>
            <a:r>
              <a:rPr lang="en-GB" sz="2400" dirty="0"/>
              <a:t>External documentation     and</a:t>
            </a:r>
          </a:p>
          <a:p>
            <a:pPr lvl="1"/>
            <a:r>
              <a:rPr lang="en-GB" sz="2400" dirty="0"/>
              <a:t>Internal  documentation</a:t>
            </a:r>
          </a:p>
        </p:txBody>
      </p:sp>
    </p:spTree>
    <p:extLst>
      <p:ext uri="{BB962C8B-B14F-4D97-AF65-F5344CB8AC3E}">
        <p14:creationId xmlns:p14="http://schemas.microsoft.com/office/powerpoint/2010/main" val="4129659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External documentation</a:t>
            </a:r>
          </a:p>
        </p:txBody>
      </p:sp>
      <p:sp>
        <p:nvSpPr>
          <p:cNvPr id="3" name="Content Placeholder 2"/>
          <p:cNvSpPr>
            <a:spLocks noGrp="1"/>
          </p:cNvSpPr>
          <p:nvPr>
            <p:ph idx="1"/>
          </p:nvPr>
        </p:nvSpPr>
        <p:spPr/>
        <p:txBody>
          <a:bodyPr>
            <a:normAutofit/>
          </a:bodyPr>
          <a:lstStyle/>
          <a:p>
            <a:r>
              <a:rPr lang="en-GB" sz="2800" dirty="0"/>
              <a:t>Examples</a:t>
            </a:r>
          </a:p>
          <a:p>
            <a:pPr lvl="1"/>
            <a:r>
              <a:rPr lang="en-GB" sz="2800" dirty="0"/>
              <a:t>Program Title</a:t>
            </a:r>
          </a:p>
          <a:p>
            <a:pPr lvl="1"/>
            <a:r>
              <a:rPr lang="en-GB" sz="2800" dirty="0"/>
              <a:t>Program specification or description</a:t>
            </a:r>
          </a:p>
          <a:p>
            <a:pPr lvl="2"/>
            <a:r>
              <a:rPr lang="en-GB" sz="2600" dirty="0"/>
              <a:t>What the program does</a:t>
            </a:r>
          </a:p>
          <a:p>
            <a:pPr lvl="2"/>
            <a:r>
              <a:rPr lang="en-GB" sz="2600" dirty="0"/>
              <a:t>How it is to be used</a:t>
            </a:r>
          </a:p>
          <a:p>
            <a:pPr lvl="2"/>
            <a:r>
              <a:rPr lang="en-GB" sz="2600" dirty="0"/>
              <a:t>Indication of inputs and outputs</a:t>
            </a:r>
          </a:p>
          <a:p>
            <a:pPr lvl="2"/>
            <a:r>
              <a:rPr lang="en-GB" sz="2600" dirty="0"/>
              <a:t>Constraints</a:t>
            </a:r>
          </a:p>
          <a:p>
            <a:pPr lvl="1"/>
            <a:r>
              <a:rPr lang="en-GB" sz="2800" dirty="0"/>
              <a:t>Pseudo-code / Flow charts</a:t>
            </a:r>
          </a:p>
          <a:p>
            <a:pPr lvl="1"/>
            <a:endParaRPr lang="en-GB" sz="2800" dirty="0"/>
          </a:p>
        </p:txBody>
      </p:sp>
    </p:spTree>
    <p:extLst>
      <p:ext uri="{BB962C8B-B14F-4D97-AF65-F5344CB8AC3E}">
        <p14:creationId xmlns:p14="http://schemas.microsoft.com/office/powerpoint/2010/main" val="134412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lstStyle/>
          <a:p>
            <a:endParaRPr lang="en-GB"/>
          </a:p>
        </p:txBody>
      </p:sp>
      <p:sp>
        <p:nvSpPr>
          <p:cNvPr id="5" name="Content Placeholder 4"/>
          <p:cNvSpPr>
            <a:spLocks noGrp="1"/>
          </p:cNvSpPr>
          <p:nvPr>
            <p:ph sz="quarter" idx="13"/>
          </p:nvPr>
        </p:nvSpPr>
        <p:spPr/>
        <p:txBody>
          <a:bodyPr/>
          <a:lstStyle/>
          <a:p>
            <a:endParaRPr lang="en-GB"/>
          </a:p>
        </p:txBody>
      </p:sp>
      <p:sp>
        <p:nvSpPr>
          <p:cNvPr id="9" name="Title 4"/>
          <p:cNvSpPr txBox="1">
            <a:spLocks/>
          </p:cNvSpPr>
          <p:nvPr/>
        </p:nvSpPr>
        <p:spPr>
          <a:xfrm>
            <a:off x="467544" y="4270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Arial" pitchFamily="34" charset="0"/>
                <a:ea typeface="+mj-ea"/>
                <a:cs typeface="Arial" pitchFamily="34" charset="0"/>
              </a:defRPr>
            </a:lvl1pPr>
          </a:lstStyle>
          <a:p>
            <a:r>
              <a:rPr lang="en-GB" sz="3600" dirty="0"/>
              <a:t>Overview of this workshop</a:t>
            </a:r>
          </a:p>
        </p:txBody>
      </p:sp>
      <p:grpSp>
        <p:nvGrpSpPr>
          <p:cNvPr id="11" name="Group 10"/>
          <p:cNvGrpSpPr/>
          <p:nvPr/>
        </p:nvGrpSpPr>
        <p:grpSpPr>
          <a:xfrm>
            <a:off x="6210559" y="1204677"/>
            <a:ext cx="2707468" cy="4488922"/>
            <a:chOff x="-108520" y="1124744"/>
            <a:chExt cx="3847763" cy="5758408"/>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2863" t="22976" r="53475" b="4662"/>
            <a:stretch/>
          </p:blipFill>
          <p:spPr>
            <a:xfrm>
              <a:off x="-108520" y="1293911"/>
              <a:ext cx="3847763" cy="5589241"/>
            </a:xfrm>
            <a:prstGeom prst="rect">
              <a:avLst/>
            </a:prstGeom>
          </p:spPr>
        </p:pic>
        <p:sp>
          <p:nvSpPr>
            <p:cNvPr id="13" name="Rectangle 12"/>
            <p:cNvSpPr/>
            <p:nvPr/>
          </p:nvSpPr>
          <p:spPr>
            <a:xfrm>
              <a:off x="683569" y="1124744"/>
              <a:ext cx="305567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 name="TextBox 1"/>
          <p:cNvSpPr txBox="1"/>
          <p:nvPr/>
        </p:nvSpPr>
        <p:spPr>
          <a:xfrm>
            <a:off x="611560" y="1844824"/>
            <a:ext cx="5688632" cy="2739211"/>
          </a:xfrm>
          <a:prstGeom prst="rect">
            <a:avLst/>
          </a:prstGeom>
          <a:noFill/>
        </p:spPr>
        <p:txBody>
          <a:bodyPr wrap="square" rtlCol="0">
            <a:spAutoFit/>
          </a:bodyPr>
          <a:lstStyle/>
          <a:p>
            <a:r>
              <a:rPr lang="en-GB" dirty="0"/>
              <a:t>This is what we will cover:</a:t>
            </a:r>
          </a:p>
          <a:p>
            <a:endParaRPr lang="en-GB" dirty="0"/>
          </a:p>
          <a:p>
            <a:r>
              <a:rPr lang="en-GB" dirty="0"/>
              <a:t>Day 2</a:t>
            </a:r>
          </a:p>
          <a:p>
            <a:endParaRPr lang="en-GB" dirty="0"/>
          </a:p>
          <a:p>
            <a:pPr marL="342900" indent="-342900">
              <a:buFont typeface="+mj-lt"/>
              <a:buAutoNum type="arabicPeriod"/>
            </a:pPr>
            <a:r>
              <a:rPr lang="en-GB" sz="2000" dirty="0"/>
              <a:t>Creating functions and using parameters</a:t>
            </a:r>
          </a:p>
          <a:p>
            <a:pPr marL="342900" indent="-342900">
              <a:buFont typeface="+mj-lt"/>
              <a:buAutoNum type="arabicPeriod"/>
            </a:pPr>
            <a:r>
              <a:rPr lang="en-GB" sz="2000" dirty="0"/>
              <a:t>Introduction to Object Oriented Programming</a:t>
            </a:r>
          </a:p>
          <a:p>
            <a:pPr marL="342900" indent="-342900">
              <a:buFont typeface="+mj-lt"/>
              <a:buAutoNum type="arabicPeriod"/>
            </a:pPr>
            <a:r>
              <a:rPr lang="en-GB" sz="2000" dirty="0"/>
              <a:t>Introduction to the Pandas package</a:t>
            </a:r>
          </a:p>
          <a:p>
            <a:pPr marL="342900" indent="-342900">
              <a:buFont typeface="+mj-lt"/>
              <a:buAutoNum type="arabicPeriod"/>
            </a:pPr>
            <a:r>
              <a:rPr lang="en-GB" sz="2000" dirty="0"/>
              <a:t>Introduction to the </a:t>
            </a:r>
            <a:r>
              <a:rPr lang="en-GB" sz="2000" dirty="0" err="1"/>
              <a:t>Matplotlib</a:t>
            </a:r>
            <a:r>
              <a:rPr lang="en-GB" sz="2000" dirty="0"/>
              <a:t> package</a:t>
            </a:r>
          </a:p>
          <a:p>
            <a:pPr marL="342900" indent="-342900">
              <a:buFont typeface="+mj-lt"/>
              <a:buAutoNum type="arabicPeriod"/>
            </a:pPr>
            <a:r>
              <a:rPr lang="en-GB" sz="2000" dirty="0"/>
              <a:t>Creating and running complete programs</a:t>
            </a:r>
          </a:p>
        </p:txBody>
      </p:sp>
    </p:spTree>
    <p:extLst>
      <p:ext uri="{BB962C8B-B14F-4D97-AF65-F5344CB8AC3E}">
        <p14:creationId xmlns:p14="http://schemas.microsoft.com/office/powerpoint/2010/main" val="3713528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lstStyle/>
          <a:p>
            <a:r>
              <a:rPr lang="en-GB" dirty="0"/>
              <a:t>All programming languages allow the programmer to include comments in the file of program code. </a:t>
            </a:r>
          </a:p>
          <a:p>
            <a:r>
              <a:rPr lang="en-GB" dirty="0"/>
              <a:t>Different languages have different ways of allowing the programmer to write comments. In Python, there are two different ways</a:t>
            </a:r>
          </a:p>
          <a:p>
            <a:pPr lvl="1"/>
            <a:r>
              <a:rPr lang="en-GB" dirty="0"/>
              <a:t>Line comments and block comments</a:t>
            </a:r>
          </a:p>
          <a:p>
            <a:r>
              <a:rPr lang="en-GB" dirty="0"/>
              <a:t>You can use whatever is the more appropriate</a:t>
            </a:r>
          </a:p>
          <a:p>
            <a:r>
              <a:rPr lang="en-GB" dirty="0"/>
              <a:t>All programs should have a block comment at the beginning of the file</a:t>
            </a:r>
          </a:p>
          <a:p>
            <a:r>
              <a:rPr lang="en-GB" dirty="0"/>
              <a:t>In line comments should be used as required but sparingly – you don’t need to comment the obvious</a:t>
            </a:r>
          </a:p>
          <a:p>
            <a:endParaRPr lang="en-GB" dirty="0"/>
          </a:p>
          <a:p>
            <a:endParaRPr lang="en-GB" dirty="0"/>
          </a:p>
        </p:txBody>
      </p:sp>
    </p:spTree>
    <p:extLst>
      <p:ext uri="{BB962C8B-B14F-4D97-AF65-F5344CB8AC3E}">
        <p14:creationId xmlns:p14="http://schemas.microsoft.com/office/powerpoint/2010/main" val="4085036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Example (Python)</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highlight>
                  <a:srgbClr val="FFFF00"/>
                </a:highlight>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 comment on a line by itself by starting the line with the '#' sign</a:t>
            </a:r>
            <a:br>
              <a:rPr lang="en-GB"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print("Hello world") </a:t>
            </a:r>
            <a:r>
              <a:rPr lang="en-GB" dirty="0">
                <a:highlight>
                  <a:srgbClr val="FFFF00"/>
                </a:highlight>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everything after the '#' is also a comment</a:t>
            </a:r>
          </a:p>
          <a:p>
            <a:pPr marL="0" indent="0">
              <a:buNone/>
            </a:pPr>
            <a:r>
              <a:rPr lang="en-GB" dirty="0">
                <a:latin typeface="Courier New" panose="02070309020205020404" pitchFamily="49" charset="0"/>
                <a:cs typeface="Courier New" panose="02070309020205020404" pitchFamily="49" charset="0"/>
              </a:rPr>
              <a:t> </a:t>
            </a:r>
            <a:br>
              <a:rPr lang="en-GB" dirty="0">
                <a:latin typeface="Courier New" panose="02070309020205020404" pitchFamily="49" charset="0"/>
                <a:cs typeface="Courier New" panose="02070309020205020404" pitchFamily="49" charset="0"/>
              </a:rPr>
            </a:br>
            <a:r>
              <a:rPr lang="en-GB" dirty="0">
                <a:highlight>
                  <a:srgbClr val="FFFF00"/>
                </a:highlight>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You can also have multiline comments </a:t>
            </a:r>
          </a:p>
          <a:p>
            <a:pPr marL="0" indent="0">
              <a:buNone/>
            </a:pPr>
            <a:r>
              <a:rPr lang="en-GB" dirty="0">
                <a:latin typeface="Courier New" panose="02070309020205020404" pitchFamily="49" charset="0"/>
                <a:cs typeface="Courier New" panose="02070309020205020404" pitchFamily="49" charset="0"/>
              </a:rPr>
              <a:t>by using the triple quotes at the beginning and end</a:t>
            </a:r>
          </a:p>
          <a:p>
            <a:pPr marL="0" indent="0">
              <a:buNone/>
            </a:pPr>
            <a:r>
              <a:rPr lang="en-GB" dirty="0">
                <a:highlight>
                  <a:srgbClr val="FFFF00"/>
                </a:highlight>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p>
          <a:p>
            <a:pPr marL="0" indent="0">
              <a:buNone/>
            </a:pPr>
            <a:endParaRPr lang="en-GB" dirty="0"/>
          </a:p>
        </p:txBody>
      </p:sp>
    </p:spTree>
    <p:extLst>
      <p:ext uri="{BB962C8B-B14F-4D97-AF65-F5344CB8AC3E}">
        <p14:creationId xmlns:p14="http://schemas.microsoft.com/office/powerpoint/2010/main" val="3574696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normAutofit fontScale="85000" lnSpcReduction="20000"/>
          </a:bodyPr>
          <a:lstStyle/>
          <a:p>
            <a:pPr marL="0" indent="0">
              <a:buNone/>
            </a:pPr>
            <a:r>
              <a:rPr lang="en-GB" sz="3500" dirty="0"/>
              <a:t>Block comment at the beginning of the file</a:t>
            </a:r>
          </a:p>
          <a:p>
            <a:pPr marL="0" indent="0">
              <a:buNone/>
            </a:pPr>
            <a:r>
              <a:rPr lang="en-GB" dirty="0"/>
              <a:t> </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Program Name :</a:t>
            </a:r>
          </a:p>
          <a:p>
            <a:pPr marL="0" indent="0">
              <a:buNone/>
            </a:pPr>
            <a:r>
              <a:rPr lang="en-GB" dirty="0">
                <a:latin typeface="Courier New" panose="02070309020205020404" pitchFamily="49" charset="0"/>
                <a:cs typeface="Courier New" panose="02070309020205020404" pitchFamily="49" charset="0"/>
              </a:rPr>
              <a:t>Author       :</a:t>
            </a:r>
          </a:p>
          <a:p>
            <a:pPr marL="0" indent="0">
              <a:buNone/>
            </a:pPr>
            <a:r>
              <a:rPr lang="en-GB" dirty="0">
                <a:latin typeface="Courier New" panose="02070309020205020404" pitchFamily="49" charset="0"/>
                <a:cs typeface="Courier New" panose="02070309020205020404" pitchFamily="49" charset="0"/>
              </a:rPr>
              <a:t>Date written :</a:t>
            </a:r>
          </a:p>
          <a:p>
            <a:pPr marL="0" indent="0">
              <a:buNone/>
            </a:pPr>
            <a:r>
              <a:rPr lang="en-GB" dirty="0">
                <a:latin typeface="Courier New" panose="02070309020205020404" pitchFamily="49" charset="0"/>
                <a:cs typeface="Courier New" panose="02070309020205020404" pitchFamily="49" charset="0"/>
              </a:rPr>
              <a:t>Description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Inputs       :</a:t>
            </a:r>
          </a:p>
          <a:p>
            <a:pPr marL="0" indent="0">
              <a:buNone/>
            </a:pPr>
            <a:r>
              <a:rPr lang="en-GB" dirty="0">
                <a:latin typeface="Courier New" panose="02070309020205020404" pitchFamily="49" charset="0"/>
                <a:cs typeface="Courier New" panose="02070309020205020404" pitchFamily="49" charset="0"/>
              </a:rPr>
              <a:t>Outputs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Calls        :</a:t>
            </a:r>
          </a:p>
          <a:p>
            <a:pPr marL="0" indent="0">
              <a:buNone/>
            </a:pPr>
            <a:r>
              <a:rPr lang="en-GB" dirty="0">
                <a:latin typeface="Courier New" panose="02070309020205020404" pitchFamily="49" charset="0"/>
                <a:cs typeface="Courier New" panose="02070309020205020404" pitchFamily="49" charset="0"/>
              </a:rPr>
              <a:t>Is called by :</a:t>
            </a:r>
          </a:p>
          <a:p>
            <a:pPr marL="0" indent="0">
              <a:buNone/>
            </a:pPr>
            <a:r>
              <a:rPr lang="en-GB" dirty="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871721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Python programming constructs</a:t>
            </a:r>
          </a:p>
        </p:txBody>
      </p:sp>
    </p:spTree>
    <p:extLst>
      <p:ext uri="{BB962C8B-B14F-4D97-AF65-F5344CB8AC3E}">
        <p14:creationId xmlns:p14="http://schemas.microsoft.com/office/powerpoint/2010/main" val="469122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About Python</a:t>
            </a:r>
          </a:p>
        </p:txBody>
      </p:sp>
      <p:sp>
        <p:nvSpPr>
          <p:cNvPr id="3" name="Content Placeholder 2"/>
          <p:cNvSpPr>
            <a:spLocks noGrp="1"/>
          </p:cNvSpPr>
          <p:nvPr>
            <p:ph idx="1"/>
          </p:nvPr>
        </p:nvSpPr>
        <p:spPr/>
        <p:txBody>
          <a:bodyPr/>
          <a:lstStyle/>
          <a:p>
            <a:r>
              <a:rPr lang="en-GB" dirty="0"/>
              <a:t>Python is a very popular general purpose language which is used extensively for data manipulation and data analysis.</a:t>
            </a:r>
          </a:p>
          <a:p>
            <a:r>
              <a:rPr lang="en-GB" dirty="0"/>
              <a:t>The official Python website is at </a:t>
            </a:r>
            <a:r>
              <a:rPr lang="en-GB" dirty="0">
                <a:hlinkClick r:id="rId2"/>
              </a:rPr>
              <a:t>www.python.org</a:t>
            </a:r>
            <a:r>
              <a:rPr lang="en-GB" dirty="0"/>
              <a:t> </a:t>
            </a:r>
          </a:p>
          <a:p>
            <a:r>
              <a:rPr lang="en-GB" dirty="0"/>
              <a:t>From here you can download different versions of Python</a:t>
            </a:r>
          </a:p>
          <a:p>
            <a:r>
              <a:rPr lang="en-GB" dirty="0"/>
              <a:t>Complete documentation is also available from the site</a:t>
            </a:r>
          </a:p>
          <a:p>
            <a:r>
              <a:rPr lang="en-GB" dirty="0"/>
              <a:t>If stuck, you can google; ‘how do I … in python’</a:t>
            </a:r>
          </a:p>
          <a:p>
            <a:pPr lvl="1"/>
            <a:r>
              <a:rPr lang="en-GB" dirty="0"/>
              <a:t>There will be plenty of responses</a:t>
            </a:r>
          </a:p>
          <a:p>
            <a:pPr lvl="1"/>
            <a:r>
              <a:rPr lang="en-GB" dirty="0"/>
              <a:t>Answers from ‘</a:t>
            </a:r>
            <a:r>
              <a:rPr lang="en-GB" dirty="0" err="1"/>
              <a:t>stackoverflow</a:t>
            </a:r>
            <a:r>
              <a:rPr lang="en-GB" dirty="0"/>
              <a:t>’</a:t>
            </a:r>
          </a:p>
          <a:p>
            <a:pPr lvl="1"/>
            <a:r>
              <a:rPr lang="en-GB" dirty="0"/>
              <a:t>Links to official documentation etc.</a:t>
            </a:r>
          </a:p>
        </p:txBody>
      </p:sp>
    </p:spTree>
    <p:extLst>
      <p:ext uri="{BB962C8B-B14F-4D97-AF65-F5344CB8AC3E}">
        <p14:creationId xmlns:p14="http://schemas.microsoft.com/office/powerpoint/2010/main" val="607170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Running Python code</a:t>
            </a:r>
          </a:p>
        </p:txBody>
      </p:sp>
      <p:sp>
        <p:nvSpPr>
          <p:cNvPr id="3" name="Content Placeholder 2"/>
          <p:cNvSpPr>
            <a:spLocks noGrp="1"/>
          </p:cNvSpPr>
          <p:nvPr>
            <p:ph idx="1"/>
          </p:nvPr>
        </p:nvSpPr>
        <p:spPr/>
        <p:txBody>
          <a:bodyPr/>
          <a:lstStyle/>
          <a:p>
            <a:r>
              <a:rPr lang="en-GB" dirty="0"/>
              <a:t>Python code is just text, you can use any text editor</a:t>
            </a:r>
          </a:p>
          <a:p>
            <a:pPr lvl="1"/>
            <a:r>
              <a:rPr lang="en-GB" dirty="0"/>
              <a:t>You then need to explicitly run the code</a:t>
            </a:r>
          </a:p>
          <a:p>
            <a:pPr lvl="1"/>
            <a:r>
              <a:rPr lang="en-GB" dirty="0"/>
              <a:t>This is rarely done</a:t>
            </a:r>
          </a:p>
          <a:p>
            <a:pPr lvl="1"/>
            <a:r>
              <a:rPr lang="en-GB" dirty="0"/>
              <a:t>And almost never during development</a:t>
            </a:r>
          </a:p>
          <a:p>
            <a:r>
              <a:rPr lang="en-GB" dirty="0"/>
              <a:t>When you install Python you will get a small IDE (Interactive Development Environment)</a:t>
            </a:r>
          </a:p>
          <a:p>
            <a:r>
              <a:rPr lang="en-GB" dirty="0"/>
              <a:t>This includes the REPL environment we saw in Lesson 1</a:t>
            </a:r>
          </a:p>
          <a:p>
            <a:r>
              <a:rPr lang="en-GB" dirty="0"/>
              <a:t>This is what we will be using for this workshop today</a:t>
            </a:r>
          </a:p>
          <a:p>
            <a:r>
              <a:rPr lang="en-GB" dirty="0"/>
              <a:t>There are most sophisticated environments such as;</a:t>
            </a:r>
          </a:p>
          <a:p>
            <a:pPr lvl="1"/>
            <a:r>
              <a:rPr lang="en-GB" dirty="0" err="1"/>
              <a:t>PyCharm</a:t>
            </a:r>
            <a:endParaRPr lang="en-GB" dirty="0"/>
          </a:p>
          <a:p>
            <a:pPr lvl="1"/>
            <a:r>
              <a:rPr lang="en-GB" dirty="0" err="1"/>
              <a:t>Jupyter</a:t>
            </a:r>
            <a:r>
              <a:rPr lang="en-GB" dirty="0"/>
              <a:t> or </a:t>
            </a:r>
            <a:r>
              <a:rPr lang="en-GB" dirty="0" err="1"/>
              <a:t>Ipython</a:t>
            </a:r>
            <a:r>
              <a:rPr lang="en-GB" dirty="0"/>
              <a:t> notebooks</a:t>
            </a:r>
          </a:p>
        </p:txBody>
      </p:sp>
    </p:spTree>
    <p:extLst>
      <p:ext uri="{BB962C8B-B14F-4D97-AF65-F5344CB8AC3E}">
        <p14:creationId xmlns:p14="http://schemas.microsoft.com/office/powerpoint/2010/main" val="2953099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IDLE</a:t>
            </a:r>
          </a:p>
        </p:txBody>
      </p:sp>
      <p:pic>
        <p:nvPicPr>
          <p:cNvPr id="6" name="Picture 5"/>
          <p:cNvPicPr>
            <a:picLocks noChangeAspect="1"/>
          </p:cNvPicPr>
          <p:nvPr/>
        </p:nvPicPr>
        <p:blipFill>
          <a:blip r:embed="rId2"/>
          <a:stretch>
            <a:fillRect/>
          </a:stretch>
        </p:blipFill>
        <p:spPr>
          <a:xfrm>
            <a:off x="551912" y="1465442"/>
            <a:ext cx="8542366" cy="2539622"/>
          </a:xfrm>
          <a:prstGeom prst="rect">
            <a:avLst/>
          </a:prstGeom>
        </p:spPr>
      </p:pic>
      <p:sp>
        <p:nvSpPr>
          <p:cNvPr id="7" name="Content Placeholder 6"/>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Notice the colour coding for the different elements</a:t>
            </a:r>
          </a:p>
          <a:p>
            <a:r>
              <a:rPr lang="en-GB" dirty="0"/>
              <a:t>When you type the open bracket for a function, IDLE automatically provides some help</a:t>
            </a:r>
          </a:p>
          <a:p>
            <a:r>
              <a:rPr lang="en-GB" dirty="0"/>
              <a:t>IDLE has many other useful features.</a:t>
            </a:r>
          </a:p>
        </p:txBody>
      </p:sp>
    </p:spTree>
    <p:extLst>
      <p:ext uri="{BB962C8B-B14F-4D97-AF65-F5344CB8AC3E}">
        <p14:creationId xmlns:p14="http://schemas.microsoft.com/office/powerpoint/2010/main" val="760521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more IDLE</a:t>
            </a:r>
          </a:p>
        </p:txBody>
      </p:sp>
      <p:sp>
        <p:nvSpPr>
          <p:cNvPr id="3" name="Content Placeholder 2"/>
          <p:cNvSpPr>
            <a:spLocks noGrp="1"/>
          </p:cNvSpPr>
          <p:nvPr>
            <p:ph idx="1"/>
          </p:nvPr>
        </p:nvSpPr>
        <p:spPr/>
        <p:txBody>
          <a:bodyPr/>
          <a:lstStyle/>
          <a:p>
            <a:r>
              <a:rPr lang="en-GB" dirty="0"/>
              <a:t>You can use IDLE to create a file of code and then run the code as a complete program</a:t>
            </a:r>
          </a:p>
          <a:p>
            <a:pPr lvl="1"/>
            <a:r>
              <a:rPr lang="en-GB" dirty="0"/>
              <a:t>This is what you most commonly do when developing</a:t>
            </a:r>
          </a:p>
          <a:p>
            <a:r>
              <a:rPr lang="en-GB" dirty="0"/>
              <a:t>You create a new file (not a new REPL window) by selecting File | New File (or </a:t>
            </a:r>
            <a:r>
              <a:rPr lang="en-GB" dirty="0" err="1"/>
              <a:t>ctrl+N</a:t>
            </a:r>
            <a:r>
              <a:rPr lang="en-GB" dirty="0"/>
              <a:t>) from the REPL window</a:t>
            </a:r>
          </a:p>
          <a:p>
            <a:r>
              <a:rPr lang="en-GB" dirty="0"/>
              <a:t>This opens a new ‘notepad’ like window with extra options in the </a:t>
            </a:r>
            <a:r>
              <a:rPr lang="en-GB" dirty="0" err="1"/>
              <a:t>menubar</a:t>
            </a:r>
            <a:r>
              <a:rPr lang="en-GB" dirty="0"/>
              <a:t> - like ‘Run’</a:t>
            </a:r>
          </a:p>
          <a:p>
            <a:endParaRPr lang="en-GB" b="1" dirty="0"/>
          </a:p>
        </p:txBody>
      </p:sp>
      <p:pic>
        <p:nvPicPr>
          <p:cNvPr id="4" name="Picture 3"/>
          <p:cNvPicPr>
            <a:picLocks noChangeAspect="1"/>
          </p:cNvPicPr>
          <p:nvPr/>
        </p:nvPicPr>
        <p:blipFill>
          <a:blip r:embed="rId2"/>
          <a:stretch>
            <a:fillRect/>
          </a:stretch>
        </p:blipFill>
        <p:spPr>
          <a:xfrm>
            <a:off x="285225" y="4789024"/>
            <a:ext cx="8195895" cy="1271606"/>
          </a:xfrm>
          <a:prstGeom prst="rect">
            <a:avLst/>
          </a:prstGeom>
        </p:spPr>
      </p:pic>
    </p:spTree>
    <p:extLst>
      <p:ext uri="{BB962C8B-B14F-4D97-AF65-F5344CB8AC3E}">
        <p14:creationId xmlns:p14="http://schemas.microsoft.com/office/powerpoint/2010/main" val="4134649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more IDLE</a:t>
            </a:r>
          </a:p>
        </p:txBody>
      </p:sp>
      <p:sp>
        <p:nvSpPr>
          <p:cNvPr id="3" name="Content Placeholder 2"/>
          <p:cNvSpPr>
            <a:spLocks noGrp="1"/>
          </p:cNvSpPr>
          <p:nvPr>
            <p:ph idx="1"/>
          </p:nvPr>
        </p:nvSpPr>
        <p:spPr/>
        <p:txBody>
          <a:bodyPr/>
          <a:lstStyle/>
          <a:p>
            <a:r>
              <a:rPr lang="en-GB" dirty="0"/>
              <a:t>You can also open an existing file of Python code using File | Open</a:t>
            </a:r>
          </a:p>
          <a:p>
            <a:r>
              <a:rPr lang="en-GB" dirty="0"/>
              <a:t>Many of the examples for the coding constructs we wish to look at have been pre-written for you in the files you downloaded from GitHub.</a:t>
            </a:r>
          </a:p>
        </p:txBody>
      </p:sp>
    </p:spTree>
    <p:extLst>
      <p:ext uri="{BB962C8B-B14F-4D97-AF65-F5344CB8AC3E}">
        <p14:creationId xmlns:p14="http://schemas.microsoft.com/office/powerpoint/2010/main" val="3356396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lstStyle/>
          <a:p>
            <a:pPr marL="0" indent="0">
              <a:buNone/>
            </a:pPr>
            <a:endParaRPr lang="en-GB" sz="4400" dirty="0"/>
          </a:p>
          <a:p>
            <a:pPr marL="0" indent="0">
              <a:buNone/>
            </a:pPr>
            <a:r>
              <a:rPr lang="en-GB" sz="4400" dirty="0"/>
              <a:t>Before we start on the constructs, a little bit about </a:t>
            </a:r>
            <a:r>
              <a:rPr lang="en-GB" sz="4400" b="1" dirty="0"/>
              <a:t>operators</a:t>
            </a:r>
            <a:r>
              <a:rPr lang="en-GB" sz="4400" dirty="0"/>
              <a:t>, </a:t>
            </a:r>
            <a:r>
              <a:rPr lang="en-GB" sz="4400" b="1" dirty="0"/>
              <a:t>variables</a:t>
            </a:r>
            <a:r>
              <a:rPr lang="en-GB" sz="4400" dirty="0"/>
              <a:t> and </a:t>
            </a:r>
            <a:r>
              <a:rPr lang="en-GB" sz="4400" b="1" dirty="0"/>
              <a:t>types</a:t>
            </a:r>
            <a:r>
              <a:rPr lang="en-GB" sz="4400" dirty="0"/>
              <a:t> in Python.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55974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programming</a:t>
            </a:r>
          </a:p>
        </p:txBody>
      </p:sp>
      <p:sp>
        <p:nvSpPr>
          <p:cNvPr id="3" name="Content Placeholder 2"/>
          <p:cNvSpPr>
            <a:spLocks noGrp="1"/>
          </p:cNvSpPr>
          <p:nvPr>
            <p:ph idx="1"/>
          </p:nvPr>
        </p:nvSpPr>
        <p:spPr/>
        <p:txBody>
          <a:bodyPr>
            <a:normAutofit/>
          </a:bodyPr>
          <a:lstStyle/>
          <a:p>
            <a:pPr marL="0" indent="0" algn="ctr">
              <a:buNone/>
            </a:pPr>
            <a:r>
              <a:rPr lang="en-GB" sz="8800" dirty="0"/>
              <a:t>Art ?</a:t>
            </a:r>
          </a:p>
          <a:p>
            <a:pPr marL="0" indent="0" algn="ctr">
              <a:buNone/>
            </a:pPr>
            <a:r>
              <a:rPr lang="en-GB" sz="7200" dirty="0"/>
              <a:t>or</a:t>
            </a:r>
          </a:p>
          <a:p>
            <a:pPr marL="0" indent="0" algn="ctr">
              <a:buNone/>
            </a:pPr>
            <a:r>
              <a:rPr lang="en-GB" sz="8800" dirty="0"/>
              <a:t>Science?</a:t>
            </a:r>
          </a:p>
        </p:txBody>
      </p:sp>
    </p:spTree>
    <p:extLst>
      <p:ext uri="{BB962C8B-B14F-4D97-AF65-F5344CB8AC3E}">
        <p14:creationId xmlns:p14="http://schemas.microsoft.com/office/powerpoint/2010/main" val="29529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buNone/>
            </a:pPr>
            <a:r>
              <a:rPr lang="en-GB" sz="4000" dirty="0"/>
              <a:t>Arithmetic operators </a:t>
            </a:r>
          </a:p>
          <a:p>
            <a:pPr marL="0" indent="0">
              <a:buNone/>
            </a:pPr>
            <a:r>
              <a:rPr lang="en-GB" sz="2800" dirty="0"/>
              <a:t>Usual suspects :  + - / *</a:t>
            </a:r>
          </a:p>
          <a:p>
            <a:pPr marL="0" indent="0">
              <a:buNone/>
            </a:pPr>
            <a:r>
              <a:rPr lang="en-GB" sz="2800" dirty="0"/>
              <a:t>Also </a:t>
            </a:r>
          </a:p>
          <a:p>
            <a:pPr marL="0" indent="0">
              <a:buNone/>
            </a:pPr>
            <a:r>
              <a:rPr lang="en-GB" sz="2800" dirty="0"/>
              <a:t>      ** (raise to the power)              and</a:t>
            </a:r>
          </a:p>
          <a:p>
            <a:pPr marL="0" indent="0">
              <a:buNone/>
            </a:pPr>
            <a:r>
              <a:rPr lang="en-GB" sz="2800" dirty="0"/>
              <a:t>       % (mod)</a:t>
            </a:r>
          </a:p>
          <a:p>
            <a:pPr marL="0" indent="0">
              <a:buNone/>
            </a:pPr>
            <a:r>
              <a:rPr lang="en-GB" sz="4000" dirty="0"/>
              <a:t>Comparison operators</a:t>
            </a:r>
          </a:p>
          <a:p>
            <a:pPr marL="0" indent="0">
              <a:buNone/>
            </a:pPr>
            <a:r>
              <a:rPr lang="en-GB" sz="2800" dirty="0"/>
              <a:t>&lt;, &gt;, &lt;=, &gt;=, ==, !=    </a:t>
            </a:r>
          </a:p>
          <a:p>
            <a:pPr marL="0" indent="0">
              <a:buNone/>
            </a:pPr>
            <a:r>
              <a:rPr lang="en-GB" sz="2800" dirty="0"/>
              <a:t>N.B.  Equality operator is ‘==‘ NOT ‘=‘</a:t>
            </a:r>
          </a:p>
          <a:p>
            <a:pPr marL="0" indent="0">
              <a:buNone/>
            </a:pPr>
            <a:endParaRPr lang="en-GB" sz="2800" dirty="0"/>
          </a:p>
        </p:txBody>
      </p:sp>
    </p:spTree>
    <p:extLst>
      <p:ext uri="{BB962C8B-B14F-4D97-AF65-F5344CB8AC3E}">
        <p14:creationId xmlns:p14="http://schemas.microsoft.com/office/powerpoint/2010/main" val="2545572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buNone/>
            </a:pPr>
            <a:r>
              <a:rPr lang="en-GB" sz="4000" dirty="0"/>
              <a:t>Logical operators </a:t>
            </a:r>
          </a:p>
          <a:p>
            <a:pPr marL="0" indent="0">
              <a:buNone/>
            </a:pPr>
            <a:endParaRPr lang="en-GB" sz="2800" dirty="0"/>
          </a:p>
          <a:p>
            <a:pPr marL="0" indent="0">
              <a:buNone/>
            </a:pPr>
            <a:r>
              <a:rPr lang="en-GB" sz="2800" dirty="0"/>
              <a:t>AND, OR and NOT</a:t>
            </a:r>
          </a:p>
        </p:txBody>
      </p:sp>
    </p:spTree>
    <p:extLst>
      <p:ext uri="{BB962C8B-B14F-4D97-AF65-F5344CB8AC3E}">
        <p14:creationId xmlns:p14="http://schemas.microsoft.com/office/powerpoint/2010/main" val="3722811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fontScale="92500" lnSpcReduction="20000"/>
          </a:bodyPr>
          <a:lstStyle/>
          <a:p>
            <a:pPr marL="0" indent="0">
              <a:buNone/>
            </a:pPr>
            <a:r>
              <a:rPr lang="en-GB" sz="4000" dirty="0"/>
              <a:t>Variables – my definition</a:t>
            </a:r>
          </a:p>
          <a:p>
            <a:pPr marL="0" indent="0">
              <a:buNone/>
            </a:pPr>
            <a:endParaRPr lang="en-GB" sz="1700" dirty="0"/>
          </a:p>
          <a:p>
            <a:pPr marL="0" indent="0">
              <a:buNone/>
            </a:pPr>
            <a:r>
              <a:rPr lang="en-GB" sz="3500" dirty="0"/>
              <a:t>A name given by the programmer to an computer decided memory location in which values (appropriate to the variable’s data type) are stored</a:t>
            </a:r>
          </a:p>
          <a:p>
            <a:pPr marL="0" indent="0">
              <a:buNone/>
            </a:pPr>
            <a:endParaRPr lang="en-GB" dirty="0"/>
          </a:p>
          <a:p>
            <a:pPr marL="0" indent="0">
              <a:buNone/>
            </a:pPr>
            <a:r>
              <a:rPr lang="en-GB" dirty="0"/>
              <a:t>x = 1</a:t>
            </a:r>
          </a:p>
          <a:p>
            <a:pPr marL="0" indent="0">
              <a:buNone/>
            </a:pPr>
            <a:r>
              <a:rPr lang="en-GB" dirty="0"/>
              <a:t>x = 3.4</a:t>
            </a:r>
          </a:p>
          <a:p>
            <a:pPr marL="0" indent="0">
              <a:buNone/>
            </a:pPr>
            <a:r>
              <a:rPr lang="en-GB" dirty="0"/>
              <a:t>x = “Some string value”</a:t>
            </a:r>
          </a:p>
          <a:p>
            <a:endParaRPr lang="en-GB" dirty="0"/>
          </a:p>
          <a:p>
            <a:r>
              <a:rPr lang="en-GB" dirty="0"/>
              <a:t>Python will change the type of x depending on how you use it</a:t>
            </a:r>
          </a:p>
          <a:p>
            <a:r>
              <a:rPr lang="en-GB" dirty="0"/>
              <a:t>Give variables reasonable name (not like above)</a:t>
            </a:r>
          </a:p>
          <a:p>
            <a:endParaRPr lang="en-GB" dirty="0"/>
          </a:p>
        </p:txBody>
      </p:sp>
    </p:spTree>
    <p:extLst>
      <p:ext uri="{BB962C8B-B14F-4D97-AF65-F5344CB8AC3E}">
        <p14:creationId xmlns:p14="http://schemas.microsoft.com/office/powerpoint/2010/main" val="2282518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simpletypes.py</a:t>
            </a:r>
          </a:p>
        </p:txBody>
      </p:sp>
      <p:sp>
        <p:nvSpPr>
          <p:cNvPr id="3" name="Content Placeholder 2"/>
          <p:cNvSpPr>
            <a:spLocks noGrp="1"/>
          </p:cNvSpPr>
          <p:nvPr>
            <p:ph idx="1"/>
          </p:nvPr>
        </p:nvSpPr>
        <p:spPr/>
        <p:txBody>
          <a:bodyPr/>
          <a:lstStyle/>
          <a:p>
            <a:pPr marL="0" indent="0">
              <a:buNone/>
            </a:pPr>
            <a:r>
              <a:rPr lang="en-GB" sz="4000" dirty="0"/>
              <a:t>Types</a:t>
            </a:r>
          </a:p>
          <a:p>
            <a:pPr marL="0" indent="0">
              <a:buNone/>
            </a:pPr>
            <a:endParaRPr lang="en-GB" dirty="0"/>
          </a:p>
          <a:p>
            <a:pPr marL="0" indent="0">
              <a:buNone/>
            </a:pPr>
            <a:r>
              <a:rPr lang="en-GB" dirty="0" err="1"/>
              <a:t>Int</a:t>
            </a:r>
            <a:r>
              <a:rPr lang="en-GB" dirty="0"/>
              <a:t> =&gt;  -2, 0, 1, 200001</a:t>
            </a:r>
          </a:p>
          <a:p>
            <a:pPr marL="0" indent="0">
              <a:buNone/>
            </a:pPr>
            <a:r>
              <a:rPr lang="en-GB" dirty="0"/>
              <a:t>Float     =&gt;  -1.0, 0.001, 7689.3452</a:t>
            </a:r>
          </a:p>
          <a:p>
            <a:pPr marL="0" indent="0">
              <a:buNone/>
            </a:pPr>
            <a:r>
              <a:rPr lang="en-GB" dirty="0"/>
              <a:t>String    =&gt;  “Hello”, “”, ‘either quotes are OK’</a:t>
            </a:r>
          </a:p>
          <a:p>
            <a:pPr marL="0" indent="0">
              <a:buNone/>
            </a:pPr>
            <a:r>
              <a:rPr lang="en-GB" dirty="0"/>
              <a:t>Boolean =&gt; True or False</a:t>
            </a:r>
          </a:p>
          <a:p>
            <a:pPr marL="0" indent="0">
              <a:buNone/>
            </a:pPr>
            <a:endParaRPr lang="en-GB" dirty="0"/>
          </a:p>
          <a:p>
            <a:pPr marL="0" indent="0">
              <a:buNone/>
            </a:pPr>
            <a:r>
              <a:rPr lang="en-GB" dirty="0"/>
              <a:t>print(type(</a:t>
            </a:r>
            <a:r>
              <a:rPr lang="en-GB" dirty="0" err="1"/>
              <a:t>variable_name</a:t>
            </a:r>
            <a:r>
              <a:rPr lang="en-GB" dirty="0"/>
              <a:t>))    # print the type of the variable</a:t>
            </a:r>
          </a:p>
          <a:p>
            <a:pPr marL="0" indent="0">
              <a:buNone/>
            </a:pPr>
            <a:r>
              <a:rPr lang="en-GB" dirty="0"/>
              <a:t>type(variable)) is </a:t>
            </a:r>
            <a:r>
              <a:rPr lang="en-GB" dirty="0" err="1"/>
              <a:t>int</a:t>
            </a:r>
            <a:r>
              <a:rPr lang="en-GB" dirty="0"/>
              <a:t>      # test to see if variable is of type </a:t>
            </a:r>
            <a:r>
              <a:rPr lang="en-GB" dirty="0" err="1"/>
              <a:t>int</a:t>
            </a:r>
            <a:endParaRPr lang="en-GB" dirty="0"/>
          </a:p>
        </p:txBody>
      </p:sp>
    </p:spTree>
    <p:extLst>
      <p:ext uri="{BB962C8B-B14F-4D97-AF65-F5344CB8AC3E}">
        <p14:creationId xmlns:p14="http://schemas.microsoft.com/office/powerpoint/2010/main" val="1665687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simpletypes.py</a:t>
            </a:r>
          </a:p>
        </p:txBody>
      </p:sp>
      <p:pic>
        <p:nvPicPr>
          <p:cNvPr id="4" name="Content Placeholder 3"/>
          <p:cNvPicPr>
            <a:picLocks noGrp="1" noChangeAspect="1"/>
          </p:cNvPicPr>
          <p:nvPr>
            <p:ph idx="1"/>
          </p:nvPr>
        </p:nvPicPr>
        <p:blipFill>
          <a:blip r:embed="rId2"/>
          <a:stretch>
            <a:fillRect/>
          </a:stretch>
        </p:blipFill>
        <p:spPr>
          <a:xfrm>
            <a:off x="176320" y="2060848"/>
            <a:ext cx="8758735" cy="4464496"/>
          </a:xfrm>
          <a:prstGeom prst="rect">
            <a:avLst/>
          </a:prstGeom>
        </p:spPr>
      </p:pic>
    </p:spTree>
    <p:extLst>
      <p:ext uri="{BB962C8B-B14F-4D97-AF65-F5344CB8AC3E}">
        <p14:creationId xmlns:p14="http://schemas.microsoft.com/office/powerpoint/2010/main" val="4188956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simpletypes.py</a:t>
            </a:r>
          </a:p>
        </p:txBody>
      </p:sp>
      <p:sp>
        <p:nvSpPr>
          <p:cNvPr id="3" name="Content Placeholder 2"/>
          <p:cNvSpPr>
            <a:spLocks noGrp="1"/>
          </p:cNvSpPr>
          <p:nvPr>
            <p:ph idx="1"/>
          </p:nvPr>
        </p:nvSpPr>
        <p:spPr/>
        <p:txBody>
          <a:bodyPr/>
          <a:lstStyle/>
          <a:p>
            <a:pPr lvl="0"/>
            <a:r>
              <a:rPr lang="en-GB" dirty="0"/>
              <a:t>We will only be using integers (a), floating point numbers (b) and strings (c).</a:t>
            </a:r>
          </a:p>
          <a:p>
            <a:pPr lvl="0"/>
            <a:r>
              <a:rPr lang="en-GB" dirty="0"/>
              <a:t>The type() function will tell you what type a variable is</a:t>
            </a:r>
          </a:p>
          <a:p>
            <a:pPr lvl="0"/>
            <a:r>
              <a:rPr lang="en-GB" dirty="0"/>
              <a:t>If you are checking the type in code you use the ‘is’ operator not the ‘==’ operator</a:t>
            </a:r>
          </a:p>
          <a:p>
            <a:pPr lvl="0"/>
            <a:r>
              <a:rPr lang="en-GB" dirty="0"/>
              <a:t>variable d is a float because variable b is. If b had been an integer like a then d would also have been an integer</a:t>
            </a:r>
          </a:p>
          <a:p>
            <a:endParaRPr lang="en-GB" dirty="0"/>
          </a:p>
        </p:txBody>
      </p:sp>
    </p:spTree>
    <p:extLst>
      <p:ext uri="{BB962C8B-B14F-4D97-AF65-F5344CB8AC3E}">
        <p14:creationId xmlns:p14="http://schemas.microsoft.com/office/powerpoint/2010/main" val="39952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print.py</a:t>
            </a:r>
          </a:p>
        </p:txBody>
      </p:sp>
      <p:pic>
        <p:nvPicPr>
          <p:cNvPr id="4" name="Content Placeholder 3"/>
          <p:cNvPicPr>
            <a:picLocks noGrp="1"/>
          </p:cNvPicPr>
          <p:nvPr>
            <p:ph idx="1"/>
          </p:nvPr>
        </p:nvPicPr>
        <p:blipFill>
          <a:blip r:embed="rId2"/>
          <a:stretch>
            <a:fillRect/>
          </a:stretch>
        </p:blipFill>
        <p:spPr>
          <a:xfrm>
            <a:off x="395536" y="1403648"/>
            <a:ext cx="6192687" cy="5049687"/>
          </a:xfrm>
          <a:prstGeom prst="rect">
            <a:avLst/>
          </a:prstGeom>
        </p:spPr>
      </p:pic>
    </p:spTree>
    <p:extLst>
      <p:ext uri="{BB962C8B-B14F-4D97-AF65-F5344CB8AC3E}">
        <p14:creationId xmlns:p14="http://schemas.microsoft.com/office/powerpoint/2010/main" val="4148124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input.py</a:t>
            </a:r>
          </a:p>
        </p:txBody>
      </p:sp>
      <p:pic>
        <p:nvPicPr>
          <p:cNvPr id="4" name="Content Placeholder 3"/>
          <p:cNvPicPr>
            <a:picLocks noGrp="1" noChangeAspect="1"/>
          </p:cNvPicPr>
          <p:nvPr>
            <p:ph idx="1"/>
          </p:nvPr>
        </p:nvPicPr>
        <p:blipFill>
          <a:blip r:embed="rId2"/>
          <a:stretch>
            <a:fillRect/>
          </a:stretch>
        </p:blipFill>
        <p:spPr>
          <a:xfrm>
            <a:off x="395536" y="1254957"/>
            <a:ext cx="7272808" cy="5373438"/>
          </a:xfrm>
          <a:prstGeom prst="rect">
            <a:avLst/>
          </a:prstGeom>
        </p:spPr>
      </p:pic>
    </p:spTree>
    <p:extLst>
      <p:ext uri="{BB962C8B-B14F-4D97-AF65-F5344CB8AC3E}">
        <p14:creationId xmlns:p14="http://schemas.microsoft.com/office/powerpoint/2010/main" val="3677603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Input</a:t>
            </a:r>
          </a:p>
        </p:txBody>
      </p:sp>
      <p:sp>
        <p:nvSpPr>
          <p:cNvPr id="3" name="Content Placeholder 2"/>
          <p:cNvSpPr>
            <a:spLocks noGrp="1"/>
          </p:cNvSpPr>
          <p:nvPr>
            <p:ph idx="1"/>
          </p:nvPr>
        </p:nvSpPr>
        <p:spPr/>
        <p:txBody>
          <a:bodyPr/>
          <a:lstStyle/>
          <a:p>
            <a:r>
              <a:rPr lang="en-GB" dirty="0"/>
              <a:t>Input values are stored as strings. 42 becomes ’42’</a:t>
            </a:r>
          </a:p>
          <a:p>
            <a:r>
              <a:rPr lang="en-GB" dirty="0"/>
              <a:t>If you want a numeric value, the programmer has to convert it using the </a:t>
            </a:r>
            <a:r>
              <a:rPr lang="en-GB" dirty="0" err="1"/>
              <a:t>int</a:t>
            </a:r>
            <a:r>
              <a:rPr lang="en-GB" dirty="0"/>
              <a:t>() or float() functions</a:t>
            </a:r>
          </a:p>
          <a:p>
            <a:r>
              <a:rPr lang="en-GB" dirty="0"/>
              <a:t>Can be a problem if you are given “Three” and not “3”</a:t>
            </a:r>
          </a:p>
          <a:p>
            <a:r>
              <a:rPr lang="en-GB" dirty="0"/>
              <a:t>Use the ‘try…except’ construct to check</a:t>
            </a:r>
          </a:p>
          <a:p>
            <a:endParaRPr lang="en-GB" dirty="0"/>
          </a:p>
        </p:txBody>
      </p:sp>
    </p:spTree>
    <p:extLst>
      <p:ext uri="{BB962C8B-B14F-4D97-AF65-F5344CB8AC3E}">
        <p14:creationId xmlns:p14="http://schemas.microsoft.com/office/powerpoint/2010/main" val="36586913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tryExcept.py</a:t>
            </a:r>
          </a:p>
        </p:txBody>
      </p:sp>
      <p:pic>
        <p:nvPicPr>
          <p:cNvPr id="4" name="Content Placeholder 3"/>
          <p:cNvPicPr>
            <a:picLocks noGrp="1"/>
          </p:cNvPicPr>
          <p:nvPr>
            <p:ph idx="1"/>
          </p:nvPr>
        </p:nvPicPr>
        <p:blipFill>
          <a:blip r:embed="rId2"/>
          <a:stretch>
            <a:fillRect/>
          </a:stretch>
        </p:blipFill>
        <p:spPr>
          <a:xfrm>
            <a:off x="251520" y="1340768"/>
            <a:ext cx="7416823" cy="5112567"/>
          </a:xfrm>
          <a:prstGeom prst="rect">
            <a:avLst/>
          </a:prstGeom>
        </p:spPr>
      </p:pic>
    </p:spTree>
    <p:extLst>
      <p:ext uri="{BB962C8B-B14F-4D97-AF65-F5344CB8AC3E}">
        <p14:creationId xmlns:p14="http://schemas.microsoft.com/office/powerpoint/2010/main" val="229652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programming</a:t>
            </a:r>
          </a:p>
        </p:txBody>
      </p:sp>
      <p:pic>
        <p:nvPicPr>
          <p:cNvPr id="4" name="Content Placeholder 3"/>
          <p:cNvPicPr>
            <a:picLocks noGrp="1" noChangeAspect="1"/>
          </p:cNvPicPr>
          <p:nvPr>
            <p:ph idx="1"/>
          </p:nvPr>
        </p:nvPicPr>
        <p:blipFill>
          <a:blip r:embed="rId2"/>
          <a:stretch>
            <a:fillRect/>
          </a:stretch>
        </p:blipFill>
        <p:spPr>
          <a:xfrm>
            <a:off x="2339752" y="1223539"/>
            <a:ext cx="3581119" cy="5196661"/>
          </a:xfrm>
          <a:prstGeom prst="rect">
            <a:avLst/>
          </a:prstGeom>
        </p:spPr>
      </p:pic>
    </p:spTree>
    <p:extLst>
      <p:ext uri="{BB962C8B-B14F-4D97-AF65-F5344CB8AC3E}">
        <p14:creationId xmlns:p14="http://schemas.microsoft.com/office/powerpoint/2010/main" val="20369262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if.py</a:t>
            </a:r>
          </a:p>
        </p:txBody>
      </p:sp>
      <p:pic>
        <p:nvPicPr>
          <p:cNvPr id="4" name="Content Placeholder 3"/>
          <p:cNvPicPr>
            <a:picLocks noGrp="1" noChangeAspect="1"/>
          </p:cNvPicPr>
          <p:nvPr>
            <p:ph idx="1"/>
          </p:nvPr>
        </p:nvPicPr>
        <p:blipFill>
          <a:blip r:embed="rId2"/>
          <a:stretch>
            <a:fillRect/>
          </a:stretch>
        </p:blipFill>
        <p:spPr>
          <a:xfrm>
            <a:off x="251626" y="1403648"/>
            <a:ext cx="8892374" cy="3697354"/>
          </a:xfrm>
          <a:prstGeom prst="rect">
            <a:avLst/>
          </a:prstGeom>
        </p:spPr>
      </p:pic>
    </p:spTree>
    <p:extLst>
      <p:ext uri="{BB962C8B-B14F-4D97-AF65-F5344CB8AC3E}">
        <p14:creationId xmlns:p14="http://schemas.microsoft.com/office/powerpoint/2010/main" val="17330916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if.py</a:t>
            </a:r>
          </a:p>
        </p:txBody>
      </p:sp>
      <p:sp>
        <p:nvSpPr>
          <p:cNvPr id="3" name="Content Placeholder 2"/>
          <p:cNvSpPr>
            <a:spLocks noGrp="1"/>
          </p:cNvSpPr>
          <p:nvPr>
            <p:ph idx="1"/>
          </p:nvPr>
        </p:nvSpPr>
        <p:spPr/>
        <p:txBody>
          <a:bodyPr/>
          <a:lstStyle/>
          <a:p>
            <a:pPr lvl="0"/>
            <a:r>
              <a:rPr lang="en-GB" dirty="0"/>
              <a:t>The colon ‘:’ at the end of the ‘if’ line. Missing this out is a common error. </a:t>
            </a:r>
          </a:p>
          <a:p>
            <a:pPr lvl="0"/>
            <a:r>
              <a:rPr lang="en-GB" dirty="0"/>
              <a:t>The indentation of the print statement. If you remembered the ‘:’ on the line before, IDLE will automatically do the indentation for you. All of the statements indented at this level are considered to be part of the ‘if’ statement</a:t>
            </a:r>
          </a:p>
          <a:p>
            <a:pPr lvl="0"/>
            <a:r>
              <a:rPr lang="en-GB" dirty="0"/>
              <a:t>The equivalent of the ‘</a:t>
            </a:r>
            <a:r>
              <a:rPr lang="en-GB" dirty="0" err="1"/>
              <a:t>EndIf</a:t>
            </a:r>
            <a:r>
              <a:rPr lang="en-GB" dirty="0"/>
              <a:t>’ is removing the indent.</a:t>
            </a:r>
          </a:p>
          <a:p>
            <a:endParaRPr lang="en-GB" dirty="0"/>
          </a:p>
        </p:txBody>
      </p:sp>
    </p:spTree>
    <p:extLst>
      <p:ext uri="{BB962C8B-B14F-4D97-AF65-F5344CB8AC3E}">
        <p14:creationId xmlns:p14="http://schemas.microsoft.com/office/powerpoint/2010/main" val="2039278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ifelse.py</a:t>
            </a:r>
          </a:p>
        </p:txBody>
      </p:sp>
      <p:pic>
        <p:nvPicPr>
          <p:cNvPr id="4" name="Content Placeholder 3"/>
          <p:cNvPicPr>
            <a:picLocks noGrp="1" noChangeAspect="1"/>
          </p:cNvPicPr>
          <p:nvPr>
            <p:ph idx="1"/>
          </p:nvPr>
        </p:nvPicPr>
        <p:blipFill>
          <a:blip r:embed="rId2"/>
          <a:stretch>
            <a:fillRect/>
          </a:stretch>
        </p:blipFill>
        <p:spPr>
          <a:xfrm>
            <a:off x="352103" y="1700808"/>
            <a:ext cx="7835190" cy="4392488"/>
          </a:xfrm>
          <a:prstGeom prst="rect">
            <a:avLst/>
          </a:prstGeom>
        </p:spPr>
      </p:pic>
    </p:spTree>
    <p:extLst>
      <p:ext uri="{BB962C8B-B14F-4D97-AF65-F5344CB8AC3E}">
        <p14:creationId xmlns:p14="http://schemas.microsoft.com/office/powerpoint/2010/main" val="385362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ifelse.py</a:t>
            </a:r>
          </a:p>
        </p:txBody>
      </p:sp>
      <p:sp>
        <p:nvSpPr>
          <p:cNvPr id="3" name="Content Placeholder 2"/>
          <p:cNvSpPr>
            <a:spLocks noGrp="1"/>
          </p:cNvSpPr>
          <p:nvPr>
            <p:ph idx="1"/>
          </p:nvPr>
        </p:nvSpPr>
        <p:spPr/>
        <p:txBody>
          <a:bodyPr/>
          <a:lstStyle/>
          <a:p>
            <a:r>
              <a:rPr lang="en-GB" dirty="0"/>
              <a:t>The same structure and formatting rules apply as to the ‘If’ statement. </a:t>
            </a:r>
          </a:p>
          <a:p>
            <a:r>
              <a:rPr lang="en-GB" dirty="0"/>
              <a:t>The block of statements associated with the ‘if’ part is ended by the ‘Else’ clause not being indented. </a:t>
            </a:r>
          </a:p>
          <a:p>
            <a:r>
              <a:rPr lang="en-GB" dirty="0"/>
              <a:t>The ‘Else’ clause also need a ‘:’ at the end of it.</a:t>
            </a:r>
          </a:p>
          <a:p>
            <a:endParaRPr lang="en-GB" dirty="0"/>
          </a:p>
        </p:txBody>
      </p:sp>
    </p:spTree>
    <p:extLst>
      <p:ext uri="{BB962C8B-B14F-4D97-AF65-F5344CB8AC3E}">
        <p14:creationId xmlns:p14="http://schemas.microsoft.com/office/powerpoint/2010/main" val="27982097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ifelif.py</a:t>
            </a:r>
          </a:p>
        </p:txBody>
      </p:sp>
      <p:pic>
        <p:nvPicPr>
          <p:cNvPr id="4" name="Content Placeholder 3"/>
          <p:cNvPicPr>
            <a:picLocks noGrp="1" noChangeAspect="1"/>
          </p:cNvPicPr>
          <p:nvPr>
            <p:ph idx="1"/>
          </p:nvPr>
        </p:nvPicPr>
        <p:blipFill>
          <a:blip r:embed="rId2"/>
          <a:stretch>
            <a:fillRect/>
          </a:stretch>
        </p:blipFill>
        <p:spPr>
          <a:xfrm>
            <a:off x="251520" y="1455128"/>
            <a:ext cx="7704856" cy="5123332"/>
          </a:xfrm>
          <a:prstGeom prst="rect">
            <a:avLst/>
          </a:prstGeom>
        </p:spPr>
      </p:pic>
    </p:spTree>
    <p:extLst>
      <p:ext uri="{BB962C8B-B14F-4D97-AF65-F5344CB8AC3E}">
        <p14:creationId xmlns:p14="http://schemas.microsoft.com/office/powerpoint/2010/main" val="37293727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ifelif.py</a:t>
            </a:r>
          </a:p>
        </p:txBody>
      </p:sp>
      <p:sp>
        <p:nvSpPr>
          <p:cNvPr id="3" name="Content Placeholder 2"/>
          <p:cNvSpPr>
            <a:spLocks noGrp="1"/>
          </p:cNvSpPr>
          <p:nvPr>
            <p:ph idx="1"/>
          </p:nvPr>
        </p:nvSpPr>
        <p:spPr/>
        <p:txBody>
          <a:bodyPr/>
          <a:lstStyle/>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Each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has its own test expression.</a:t>
            </a:r>
          </a:p>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You can have as many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as you need</a:t>
            </a:r>
          </a:p>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Execution of the whole statement stops after an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expression is found to be True. Therefore, the ordering of the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can be significant.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Notice that in Python the operator used to check equality is ‘==’</a:t>
            </a:r>
          </a:p>
          <a:p>
            <a:endParaRPr lang="en-GB" dirty="0"/>
          </a:p>
        </p:txBody>
      </p:sp>
    </p:spTree>
    <p:extLst>
      <p:ext uri="{BB962C8B-B14F-4D97-AF65-F5344CB8AC3E}">
        <p14:creationId xmlns:p14="http://schemas.microsoft.com/office/powerpoint/2010/main" val="22904441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pic>
        <p:nvPicPr>
          <p:cNvPr id="4" name="Content Placeholder 3"/>
          <p:cNvPicPr>
            <a:picLocks noGrp="1" noChangeAspect="1"/>
          </p:cNvPicPr>
          <p:nvPr>
            <p:ph idx="1"/>
          </p:nvPr>
        </p:nvPicPr>
        <p:blipFill>
          <a:blip r:embed="rId2"/>
          <a:stretch>
            <a:fillRect/>
          </a:stretch>
        </p:blipFill>
        <p:spPr>
          <a:xfrm>
            <a:off x="310344" y="1556792"/>
            <a:ext cx="8208200" cy="4752528"/>
          </a:xfrm>
          <a:prstGeom prst="rect">
            <a:avLst/>
          </a:prstGeom>
        </p:spPr>
      </p:pic>
    </p:spTree>
    <p:extLst>
      <p:ext uri="{BB962C8B-B14F-4D97-AF65-F5344CB8AC3E}">
        <p14:creationId xmlns:p14="http://schemas.microsoft.com/office/powerpoint/2010/main" val="3284277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pic>
        <p:nvPicPr>
          <p:cNvPr id="4" name="Content Placeholder 3"/>
          <p:cNvPicPr>
            <a:picLocks noGrp="1" noChangeAspect="1"/>
          </p:cNvPicPr>
          <p:nvPr>
            <p:ph idx="1"/>
          </p:nvPr>
        </p:nvPicPr>
        <p:blipFill>
          <a:blip r:embed="rId2"/>
          <a:stretch>
            <a:fillRect/>
          </a:stretch>
        </p:blipFill>
        <p:spPr>
          <a:xfrm>
            <a:off x="293946" y="1844824"/>
            <a:ext cx="7613645" cy="4392488"/>
          </a:xfrm>
          <a:prstGeom prst="rect">
            <a:avLst/>
          </a:prstGeom>
        </p:spPr>
      </p:pic>
    </p:spTree>
    <p:extLst>
      <p:ext uri="{BB962C8B-B14F-4D97-AF65-F5344CB8AC3E}">
        <p14:creationId xmlns:p14="http://schemas.microsoft.com/office/powerpoint/2010/main" val="4079755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sp>
        <p:nvSpPr>
          <p:cNvPr id="5" name="Content Placeholder 4"/>
          <p:cNvSpPr>
            <a:spLocks noGrp="1"/>
          </p:cNvSpPr>
          <p:nvPr>
            <p:ph idx="1"/>
          </p:nvPr>
        </p:nvSpPr>
        <p:spPr/>
        <p:txBody>
          <a:bodyPr/>
          <a:lstStyle/>
          <a:p>
            <a:pPr marL="0" indent="0">
              <a:buNone/>
            </a:pPr>
            <a:r>
              <a:rPr lang="en-GB" dirty="0"/>
              <a:t>The general format of the ‘for’ loop is:</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for &lt;variable&gt; in &lt;sequence&gt;:</a:t>
            </a:r>
          </a:p>
          <a:p>
            <a:pPr marL="0" indent="0">
              <a:buNone/>
            </a:pPr>
            <a:r>
              <a:rPr lang="en-GB" dirty="0">
                <a:latin typeface="Courier New" panose="02070309020205020404" pitchFamily="49" charset="0"/>
                <a:cs typeface="Courier New" panose="02070309020205020404" pitchFamily="49" charset="0"/>
              </a:rPr>
              <a:t>	&lt;statements&gt;</a:t>
            </a:r>
          </a:p>
          <a:p>
            <a:pPr marL="0" indent="0">
              <a:buNone/>
            </a:pPr>
            <a:r>
              <a:rPr lang="en-GB" dirty="0"/>
              <a:t> </a:t>
            </a:r>
          </a:p>
          <a:p>
            <a:pPr marL="0" indent="0">
              <a:buNone/>
            </a:pPr>
            <a:r>
              <a:rPr lang="en-GB" dirty="0"/>
              <a:t>‘variable’ can be any variable, typically is named and used just for that particular ‘for’ loop or is a general ‘counting’ type variable like ‘</a:t>
            </a:r>
            <a:r>
              <a:rPr lang="en-GB" dirty="0" err="1"/>
              <a:t>i</a:t>
            </a:r>
            <a:r>
              <a:rPr lang="en-GB" dirty="0"/>
              <a:t>’.</a:t>
            </a:r>
          </a:p>
          <a:p>
            <a:endParaRPr lang="en-GB" dirty="0"/>
          </a:p>
        </p:txBody>
      </p:sp>
    </p:spTree>
    <p:extLst>
      <p:ext uri="{BB962C8B-B14F-4D97-AF65-F5344CB8AC3E}">
        <p14:creationId xmlns:p14="http://schemas.microsoft.com/office/powerpoint/2010/main" val="42009263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sp>
        <p:nvSpPr>
          <p:cNvPr id="3" name="Content Placeholder 2"/>
          <p:cNvSpPr>
            <a:spLocks noGrp="1"/>
          </p:cNvSpPr>
          <p:nvPr>
            <p:ph idx="1"/>
          </p:nvPr>
        </p:nvSpPr>
        <p:spPr/>
        <p:txBody>
          <a:bodyPr/>
          <a:lstStyle/>
          <a:p>
            <a:pPr lvl="0"/>
            <a:r>
              <a:rPr lang="en-GB" dirty="0"/>
              <a:t>The ‘:’ at the end of the ‘for’ statement. This is required and if you are using IDLE will automatically indent the next line.</a:t>
            </a:r>
          </a:p>
          <a:p>
            <a:pPr lvl="0"/>
            <a:r>
              <a:rPr lang="en-GB" dirty="0"/>
              <a:t>‘&lt;sequence&gt;’ is anything that you can count through. In the first example a simple list of integers is used and in the second a list of strings.</a:t>
            </a:r>
          </a:p>
          <a:p>
            <a:pPr lvl="0"/>
            <a:r>
              <a:rPr lang="en-GB" dirty="0"/>
              <a:t>The list in the 3</a:t>
            </a:r>
            <a:r>
              <a:rPr lang="en-GB" baseline="30000" dirty="0"/>
              <a:t>rd</a:t>
            </a:r>
            <a:r>
              <a:rPr lang="en-GB" dirty="0"/>
              <a:t> example has a mixture of data types. This is more a function of lists that the ‘for’ loop</a:t>
            </a:r>
          </a:p>
          <a:p>
            <a:endParaRPr lang="en-GB" dirty="0"/>
          </a:p>
        </p:txBody>
      </p:sp>
    </p:spTree>
    <p:extLst>
      <p:ext uri="{BB962C8B-B14F-4D97-AF65-F5344CB8AC3E}">
        <p14:creationId xmlns:p14="http://schemas.microsoft.com/office/powerpoint/2010/main" val="134004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What is a computer Program?</a:t>
            </a:r>
          </a:p>
        </p:txBody>
      </p:sp>
    </p:spTree>
    <p:extLst>
      <p:ext uri="{BB962C8B-B14F-4D97-AF65-F5344CB8AC3E}">
        <p14:creationId xmlns:p14="http://schemas.microsoft.com/office/powerpoint/2010/main" val="3515704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sp>
        <p:nvSpPr>
          <p:cNvPr id="3" name="Content Placeholder 2"/>
          <p:cNvSpPr>
            <a:spLocks noGrp="1"/>
          </p:cNvSpPr>
          <p:nvPr>
            <p:ph idx="1"/>
          </p:nvPr>
        </p:nvSpPr>
        <p:spPr/>
        <p:txBody>
          <a:bodyPr/>
          <a:lstStyle/>
          <a:p>
            <a:pPr lvl="0"/>
            <a:r>
              <a:rPr lang="en-GB" dirty="0"/>
              <a:t>The last 3 examples use the range() built-in function to generate the sequence. You might think that range(3) is equivalent to the list [1, 2, 3] but in fact it is the list [0, 1, 2].</a:t>
            </a:r>
          </a:p>
          <a:p>
            <a:pPr lvl="0"/>
            <a:r>
              <a:rPr lang="en-GB" dirty="0"/>
              <a:t>Similarly the range(1, 4) does not equate to the list [1, 2, 3, 4] but to [1, 2, 3]. The first parameter represents the start position in the sequence and the second parameter is one </a:t>
            </a:r>
            <a:r>
              <a:rPr lang="en-GB" b="1" dirty="0"/>
              <a:t>beyond</a:t>
            </a:r>
            <a:r>
              <a:rPr lang="en-GB" dirty="0"/>
              <a:t> the last value. </a:t>
            </a:r>
          </a:p>
          <a:p>
            <a:pPr lvl="0"/>
            <a:r>
              <a:rPr lang="en-GB" dirty="0"/>
              <a:t>In the last example, the 3</a:t>
            </a:r>
            <a:r>
              <a:rPr lang="en-GB" baseline="30000" dirty="0"/>
              <a:t>rd</a:t>
            </a:r>
            <a:r>
              <a:rPr lang="en-GB" dirty="0"/>
              <a:t> parameter is a step value, so in this case only every second value in the sequence will be used.</a:t>
            </a:r>
          </a:p>
          <a:p>
            <a:endParaRPr lang="en-GB" dirty="0"/>
          </a:p>
        </p:txBody>
      </p:sp>
    </p:spTree>
    <p:extLst>
      <p:ext uri="{BB962C8B-B14F-4D97-AF65-F5344CB8AC3E}">
        <p14:creationId xmlns:p14="http://schemas.microsoft.com/office/powerpoint/2010/main" val="14574404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while.py</a:t>
            </a:r>
          </a:p>
        </p:txBody>
      </p:sp>
      <p:pic>
        <p:nvPicPr>
          <p:cNvPr id="4" name="Content Placeholder 3"/>
          <p:cNvPicPr>
            <a:picLocks noGrp="1" noChangeAspect="1"/>
          </p:cNvPicPr>
          <p:nvPr>
            <p:ph idx="1"/>
          </p:nvPr>
        </p:nvPicPr>
        <p:blipFill>
          <a:blip r:embed="rId2"/>
          <a:stretch>
            <a:fillRect/>
          </a:stretch>
        </p:blipFill>
        <p:spPr>
          <a:xfrm>
            <a:off x="322949" y="2276872"/>
            <a:ext cx="7637992" cy="3240360"/>
          </a:xfrm>
          <a:prstGeom prst="rect">
            <a:avLst/>
          </a:prstGeom>
        </p:spPr>
      </p:pic>
    </p:spTree>
    <p:extLst>
      <p:ext uri="{BB962C8B-B14F-4D97-AF65-F5344CB8AC3E}">
        <p14:creationId xmlns:p14="http://schemas.microsoft.com/office/powerpoint/2010/main" val="2689739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while.py</a:t>
            </a:r>
          </a:p>
        </p:txBody>
      </p:sp>
      <p:sp>
        <p:nvSpPr>
          <p:cNvPr id="3" name="Content Placeholder 2"/>
          <p:cNvSpPr>
            <a:spLocks noGrp="1"/>
          </p:cNvSpPr>
          <p:nvPr>
            <p:ph idx="1"/>
          </p:nvPr>
        </p:nvSpPr>
        <p:spPr/>
        <p:txBody>
          <a:bodyPr/>
          <a:lstStyle/>
          <a:p>
            <a:pPr lvl="0"/>
            <a:r>
              <a:rPr lang="en-GB" dirty="0"/>
              <a:t>The condition clause (</a:t>
            </a:r>
            <a:r>
              <a:rPr lang="en-GB" dirty="0" err="1"/>
              <a:t>i</a:t>
            </a:r>
            <a:r>
              <a:rPr lang="en-GB" dirty="0"/>
              <a:t> &lt;= n) in the while statement can be anything which when evaluated would return a Boolean value of either </a:t>
            </a:r>
            <a:r>
              <a:rPr lang="en-GB" b="1" dirty="0"/>
              <a:t>True</a:t>
            </a:r>
            <a:r>
              <a:rPr lang="en-GB" dirty="0"/>
              <a:t> of </a:t>
            </a:r>
            <a:r>
              <a:rPr lang="en-GB" b="1" dirty="0"/>
              <a:t>False</a:t>
            </a:r>
            <a:r>
              <a:rPr lang="en-GB" dirty="0"/>
              <a:t>.</a:t>
            </a:r>
          </a:p>
          <a:p>
            <a:pPr lvl="0"/>
            <a:r>
              <a:rPr lang="en-GB" dirty="0"/>
              <a:t>The clause can be made more complex by use of parentheses and ‘and’ and ‘or’  operators</a:t>
            </a:r>
          </a:p>
          <a:p>
            <a:pPr lvl="0"/>
            <a:r>
              <a:rPr lang="en-GB" dirty="0"/>
              <a:t>The statements after the while clause are only executed if the condition evaluates as </a:t>
            </a:r>
            <a:r>
              <a:rPr lang="en-GB" b="1" dirty="0"/>
              <a:t>True</a:t>
            </a:r>
            <a:r>
              <a:rPr lang="en-GB" dirty="0"/>
              <a:t>. </a:t>
            </a:r>
          </a:p>
          <a:p>
            <a:pPr lvl="0"/>
            <a:r>
              <a:rPr lang="en-GB" dirty="0"/>
              <a:t>Within the statements after the while clause there should be something which potentially will make the condition evaluate as </a:t>
            </a:r>
            <a:r>
              <a:rPr lang="en-GB" b="1" dirty="0"/>
              <a:t>False</a:t>
            </a:r>
            <a:r>
              <a:rPr lang="en-GB" dirty="0"/>
              <a:t> at some point. </a:t>
            </a:r>
          </a:p>
          <a:p>
            <a:endParaRPr lang="en-GB" dirty="0"/>
          </a:p>
        </p:txBody>
      </p:sp>
    </p:spTree>
    <p:extLst>
      <p:ext uri="{BB962C8B-B14F-4D97-AF65-F5344CB8AC3E}">
        <p14:creationId xmlns:p14="http://schemas.microsoft.com/office/powerpoint/2010/main" val="2278112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sp>
        <p:nvSpPr>
          <p:cNvPr id="3" name="Content Placeholder 2"/>
          <p:cNvSpPr>
            <a:spLocks noGrp="1"/>
          </p:cNvSpPr>
          <p:nvPr>
            <p:ph idx="1"/>
          </p:nvPr>
        </p:nvSpPr>
        <p:spPr/>
        <p:txBody>
          <a:bodyPr/>
          <a:lstStyle/>
          <a:p>
            <a:r>
              <a:rPr lang="en-GB" dirty="0"/>
              <a:t>There is no direct equivalent of the ‘do … until’ construct in Python. Instead a specially designed while loop is used in conjunction with the Python Break statement</a:t>
            </a:r>
          </a:p>
          <a:p>
            <a:endParaRPr lang="en-GB" dirty="0"/>
          </a:p>
        </p:txBody>
      </p:sp>
    </p:spTree>
    <p:extLst>
      <p:ext uri="{BB962C8B-B14F-4D97-AF65-F5344CB8AC3E}">
        <p14:creationId xmlns:p14="http://schemas.microsoft.com/office/powerpoint/2010/main" val="3135663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pic>
        <p:nvPicPr>
          <p:cNvPr id="4" name="Content Placeholder 3"/>
          <p:cNvPicPr>
            <a:picLocks noGrp="1" noChangeAspect="1"/>
          </p:cNvPicPr>
          <p:nvPr>
            <p:ph idx="1"/>
          </p:nvPr>
        </p:nvPicPr>
        <p:blipFill>
          <a:blip r:embed="rId2"/>
          <a:stretch>
            <a:fillRect/>
          </a:stretch>
        </p:blipFill>
        <p:spPr>
          <a:xfrm>
            <a:off x="221094" y="1556792"/>
            <a:ext cx="7753280" cy="2766246"/>
          </a:xfrm>
          <a:prstGeom prst="rect">
            <a:avLst/>
          </a:prstGeom>
        </p:spPr>
      </p:pic>
      <p:sp>
        <p:nvSpPr>
          <p:cNvPr id="5" name="TextBox 4"/>
          <p:cNvSpPr txBox="1"/>
          <p:nvPr/>
        </p:nvSpPr>
        <p:spPr>
          <a:xfrm>
            <a:off x="395536" y="5013176"/>
            <a:ext cx="6480720" cy="1077218"/>
          </a:xfrm>
          <a:prstGeom prst="rect">
            <a:avLst/>
          </a:prstGeom>
          <a:noFill/>
        </p:spPr>
        <p:txBody>
          <a:bodyPr wrap="square" rtlCol="0">
            <a:spAutoFit/>
          </a:bodyPr>
          <a:lstStyle/>
          <a:p>
            <a:r>
              <a:rPr lang="en-GB" sz="3200" dirty="0"/>
              <a:t>There is an error in the code above – What is it?</a:t>
            </a:r>
          </a:p>
        </p:txBody>
      </p:sp>
    </p:spTree>
    <p:extLst>
      <p:ext uri="{BB962C8B-B14F-4D97-AF65-F5344CB8AC3E}">
        <p14:creationId xmlns:p14="http://schemas.microsoft.com/office/powerpoint/2010/main" val="20382227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sp>
        <p:nvSpPr>
          <p:cNvPr id="3" name="Content Placeholder 2"/>
          <p:cNvSpPr>
            <a:spLocks noGrp="1"/>
          </p:cNvSpPr>
          <p:nvPr>
            <p:ph idx="1"/>
          </p:nvPr>
        </p:nvSpPr>
        <p:spPr/>
        <p:txBody>
          <a:bodyPr/>
          <a:lstStyle/>
          <a:p>
            <a:pPr lvl="0"/>
            <a:r>
              <a:rPr lang="en-GB" dirty="0"/>
              <a:t>The condition in the while clause is simply the Boolean value True. This means that in theory this program will loop forever (a very common programming error). Instead of using the Boolean value here some people will write an expression like ‘ 1 == 1’.</a:t>
            </a:r>
          </a:p>
          <a:p>
            <a:pPr lvl="0"/>
            <a:r>
              <a:rPr lang="en-GB" dirty="0"/>
              <a:t>The if clause is used to check some other condition  and if (when) it becomes True, the Break statement is executed.</a:t>
            </a:r>
          </a:p>
          <a:p>
            <a:endParaRPr lang="en-GB" dirty="0"/>
          </a:p>
        </p:txBody>
      </p:sp>
    </p:spTree>
    <p:extLst>
      <p:ext uri="{BB962C8B-B14F-4D97-AF65-F5344CB8AC3E}">
        <p14:creationId xmlns:p14="http://schemas.microsoft.com/office/powerpoint/2010/main" val="38779889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sp>
        <p:nvSpPr>
          <p:cNvPr id="3" name="Content Placeholder 2"/>
          <p:cNvSpPr>
            <a:spLocks noGrp="1"/>
          </p:cNvSpPr>
          <p:nvPr>
            <p:ph idx="1"/>
          </p:nvPr>
        </p:nvSpPr>
        <p:spPr/>
        <p:txBody>
          <a:bodyPr/>
          <a:lstStyle/>
          <a:p>
            <a:pPr lvl="0"/>
            <a:r>
              <a:rPr lang="en-GB" dirty="0"/>
              <a:t>The break statement has the effect of exiting the complete while loop.</a:t>
            </a:r>
          </a:p>
          <a:p>
            <a:pPr lvl="0"/>
            <a:r>
              <a:rPr lang="en-GB" dirty="0"/>
              <a:t>You need to make sure within the statements following the while condition clause that there is something which will allow the condition in the if clause to become True.</a:t>
            </a:r>
          </a:p>
          <a:p>
            <a:pPr lvl="0"/>
            <a:r>
              <a:rPr lang="en-GB" dirty="0"/>
              <a:t>There is another Python statement ‘continue’ which is similar to Break but only takes you to the end of the current iteration of the loop. This can be useful in the for loop construct.</a:t>
            </a:r>
          </a:p>
          <a:p>
            <a:endParaRPr lang="en-GB" dirty="0"/>
          </a:p>
        </p:txBody>
      </p:sp>
    </p:spTree>
    <p:extLst>
      <p:ext uri="{BB962C8B-B14F-4D97-AF65-F5344CB8AC3E}">
        <p14:creationId xmlns:p14="http://schemas.microsoft.com/office/powerpoint/2010/main" val="8926551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dirty="0"/>
              <a:t>Lesson 5</a:t>
            </a:r>
            <a:br>
              <a:rPr lang="en-GB" dirty="0"/>
            </a:br>
            <a:endParaRPr lang="en-GB" dirty="0"/>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600" dirty="0"/>
              <a:t>More Python</a:t>
            </a:r>
          </a:p>
        </p:txBody>
      </p:sp>
    </p:spTree>
    <p:extLst>
      <p:ext uri="{BB962C8B-B14F-4D97-AF65-F5344CB8AC3E}">
        <p14:creationId xmlns:p14="http://schemas.microsoft.com/office/powerpoint/2010/main" val="28405684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a:t>
            </a:r>
          </a:p>
        </p:txBody>
      </p:sp>
      <p:sp>
        <p:nvSpPr>
          <p:cNvPr id="3" name="Content Placeholder 2"/>
          <p:cNvSpPr>
            <a:spLocks noGrp="1"/>
          </p:cNvSpPr>
          <p:nvPr>
            <p:ph idx="1"/>
          </p:nvPr>
        </p:nvSpPr>
        <p:spPr/>
        <p:txBody>
          <a:bodyPr/>
          <a:lstStyle/>
          <a:p>
            <a:r>
              <a:rPr lang="en-GB" dirty="0"/>
              <a:t>A list is a group or sequence of items of any type.</a:t>
            </a:r>
          </a:p>
          <a:p>
            <a:r>
              <a:rPr lang="en-GB" dirty="0"/>
              <a:t>We used lists when we were looking at the ‘for’ loop construct</a:t>
            </a:r>
          </a:p>
        </p:txBody>
      </p:sp>
    </p:spTree>
    <p:extLst>
      <p:ext uri="{BB962C8B-B14F-4D97-AF65-F5344CB8AC3E}">
        <p14:creationId xmlns:p14="http://schemas.microsoft.com/office/powerpoint/2010/main" val="17985280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lists.py</a:t>
            </a:r>
          </a:p>
        </p:txBody>
      </p:sp>
      <p:pic>
        <p:nvPicPr>
          <p:cNvPr id="4" name="Content Placeholder 3"/>
          <p:cNvPicPr>
            <a:picLocks noGrp="1" noChangeAspect="1"/>
          </p:cNvPicPr>
          <p:nvPr>
            <p:ph idx="1"/>
          </p:nvPr>
        </p:nvPicPr>
        <p:blipFill>
          <a:blip r:embed="rId2"/>
          <a:stretch>
            <a:fillRect/>
          </a:stretch>
        </p:blipFill>
        <p:spPr>
          <a:xfrm>
            <a:off x="172231" y="1916832"/>
            <a:ext cx="8801967" cy="3096344"/>
          </a:xfrm>
          <a:prstGeom prst="rect">
            <a:avLst/>
          </a:prstGeom>
        </p:spPr>
      </p:pic>
    </p:spTree>
    <p:extLst>
      <p:ext uri="{BB962C8B-B14F-4D97-AF65-F5344CB8AC3E}">
        <p14:creationId xmlns:p14="http://schemas.microsoft.com/office/powerpoint/2010/main" val="68184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lstStyle/>
          <a:p>
            <a:pPr marL="0" indent="0">
              <a:buNone/>
            </a:pPr>
            <a:r>
              <a:rPr lang="en-GB" sz="5400" dirty="0"/>
              <a:t>Definitions</a:t>
            </a:r>
          </a:p>
          <a:p>
            <a:pPr marL="0" indent="0">
              <a:buNone/>
            </a:pPr>
            <a:endParaRPr lang="en-GB" dirty="0"/>
          </a:p>
          <a:p>
            <a:pPr marL="0" indent="0">
              <a:buNone/>
            </a:pPr>
            <a:r>
              <a:rPr lang="en-GB" b="1" dirty="0"/>
              <a:t>computer program</a:t>
            </a:r>
            <a:r>
              <a:rPr lang="en-GB" dirty="0"/>
              <a:t> - a sequence of instructions that a computer can interpret and execute. </a:t>
            </a:r>
          </a:p>
          <a:p>
            <a:pPr marL="0" indent="0">
              <a:buNone/>
            </a:pPr>
            <a:r>
              <a:rPr lang="en-GB" dirty="0"/>
              <a:t>(The Free Dictionary)</a:t>
            </a:r>
          </a:p>
          <a:p>
            <a:pPr marL="0" indent="0">
              <a:buNone/>
            </a:pPr>
            <a:endParaRPr lang="en-GB" dirty="0"/>
          </a:p>
          <a:p>
            <a:pPr marL="0" indent="0">
              <a:buNone/>
            </a:pPr>
            <a:r>
              <a:rPr lang="en-GB" dirty="0"/>
              <a:t>A </a:t>
            </a:r>
            <a:r>
              <a:rPr lang="en-GB" b="1" dirty="0"/>
              <a:t>computer program</a:t>
            </a:r>
            <a:r>
              <a:rPr lang="en-GB" dirty="0"/>
              <a:t> is a collection of </a:t>
            </a:r>
            <a:r>
              <a:rPr lang="en-GB" dirty="0">
                <a:hlinkClick r:id="rId2" tooltip="Instruction set"/>
              </a:rPr>
              <a:t>instructions</a:t>
            </a:r>
            <a:r>
              <a:rPr lang="en-GB" dirty="0"/>
              <a:t> that performs a specific task when </a:t>
            </a:r>
            <a:r>
              <a:rPr lang="en-GB" dirty="0">
                <a:hlinkClick r:id="rId3" tooltip="Execution (computing)"/>
              </a:rPr>
              <a:t>executed</a:t>
            </a:r>
            <a:r>
              <a:rPr lang="en-GB" dirty="0"/>
              <a:t> by a </a:t>
            </a:r>
            <a:r>
              <a:rPr lang="en-GB" dirty="0">
                <a:hlinkClick r:id="rId4" tooltip="Computer"/>
              </a:rPr>
              <a:t>computer</a:t>
            </a:r>
            <a:r>
              <a:rPr lang="en-GB" dirty="0"/>
              <a:t>.</a:t>
            </a:r>
          </a:p>
          <a:p>
            <a:pPr marL="0" indent="0">
              <a:buNone/>
            </a:pPr>
            <a:r>
              <a:rPr lang="en-GB" dirty="0"/>
              <a:t>(Wikipedia)</a:t>
            </a:r>
          </a:p>
          <a:p>
            <a:pPr marL="0" indent="0">
              <a:buNone/>
            </a:pPr>
            <a:endParaRPr lang="en-GB" dirty="0"/>
          </a:p>
        </p:txBody>
      </p:sp>
    </p:spTree>
    <p:extLst>
      <p:ext uri="{BB962C8B-B14F-4D97-AF65-F5344CB8AC3E}">
        <p14:creationId xmlns:p14="http://schemas.microsoft.com/office/powerpoint/2010/main" val="2892236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lists.py</a:t>
            </a:r>
          </a:p>
        </p:txBody>
      </p:sp>
      <p:pic>
        <p:nvPicPr>
          <p:cNvPr id="5" name="Content Placeholder 4"/>
          <p:cNvPicPr>
            <a:picLocks noGrp="1" noChangeAspect="1"/>
          </p:cNvPicPr>
          <p:nvPr>
            <p:ph idx="1"/>
          </p:nvPr>
        </p:nvPicPr>
        <p:blipFill>
          <a:blip r:embed="rId2"/>
          <a:stretch>
            <a:fillRect/>
          </a:stretch>
        </p:blipFill>
        <p:spPr>
          <a:xfrm>
            <a:off x="232447" y="1403648"/>
            <a:ext cx="8826082" cy="3105472"/>
          </a:xfrm>
          <a:prstGeom prst="rect">
            <a:avLst/>
          </a:prstGeom>
        </p:spPr>
      </p:pic>
    </p:spTree>
    <p:extLst>
      <p:ext uri="{BB962C8B-B14F-4D97-AF65-F5344CB8AC3E}">
        <p14:creationId xmlns:p14="http://schemas.microsoft.com/office/powerpoint/2010/main" val="23159696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lists.py</a:t>
            </a:r>
          </a:p>
        </p:txBody>
      </p:sp>
      <p:pic>
        <p:nvPicPr>
          <p:cNvPr id="4" name="Content Placeholder 3"/>
          <p:cNvPicPr>
            <a:picLocks noGrp="1" noChangeAspect="1"/>
          </p:cNvPicPr>
          <p:nvPr>
            <p:ph idx="1"/>
          </p:nvPr>
        </p:nvPicPr>
        <p:blipFill>
          <a:blip r:embed="rId2"/>
          <a:stretch>
            <a:fillRect/>
          </a:stretch>
        </p:blipFill>
        <p:spPr>
          <a:xfrm>
            <a:off x="153050" y="1268760"/>
            <a:ext cx="8973512" cy="3384376"/>
          </a:xfrm>
          <a:prstGeom prst="rect">
            <a:avLst/>
          </a:prstGeom>
        </p:spPr>
      </p:pic>
    </p:spTree>
    <p:extLst>
      <p:ext uri="{BB962C8B-B14F-4D97-AF65-F5344CB8AC3E}">
        <p14:creationId xmlns:p14="http://schemas.microsoft.com/office/powerpoint/2010/main" val="4235257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lists.py</a:t>
            </a:r>
          </a:p>
        </p:txBody>
      </p:sp>
      <p:sp>
        <p:nvSpPr>
          <p:cNvPr id="3" name="Content Placeholder 2"/>
          <p:cNvSpPr>
            <a:spLocks noGrp="1"/>
          </p:cNvSpPr>
          <p:nvPr>
            <p:ph idx="1"/>
          </p:nvPr>
        </p:nvSpPr>
        <p:spPr/>
        <p:txBody>
          <a:bodyPr/>
          <a:lstStyle/>
          <a:p>
            <a:pPr lvl="0"/>
            <a:r>
              <a:rPr lang="en-GB" dirty="0"/>
              <a:t>Lists are enclosed with [] brackets.</a:t>
            </a:r>
          </a:p>
          <a:p>
            <a:pPr lvl="0"/>
            <a:r>
              <a:rPr lang="en-GB" dirty="0"/>
              <a:t>The entries in the list don’t have to be the same type.</a:t>
            </a:r>
          </a:p>
          <a:p>
            <a:pPr lvl="0"/>
            <a:r>
              <a:rPr lang="en-GB" dirty="0"/>
              <a:t>Individual items can be accessed by using the index number in [] brackets. Remember that indexing starts at 0 not 1</a:t>
            </a:r>
          </a:p>
          <a:p>
            <a:pPr lvl="0"/>
            <a:r>
              <a:rPr lang="en-GB" dirty="0"/>
              <a:t>To access all of the items, you can iterate over them using a ‘for’ loop.</a:t>
            </a:r>
          </a:p>
          <a:p>
            <a:pPr lvl="0"/>
            <a:r>
              <a:rPr lang="en-GB" dirty="0"/>
              <a:t>Items can be added using the append() function and removed using the del() function.</a:t>
            </a:r>
          </a:p>
          <a:p>
            <a:endParaRPr lang="en-GB" dirty="0"/>
          </a:p>
        </p:txBody>
      </p:sp>
    </p:spTree>
    <p:extLst>
      <p:ext uri="{BB962C8B-B14F-4D97-AF65-F5344CB8AC3E}">
        <p14:creationId xmlns:p14="http://schemas.microsoft.com/office/powerpoint/2010/main" val="40733355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String functions</a:t>
            </a:r>
          </a:p>
        </p:txBody>
      </p:sp>
      <p:sp>
        <p:nvSpPr>
          <p:cNvPr id="3" name="Content Placeholder 2"/>
          <p:cNvSpPr>
            <a:spLocks noGrp="1"/>
          </p:cNvSpPr>
          <p:nvPr>
            <p:ph idx="1"/>
          </p:nvPr>
        </p:nvSpPr>
        <p:spPr/>
        <p:txBody>
          <a:bodyPr/>
          <a:lstStyle/>
          <a:p>
            <a:r>
              <a:rPr lang="en-GB" dirty="0"/>
              <a:t>The is a whole variety of string functions available in Python. A full list is provided in the official documentation for v3.x here </a:t>
            </a:r>
            <a:r>
              <a:rPr lang="en-GB" u="sng" dirty="0">
                <a:hlinkClick r:id="rId2"/>
              </a:rPr>
              <a:t>https://docs.python.org/3/library/string.html#string-functions</a:t>
            </a:r>
            <a:r>
              <a:rPr lang="en-GB" dirty="0"/>
              <a:t> .</a:t>
            </a:r>
          </a:p>
          <a:p>
            <a:r>
              <a:rPr lang="en-GB" dirty="0"/>
              <a:t>We have already seen the </a:t>
            </a:r>
            <a:r>
              <a:rPr lang="en-GB" dirty="0" err="1"/>
              <a:t>len</a:t>
            </a:r>
            <a:r>
              <a:rPr lang="en-GB" dirty="0"/>
              <a:t>() function when we looked at lists</a:t>
            </a:r>
          </a:p>
          <a:p>
            <a:r>
              <a:rPr lang="en-GB" dirty="0"/>
              <a:t>We will now look at the very important ‘split’ function</a:t>
            </a:r>
          </a:p>
          <a:p>
            <a:r>
              <a:rPr lang="en-GB" dirty="0"/>
              <a:t>Unlike the </a:t>
            </a:r>
            <a:r>
              <a:rPr lang="en-GB" dirty="0" err="1"/>
              <a:t>len</a:t>
            </a:r>
            <a:r>
              <a:rPr lang="en-GB" dirty="0"/>
              <a:t>() function where the string is passed as a parameter, the split function is built-in to every string</a:t>
            </a:r>
          </a:p>
          <a:p>
            <a:r>
              <a:rPr lang="en-GB" dirty="0"/>
              <a:t>You use it by writing something like;</a:t>
            </a:r>
          </a:p>
          <a:p>
            <a:pPr marL="457200" lvl="1" indent="0">
              <a:buNone/>
            </a:pPr>
            <a:r>
              <a:rPr lang="en-GB" dirty="0" err="1"/>
              <a:t>mysplitupstring</a:t>
            </a:r>
            <a:r>
              <a:rPr lang="en-GB" dirty="0"/>
              <a:t> = </a:t>
            </a:r>
            <a:r>
              <a:rPr lang="en-GB" dirty="0" err="1"/>
              <a:t>mystring.split</a:t>
            </a:r>
            <a:r>
              <a:rPr lang="en-GB" dirty="0"/>
              <a:t>(“,”)</a:t>
            </a:r>
          </a:p>
        </p:txBody>
      </p:sp>
    </p:spTree>
    <p:extLst>
      <p:ext uri="{BB962C8B-B14F-4D97-AF65-F5344CB8AC3E}">
        <p14:creationId xmlns:p14="http://schemas.microsoft.com/office/powerpoint/2010/main" val="28512571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split.py</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p:nvPr/>
        </p:nvPicPr>
        <p:blipFill>
          <a:blip r:embed="rId2"/>
          <a:stretch>
            <a:fillRect/>
          </a:stretch>
        </p:blipFill>
        <p:spPr>
          <a:xfrm>
            <a:off x="539552" y="1643459"/>
            <a:ext cx="7941568" cy="2376091"/>
          </a:xfrm>
          <a:prstGeom prst="rect">
            <a:avLst/>
          </a:prstGeom>
        </p:spPr>
      </p:pic>
      <p:sp>
        <p:nvSpPr>
          <p:cNvPr id="5" name="TextBox 4"/>
          <p:cNvSpPr txBox="1"/>
          <p:nvPr/>
        </p:nvSpPr>
        <p:spPr>
          <a:xfrm>
            <a:off x="539552" y="4268927"/>
            <a:ext cx="7632848" cy="1846659"/>
          </a:xfrm>
          <a:prstGeom prst="rect">
            <a:avLst/>
          </a:prstGeom>
          <a:noFill/>
        </p:spPr>
        <p:txBody>
          <a:bodyPr wrap="square" rtlCol="0">
            <a:spAutoFit/>
          </a:bodyPr>
          <a:lstStyle/>
          <a:p>
            <a:pPr marL="342900" lvl="0" indent="-342900">
              <a:buFont typeface="Arial" panose="020B0604020202020204" pitchFamily="34" charset="0"/>
              <a:buChar char="•"/>
            </a:pPr>
            <a:r>
              <a:rPr lang="en-GB" sz="2400" dirty="0"/>
              <a:t>split is a function which returns a list of strings.</a:t>
            </a:r>
          </a:p>
          <a:p>
            <a:pPr marL="342900" lvl="0" indent="-342900">
              <a:buFont typeface="Arial" panose="020B0604020202020204" pitchFamily="34" charset="0"/>
              <a:buChar char="•"/>
            </a:pPr>
            <a:r>
              <a:rPr lang="en-GB" sz="2400" dirty="0"/>
              <a:t>The single parameter to split is the character that you want to split the string on. A ‘,’ being quite typical, for a csv file format, but it could be any single character.</a:t>
            </a:r>
          </a:p>
          <a:p>
            <a:endParaRPr lang="en-GB" dirty="0"/>
          </a:p>
        </p:txBody>
      </p:sp>
    </p:spTree>
    <p:extLst>
      <p:ext uri="{BB962C8B-B14F-4D97-AF65-F5344CB8AC3E}">
        <p14:creationId xmlns:p14="http://schemas.microsoft.com/office/powerpoint/2010/main" val="3026548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join.py</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5" name="TextBox 4"/>
          <p:cNvSpPr txBox="1"/>
          <p:nvPr/>
        </p:nvSpPr>
        <p:spPr>
          <a:xfrm>
            <a:off x="539552" y="4268927"/>
            <a:ext cx="7632848" cy="2215991"/>
          </a:xfrm>
          <a:prstGeom prst="rect">
            <a:avLst/>
          </a:prstGeom>
          <a:noFill/>
        </p:spPr>
        <p:txBody>
          <a:bodyPr wrap="square" rtlCol="0">
            <a:spAutoFit/>
          </a:bodyPr>
          <a:lstStyle/>
          <a:p>
            <a:pPr marL="342900" lvl="0" indent="-342900">
              <a:buFont typeface="Arial" panose="020B0604020202020204" pitchFamily="34" charset="0"/>
              <a:buChar char="•"/>
            </a:pPr>
            <a:r>
              <a:rPr lang="en-GB" sz="2400" dirty="0"/>
              <a:t>join is a function which creates a single string from a list of strings – the antidote to split</a:t>
            </a:r>
          </a:p>
          <a:p>
            <a:pPr marL="342900" lvl="0" indent="-342900">
              <a:buFont typeface="Arial" panose="020B0604020202020204" pitchFamily="34" charset="0"/>
              <a:buChar char="•"/>
            </a:pPr>
            <a:r>
              <a:rPr lang="en-GB" sz="2400" dirty="0"/>
              <a:t>The items in the list all must be strings</a:t>
            </a:r>
          </a:p>
          <a:p>
            <a:pPr marL="342900" lvl="0" indent="-342900">
              <a:buFont typeface="Arial" panose="020B0604020202020204" pitchFamily="34" charset="0"/>
              <a:buChar char="•"/>
            </a:pPr>
            <a:r>
              <a:rPr lang="en-GB" sz="2400" dirty="0"/>
              <a:t>In the example, each list item will be separated by a ‘,’. This is quite typical, but any string could be used.</a:t>
            </a:r>
          </a:p>
          <a:p>
            <a:endParaRPr lang="en-GB" dirty="0"/>
          </a:p>
        </p:txBody>
      </p:sp>
      <p:pic>
        <p:nvPicPr>
          <p:cNvPr id="6" name="Picture 5"/>
          <p:cNvPicPr>
            <a:picLocks noChangeAspect="1"/>
          </p:cNvPicPr>
          <p:nvPr/>
        </p:nvPicPr>
        <p:blipFill>
          <a:blip r:embed="rId2"/>
          <a:stretch>
            <a:fillRect/>
          </a:stretch>
        </p:blipFill>
        <p:spPr>
          <a:xfrm>
            <a:off x="539551" y="1344316"/>
            <a:ext cx="7742029" cy="2588740"/>
          </a:xfrm>
          <a:prstGeom prst="rect">
            <a:avLst/>
          </a:prstGeom>
        </p:spPr>
      </p:pic>
    </p:spTree>
    <p:extLst>
      <p:ext uri="{BB962C8B-B14F-4D97-AF65-F5344CB8AC3E}">
        <p14:creationId xmlns:p14="http://schemas.microsoft.com/office/powerpoint/2010/main" val="8512637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000" dirty="0"/>
              <a:t>Testing and Debugging</a:t>
            </a:r>
          </a:p>
        </p:txBody>
      </p:sp>
    </p:spTree>
    <p:extLst>
      <p:ext uri="{BB962C8B-B14F-4D97-AF65-F5344CB8AC3E}">
        <p14:creationId xmlns:p14="http://schemas.microsoft.com/office/powerpoint/2010/main" val="19849533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840" y="1556792"/>
            <a:ext cx="2724863" cy="3193941"/>
          </a:xfrm>
        </p:spPr>
      </p:pic>
      <p:sp>
        <p:nvSpPr>
          <p:cNvPr id="5" name="TextBox 4"/>
          <p:cNvSpPr txBox="1"/>
          <p:nvPr/>
        </p:nvSpPr>
        <p:spPr>
          <a:xfrm>
            <a:off x="467544" y="4942900"/>
            <a:ext cx="7349280" cy="369332"/>
          </a:xfrm>
          <a:prstGeom prst="rect">
            <a:avLst/>
          </a:prstGeom>
          <a:noFill/>
        </p:spPr>
        <p:txBody>
          <a:bodyPr wrap="square" rtlCol="0">
            <a:spAutoFit/>
          </a:bodyPr>
          <a:lstStyle/>
          <a:p>
            <a:r>
              <a:rPr lang="en-GB" dirty="0">
                <a:hlinkClick r:id="rId3"/>
              </a:rPr>
              <a:t>http://www.anomalies-unlimited.com/Science/Grace%20Hooper.html</a:t>
            </a:r>
            <a:r>
              <a:rPr lang="en-GB" dirty="0"/>
              <a:t> </a:t>
            </a:r>
          </a:p>
        </p:txBody>
      </p:sp>
    </p:spTree>
    <p:extLst>
      <p:ext uri="{BB962C8B-B14F-4D97-AF65-F5344CB8AC3E}">
        <p14:creationId xmlns:p14="http://schemas.microsoft.com/office/powerpoint/2010/main" val="371307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pic>
        <p:nvPicPr>
          <p:cNvPr id="1026" name="Picture 2" descr="http://www.anomalies-unlimited.com/Science/Images/Compbu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16314"/>
            <a:ext cx="6264695" cy="529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4511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Type of Errors</a:t>
            </a:r>
          </a:p>
        </p:txBody>
      </p:sp>
      <p:sp>
        <p:nvSpPr>
          <p:cNvPr id="3" name="Content Placeholder 2"/>
          <p:cNvSpPr>
            <a:spLocks noGrp="1"/>
          </p:cNvSpPr>
          <p:nvPr>
            <p:ph idx="1"/>
          </p:nvPr>
        </p:nvSpPr>
        <p:spPr/>
        <p:txBody>
          <a:bodyPr/>
          <a:lstStyle/>
          <a:p>
            <a:pPr marL="0" indent="0">
              <a:buNone/>
            </a:pPr>
            <a:r>
              <a:rPr lang="en-GB" sz="3600" dirty="0"/>
              <a:t>There are four basic types of errors  </a:t>
            </a:r>
          </a:p>
          <a:p>
            <a:pPr marL="0" indent="0">
              <a:buNone/>
            </a:pPr>
            <a:endParaRPr lang="en-GB" sz="3600" dirty="0"/>
          </a:p>
          <a:p>
            <a:pPr lvl="0"/>
            <a:r>
              <a:rPr lang="en-GB" sz="3200" dirty="0"/>
              <a:t>Syntax</a:t>
            </a:r>
          </a:p>
          <a:p>
            <a:pPr lvl="0"/>
            <a:r>
              <a:rPr lang="en-GB" sz="3200" dirty="0"/>
              <a:t>‘Compile’ time</a:t>
            </a:r>
          </a:p>
          <a:p>
            <a:pPr lvl="0"/>
            <a:r>
              <a:rPr lang="en-GB" sz="3200" dirty="0"/>
              <a:t>Run time</a:t>
            </a:r>
          </a:p>
          <a:p>
            <a:pPr lvl="0"/>
            <a:r>
              <a:rPr lang="en-GB" sz="3200" dirty="0"/>
              <a:t>Wrong answers</a:t>
            </a:r>
          </a:p>
          <a:p>
            <a:endParaRPr lang="en-GB" dirty="0"/>
          </a:p>
        </p:txBody>
      </p:sp>
    </p:spTree>
    <p:extLst>
      <p:ext uri="{BB962C8B-B14F-4D97-AF65-F5344CB8AC3E}">
        <p14:creationId xmlns:p14="http://schemas.microsoft.com/office/powerpoint/2010/main" val="39682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a:xfrm>
            <a:off x="251520" y="1268760"/>
            <a:ext cx="8229600" cy="5141168"/>
          </a:xfrm>
        </p:spPr>
        <p:txBody>
          <a:bodyPr/>
          <a:lstStyle/>
          <a:p>
            <a:pPr marL="0" indent="0" algn="ctr">
              <a:buNone/>
            </a:pPr>
            <a:r>
              <a:rPr lang="en-GB" sz="4800" dirty="0"/>
              <a:t>In pictures</a:t>
            </a:r>
          </a:p>
          <a:p>
            <a:endParaRPr lang="en-GB" dirty="0"/>
          </a:p>
          <a:p>
            <a:endParaRPr lang="en-GB" dirty="0"/>
          </a:p>
          <a:p>
            <a:endParaRPr lang="en-GB" dirty="0"/>
          </a:p>
          <a:p>
            <a:endParaRPr lang="en-GB" dirty="0"/>
          </a:p>
          <a:p>
            <a:endParaRPr lang="en-GB" dirty="0"/>
          </a:p>
          <a:p>
            <a:endParaRPr lang="en-GB" dirty="0"/>
          </a:p>
          <a:p>
            <a:endParaRPr lang="en-GB" dirty="0"/>
          </a:p>
          <a:p>
            <a:r>
              <a:rPr lang="en-GB" b="1" dirty="0"/>
              <a:t>Question</a:t>
            </a:r>
            <a:r>
              <a:rPr lang="en-GB" dirty="0"/>
              <a:t> – Give examples of input and output</a:t>
            </a:r>
          </a:p>
          <a:p>
            <a:endParaRPr lang="en-GB" dirty="0"/>
          </a:p>
          <a:p>
            <a:endParaRPr lang="en-GB" dirty="0"/>
          </a:p>
        </p:txBody>
      </p:sp>
      <p:pic>
        <p:nvPicPr>
          <p:cNvPr id="4" name="Picture 3"/>
          <p:cNvPicPr>
            <a:picLocks noChangeAspect="1"/>
          </p:cNvPicPr>
          <p:nvPr/>
        </p:nvPicPr>
        <p:blipFill>
          <a:blip r:embed="rId2"/>
          <a:stretch>
            <a:fillRect/>
          </a:stretch>
        </p:blipFill>
        <p:spPr>
          <a:xfrm>
            <a:off x="604128" y="2780928"/>
            <a:ext cx="7524384" cy="1663489"/>
          </a:xfrm>
          <a:prstGeom prst="rect">
            <a:avLst/>
          </a:prstGeom>
        </p:spPr>
      </p:pic>
    </p:spTree>
    <p:extLst>
      <p:ext uri="{BB962C8B-B14F-4D97-AF65-F5344CB8AC3E}">
        <p14:creationId xmlns:p14="http://schemas.microsoft.com/office/powerpoint/2010/main" val="23152894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Causes of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2449973"/>
              </p:ext>
            </p:extLst>
          </p:nvPr>
        </p:nvGraphicFramePr>
        <p:xfrm>
          <a:off x="323528" y="1403649"/>
          <a:ext cx="8496944" cy="4587192"/>
        </p:xfrm>
        <a:graphic>
          <a:graphicData uri="http://schemas.openxmlformats.org/drawingml/2006/table">
            <a:tbl>
              <a:tblPr firstRow="1" firstCol="1" bandRow="1">
                <a:tableStyleId>{5C22544A-7EE6-4342-B048-85BDC9FD1C3A}</a:tableStyleId>
              </a:tblPr>
              <a:tblGrid>
                <a:gridCol w="2828395">
                  <a:extLst>
                    <a:ext uri="{9D8B030D-6E8A-4147-A177-3AD203B41FA5}">
                      <a16:colId xmlns:a16="http://schemas.microsoft.com/office/drawing/2014/main" val="268686019"/>
                    </a:ext>
                  </a:extLst>
                </a:gridCol>
                <a:gridCol w="5668549">
                  <a:extLst>
                    <a:ext uri="{9D8B030D-6E8A-4147-A177-3AD203B41FA5}">
                      <a16:colId xmlns:a16="http://schemas.microsoft.com/office/drawing/2014/main" val="488189198"/>
                    </a:ext>
                  </a:extLst>
                </a:gridCol>
              </a:tblGrid>
              <a:tr h="851312">
                <a:tc>
                  <a:txBody>
                    <a:bodyPr/>
                    <a:lstStyle/>
                    <a:p>
                      <a:pPr>
                        <a:lnSpc>
                          <a:spcPct val="107000"/>
                        </a:lnSpc>
                        <a:spcAft>
                          <a:spcPts val="0"/>
                        </a:spcAft>
                      </a:pPr>
                      <a:r>
                        <a:rPr lang="en-GB" sz="2800">
                          <a:effectLst/>
                        </a:rPr>
                        <a:t>Error Type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Caused By</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4590259"/>
                  </a:ext>
                </a:extLst>
              </a:tr>
              <a:tr h="995847">
                <a:tc>
                  <a:txBody>
                    <a:bodyPr/>
                    <a:lstStyle/>
                    <a:p>
                      <a:pPr>
                        <a:lnSpc>
                          <a:spcPct val="107000"/>
                        </a:lnSpc>
                        <a:spcAft>
                          <a:spcPts val="0"/>
                        </a:spcAft>
                      </a:pPr>
                      <a:r>
                        <a:rPr lang="en-GB" sz="2800">
                          <a:effectLst/>
                        </a:rPr>
                        <a:t>Syntax</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Written code doesn’t follow the language syntax</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2587440"/>
                  </a:ext>
                </a:extLst>
              </a:tr>
              <a:tr h="995847">
                <a:tc>
                  <a:txBody>
                    <a:bodyPr/>
                    <a:lstStyle/>
                    <a:p>
                      <a:pPr>
                        <a:lnSpc>
                          <a:spcPct val="107000"/>
                        </a:lnSpc>
                        <a:spcAft>
                          <a:spcPts val="0"/>
                        </a:spcAft>
                      </a:pPr>
                      <a:r>
                        <a:rPr lang="en-GB" sz="2800">
                          <a:effectLst/>
                        </a:rPr>
                        <a:t>‘Compile’ time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Ambiguous or impossible instructions </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8561376"/>
                  </a:ext>
                </a:extLst>
              </a:tr>
              <a:tr h="851312">
                <a:tc>
                  <a:txBody>
                    <a:bodyPr/>
                    <a:lstStyle/>
                    <a:p>
                      <a:pPr>
                        <a:lnSpc>
                          <a:spcPct val="107000"/>
                        </a:lnSpc>
                        <a:spcAft>
                          <a:spcPts val="0"/>
                        </a:spcAft>
                      </a:pPr>
                      <a:r>
                        <a:rPr lang="en-GB" sz="2800">
                          <a:effectLst/>
                        </a:rPr>
                        <a:t>Run Time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Incorrect Algorithm operation</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8621382"/>
                  </a:ext>
                </a:extLst>
              </a:tr>
              <a:tr h="851312">
                <a:tc>
                  <a:txBody>
                    <a:bodyPr/>
                    <a:lstStyle/>
                    <a:p>
                      <a:pPr>
                        <a:lnSpc>
                          <a:spcPct val="107000"/>
                        </a:lnSpc>
                        <a:spcAft>
                          <a:spcPts val="0"/>
                        </a:spcAft>
                      </a:pPr>
                      <a:r>
                        <a:rPr lang="en-GB" sz="2800">
                          <a:effectLst/>
                        </a:rPr>
                        <a:t>Wrong answers</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dirty="0">
                          <a:effectLst/>
                        </a:rPr>
                        <a:t>Incorrect Algorithm operation or incorrect algorithm used</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5591488"/>
                  </a:ext>
                </a:extLst>
              </a:tr>
            </a:tbl>
          </a:graphicData>
        </a:graphic>
      </p:graphicFrame>
    </p:spTree>
    <p:extLst>
      <p:ext uri="{BB962C8B-B14F-4D97-AF65-F5344CB8AC3E}">
        <p14:creationId xmlns:p14="http://schemas.microsoft.com/office/powerpoint/2010/main" val="907440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Causes of Errors</a:t>
            </a:r>
          </a:p>
        </p:txBody>
      </p:sp>
      <p:sp>
        <p:nvSpPr>
          <p:cNvPr id="3" name="Content Placeholder 2"/>
          <p:cNvSpPr>
            <a:spLocks noGrp="1"/>
          </p:cNvSpPr>
          <p:nvPr>
            <p:ph idx="1"/>
          </p:nvPr>
        </p:nvSpPr>
        <p:spPr/>
        <p:txBody>
          <a:bodyPr/>
          <a:lstStyle/>
          <a:p>
            <a:r>
              <a:rPr lang="en-GB" dirty="0"/>
              <a:t>Common causes of errors</a:t>
            </a:r>
          </a:p>
          <a:p>
            <a:endParaRPr lang="en-GB" dirty="0"/>
          </a:p>
          <a:p>
            <a:r>
              <a:rPr lang="en-GB" dirty="0"/>
              <a:t>Misspelling of variable names </a:t>
            </a:r>
          </a:p>
          <a:p>
            <a:pPr lvl="1"/>
            <a:r>
              <a:rPr lang="en-GB" dirty="0"/>
              <a:t>Python is case sensitive</a:t>
            </a:r>
          </a:p>
          <a:p>
            <a:pPr lvl="1"/>
            <a:r>
              <a:rPr lang="en-GB" dirty="0"/>
              <a:t>The name </a:t>
            </a:r>
            <a:r>
              <a:rPr lang="en-GB" dirty="0" err="1"/>
              <a:t>Myvar</a:t>
            </a:r>
            <a:r>
              <a:rPr lang="en-GB" dirty="0"/>
              <a:t> is not the same as </a:t>
            </a:r>
            <a:r>
              <a:rPr lang="en-GB" dirty="0" err="1"/>
              <a:t>myvar</a:t>
            </a:r>
            <a:endParaRPr lang="en-GB" dirty="0"/>
          </a:p>
          <a:p>
            <a:r>
              <a:rPr lang="en-GB" dirty="0"/>
              <a:t>Incorrect logic</a:t>
            </a:r>
          </a:p>
          <a:p>
            <a:r>
              <a:rPr lang="en-GB" dirty="0"/>
              <a:t>Not anticipating what can go wrong</a:t>
            </a:r>
          </a:p>
          <a:p>
            <a:pPr lvl="1"/>
            <a:r>
              <a:rPr lang="en-GB" dirty="0"/>
              <a:t>Trying to do arithmetic on string values</a:t>
            </a:r>
          </a:p>
        </p:txBody>
      </p:sp>
    </p:spTree>
    <p:extLst>
      <p:ext uri="{BB962C8B-B14F-4D97-AF65-F5344CB8AC3E}">
        <p14:creationId xmlns:p14="http://schemas.microsoft.com/office/powerpoint/2010/main" val="280960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dirty="0"/>
              <a:t>What does an error look like?</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198180" y="2708847"/>
            <a:ext cx="6560950" cy="2160313"/>
          </a:xfrm>
          <a:prstGeom prst="rect">
            <a:avLst/>
          </a:prstGeom>
        </p:spPr>
      </p:pic>
      <p:sp>
        <p:nvSpPr>
          <p:cNvPr id="5" name="TextBox 4"/>
          <p:cNvSpPr txBox="1"/>
          <p:nvPr/>
        </p:nvSpPr>
        <p:spPr>
          <a:xfrm>
            <a:off x="251520" y="5157192"/>
            <a:ext cx="7200800" cy="646331"/>
          </a:xfrm>
          <a:prstGeom prst="rect">
            <a:avLst/>
          </a:prstGeom>
          <a:noFill/>
        </p:spPr>
        <p:txBody>
          <a:bodyPr wrap="square" rtlCol="0">
            <a:spAutoFit/>
          </a:bodyPr>
          <a:lstStyle/>
          <a:p>
            <a:r>
              <a:rPr lang="en-GB" dirty="0"/>
              <a:t>You may get many line of cryptic messages. Generally it is only the last one which is of interest to you – hopefully holding a clue to the problem</a:t>
            </a:r>
          </a:p>
        </p:txBody>
      </p:sp>
    </p:spTree>
    <p:extLst>
      <p:ext uri="{BB962C8B-B14F-4D97-AF65-F5344CB8AC3E}">
        <p14:creationId xmlns:p14="http://schemas.microsoft.com/office/powerpoint/2010/main" val="39407550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Idle Debugger – div0.py</a:t>
            </a:r>
          </a:p>
        </p:txBody>
      </p:sp>
      <p:sp>
        <p:nvSpPr>
          <p:cNvPr id="6" name="Content Placeholder 5"/>
          <p:cNvSpPr>
            <a:spLocks noGrp="1"/>
          </p:cNvSpPr>
          <p:nvPr>
            <p:ph idx="1"/>
          </p:nvPr>
        </p:nvSpPr>
        <p:spPr/>
        <p:txBody>
          <a:bodyPr/>
          <a:lstStyle/>
          <a:p>
            <a:r>
              <a:rPr lang="en-GB" dirty="0"/>
              <a:t>To start the debugger</a:t>
            </a:r>
          </a:p>
          <a:p>
            <a:pPr lvl="1"/>
            <a:r>
              <a:rPr lang="en-GB" dirty="0"/>
              <a:t>From the Python shell select Debug | Debugger</a:t>
            </a:r>
          </a:p>
          <a:p>
            <a:pPr lvl="1"/>
            <a:endParaRPr lang="en-GB" dirty="0"/>
          </a:p>
        </p:txBody>
      </p:sp>
      <p:pic>
        <p:nvPicPr>
          <p:cNvPr id="7" name="Picture 6"/>
          <p:cNvPicPr>
            <a:picLocks noChangeAspect="1"/>
          </p:cNvPicPr>
          <p:nvPr/>
        </p:nvPicPr>
        <p:blipFill>
          <a:blip r:embed="rId2"/>
          <a:stretch>
            <a:fillRect/>
          </a:stretch>
        </p:blipFill>
        <p:spPr>
          <a:xfrm>
            <a:off x="1619672" y="2636912"/>
            <a:ext cx="5760640" cy="4102004"/>
          </a:xfrm>
          <a:prstGeom prst="rect">
            <a:avLst/>
          </a:prstGeom>
        </p:spPr>
      </p:pic>
    </p:spTree>
    <p:extLst>
      <p:ext uri="{BB962C8B-B14F-4D97-AF65-F5344CB8AC3E}">
        <p14:creationId xmlns:p14="http://schemas.microsoft.com/office/powerpoint/2010/main" val="10380422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b="1" dirty="0"/>
              <a:t>What if I don’t have any tools?</a:t>
            </a:r>
          </a:p>
          <a:p>
            <a:pPr marL="0" indent="0">
              <a:buNone/>
            </a:pPr>
            <a:endParaRPr lang="en-GB" b="1" dirty="0"/>
          </a:p>
          <a:p>
            <a:r>
              <a:rPr lang="en-GB" dirty="0"/>
              <a:t>If you do not have access to an IDE, you can create a simple debugging environment for yourself by adding additional code to your program. Typically, you might add;</a:t>
            </a:r>
          </a:p>
          <a:p>
            <a:pPr lvl="1"/>
            <a:r>
              <a:rPr lang="en-GB" dirty="0"/>
              <a:t>print statements for key variables</a:t>
            </a:r>
          </a:p>
          <a:p>
            <a:pPr lvl="1"/>
            <a:r>
              <a:rPr lang="en-GB" dirty="0"/>
              <a:t>dummy input to stop the program</a:t>
            </a:r>
          </a:p>
          <a:p>
            <a:pPr lvl="1"/>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853104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Introduction to Testing</a:t>
            </a:r>
          </a:p>
        </p:txBody>
      </p:sp>
    </p:spTree>
    <p:extLst>
      <p:ext uri="{BB962C8B-B14F-4D97-AF65-F5344CB8AC3E}">
        <p14:creationId xmlns:p14="http://schemas.microsoft.com/office/powerpoint/2010/main" val="3955305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normAutofit/>
          </a:bodyPr>
          <a:lstStyle/>
          <a:p>
            <a:pPr marL="0" indent="0" algn="ctr">
              <a:buNone/>
            </a:pPr>
            <a:r>
              <a:rPr lang="en-GB" sz="6600" dirty="0"/>
              <a:t>“If your program works first time, it probably wasn’t worth writing”</a:t>
            </a:r>
          </a:p>
          <a:p>
            <a:pPr marL="0" indent="0">
              <a:buNone/>
            </a:pPr>
            <a:r>
              <a:rPr lang="en-GB" dirty="0"/>
              <a:t>(anon)</a:t>
            </a:r>
          </a:p>
        </p:txBody>
      </p:sp>
    </p:spTree>
    <p:extLst>
      <p:ext uri="{BB962C8B-B14F-4D97-AF65-F5344CB8AC3E}">
        <p14:creationId xmlns:p14="http://schemas.microsoft.com/office/powerpoint/2010/main" val="2394628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normAutofit/>
          </a:bodyPr>
          <a:lstStyle/>
          <a:p>
            <a:pPr marL="0" indent="0">
              <a:buNone/>
            </a:pPr>
            <a:r>
              <a:rPr lang="en-GB" sz="3600" dirty="0"/>
              <a:t>Testing is a planned process which aims to discover if anything is wrong with the program code. </a:t>
            </a:r>
          </a:p>
          <a:p>
            <a:pPr marL="0" indent="0">
              <a:buNone/>
            </a:pPr>
            <a:endParaRPr lang="en-GB" sz="3600" dirty="0"/>
          </a:p>
          <a:p>
            <a:pPr marL="0" indent="0">
              <a:buNone/>
            </a:pPr>
            <a:r>
              <a:rPr lang="en-GB" sz="3600" dirty="0"/>
              <a:t>The most likely problem is that the programming logic or the algorithm is incorrect</a:t>
            </a:r>
          </a:p>
        </p:txBody>
      </p:sp>
    </p:spTree>
    <p:extLst>
      <p:ext uri="{BB962C8B-B14F-4D97-AF65-F5344CB8AC3E}">
        <p14:creationId xmlns:p14="http://schemas.microsoft.com/office/powerpoint/2010/main" val="35216212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normAutofit/>
          </a:bodyPr>
          <a:lstStyle/>
          <a:p>
            <a:pPr marL="0" indent="0">
              <a:buNone/>
            </a:pPr>
            <a:r>
              <a:rPr lang="en-GB" sz="3600" dirty="0"/>
              <a:t>Perhaps an indication of how important software testing is considered to be, is the fact that it is covered by a set of ISO (International Standards Organisation) Standards </a:t>
            </a:r>
          </a:p>
          <a:p>
            <a:pPr marL="0" indent="0">
              <a:buNone/>
            </a:pPr>
            <a:r>
              <a:rPr lang="en-GB" sz="3600" dirty="0"/>
              <a:t>(ISO 20119-1 to 5). </a:t>
            </a:r>
          </a:p>
          <a:p>
            <a:pPr marL="0" indent="0">
              <a:buNone/>
            </a:pPr>
            <a:endParaRPr lang="en-GB" sz="3600" dirty="0"/>
          </a:p>
        </p:txBody>
      </p:sp>
    </p:spTree>
    <p:extLst>
      <p:ext uri="{BB962C8B-B14F-4D97-AF65-F5344CB8AC3E}">
        <p14:creationId xmlns:p14="http://schemas.microsoft.com/office/powerpoint/2010/main" val="39782406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normAutofit/>
          </a:bodyPr>
          <a:lstStyle/>
          <a:p>
            <a:r>
              <a:rPr lang="en-GB" sz="3200" dirty="0"/>
              <a:t>All programs should be tested. Whether they appear to be working or not</a:t>
            </a:r>
          </a:p>
          <a:p>
            <a:r>
              <a:rPr lang="en-GB" sz="3200" dirty="0"/>
              <a:t>How much depends on size and complexity</a:t>
            </a:r>
          </a:p>
          <a:p>
            <a:endParaRPr lang="en-GB" sz="3200" dirty="0"/>
          </a:p>
          <a:p>
            <a:r>
              <a:rPr lang="en-GB" sz="3200" dirty="0"/>
              <a:t>How do we know when we have done enough testing?</a:t>
            </a:r>
          </a:p>
        </p:txBody>
      </p:sp>
    </p:spTree>
    <p:extLst>
      <p:ext uri="{BB962C8B-B14F-4D97-AF65-F5344CB8AC3E}">
        <p14:creationId xmlns:p14="http://schemas.microsoft.com/office/powerpoint/2010/main" val="3335785208"/>
      </p:ext>
    </p:extLst>
  </p:cSld>
  <p:clrMapOvr>
    <a:masterClrMapping/>
  </p:clrMapOvr>
</p:sld>
</file>

<file path=ppt/theme/theme1.xml><?xml version="1.0" encoding="utf-8"?>
<a:theme xmlns:a="http://schemas.openxmlformats.org/drawingml/2006/main" name="ukds a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KDS-PPT">
      <a:majorFont>
        <a:latin typeface="Museo 500"/>
        <a:ea typeface=""/>
        <a:cs typeface=""/>
      </a:majorFont>
      <a:minorFont>
        <a:latin typeface="Museo Sans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ukds arial</Template>
  <TotalTime>13957</TotalTime>
  <Words>4989</Words>
  <Application>Microsoft Office PowerPoint</Application>
  <PresentationFormat>On-screen Show (4:3)</PresentationFormat>
  <Paragraphs>738</Paragraphs>
  <Slides>122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122</vt:i4>
      </vt:variant>
    </vt:vector>
  </HeadingPairs>
  <TitlesOfParts>
    <vt:vector size="128" baseType="lpstr">
      <vt:lpstr>Times New Roman</vt:lpstr>
      <vt:lpstr>Arial</vt:lpstr>
      <vt:lpstr>Museo Sans 500</vt:lpstr>
      <vt:lpstr>Calibri</vt:lpstr>
      <vt:lpstr>Courier New</vt:lpstr>
      <vt:lpstr>ukds arial</vt:lpstr>
      <vt:lpstr>Introduction to Programming</vt:lpstr>
      <vt:lpstr>Accessing the course materials</vt:lpstr>
      <vt:lpstr>PowerPoint Presentation</vt:lpstr>
      <vt:lpstr>PowerPoint Presentation</vt:lpstr>
      <vt:lpstr>Computer programming</vt:lpstr>
      <vt:lpstr>Computer programming</vt:lpstr>
      <vt:lpstr>Lesson 1</vt:lpstr>
      <vt:lpstr>Lesson 1</vt:lpstr>
      <vt:lpstr>Lesson 1</vt:lpstr>
      <vt:lpstr>Lesson 1</vt:lpstr>
      <vt:lpstr>Lesson 1</vt:lpstr>
      <vt:lpstr>Lesson 1 – stupid computers</vt:lpstr>
      <vt:lpstr>Lesson 1 – How Programs are run</vt:lpstr>
      <vt:lpstr>Lesson 1 – How Programs are run</vt:lpstr>
      <vt:lpstr>Lesson 1 – How Programs are run</vt:lpstr>
      <vt:lpstr>Lesson 2</vt:lpstr>
      <vt:lpstr>Lesson 2</vt:lpstr>
      <vt:lpstr>Comments on the exercise</vt:lpstr>
      <vt:lpstr>Lesson 2 - Before you start coding</vt:lpstr>
      <vt:lpstr>Lesson 2  - Pseudo code</vt:lpstr>
      <vt:lpstr>Lesson 2  - Pseudo code</vt:lpstr>
      <vt:lpstr>Lesson 2  - Pseudo code</vt:lpstr>
      <vt:lpstr>Lesson 2  - Pseudo code</vt:lpstr>
      <vt:lpstr>Lesson 2  - Pseudo code Example</vt:lpstr>
      <vt:lpstr>Lesson 2 - Flowcharts</vt:lpstr>
      <vt:lpstr>Lesson 2 - Flowcharts</vt:lpstr>
      <vt:lpstr>Lesson 2 - Flowcharts</vt:lpstr>
      <vt:lpstr>Lesson 2 - Flowcharts</vt:lpstr>
      <vt:lpstr>Lesson 2 – Flowcharts If…Endif</vt:lpstr>
      <vt:lpstr>Lesson 2 – Flowcharts  If…Else…Endif</vt:lpstr>
      <vt:lpstr>Lesson 2 – Flowcharts Do While…EndDo</vt:lpstr>
      <vt:lpstr>Lesson 2 – Flowcharts  Do Until…EndDo</vt:lpstr>
      <vt:lpstr>Lesson 2 - Flowcharts</vt:lpstr>
      <vt:lpstr>Lesson 2  - Exercise 1</vt:lpstr>
      <vt:lpstr>Lesson 2  -  Exercise 2</vt:lpstr>
      <vt:lpstr>Lesson 2  -  Exercise 1</vt:lpstr>
      <vt:lpstr>Lesson 3</vt:lpstr>
      <vt:lpstr>Lesson 3</vt:lpstr>
      <vt:lpstr>Lesson 3  - External documentation</vt:lpstr>
      <vt:lpstr>Lesson 3 – Internal documentation</vt:lpstr>
      <vt:lpstr>Lesson 3 – Internal documentation</vt:lpstr>
      <vt:lpstr>Lesson 3 – Internal documentation</vt:lpstr>
      <vt:lpstr>Lesson 4</vt:lpstr>
      <vt:lpstr>Lesson 4 – About Python</vt:lpstr>
      <vt:lpstr>Lesson 4 – Running Python code</vt:lpstr>
      <vt:lpstr>Lesson 4 - IDLE</vt:lpstr>
      <vt:lpstr>Lesson 4 – more IDLE</vt:lpstr>
      <vt:lpstr>Lesson 4 – more IDLE</vt:lpstr>
      <vt:lpstr>Lesson 4</vt:lpstr>
      <vt:lpstr>Lesson 4</vt:lpstr>
      <vt:lpstr>Lesson 4</vt:lpstr>
      <vt:lpstr>Lesson 4</vt:lpstr>
      <vt:lpstr>Lesson 4 – simpletypes.py</vt:lpstr>
      <vt:lpstr>Lesson 4 – simpletypes.py</vt:lpstr>
      <vt:lpstr>Lesson 4 – simpletypes.py</vt:lpstr>
      <vt:lpstr>Lesson 4 – print.py</vt:lpstr>
      <vt:lpstr>Lesson 4 – input.py</vt:lpstr>
      <vt:lpstr>Lesson 4 - Input</vt:lpstr>
      <vt:lpstr>Lesson 4 – tryExcept.py</vt:lpstr>
      <vt:lpstr>Lesson 4 – if.py</vt:lpstr>
      <vt:lpstr>Lesson 4 – if.py</vt:lpstr>
      <vt:lpstr>Lesson 4 – ifelse.py</vt:lpstr>
      <vt:lpstr>Lesson 4 – ifelse.py</vt:lpstr>
      <vt:lpstr>Lesson 4 – ifelif.py</vt:lpstr>
      <vt:lpstr>Lesson 4 – ifelif.py</vt:lpstr>
      <vt:lpstr>Lesson 4 – for.py</vt:lpstr>
      <vt:lpstr>Lesson 4 – for.py</vt:lpstr>
      <vt:lpstr>Lesson 4 – for.py</vt:lpstr>
      <vt:lpstr>Lesson 4 – for.py</vt:lpstr>
      <vt:lpstr>Lesson 4 – for.py</vt:lpstr>
      <vt:lpstr>Lesson 4 – while.py</vt:lpstr>
      <vt:lpstr>Lesson 4 – while.py</vt:lpstr>
      <vt:lpstr>Lesson 4 – dountil.py</vt:lpstr>
      <vt:lpstr>Lesson 4 – dountil.py</vt:lpstr>
      <vt:lpstr>Lesson 4 – dountil.py</vt:lpstr>
      <vt:lpstr>Lesson 4 – dountil.py</vt:lpstr>
      <vt:lpstr> Lesson 5 </vt:lpstr>
      <vt:lpstr>Lesson 5 - Lists</vt:lpstr>
      <vt:lpstr>Lesson 5 – lists.py</vt:lpstr>
      <vt:lpstr>Lesson 5 – lists.py</vt:lpstr>
      <vt:lpstr>Lesson 5 – lists.py</vt:lpstr>
      <vt:lpstr>Lesson 5 – lists.py</vt:lpstr>
      <vt:lpstr>Lesson 5  - String functions</vt:lpstr>
      <vt:lpstr>Lesson 5  - split.py</vt:lpstr>
      <vt:lpstr>Lesson 5  - join.py</vt:lpstr>
      <vt:lpstr>Lesson 6</vt:lpstr>
      <vt:lpstr>Lesson 6</vt:lpstr>
      <vt:lpstr>Lesson 6</vt:lpstr>
      <vt:lpstr>Lesson 6  - Type of Errors</vt:lpstr>
      <vt:lpstr>Lesson 6  - Causes of Errors</vt:lpstr>
      <vt:lpstr>Lesson 6  Causes of Errors</vt:lpstr>
      <vt:lpstr>Lesson 6</vt:lpstr>
      <vt:lpstr>The Idle Debugger – div0.py</vt:lpstr>
      <vt:lpstr>Lesson 6</vt:lpstr>
      <vt:lpstr>Lesson  6</vt:lpstr>
      <vt:lpstr>Lesson 6 - Testing</vt:lpstr>
      <vt:lpstr>Lesson 6 - Testing</vt:lpstr>
      <vt:lpstr>Lesson 6 - Testing</vt:lpstr>
      <vt:lpstr>Lesson 6 – Testing</vt:lpstr>
      <vt:lpstr>Lesson 6 - Testing</vt:lpstr>
      <vt:lpstr>Lesson 6 - Testing</vt:lpstr>
      <vt:lpstr>Lesson 6 - Testing</vt:lpstr>
      <vt:lpstr>Lesson 6 - Testing</vt:lpstr>
      <vt:lpstr>Lesson 6 – Testing  - Example tests</vt:lpstr>
      <vt:lpstr>Lesson 6 – Testing  - Example tests</vt:lpstr>
      <vt:lpstr>Lesson 6</vt:lpstr>
      <vt:lpstr>Lesson 6 – The Test plan</vt:lpstr>
      <vt:lpstr>Lesson 6 – Testing example</vt:lpstr>
      <vt:lpstr>Lesson 6 – Testing example</vt:lpstr>
      <vt:lpstr>Lesson 6 – Testing example</vt:lpstr>
      <vt:lpstr>Lesson 6 – Testing - VVT</vt:lpstr>
      <vt:lpstr>Lesson  7</vt:lpstr>
      <vt:lpstr>Lesson 7 – reading and writing files</vt:lpstr>
      <vt:lpstr>Lesson 7</vt:lpstr>
      <vt:lpstr>Lesson 7 </vt:lpstr>
      <vt:lpstr>Lesson 7</vt:lpstr>
      <vt:lpstr>Lesson 7 – files.py</vt:lpstr>
      <vt:lpstr>Lesson 7 – Reading and Writing files </vt:lpstr>
      <vt:lpstr>Lesson 7 – Reading and Writing files </vt:lpstr>
      <vt:lpstr>Lesson 7 – Reading and Writing files </vt:lpstr>
      <vt:lpstr>Lesson 7 – Reading and Writing files </vt:lpstr>
      <vt:lpstr>Lesson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Woollard, Matthew</dc:creator>
  <cp:lastModifiedBy>Peter Smyth</cp:lastModifiedBy>
  <cp:revision>6209</cp:revision>
  <cp:lastPrinted>2016-02-22T13:48:56Z</cp:lastPrinted>
  <dcterms:created xsi:type="dcterms:W3CDTF">2013-01-21T11:20:54Z</dcterms:created>
  <dcterms:modified xsi:type="dcterms:W3CDTF">2018-04-08T13:16:29Z</dcterms:modified>
</cp:coreProperties>
</file>