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3"/>
  </p:notesMasterIdLst>
  <p:sldIdLst>
    <p:sldId id="256" r:id="rId2"/>
    <p:sldId id="257" r:id="rId3"/>
    <p:sldId id="265" r:id="rId4"/>
    <p:sldId id="258" r:id="rId5"/>
    <p:sldId id="259" r:id="rId6"/>
    <p:sldId id="266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277" autoAdjust="0"/>
  </p:normalViewPr>
  <p:slideViewPr>
    <p:cSldViewPr>
      <p:cViewPr varScale="1">
        <p:scale>
          <a:sx n="73" d="100"/>
          <a:sy n="73" d="100"/>
        </p:scale>
        <p:origin x="-264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svg"/><Relationship Id="rId1" Type="http://schemas.openxmlformats.org/officeDocument/2006/relationships/image" Target="../media/image2.png"/><Relationship Id="rId6" Type="http://schemas.openxmlformats.org/officeDocument/2006/relationships/image" Target="../media/image11.svg"/><Relationship Id="rId5" Type="http://schemas.openxmlformats.org/officeDocument/2006/relationships/image" Target="../media/image4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svg"/><Relationship Id="rId1" Type="http://schemas.openxmlformats.org/officeDocument/2006/relationships/image" Target="../media/image2.png"/><Relationship Id="rId6" Type="http://schemas.openxmlformats.org/officeDocument/2006/relationships/image" Target="../media/image11.svg"/><Relationship Id="rId5" Type="http://schemas.openxmlformats.org/officeDocument/2006/relationships/image" Target="../media/image4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6FC9A1-08AA-4EC0-80B7-1F12F80C78B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B4E5969-C5E5-403F-B42C-1A2D0F37BB95}">
      <dgm:prSet custT="1"/>
      <dgm:spPr/>
      <dgm:t>
        <a:bodyPr/>
        <a:lstStyle/>
        <a:p>
          <a:pPr>
            <a:defRPr b="1"/>
          </a:pPr>
          <a:r>
            <a:rPr lang="en-GB" sz="1800" dirty="0"/>
            <a:t>Topics</a:t>
          </a:r>
          <a:endParaRPr lang="en-US" sz="1800" dirty="0"/>
        </a:p>
      </dgm:t>
    </dgm:pt>
    <dgm:pt modelId="{DB811938-3538-4E6A-80C1-98D5980B23B5}" type="parTrans" cxnId="{2AF76958-1E53-43C9-BA66-5AA928B09485}">
      <dgm:prSet/>
      <dgm:spPr/>
      <dgm:t>
        <a:bodyPr/>
        <a:lstStyle/>
        <a:p>
          <a:endParaRPr lang="en-US" sz="2400"/>
        </a:p>
      </dgm:t>
    </dgm:pt>
    <dgm:pt modelId="{1D8E86C0-C4DB-44DD-BB55-2398B1FCC9B7}" type="sibTrans" cxnId="{2AF76958-1E53-43C9-BA66-5AA928B09485}">
      <dgm:prSet/>
      <dgm:spPr/>
      <dgm:t>
        <a:bodyPr/>
        <a:lstStyle/>
        <a:p>
          <a:endParaRPr lang="en-US" sz="2400"/>
        </a:p>
      </dgm:t>
    </dgm:pt>
    <dgm:pt modelId="{5061C980-37AF-4A5D-8630-90CD2C85DAE9}">
      <dgm:prSet custT="1"/>
      <dgm:spPr/>
      <dgm:t>
        <a:bodyPr/>
        <a:lstStyle/>
        <a:p>
          <a:r>
            <a:rPr lang="en-GB" sz="1400"/>
            <a:t>Publish-Subscribe Messaging</a:t>
          </a:r>
          <a:endParaRPr lang="en-US" sz="1400"/>
        </a:p>
      </dgm:t>
    </dgm:pt>
    <dgm:pt modelId="{FF1FDA2E-7FFB-49CD-A9D2-7FB93A230A8E}" type="parTrans" cxnId="{BEDB1B29-52F2-47D5-91AB-7CD8E9D5C870}">
      <dgm:prSet/>
      <dgm:spPr/>
      <dgm:t>
        <a:bodyPr/>
        <a:lstStyle/>
        <a:p>
          <a:endParaRPr lang="en-US" sz="2400"/>
        </a:p>
      </dgm:t>
    </dgm:pt>
    <dgm:pt modelId="{4EFE0FB4-18EB-4E25-88D0-CDE0F41A631D}" type="sibTrans" cxnId="{BEDB1B29-52F2-47D5-91AB-7CD8E9D5C870}">
      <dgm:prSet/>
      <dgm:spPr/>
      <dgm:t>
        <a:bodyPr/>
        <a:lstStyle/>
        <a:p>
          <a:endParaRPr lang="en-US" sz="2400"/>
        </a:p>
      </dgm:t>
    </dgm:pt>
    <dgm:pt modelId="{85277C28-7FA4-46FE-B645-544BFEA5750C}">
      <dgm:prSet custT="1"/>
      <dgm:spPr/>
      <dgm:t>
        <a:bodyPr/>
        <a:lstStyle/>
        <a:p>
          <a:pPr>
            <a:defRPr b="1"/>
          </a:pPr>
          <a:r>
            <a:rPr lang="en-GB" sz="1800"/>
            <a:t>Queues</a:t>
          </a:r>
          <a:endParaRPr lang="en-US" sz="1800"/>
        </a:p>
      </dgm:t>
    </dgm:pt>
    <dgm:pt modelId="{D66C50C4-20B6-4DCE-B793-D39E69E67B4B}" type="parTrans" cxnId="{236A4101-6C23-46D6-A5A3-54E7B903FFF5}">
      <dgm:prSet/>
      <dgm:spPr/>
      <dgm:t>
        <a:bodyPr/>
        <a:lstStyle/>
        <a:p>
          <a:endParaRPr lang="en-US" sz="2400"/>
        </a:p>
      </dgm:t>
    </dgm:pt>
    <dgm:pt modelId="{5A4AF0FF-3464-4951-8AAA-2D3394EEBCC8}" type="sibTrans" cxnId="{236A4101-6C23-46D6-A5A3-54E7B903FFF5}">
      <dgm:prSet/>
      <dgm:spPr/>
      <dgm:t>
        <a:bodyPr/>
        <a:lstStyle/>
        <a:p>
          <a:endParaRPr lang="en-US" sz="2400"/>
        </a:p>
      </dgm:t>
    </dgm:pt>
    <dgm:pt modelId="{5F6962AE-507F-4881-8C09-5DE77BA97712}">
      <dgm:prSet custT="1"/>
      <dgm:spPr/>
      <dgm:t>
        <a:bodyPr/>
        <a:lstStyle/>
        <a:p>
          <a:r>
            <a:rPr lang="en-GB" sz="1400"/>
            <a:t>First in first out</a:t>
          </a:r>
          <a:endParaRPr lang="en-US" sz="1400"/>
        </a:p>
      </dgm:t>
    </dgm:pt>
    <dgm:pt modelId="{F1E82773-62C5-4564-AE57-8E38DF01CB4A}" type="parTrans" cxnId="{7005DAA7-5729-4149-B82A-BF17D4453D12}">
      <dgm:prSet/>
      <dgm:spPr/>
      <dgm:t>
        <a:bodyPr/>
        <a:lstStyle/>
        <a:p>
          <a:endParaRPr lang="en-US" sz="2400"/>
        </a:p>
      </dgm:t>
    </dgm:pt>
    <dgm:pt modelId="{1FCD1B90-4153-4599-9C98-5186889639B6}" type="sibTrans" cxnId="{7005DAA7-5729-4149-B82A-BF17D4453D12}">
      <dgm:prSet/>
      <dgm:spPr/>
      <dgm:t>
        <a:bodyPr/>
        <a:lstStyle/>
        <a:p>
          <a:endParaRPr lang="en-US" sz="2400"/>
        </a:p>
      </dgm:t>
    </dgm:pt>
    <dgm:pt modelId="{76B12677-3B3A-49BD-AF10-51830287F04A}">
      <dgm:prSet custT="1"/>
      <dgm:spPr/>
      <dgm:t>
        <a:bodyPr/>
        <a:lstStyle/>
        <a:p>
          <a:pPr>
            <a:defRPr b="1"/>
          </a:pPr>
          <a:r>
            <a:rPr lang="en-GB" sz="1800" dirty="0"/>
            <a:t>Chainable</a:t>
          </a:r>
          <a:endParaRPr lang="en-US" sz="1800" dirty="0"/>
        </a:p>
      </dgm:t>
    </dgm:pt>
    <dgm:pt modelId="{D59BD4D1-D35F-4FA6-9833-0E0C810FE9FE}" type="parTrans" cxnId="{F374408A-D0A6-411D-AC96-60E491507F94}">
      <dgm:prSet/>
      <dgm:spPr/>
      <dgm:t>
        <a:bodyPr/>
        <a:lstStyle/>
        <a:p>
          <a:endParaRPr lang="en-US" sz="2400"/>
        </a:p>
      </dgm:t>
    </dgm:pt>
    <dgm:pt modelId="{E050ACCB-6286-41CD-A2A7-F46E75D5A9A0}" type="sibTrans" cxnId="{F374408A-D0A6-411D-AC96-60E491507F94}">
      <dgm:prSet/>
      <dgm:spPr/>
      <dgm:t>
        <a:bodyPr/>
        <a:lstStyle/>
        <a:p>
          <a:endParaRPr lang="en-US" sz="2400"/>
        </a:p>
      </dgm:t>
    </dgm:pt>
    <dgm:pt modelId="{000CA1E4-19FF-4035-A5CD-C1296114EA7A}">
      <dgm:prSet custT="1"/>
      <dgm:spPr/>
      <dgm:t>
        <a:bodyPr/>
        <a:lstStyle/>
        <a:p>
          <a:r>
            <a:rPr lang="en-GB" sz="1400" dirty="0"/>
            <a:t>Topics can auto-forward to other topics/queues</a:t>
          </a:r>
          <a:endParaRPr lang="en-US" sz="1400" dirty="0"/>
        </a:p>
      </dgm:t>
    </dgm:pt>
    <dgm:pt modelId="{9D76FC24-CCEF-45C8-8212-F2848980E081}" type="parTrans" cxnId="{7899C9EE-0D47-4F13-8D06-5D7F249A8DC8}">
      <dgm:prSet/>
      <dgm:spPr/>
      <dgm:t>
        <a:bodyPr/>
        <a:lstStyle/>
        <a:p>
          <a:endParaRPr lang="en-US" sz="2400"/>
        </a:p>
      </dgm:t>
    </dgm:pt>
    <dgm:pt modelId="{15B75537-5836-4527-A784-582B6086F9ED}" type="sibTrans" cxnId="{7899C9EE-0D47-4F13-8D06-5D7F249A8DC8}">
      <dgm:prSet/>
      <dgm:spPr/>
      <dgm:t>
        <a:bodyPr/>
        <a:lstStyle/>
        <a:p>
          <a:endParaRPr lang="en-US" sz="2400"/>
        </a:p>
      </dgm:t>
    </dgm:pt>
    <dgm:pt modelId="{1DF42FE3-E54F-457F-B681-C40EB0141D8A}" type="pres">
      <dgm:prSet presAssocID="{666FC9A1-08AA-4EC0-80B7-1F12F80C78B4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C5AE6BD3-8274-43AD-B470-E088A8A4C296}" type="pres">
      <dgm:prSet presAssocID="{BB4E5969-C5E5-403F-B42C-1A2D0F37BB95}" presName="compNode" presStyleCnt="0"/>
      <dgm:spPr/>
    </dgm:pt>
    <dgm:pt modelId="{8F5A3334-2A1A-403D-B811-EF31C0D18F30}" type="pres">
      <dgm:prSet presAssocID="{BB4E5969-C5E5-403F-B42C-1A2D0F37BB95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GB"/>
        </a:p>
      </dgm:t>
      <dgm:extLst>
        <a:ext uri="{E40237B7-FDA0-4F09-8148-C483321AD2D9}">
          <dgm14:cNvPr xmlns:dgm14="http://schemas.microsoft.com/office/drawing/2010/diagram" id="0" name="" descr="Chat"/>
        </a:ext>
      </dgm:extLst>
    </dgm:pt>
    <dgm:pt modelId="{532A1CDB-73DE-4579-84AE-B3B4B65B20E6}" type="pres">
      <dgm:prSet presAssocID="{BB4E5969-C5E5-403F-B42C-1A2D0F37BB95}" presName="iconSpace" presStyleCnt="0"/>
      <dgm:spPr/>
    </dgm:pt>
    <dgm:pt modelId="{B7E753C3-5518-4234-AEB3-25A6B9A3F92D}" type="pres">
      <dgm:prSet presAssocID="{BB4E5969-C5E5-403F-B42C-1A2D0F37BB95}" presName="parTx" presStyleLbl="revTx" presStyleIdx="0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105BBEF9-AE07-4717-84C3-83424CF77DDD}" type="pres">
      <dgm:prSet presAssocID="{BB4E5969-C5E5-403F-B42C-1A2D0F37BB95}" presName="txSpace" presStyleCnt="0"/>
      <dgm:spPr/>
    </dgm:pt>
    <dgm:pt modelId="{6E277E5B-8262-4037-A927-CBF3B615721D}" type="pres">
      <dgm:prSet presAssocID="{BB4E5969-C5E5-403F-B42C-1A2D0F37BB95}" presName="desTx" presStyleLbl="revTx" presStyleIdx="1" presStyleCnt="6">
        <dgm:presLayoutVars/>
      </dgm:prSet>
      <dgm:spPr/>
      <dgm:t>
        <a:bodyPr/>
        <a:lstStyle/>
        <a:p>
          <a:endParaRPr lang="en-GB"/>
        </a:p>
      </dgm:t>
    </dgm:pt>
    <dgm:pt modelId="{17B6ECAE-2C54-457A-A895-2EA352AF1C4E}" type="pres">
      <dgm:prSet presAssocID="{1D8E86C0-C4DB-44DD-BB55-2398B1FCC9B7}" presName="sibTrans" presStyleCnt="0"/>
      <dgm:spPr/>
    </dgm:pt>
    <dgm:pt modelId="{98BCEF65-72AE-4328-B3B7-B1A6D63685D2}" type="pres">
      <dgm:prSet presAssocID="{85277C28-7FA4-46FE-B645-544BFEA5750C}" presName="compNode" presStyleCnt="0"/>
      <dgm:spPr/>
    </dgm:pt>
    <dgm:pt modelId="{EFB05AFF-2FC7-4FD6-A561-0D77B384704D}" type="pres">
      <dgm:prSet presAssocID="{85277C28-7FA4-46FE-B645-544BFEA5750C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GB"/>
        </a:p>
      </dgm:t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8E97F6A8-D40A-4DCD-A069-83F906D6FAA9}" type="pres">
      <dgm:prSet presAssocID="{85277C28-7FA4-46FE-B645-544BFEA5750C}" presName="iconSpace" presStyleCnt="0"/>
      <dgm:spPr/>
    </dgm:pt>
    <dgm:pt modelId="{91D286ED-FA85-409D-94C0-A473F5309BF1}" type="pres">
      <dgm:prSet presAssocID="{85277C28-7FA4-46FE-B645-544BFEA5750C}" presName="parTx" presStyleLbl="revTx" presStyleIdx="2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1E150CFD-66E0-43CF-A023-EC5569F44B7F}" type="pres">
      <dgm:prSet presAssocID="{85277C28-7FA4-46FE-B645-544BFEA5750C}" presName="txSpace" presStyleCnt="0"/>
      <dgm:spPr/>
    </dgm:pt>
    <dgm:pt modelId="{F017A7EA-CB56-4E21-9DC5-B8412A4FBE98}" type="pres">
      <dgm:prSet presAssocID="{85277C28-7FA4-46FE-B645-544BFEA5750C}" presName="desTx" presStyleLbl="revTx" presStyleIdx="3" presStyleCnt="6">
        <dgm:presLayoutVars/>
      </dgm:prSet>
      <dgm:spPr/>
      <dgm:t>
        <a:bodyPr/>
        <a:lstStyle/>
        <a:p>
          <a:endParaRPr lang="en-GB"/>
        </a:p>
      </dgm:t>
    </dgm:pt>
    <dgm:pt modelId="{291161D2-A5DC-432B-A521-43CD9D0E7943}" type="pres">
      <dgm:prSet presAssocID="{5A4AF0FF-3464-4951-8AAA-2D3394EEBCC8}" presName="sibTrans" presStyleCnt="0"/>
      <dgm:spPr/>
    </dgm:pt>
    <dgm:pt modelId="{F9121E3C-CD25-49DC-98C5-9279B85BD067}" type="pres">
      <dgm:prSet presAssocID="{76B12677-3B3A-49BD-AF10-51830287F04A}" presName="compNode" presStyleCnt="0"/>
      <dgm:spPr/>
    </dgm:pt>
    <dgm:pt modelId="{81A73CC0-39F0-4F2A-AF56-5D04BE9A7908}" type="pres">
      <dgm:prSet presAssocID="{76B12677-3B3A-49BD-AF10-51830287F04A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GB"/>
        </a:p>
      </dgm:t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5B66054E-CE11-4DC0-A239-0449319B781E}" type="pres">
      <dgm:prSet presAssocID="{76B12677-3B3A-49BD-AF10-51830287F04A}" presName="iconSpace" presStyleCnt="0"/>
      <dgm:spPr/>
    </dgm:pt>
    <dgm:pt modelId="{3A7692A9-7002-44F7-A223-7CDF8D0A411C}" type="pres">
      <dgm:prSet presAssocID="{76B12677-3B3A-49BD-AF10-51830287F04A}" presName="parTx" presStyleLbl="revTx" presStyleIdx="4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E1440CA7-8729-4A28-A7CE-6F61ACEF5ACE}" type="pres">
      <dgm:prSet presAssocID="{76B12677-3B3A-49BD-AF10-51830287F04A}" presName="txSpace" presStyleCnt="0"/>
      <dgm:spPr/>
    </dgm:pt>
    <dgm:pt modelId="{D64F0FDD-F472-4796-A68B-52BB511F5B31}" type="pres">
      <dgm:prSet presAssocID="{76B12677-3B3A-49BD-AF10-51830287F04A}" presName="desTx" presStyleLbl="revTx" presStyleIdx="5" presStyleCnt="6">
        <dgm:presLayoutVars/>
      </dgm:prSet>
      <dgm:spPr/>
      <dgm:t>
        <a:bodyPr/>
        <a:lstStyle/>
        <a:p>
          <a:endParaRPr lang="en-GB"/>
        </a:p>
      </dgm:t>
    </dgm:pt>
  </dgm:ptLst>
  <dgm:cxnLst>
    <dgm:cxn modelId="{7899C9EE-0D47-4F13-8D06-5D7F249A8DC8}" srcId="{76B12677-3B3A-49BD-AF10-51830287F04A}" destId="{000CA1E4-19FF-4035-A5CD-C1296114EA7A}" srcOrd="0" destOrd="0" parTransId="{9D76FC24-CCEF-45C8-8212-F2848980E081}" sibTransId="{15B75537-5836-4527-A784-582B6086F9ED}"/>
    <dgm:cxn modelId="{57FAA953-F950-4D2B-B93A-F460BEE72819}" type="presOf" srcId="{000CA1E4-19FF-4035-A5CD-C1296114EA7A}" destId="{D64F0FDD-F472-4796-A68B-52BB511F5B31}" srcOrd="0" destOrd="0" presId="urn:microsoft.com/office/officeart/2018/5/layout/CenteredIconLabelDescriptionList"/>
    <dgm:cxn modelId="{7A5EFCAB-65A6-4BE9-99C5-6CB93E4F29C3}" type="presOf" srcId="{85277C28-7FA4-46FE-B645-544BFEA5750C}" destId="{91D286ED-FA85-409D-94C0-A473F5309BF1}" srcOrd="0" destOrd="0" presId="urn:microsoft.com/office/officeart/2018/5/layout/CenteredIconLabelDescriptionList"/>
    <dgm:cxn modelId="{2AF76958-1E53-43C9-BA66-5AA928B09485}" srcId="{666FC9A1-08AA-4EC0-80B7-1F12F80C78B4}" destId="{BB4E5969-C5E5-403F-B42C-1A2D0F37BB95}" srcOrd="0" destOrd="0" parTransId="{DB811938-3538-4E6A-80C1-98D5980B23B5}" sibTransId="{1D8E86C0-C4DB-44DD-BB55-2398B1FCC9B7}"/>
    <dgm:cxn modelId="{236A4101-6C23-46D6-A5A3-54E7B903FFF5}" srcId="{666FC9A1-08AA-4EC0-80B7-1F12F80C78B4}" destId="{85277C28-7FA4-46FE-B645-544BFEA5750C}" srcOrd="1" destOrd="0" parTransId="{D66C50C4-20B6-4DCE-B793-D39E69E67B4B}" sibTransId="{5A4AF0FF-3464-4951-8AAA-2D3394EEBCC8}"/>
    <dgm:cxn modelId="{7005DAA7-5729-4149-B82A-BF17D4453D12}" srcId="{85277C28-7FA4-46FE-B645-544BFEA5750C}" destId="{5F6962AE-507F-4881-8C09-5DE77BA97712}" srcOrd="0" destOrd="0" parTransId="{F1E82773-62C5-4564-AE57-8E38DF01CB4A}" sibTransId="{1FCD1B90-4153-4599-9C98-5186889639B6}"/>
    <dgm:cxn modelId="{0A914178-20CB-439D-8C72-8032A23C49AB}" type="presOf" srcId="{5F6962AE-507F-4881-8C09-5DE77BA97712}" destId="{F017A7EA-CB56-4E21-9DC5-B8412A4FBE98}" srcOrd="0" destOrd="0" presId="urn:microsoft.com/office/officeart/2018/5/layout/CenteredIconLabelDescriptionList"/>
    <dgm:cxn modelId="{BEDB1B29-52F2-47D5-91AB-7CD8E9D5C870}" srcId="{BB4E5969-C5E5-403F-B42C-1A2D0F37BB95}" destId="{5061C980-37AF-4A5D-8630-90CD2C85DAE9}" srcOrd="0" destOrd="0" parTransId="{FF1FDA2E-7FFB-49CD-A9D2-7FB93A230A8E}" sibTransId="{4EFE0FB4-18EB-4E25-88D0-CDE0F41A631D}"/>
    <dgm:cxn modelId="{0433885A-CDB4-447D-86DB-BFCB528EBEE9}" type="presOf" srcId="{666FC9A1-08AA-4EC0-80B7-1F12F80C78B4}" destId="{1DF42FE3-E54F-457F-B681-C40EB0141D8A}" srcOrd="0" destOrd="0" presId="urn:microsoft.com/office/officeart/2018/5/layout/CenteredIconLabelDescriptionList"/>
    <dgm:cxn modelId="{F374408A-D0A6-411D-AC96-60E491507F94}" srcId="{666FC9A1-08AA-4EC0-80B7-1F12F80C78B4}" destId="{76B12677-3B3A-49BD-AF10-51830287F04A}" srcOrd="2" destOrd="0" parTransId="{D59BD4D1-D35F-4FA6-9833-0E0C810FE9FE}" sibTransId="{E050ACCB-6286-41CD-A2A7-F46E75D5A9A0}"/>
    <dgm:cxn modelId="{ECFBE8E1-D527-4AE6-B2AB-46963989ADC9}" type="presOf" srcId="{76B12677-3B3A-49BD-AF10-51830287F04A}" destId="{3A7692A9-7002-44F7-A223-7CDF8D0A411C}" srcOrd="0" destOrd="0" presId="urn:microsoft.com/office/officeart/2018/5/layout/CenteredIconLabelDescriptionList"/>
    <dgm:cxn modelId="{FA6F473D-D12C-4D39-B9C2-144241CD888D}" type="presOf" srcId="{BB4E5969-C5E5-403F-B42C-1A2D0F37BB95}" destId="{B7E753C3-5518-4234-AEB3-25A6B9A3F92D}" srcOrd="0" destOrd="0" presId="urn:microsoft.com/office/officeart/2018/5/layout/CenteredIconLabelDescriptionList"/>
    <dgm:cxn modelId="{5E5E5114-17A6-41DF-B575-BECC7B161E14}" type="presOf" srcId="{5061C980-37AF-4A5D-8630-90CD2C85DAE9}" destId="{6E277E5B-8262-4037-A927-CBF3B615721D}" srcOrd="0" destOrd="0" presId="urn:microsoft.com/office/officeart/2018/5/layout/CenteredIconLabelDescriptionList"/>
    <dgm:cxn modelId="{4FE6476F-A3E1-4D8D-AD43-26EAFA1807BF}" type="presParOf" srcId="{1DF42FE3-E54F-457F-B681-C40EB0141D8A}" destId="{C5AE6BD3-8274-43AD-B470-E088A8A4C296}" srcOrd="0" destOrd="0" presId="urn:microsoft.com/office/officeart/2018/5/layout/CenteredIconLabelDescriptionList"/>
    <dgm:cxn modelId="{5E3F8E85-CDA1-48F1-A627-631D506A5B36}" type="presParOf" srcId="{C5AE6BD3-8274-43AD-B470-E088A8A4C296}" destId="{8F5A3334-2A1A-403D-B811-EF31C0D18F30}" srcOrd="0" destOrd="0" presId="urn:microsoft.com/office/officeart/2018/5/layout/CenteredIconLabelDescriptionList"/>
    <dgm:cxn modelId="{E46B550A-1636-4CCE-ADC7-CF1C1B6FA9AB}" type="presParOf" srcId="{C5AE6BD3-8274-43AD-B470-E088A8A4C296}" destId="{532A1CDB-73DE-4579-84AE-B3B4B65B20E6}" srcOrd="1" destOrd="0" presId="urn:microsoft.com/office/officeart/2018/5/layout/CenteredIconLabelDescriptionList"/>
    <dgm:cxn modelId="{9BD64F58-227B-4966-A0A5-23C2AEC442C8}" type="presParOf" srcId="{C5AE6BD3-8274-43AD-B470-E088A8A4C296}" destId="{B7E753C3-5518-4234-AEB3-25A6B9A3F92D}" srcOrd="2" destOrd="0" presId="urn:microsoft.com/office/officeart/2018/5/layout/CenteredIconLabelDescriptionList"/>
    <dgm:cxn modelId="{C14F48FE-9D67-444D-8139-DE03FCB660C4}" type="presParOf" srcId="{C5AE6BD3-8274-43AD-B470-E088A8A4C296}" destId="{105BBEF9-AE07-4717-84C3-83424CF77DDD}" srcOrd="3" destOrd="0" presId="urn:microsoft.com/office/officeart/2018/5/layout/CenteredIconLabelDescriptionList"/>
    <dgm:cxn modelId="{937BA68C-EF20-4F36-87FD-547299AA01AA}" type="presParOf" srcId="{C5AE6BD3-8274-43AD-B470-E088A8A4C296}" destId="{6E277E5B-8262-4037-A927-CBF3B615721D}" srcOrd="4" destOrd="0" presId="urn:microsoft.com/office/officeart/2018/5/layout/CenteredIconLabelDescriptionList"/>
    <dgm:cxn modelId="{94B72C82-A45B-41CE-8A8E-09824054CBA2}" type="presParOf" srcId="{1DF42FE3-E54F-457F-B681-C40EB0141D8A}" destId="{17B6ECAE-2C54-457A-A895-2EA352AF1C4E}" srcOrd="1" destOrd="0" presId="urn:microsoft.com/office/officeart/2018/5/layout/CenteredIconLabelDescriptionList"/>
    <dgm:cxn modelId="{9977F7FA-5777-48A0-BD03-EC78D0182C73}" type="presParOf" srcId="{1DF42FE3-E54F-457F-B681-C40EB0141D8A}" destId="{98BCEF65-72AE-4328-B3B7-B1A6D63685D2}" srcOrd="2" destOrd="0" presId="urn:microsoft.com/office/officeart/2018/5/layout/CenteredIconLabelDescriptionList"/>
    <dgm:cxn modelId="{846DE343-5CA3-46E1-BE45-35D33D781780}" type="presParOf" srcId="{98BCEF65-72AE-4328-B3B7-B1A6D63685D2}" destId="{EFB05AFF-2FC7-4FD6-A561-0D77B384704D}" srcOrd="0" destOrd="0" presId="urn:microsoft.com/office/officeart/2018/5/layout/CenteredIconLabelDescriptionList"/>
    <dgm:cxn modelId="{5B28ECEA-A870-42C1-8430-286DE5DF95B3}" type="presParOf" srcId="{98BCEF65-72AE-4328-B3B7-B1A6D63685D2}" destId="{8E97F6A8-D40A-4DCD-A069-83F906D6FAA9}" srcOrd="1" destOrd="0" presId="urn:microsoft.com/office/officeart/2018/5/layout/CenteredIconLabelDescriptionList"/>
    <dgm:cxn modelId="{B6C2B6DE-B4D8-412F-A3BE-5BA0861A340A}" type="presParOf" srcId="{98BCEF65-72AE-4328-B3B7-B1A6D63685D2}" destId="{91D286ED-FA85-409D-94C0-A473F5309BF1}" srcOrd="2" destOrd="0" presId="urn:microsoft.com/office/officeart/2018/5/layout/CenteredIconLabelDescriptionList"/>
    <dgm:cxn modelId="{685D5740-9DA9-4E2B-856E-81AA5B20A1F4}" type="presParOf" srcId="{98BCEF65-72AE-4328-B3B7-B1A6D63685D2}" destId="{1E150CFD-66E0-43CF-A023-EC5569F44B7F}" srcOrd="3" destOrd="0" presId="urn:microsoft.com/office/officeart/2018/5/layout/CenteredIconLabelDescriptionList"/>
    <dgm:cxn modelId="{57160FB8-3886-457F-AB55-1BFDDB3F0CFD}" type="presParOf" srcId="{98BCEF65-72AE-4328-B3B7-B1A6D63685D2}" destId="{F017A7EA-CB56-4E21-9DC5-B8412A4FBE98}" srcOrd="4" destOrd="0" presId="urn:microsoft.com/office/officeart/2018/5/layout/CenteredIconLabelDescriptionList"/>
    <dgm:cxn modelId="{813CC59E-7EB0-4D8C-B1EC-C7308AFDF64E}" type="presParOf" srcId="{1DF42FE3-E54F-457F-B681-C40EB0141D8A}" destId="{291161D2-A5DC-432B-A521-43CD9D0E7943}" srcOrd="3" destOrd="0" presId="urn:microsoft.com/office/officeart/2018/5/layout/CenteredIconLabelDescriptionList"/>
    <dgm:cxn modelId="{CA1B36B0-5758-4DA5-9448-E9C43DB205EF}" type="presParOf" srcId="{1DF42FE3-E54F-457F-B681-C40EB0141D8A}" destId="{F9121E3C-CD25-49DC-98C5-9279B85BD067}" srcOrd="4" destOrd="0" presId="urn:microsoft.com/office/officeart/2018/5/layout/CenteredIconLabelDescriptionList"/>
    <dgm:cxn modelId="{082AC6D1-4BA6-400E-AF94-F76961EE66CD}" type="presParOf" srcId="{F9121E3C-CD25-49DC-98C5-9279B85BD067}" destId="{81A73CC0-39F0-4F2A-AF56-5D04BE9A7908}" srcOrd="0" destOrd="0" presId="urn:microsoft.com/office/officeart/2018/5/layout/CenteredIconLabelDescriptionList"/>
    <dgm:cxn modelId="{BEB8C5F4-E105-4D38-9046-A9C5E578B4E2}" type="presParOf" srcId="{F9121E3C-CD25-49DC-98C5-9279B85BD067}" destId="{5B66054E-CE11-4DC0-A239-0449319B781E}" srcOrd="1" destOrd="0" presId="urn:microsoft.com/office/officeart/2018/5/layout/CenteredIconLabelDescriptionList"/>
    <dgm:cxn modelId="{CDBB9B14-2DFE-42FC-8702-BE5D9A72A242}" type="presParOf" srcId="{F9121E3C-CD25-49DC-98C5-9279B85BD067}" destId="{3A7692A9-7002-44F7-A223-7CDF8D0A411C}" srcOrd="2" destOrd="0" presId="urn:microsoft.com/office/officeart/2018/5/layout/CenteredIconLabelDescriptionList"/>
    <dgm:cxn modelId="{E43A51FE-2891-4CD6-B1F0-F177C2E91A5C}" type="presParOf" srcId="{F9121E3C-CD25-49DC-98C5-9279B85BD067}" destId="{E1440CA7-8729-4A28-A7CE-6F61ACEF5ACE}" srcOrd="3" destOrd="0" presId="urn:microsoft.com/office/officeart/2018/5/layout/CenteredIconLabelDescriptionList"/>
    <dgm:cxn modelId="{EF5CB0FC-A145-416B-A989-E03D9452BC39}" type="presParOf" srcId="{F9121E3C-CD25-49DC-98C5-9279B85BD067}" destId="{D64F0FDD-F472-4796-A68B-52BB511F5B3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A3334-2A1A-403D-B811-EF31C0D18F30}">
      <dsp:nvSpPr>
        <dsp:cNvPr id="0" name=""/>
        <dsp:cNvSpPr/>
      </dsp:nvSpPr>
      <dsp:spPr>
        <a:xfrm>
          <a:off x="487969" y="1326377"/>
          <a:ext cx="524179" cy="524179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E753C3-5518-4234-AEB3-25A6B9A3F92D}">
      <dsp:nvSpPr>
        <dsp:cNvPr id="0" name=""/>
        <dsp:cNvSpPr/>
      </dsp:nvSpPr>
      <dsp:spPr>
        <a:xfrm>
          <a:off x="1230" y="1943885"/>
          <a:ext cx="1497656" cy="245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GB" sz="1800" kern="1200" dirty="0"/>
            <a:t>Topics</a:t>
          </a:r>
          <a:endParaRPr lang="en-US" sz="1800" kern="1200" dirty="0"/>
        </a:p>
      </dsp:txBody>
      <dsp:txXfrm>
        <a:off x="1230" y="1943885"/>
        <a:ext cx="1497656" cy="245709"/>
      </dsp:txXfrm>
    </dsp:sp>
    <dsp:sp modelId="{6E277E5B-8262-4037-A927-CBF3B615721D}">
      <dsp:nvSpPr>
        <dsp:cNvPr id="0" name=""/>
        <dsp:cNvSpPr/>
      </dsp:nvSpPr>
      <dsp:spPr>
        <a:xfrm>
          <a:off x="1230" y="2233003"/>
          <a:ext cx="1497656" cy="1263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/>
            <a:t>Publish-Subscribe Messaging</a:t>
          </a:r>
          <a:endParaRPr lang="en-US" sz="1400" kern="1200"/>
        </a:p>
      </dsp:txBody>
      <dsp:txXfrm>
        <a:off x="1230" y="2233003"/>
        <a:ext cx="1497656" cy="1263809"/>
      </dsp:txXfrm>
    </dsp:sp>
    <dsp:sp modelId="{EFB05AFF-2FC7-4FD6-A561-0D77B384704D}">
      <dsp:nvSpPr>
        <dsp:cNvPr id="0" name=""/>
        <dsp:cNvSpPr/>
      </dsp:nvSpPr>
      <dsp:spPr>
        <a:xfrm>
          <a:off x="2247715" y="1326377"/>
          <a:ext cx="524179" cy="524179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D286ED-FA85-409D-94C0-A473F5309BF1}">
      <dsp:nvSpPr>
        <dsp:cNvPr id="0" name=""/>
        <dsp:cNvSpPr/>
      </dsp:nvSpPr>
      <dsp:spPr>
        <a:xfrm>
          <a:off x="1760976" y="1943885"/>
          <a:ext cx="1497656" cy="245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GB" sz="1800" kern="1200"/>
            <a:t>Queues</a:t>
          </a:r>
          <a:endParaRPr lang="en-US" sz="1800" kern="1200"/>
        </a:p>
      </dsp:txBody>
      <dsp:txXfrm>
        <a:off x="1760976" y="1943885"/>
        <a:ext cx="1497656" cy="245709"/>
      </dsp:txXfrm>
    </dsp:sp>
    <dsp:sp modelId="{F017A7EA-CB56-4E21-9DC5-B8412A4FBE98}">
      <dsp:nvSpPr>
        <dsp:cNvPr id="0" name=""/>
        <dsp:cNvSpPr/>
      </dsp:nvSpPr>
      <dsp:spPr>
        <a:xfrm>
          <a:off x="1760976" y="2233003"/>
          <a:ext cx="1497656" cy="1263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/>
            <a:t>First in first out</a:t>
          </a:r>
          <a:endParaRPr lang="en-US" sz="1400" kern="1200"/>
        </a:p>
      </dsp:txBody>
      <dsp:txXfrm>
        <a:off x="1760976" y="2233003"/>
        <a:ext cx="1497656" cy="1263809"/>
      </dsp:txXfrm>
    </dsp:sp>
    <dsp:sp modelId="{81A73CC0-39F0-4F2A-AF56-5D04BE9A7908}">
      <dsp:nvSpPr>
        <dsp:cNvPr id="0" name=""/>
        <dsp:cNvSpPr/>
      </dsp:nvSpPr>
      <dsp:spPr>
        <a:xfrm>
          <a:off x="4007461" y="1326377"/>
          <a:ext cx="524179" cy="524179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7692A9-7002-44F7-A223-7CDF8D0A411C}">
      <dsp:nvSpPr>
        <dsp:cNvPr id="0" name=""/>
        <dsp:cNvSpPr/>
      </dsp:nvSpPr>
      <dsp:spPr>
        <a:xfrm>
          <a:off x="3520722" y="1943885"/>
          <a:ext cx="1497656" cy="245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GB" sz="1800" kern="1200" dirty="0"/>
            <a:t>Chainable</a:t>
          </a:r>
          <a:endParaRPr lang="en-US" sz="1800" kern="1200" dirty="0"/>
        </a:p>
      </dsp:txBody>
      <dsp:txXfrm>
        <a:off x="3520722" y="1943885"/>
        <a:ext cx="1497656" cy="245709"/>
      </dsp:txXfrm>
    </dsp:sp>
    <dsp:sp modelId="{D64F0FDD-F472-4796-A68B-52BB511F5B31}">
      <dsp:nvSpPr>
        <dsp:cNvPr id="0" name=""/>
        <dsp:cNvSpPr/>
      </dsp:nvSpPr>
      <dsp:spPr>
        <a:xfrm>
          <a:off x="3520722" y="2233003"/>
          <a:ext cx="1497656" cy="1263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/>
            <a:t>Topics can auto-forward to other topics/queues</a:t>
          </a:r>
          <a:endParaRPr lang="en-US" sz="1400" kern="1200" dirty="0"/>
        </a:p>
      </dsp:txBody>
      <dsp:txXfrm>
        <a:off x="3520722" y="2233003"/>
        <a:ext cx="1497656" cy="12638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E3702-5903-45C7-9421-7521726384CA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E2631-5778-4C03-8649-59462D42DA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223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Scale out</a:t>
            </a:r>
          </a:p>
          <a:p>
            <a:pPr marL="171450" indent="-171450">
              <a:buFont typeface="Arial" charset="0"/>
              <a:buChar char="•"/>
            </a:pPr>
            <a:r>
              <a:rPr lang="en-GB" dirty="0"/>
              <a:t>Cheaper to buy multiple cheap computers than try and go “more powerful” </a:t>
            </a:r>
          </a:p>
          <a:p>
            <a:pPr marL="171450" indent="-171450">
              <a:buFont typeface="Arial" charset="0"/>
              <a:buChar char="•"/>
            </a:pPr>
            <a:r>
              <a:rPr lang="en-GB" dirty="0"/>
              <a:t>Limits on how far you can scale up</a:t>
            </a:r>
          </a:p>
          <a:p>
            <a:endParaRPr lang="en-GB" dirty="0"/>
          </a:p>
          <a:p>
            <a:r>
              <a:rPr lang="en-GB" dirty="0"/>
              <a:t>More fault tolerant</a:t>
            </a:r>
          </a:p>
          <a:p>
            <a:pPr marL="171450" indent="-171450">
              <a:buFont typeface="Arial" charset="0"/>
              <a:buChar char="•"/>
            </a:pPr>
            <a:r>
              <a:rPr lang="en-GB" dirty="0"/>
              <a:t>Distributed</a:t>
            </a:r>
            <a:r>
              <a:rPr lang="en-GB" baseline="0" dirty="0"/>
              <a:t> system includes multiple identical workers, losing one only affects throughput</a:t>
            </a:r>
          </a:p>
          <a:p>
            <a:pPr marL="171450" indent="-171450">
              <a:buFont typeface="Arial" charset="0"/>
              <a:buChar char="•"/>
            </a:pPr>
            <a:r>
              <a:rPr lang="en-GB" baseline="0" dirty="0"/>
              <a:t>You can patch the system easily</a:t>
            </a:r>
            <a:endParaRPr lang="en-GB" dirty="0"/>
          </a:p>
          <a:p>
            <a:endParaRPr lang="en-GB" dirty="0"/>
          </a:p>
          <a:p>
            <a:r>
              <a:rPr lang="en-GB" dirty="0"/>
              <a:t>Geo-locate services near customers</a:t>
            </a:r>
          </a:p>
          <a:p>
            <a:pPr marL="171450" indent="-171450">
              <a:buFont typeface="Arial" charset="0"/>
              <a:buChar char="•"/>
            </a:pPr>
            <a:r>
              <a:rPr lang="en-GB" baseline="0" dirty="0"/>
              <a:t>Faster performance – round trips from the US to the UK do take time!</a:t>
            </a:r>
          </a:p>
          <a:p>
            <a:pPr marL="171450" indent="-171450">
              <a:buFont typeface="Arial" charset="0"/>
              <a:buChar char="•"/>
            </a:pPr>
            <a:endParaRPr lang="en-GB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Create smaller, more focused services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dirty="0"/>
              <a:t>Easier to deploy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dirty="0"/>
              <a:t>Easier to maintain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dirty="0"/>
              <a:t>Can throw away and rewrite</a:t>
            </a:r>
            <a:r>
              <a:rPr lang="en-GB" baseline="0" dirty="0"/>
              <a:t> if needed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GB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Comprehensive monitoring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dirty="0"/>
              <a:t>You need to know if you need to scale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dirty="0"/>
              <a:t>Monitor dependencies and</a:t>
            </a:r>
            <a:r>
              <a:rPr lang="en-GB" baseline="0" dirty="0"/>
              <a:t> processing rates</a:t>
            </a:r>
            <a:endParaRPr lang="en-GB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GB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GB" dirty="0"/>
          </a:p>
          <a:p>
            <a:pPr marL="171450" indent="-171450">
              <a:buFont typeface="Arial" charset="0"/>
              <a:buChar char="•"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E2631-5778-4C03-8649-59462D42DA4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1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Queueing</a:t>
            </a:r>
          </a:p>
          <a:p>
            <a:pPr marL="171450" indent="-171450">
              <a:buFont typeface="Arial" charset="0"/>
              <a:buChar char="•"/>
            </a:pPr>
            <a:r>
              <a:rPr lang="en-GB" dirty="0"/>
              <a:t>Spread the</a:t>
            </a:r>
            <a:r>
              <a:rPr lang="en-GB" baseline="0" dirty="0"/>
              <a:t> load – no need to pay for capacity to process everything immediately if you have hours to process things</a:t>
            </a:r>
            <a:endParaRPr lang="en-GB" dirty="0"/>
          </a:p>
          <a:p>
            <a:pPr marL="171450" indent="-171450">
              <a:buFont typeface="Arial" charset="0"/>
              <a:buChar char="•"/>
            </a:pPr>
            <a:endParaRPr lang="en-GB" dirty="0"/>
          </a:p>
          <a:p>
            <a:r>
              <a:rPr lang="en-GB" dirty="0"/>
              <a:t>Decouple services</a:t>
            </a:r>
          </a:p>
          <a:p>
            <a:pPr marL="171450" indent="-171450">
              <a:buFont typeface="Arial" charset="0"/>
              <a:buChar char="•"/>
            </a:pPr>
            <a:r>
              <a:rPr lang="en-GB" dirty="0"/>
              <a:t>Publish/Subscribe</a:t>
            </a:r>
            <a:r>
              <a:rPr lang="en-GB" baseline="0" dirty="0"/>
              <a:t> model means that services can be decoupled</a:t>
            </a:r>
          </a:p>
          <a:p>
            <a:pPr marL="171450" indent="-171450">
              <a:buFont typeface="Arial" charset="0"/>
              <a:buChar char="•"/>
            </a:pPr>
            <a:r>
              <a:rPr lang="en-GB" baseline="0" dirty="0"/>
              <a:t>A single bus allows easy integration of new services</a:t>
            </a:r>
          </a:p>
          <a:p>
            <a:pPr marL="171450" indent="-171450">
              <a:buFont typeface="Arial" charset="0"/>
              <a:buChar char="•"/>
            </a:pPr>
            <a:r>
              <a:rPr lang="en-GB" baseline="0" dirty="0"/>
              <a:t>Event based, choreographed, small services are easy to reason about</a:t>
            </a:r>
          </a:p>
          <a:p>
            <a:pPr marL="171450" indent="-171450">
              <a:buFont typeface="Arial" charset="0"/>
              <a:buChar char="•"/>
            </a:pPr>
            <a:endParaRPr lang="en-GB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Distribute work</a:t>
            </a:r>
          </a:p>
          <a:p>
            <a:pPr marL="171450" indent="-171450">
              <a:buFont typeface="Arial" charset="0"/>
              <a:buChar char="•"/>
            </a:pPr>
            <a:r>
              <a:rPr lang="en-GB" baseline="0" dirty="0"/>
              <a:t>Competing consumer queues allow multiple workers to be deployed</a:t>
            </a:r>
          </a:p>
          <a:p>
            <a:pPr marL="171450" indent="-171450">
              <a:buFont typeface="Arial" charset="0"/>
              <a:buChar char="•"/>
            </a:pPr>
            <a:endParaRPr lang="en-GB" baseline="0" dirty="0"/>
          </a:p>
          <a:p>
            <a:pPr marL="0" indent="0">
              <a:buFont typeface="Arial" charset="0"/>
              <a:buNone/>
            </a:pPr>
            <a:r>
              <a:rPr lang="en-GB" baseline="0" dirty="0"/>
              <a:t>Example</a:t>
            </a:r>
          </a:p>
          <a:p>
            <a:pPr marL="171450" indent="-171450">
              <a:buFont typeface="Arial" charset="0"/>
              <a:buChar char="•"/>
            </a:pPr>
            <a:r>
              <a:rPr lang="en-GB" baseline="0" dirty="0"/>
              <a:t>Website can “fire and forget” orders</a:t>
            </a:r>
          </a:p>
          <a:p>
            <a:pPr marL="171450" indent="-171450">
              <a:buFont typeface="Arial" charset="0"/>
              <a:buChar char="•"/>
            </a:pPr>
            <a:r>
              <a:rPr lang="en-GB" baseline="0" dirty="0"/>
              <a:t>Process the payment as soon as possible</a:t>
            </a:r>
          </a:p>
          <a:p>
            <a:pPr marL="171450" indent="-171450">
              <a:buFont typeface="Arial" charset="0"/>
              <a:buChar char="•"/>
            </a:pPr>
            <a:r>
              <a:rPr lang="en-GB" baseline="0" dirty="0"/>
              <a:t>Get them to the warehouse soon after</a:t>
            </a:r>
          </a:p>
          <a:p>
            <a:pPr marL="171450" indent="-171450">
              <a:buFont typeface="Arial" charset="0"/>
              <a:buChar char="•"/>
            </a:pPr>
            <a:r>
              <a:rPr lang="en-GB" baseline="0" dirty="0"/>
              <a:t>Email the customers after key events</a:t>
            </a:r>
            <a:endParaRPr lang="en-GB" dirty="0"/>
          </a:p>
          <a:p>
            <a:pPr marL="171450" indent="-171450">
              <a:buFont typeface="Arial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E2631-5778-4C03-8649-59462D42DA4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272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this setup if one service goes down, orders can still be taken and messages will queue for delivery when the service recovers</a:t>
            </a:r>
          </a:p>
          <a:p>
            <a:pPr marL="171450" indent="-171450">
              <a:buFont typeface="Arial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E2631-5778-4C03-8649-59462D42DA4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863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Topics</a:t>
            </a:r>
          </a:p>
          <a:p>
            <a:pPr lvl="1"/>
            <a:r>
              <a:rPr lang="en-GB" dirty="0"/>
              <a:t>Publish-Subscribe Messaging</a:t>
            </a:r>
          </a:p>
          <a:p>
            <a:pPr lvl="1"/>
            <a:r>
              <a:rPr lang="en-GB" dirty="0"/>
              <a:t>Useful for connecting services together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Other services can create subscriptions in the topic and receive a copy of every message that is published on it</a:t>
            </a:r>
          </a:p>
          <a:p>
            <a:pPr lvl="1"/>
            <a:r>
              <a:rPr lang="en-GB" dirty="0"/>
              <a:t>One service can publish an event when something happens and many other services can respond</a:t>
            </a:r>
          </a:p>
          <a:p>
            <a:pPr lvl="1"/>
            <a:r>
              <a:rPr lang="en-GB" dirty="0"/>
              <a:t>For example: A service publishing an event when a user is created can result in the email service sending a welcome email</a:t>
            </a:r>
          </a:p>
          <a:p>
            <a:pPr lvl="1"/>
            <a:endParaRPr lang="en-GB" dirty="0"/>
          </a:p>
          <a:p>
            <a:r>
              <a:rPr lang="en-GB" dirty="0"/>
              <a:t>Queues</a:t>
            </a:r>
          </a:p>
          <a:p>
            <a:pPr lvl="1"/>
            <a:r>
              <a:rPr lang="en-GB" dirty="0"/>
              <a:t>First in first out</a:t>
            </a:r>
          </a:p>
          <a:p>
            <a:pPr lvl="1"/>
            <a:r>
              <a:rPr lang="en-GB" dirty="0"/>
              <a:t>Useful for distributing work between multiple competing consumers</a:t>
            </a:r>
          </a:p>
          <a:p>
            <a:pPr lvl="1"/>
            <a:r>
              <a:rPr lang="en-GB" dirty="0"/>
              <a:t>Work is added to the queue and removed roughly FIFO (be careful is you rely on exact message ordering!)</a:t>
            </a:r>
          </a:p>
          <a:p>
            <a:pPr lvl="1"/>
            <a:endParaRPr lang="en-GB" dirty="0"/>
          </a:p>
          <a:p>
            <a:r>
              <a:rPr lang="en-GB" dirty="0"/>
              <a:t>Can be chained together</a:t>
            </a:r>
          </a:p>
          <a:p>
            <a:pPr lvl="1"/>
            <a:r>
              <a:rPr lang="en-GB" dirty="0"/>
              <a:t>Subscriptions on a topic can forward</a:t>
            </a:r>
          </a:p>
          <a:p>
            <a:pPr lvl="1"/>
            <a:r>
              <a:rPr lang="en-GB" dirty="0"/>
              <a:t>You can forward to other topics or queues</a:t>
            </a:r>
          </a:p>
          <a:p>
            <a:pPr lvl="1"/>
            <a:r>
              <a:rPr lang="en-GB" dirty="0"/>
              <a:t>Forwarding to queues and having a local subscription are similar but you move the data storage requirement to the queue rather than the topic</a:t>
            </a:r>
          </a:p>
          <a:p>
            <a:pPr lvl="1"/>
            <a:r>
              <a:rPr lang="en-GB" dirty="0"/>
              <a:t>Forwarding to queues also allows you to have a single input queue for a logical service that subscribes to events from multiple topic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E2631-5778-4C03-8649-59462D42DA4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432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E2631-5778-4C03-8649-59462D42DA4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290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2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3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5846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84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4279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58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08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25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9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63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36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6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24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7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52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5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Distributing systems </a:t>
            </a:r>
            <a:r>
              <a:rPr lang="en-GB"/>
              <a:t>using Azure Service Bus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0161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3880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Basic forwarding topology</a:t>
            </a:r>
          </a:p>
          <a:p>
            <a:pPr lvl="1"/>
            <a:r>
              <a:rPr lang="en-US" dirty="0"/>
              <a:t>Topic: user</a:t>
            </a:r>
          </a:p>
          <a:p>
            <a:pPr lvl="1"/>
            <a:r>
              <a:rPr lang="en-US" dirty="0"/>
              <a:t>Queues: email-service, profile-service</a:t>
            </a:r>
          </a:p>
          <a:p>
            <a:pPr lvl="1"/>
            <a:r>
              <a:rPr lang="en-US" dirty="0"/>
              <a:t>Subscriptions: </a:t>
            </a:r>
            <a:r>
              <a:rPr lang="en-GB" dirty="0"/>
              <a:t>user-emails-</a:t>
            </a:r>
            <a:r>
              <a:rPr lang="en-GB" dirty="0" err="1"/>
              <a:t>usercreated</a:t>
            </a:r>
            <a:r>
              <a:rPr lang="en-GB" dirty="0"/>
              <a:t>, user-profile-</a:t>
            </a:r>
            <a:r>
              <a:rPr lang="en-GB" dirty="0" err="1"/>
              <a:t>usercreated</a:t>
            </a:r>
            <a:endParaRPr lang="en-GB" dirty="0"/>
          </a:p>
          <a:p>
            <a:pPr lvl="2"/>
            <a:r>
              <a:rPr lang="en-GB" dirty="0"/>
              <a:t>Forwards from Topic </a:t>
            </a:r>
            <a:r>
              <a:rPr lang="en-GB"/>
              <a:t>to relevant Queue</a:t>
            </a:r>
            <a:endParaRPr lang="en-GB" dirty="0"/>
          </a:p>
          <a:p>
            <a:r>
              <a:rPr lang="en-US" dirty="0"/>
              <a:t>Basic Services</a:t>
            </a:r>
          </a:p>
          <a:p>
            <a:pPr lvl="1"/>
            <a:r>
              <a:rPr lang="en-US" dirty="0"/>
              <a:t>Publisher representing a user creation service</a:t>
            </a:r>
          </a:p>
          <a:p>
            <a:pPr lvl="1"/>
            <a:r>
              <a:rPr lang="en-US" dirty="0"/>
              <a:t>Subscribers representing </a:t>
            </a:r>
          </a:p>
          <a:p>
            <a:pPr lvl="2"/>
            <a:r>
              <a:rPr lang="en-US" dirty="0"/>
              <a:t>an email service</a:t>
            </a:r>
          </a:p>
          <a:p>
            <a:pPr lvl="2"/>
            <a:r>
              <a:rPr lang="en-US" dirty="0"/>
              <a:t>A profile creation service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9999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5AFB369-4673-4727-A7CD-D86AFE0AE0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xmlns="" id="{50709826-4D6B-4A97-8DB3-5DA1666262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47263F58-6EE6-45B3-9BF2-C0BD5D30A5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5197CE03-EB81-4718-BEA1-C2D488961E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xmlns="" id="{A3451629-72D6-4E33-A99A-40FAF7445D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xmlns="" id="{E04F0FD4-BCD5-4435-A6B5-A2E69303B7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xmlns="" id="{DE110F09-1C81-4E73-B5E9-D857CD879F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xmlns="" id="{273A9C01-06BD-4E8E-8BBF-2E2A9ECF49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xmlns="" id="{B206C9B2-27BE-4B6F-A4D0-485FBBEB58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xmlns="" id="{2E7D673E-0C5C-4F2B-B46E-3E9286B9E8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xmlns="" id="{F0F78B34-9B26-4CA9-B8F0-B9638730F9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1A2DBD4-237C-42D2-B4E3-493E02FF4B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150" r="2" b="2"/>
          <a:stretch/>
        </p:blipFill>
        <p:spPr>
          <a:xfrm>
            <a:off x="3202390" y="-1"/>
            <a:ext cx="5941610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0" y="1678666"/>
            <a:ext cx="3066142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200"/>
              <a:t>Q+A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A57C1A16-B8AB-4D99-A195-A38F556A64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028259" y="0"/>
            <a:ext cx="9144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F8A9B20B-D1DD-4573-B5EC-5580295192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xmlns="" id="{66D61E08-70C3-48D8-BEA0-787111DC30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86107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xmlns="" id="{FC55298F-0AE5-478E-AD2B-03C2614C58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202581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xmlns="" id="{C180E4EA-0B63-4779-A895-7E90E71088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699249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xmlns="" id="{CEE01D9D-3DE8-4EED-B0D3-8F3C79CC76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000875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xmlns="" id="{89AF5CE9-607F-43F4-8983-DCD6DA4051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174047" y="-8467"/>
            <a:ext cx="967571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xmlns="" id="{6EEA2DBD-9E1E-4521-8C01-F32AD18A89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204249" y="-8467"/>
            <a:ext cx="93736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xmlns="" id="{15BBD2C1-BA9B-46A9-A27A-33498B1692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778749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8929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138">
            <a:extLst>
              <a:ext uri="{FF2B5EF4-FFF2-40B4-BE49-F238E27FC236}">
                <a16:creationId xmlns:a16="http://schemas.microsoft.com/office/drawing/2014/main" xmlns="" id="{A65AC7D1-EAA9-48F5-B509-60A7F50BF7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xmlns="" id="{D6320AF9-619A-4175-865B-5663E1AEF4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xmlns="" id="{063B6EC6-D752-4EE7-908B-F8F19E8C7F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3833484" y="0"/>
            <a:ext cx="9144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xmlns="" id="{EFECD4E8-AD3E-4228-82A2-9461958EA9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2468234" y="3681413"/>
            <a:ext cx="357266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Rectangle 23">
            <a:extLst>
              <a:ext uri="{FF2B5EF4-FFF2-40B4-BE49-F238E27FC236}">
                <a16:creationId xmlns:a16="http://schemas.microsoft.com/office/drawing/2014/main" xmlns="" id="{7E018740-5C2B-4A41-AC1A-7E68D1EC19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361926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9" name="Rectangle 25">
            <a:extLst>
              <a:ext uri="{FF2B5EF4-FFF2-40B4-BE49-F238E27FC236}">
                <a16:creationId xmlns:a16="http://schemas.microsoft.com/office/drawing/2014/main" xmlns="" id="{166F75A4-C475-4941-8EE2-B80A06A2C1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678400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1" name="Isosceles Triangle 150">
            <a:extLst>
              <a:ext uri="{FF2B5EF4-FFF2-40B4-BE49-F238E27FC236}">
                <a16:creationId xmlns:a16="http://schemas.microsoft.com/office/drawing/2014/main" xmlns="" id="{A032553A-72E8-4B0D-8405-FF9771C9AF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068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3" name="Rectangle 27">
            <a:extLst>
              <a:ext uri="{FF2B5EF4-FFF2-40B4-BE49-F238E27FC236}">
                <a16:creationId xmlns:a16="http://schemas.microsoft.com/office/drawing/2014/main" xmlns="" id="{765800AC-C3B9-498E-87BC-29FAE4C76B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476694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5" name="Isosceles Triangle 154">
            <a:extLst>
              <a:ext uri="{FF2B5EF4-FFF2-40B4-BE49-F238E27FC236}">
                <a16:creationId xmlns:a16="http://schemas.microsoft.com/office/drawing/2014/main" xmlns="" id="{1F9D6ACB-2FF4-49F9-978A-E0D5327FC6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54568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xmlns="" id="{A5EC319D-0FEA-4B95-A3EA-01E35672C9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48223" y="-8467"/>
            <a:ext cx="4495777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6292" y="609600"/>
            <a:ext cx="3384742" cy="2227730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About me</a:t>
            </a:r>
          </a:p>
        </p:txBody>
      </p:sp>
      <p:pic>
        <p:nvPicPr>
          <p:cNvPr id="1030" name="Picture 6" descr="Image may contain: 1 person">
            <a:extLst>
              <a:ext uri="{FF2B5EF4-FFF2-40B4-BE49-F238E27FC236}">
                <a16:creationId xmlns:a16="http://schemas.microsoft.com/office/drawing/2014/main" xmlns="" id="{5F80FA36-2D70-4FD3-8579-FBDCBF241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7938" y="2027159"/>
            <a:ext cx="2892580" cy="2892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1539" y="2837329"/>
            <a:ext cx="4002460" cy="331793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600">
                <a:solidFill>
                  <a:srgbClr val="FFFFFF"/>
                </a:solidFill>
              </a:rPr>
              <a:t>10+ </a:t>
            </a:r>
            <a:r>
              <a:rPr lang="en-GB" sz="1600" dirty="0">
                <a:solidFill>
                  <a:srgbClr val="FFFFFF"/>
                </a:solidFill>
              </a:rPr>
              <a:t>years experience as a full stack engineer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rgbClr val="FFFFFF"/>
                </a:solidFill>
              </a:rPr>
              <a:t>As of this week I work for </a:t>
            </a:r>
            <a:r>
              <a:rPr lang="en-GB" sz="1600" dirty="0" err="1">
                <a:solidFill>
                  <a:srgbClr val="FFFFFF"/>
                </a:solidFill>
              </a:rPr>
              <a:t>LaunchB</a:t>
            </a:r>
            <a:r>
              <a:rPr lang="en-GB" sz="1600" dirty="0">
                <a:solidFill>
                  <a:srgbClr val="FFFFFF"/>
                </a:solidFill>
              </a:rPr>
              <a:t>!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rgbClr val="FFFFFF"/>
                </a:solidFill>
              </a:rPr>
              <a:t>Experience working high volume distributed systems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rgbClr val="FFFFFF"/>
                </a:solidFill>
              </a:rPr>
              <a:t>I love heavy metal :D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rgbClr val="FFFFFF"/>
                </a:solidFill>
              </a:rPr>
              <a:t>https://github.com/PeterStephenson </a:t>
            </a:r>
          </a:p>
          <a:p>
            <a:pPr lvl="1">
              <a:lnSpc>
                <a:spcPct val="90000"/>
              </a:lnSpc>
            </a:pPr>
            <a:r>
              <a:rPr lang="en-GB" dirty="0">
                <a:solidFill>
                  <a:srgbClr val="FFFFFF"/>
                </a:solidFill>
              </a:rPr>
              <a:t>Everything from this session is in the </a:t>
            </a:r>
            <a:r>
              <a:rPr lang="en-GB" dirty="0" err="1">
                <a:solidFill>
                  <a:srgbClr val="FFFFFF"/>
                </a:solidFill>
              </a:rPr>
              <a:t>asb</a:t>
            </a:r>
            <a:r>
              <a:rPr lang="en-GB" dirty="0">
                <a:solidFill>
                  <a:srgbClr val="FFFFFF"/>
                </a:solidFill>
              </a:rPr>
              <a:t>-session repo </a:t>
            </a:r>
            <a:r>
              <a:rPr lang="en-GB" dirty="0">
                <a:solidFill>
                  <a:srgbClr val="FFFFFF"/>
                </a:solidFill>
                <a:sym typeface="Wingdings" panose="05000000000000000000" pitchFamily="2" charset="2"/>
              </a:rPr>
              <a:t>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028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day after tomorrow…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371600"/>
            <a:ext cx="6347714" cy="3880773"/>
          </a:xfrm>
        </p:spPr>
        <p:txBody>
          <a:bodyPr/>
          <a:lstStyle/>
          <a:p>
            <a:r>
              <a:rPr lang="en-GB" dirty="0"/>
              <a:t>Who works in retail/e-commerce?</a:t>
            </a:r>
          </a:p>
          <a:p>
            <a:r>
              <a:rPr lang="en-GB" dirty="0"/>
              <a:t>What’s tomorrow?</a:t>
            </a:r>
          </a:p>
          <a:p>
            <a:r>
              <a:rPr lang="en-GB" dirty="0"/>
              <a:t>Where would you rather work on Monday morning?</a:t>
            </a:r>
          </a:p>
        </p:txBody>
      </p:sp>
    </p:spTree>
    <p:extLst>
      <p:ext uri="{BB962C8B-B14F-4D97-AF65-F5344CB8AC3E}">
        <p14:creationId xmlns:p14="http://schemas.microsoft.com/office/powerpoint/2010/main" val="192916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/>
          <a:p>
            <a:r>
              <a:rPr lang="en-GB"/>
              <a:t>What can be done?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Distribute</a:t>
            </a:r>
          </a:p>
          <a:p>
            <a:pPr lvl="1"/>
            <a:r>
              <a:rPr lang="en-GB" dirty="0"/>
              <a:t>Scale out</a:t>
            </a:r>
          </a:p>
          <a:p>
            <a:pPr lvl="1"/>
            <a:r>
              <a:rPr lang="en-GB" dirty="0"/>
              <a:t>More fault tolerant</a:t>
            </a:r>
          </a:p>
          <a:p>
            <a:pPr lvl="1"/>
            <a:r>
              <a:rPr lang="en-GB" dirty="0"/>
              <a:t>Geo-locate services near customers</a:t>
            </a:r>
          </a:p>
          <a:p>
            <a:r>
              <a:rPr lang="en-GB" dirty="0"/>
              <a:t>Create smaller, more focused services</a:t>
            </a:r>
          </a:p>
          <a:p>
            <a:r>
              <a:rPr lang="en-GB" dirty="0"/>
              <a:t>Comprehensive monitoring</a:t>
            </a:r>
          </a:p>
        </p:txBody>
      </p:sp>
    </p:spTree>
    <p:extLst>
      <p:ext uri="{BB962C8B-B14F-4D97-AF65-F5344CB8AC3E}">
        <p14:creationId xmlns:p14="http://schemas.microsoft.com/office/powerpoint/2010/main" val="1876173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can Azure Service Bus help?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953000"/>
          </a:xfrm>
        </p:spPr>
        <p:txBody>
          <a:bodyPr/>
          <a:lstStyle/>
          <a:p>
            <a:r>
              <a:rPr lang="en-GB" dirty="0"/>
              <a:t>Queueing</a:t>
            </a:r>
          </a:p>
          <a:p>
            <a:r>
              <a:rPr lang="en-GB" dirty="0"/>
              <a:t>Decouple services</a:t>
            </a:r>
          </a:p>
          <a:p>
            <a:r>
              <a:rPr lang="en-GB" dirty="0"/>
              <a:t>Distribute work</a:t>
            </a:r>
          </a:p>
        </p:txBody>
      </p:sp>
      <p:sp>
        <p:nvSpPr>
          <p:cNvPr id="6" name="Rectangle 5"/>
          <p:cNvSpPr/>
          <p:nvPr/>
        </p:nvSpPr>
        <p:spPr>
          <a:xfrm>
            <a:off x="3733800" y="4267200"/>
            <a:ext cx="1447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Azure Service Bus</a:t>
            </a:r>
          </a:p>
        </p:txBody>
      </p:sp>
      <p:sp>
        <p:nvSpPr>
          <p:cNvPr id="7" name="Rectangle 6"/>
          <p:cNvSpPr/>
          <p:nvPr/>
        </p:nvSpPr>
        <p:spPr>
          <a:xfrm>
            <a:off x="1447800" y="3047999"/>
            <a:ext cx="1447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Website</a:t>
            </a:r>
          </a:p>
        </p:txBody>
      </p:sp>
      <p:sp>
        <p:nvSpPr>
          <p:cNvPr id="8" name="Rectangle 7"/>
          <p:cNvSpPr/>
          <p:nvPr/>
        </p:nvSpPr>
        <p:spPr>
          <a:xfrm>
            <a:off x="5969000" y="3047999"/>
            <a:ext cx="1447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Payments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5969000" y="5410200"/>
            <a:ext cx="1447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Warehouse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47800" y="5410200"/>
            <a:ext cx="1447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E-Mail</a:t>
            </a:r>
          </a:p>
        </p:txBody>
      </p:sp>
      <p:cxnSp>
        <p:nvCxnSpPr>
          <p:cNvPr id="14" name="Straight Arrow Connector 13"/>
          <p:cNvCxnSpPr>
            <a:cxnSpLocks/>
            <a:endCxn id="6" idx="1"/>
          </p:cNvCxnSpPr>
          <p:nvPr/>
        </p:nvCxnSpPr>
        <p:spPr>
          <a:xfrm rot="16200000" flipH="1">
            <a:off x="2647950" y="3790950"/>
            <a:ext cx="609600" cy="1562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6" idx="2"/>
            <a:endCxn id="10" idx="3"/>
          </p:cNvCxnSpPr>
          <p:nvPr/>
        </p:nvCxnSpPr>
        <p:spPr>
          <a:xfrm rot="5400000">
            <a:off x="3409950" y="4972050"/>
            <a:ext cx="533400" cy="1562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6" idx="3"/>
            <a:endCxn id="9" idx="0"/>
          </p:cNvCxnSpPr>
          <p:nvPr/>
        </p:nvCxnSpPr>
        <p:spPr>
          <a:xfrm>
            <a:off x="5181600" y="4876800"/>
            <a:ext cx="1511300" cy="533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6" idx="0"/>
            <a:endCxn id="8" idx="1"/>
          </p:cNvCxnSpPr>
          <p:nvPr/>
        </p:nvCxnSpPr>
        <p:spPr>
          <a:xfrm rot="5400000" flipH="1" flipV="1">
            <a:off x="4908550" y="3206750"/>
            <a:ext cx="609601" cy="1511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7920B54C-2D15-422E-AE58-B380A28DA8ED}"/>
              </a:ext>
            </a:extLst>
          </p:cNvPr>
          <p:cNvGrpSpPr/>
          <p:nvPr/>
        </p:nvGrpSpPr>
        <p:grpSpPr>
          <a:xfrm>
            <a:off x="2222500" y="4654227"/>
            <a:ext cx="1000125" cy="230832"/>
            <a:chOff x="2222500" y="4654227"/>
            <a:chExt cx="1000125" cy="23083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xmlns="" id="{10DC13C7-7926-4443-B463-FA828AD4E068}"/>
                </a:ext>
              </a:extLst>
            </p:cNvPr>
            <p:cNvGrpSpPr/>
            <p:nvPr/>
          </p:nvGrpSpPr>
          <p:grpSpPr>
            <a:xfrm>
              <a:off x="2222500" y="4686299"/>
              <a:ext cx="228600" cy="152400"/>
              <a:chOff x="3962400" y="2667000"/>
              <a:chExt cx="228600" cy="1524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4236DB1C-1B3C-4AA2-96F6-ED950ADACF36}"/>
                  </a:ext>
                </a:extLst>
              </p:cNvPr>
              <p:cNvSpPr/>
              <p:nvPr/>
            </p:nvSpPr>
            <p:spPr>
              <a:xfrm>
                <a:off x="3962400" y="2667000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xmlns="" id="{30F82EAF-3FBC-49AA-871D-E5154921E8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86225" y="2674144"/>
                <a:ext cx="104775" cy="714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xmlns="" id="{24331D08-D0AC-4B9D-B4F4-D7DA2DD9A4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62400" y="2667000"/>
                <a:ext cx="119063" cy="833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1C13357-5855-4666-980F-2EDC15574BA9}"/>
                </a:ext>
              </a:extLst>
            </p:cNvPr>
            <p:cNvSpPr txBox="1"/>
            <p:nvPr/>
          </p:nvSpPr>
          <p:spPr>
            <a:xfrm>
              <a:off x="2399964" y="4654227"/>
              <a:ext cx="8226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900" dirty="0" err="1">
                  <a:solidFill>
                    <a:schemeClr val="accent1"/>
                  </a:solidFill>
                </a:rPr>
                <a:t>OrderPlaced</a:t>
              </a:r>
              <a:endParaRPr lang="en-GB" sz="9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5AC0086F-9F5A-484B-A949-3821D16363F4}"/>
              </a:ext>
            </a:extLst>
          </p:cNvPr>
          <p:cNvGrpSpPr/>
          <p:nvPr/>
        </p:nvGrpSpPr>
        <p:grpSpPr>
          <a:xfrm>
            <a:off x="4572000" y="3383904"/>
            <a:ext cx="1000125" cy="230832"/>
            <a:chOff x="2222500" y="4654227"/>
            <a:chExt cx="1000125" cy="230832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F25A8C17-62D0-48F9-8D3B-9409E74E14A8}"/>
                </a:ext>
              </a:extLst>
            </p:cNvPr>
            <p:cNvGrpSpPr/>
            <p:nvPr/>
          </p:nvGrpSpPr>
          <p:grpSpPr>
            <a:xfrm>
              <a:off x="2222500" y="4686299"/>
              <a:ext cx="228600" cy="152400"/>
              <a:chOff x="3962400" y="2667000"/>
              <a:chExt cx="228600" cy="15240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xmlns="" id="{3F8FC5BE-50E2-4C32-9BF9-946829A4E127}"/>
                  </a:ext>
                </a:extLst>
              </p:cNvPr>
              <p:cNvSpPr/>
              <p:nvPr/>
            </p:nvSpPr>
            <p:spPr>
              <a:xfrm>
                <a:off x="3962400" y="2667000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xmlns="" id="{2078E437-CA91-4A33-B5D1-9451D84798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86225" y="2674144"/>
                <a:ext cx="104775" cy="714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xmlns="" id="{D9AE0F82-9C6C-4C2C-B1FC-5C2AB90FCE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62400" y="2667000"/>
                <a:ext cx="119063" cy="833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6C57C522-655E-46FF-8C15-62417EF24CF6}"/>
                </a:ext>
              </a:extLst>
            </p:cNvPr>
            <p:cNvSpPr txBox="1"/>
            <p:nvPr/>
          </p:nvSpPr>
          <p:spPr>
            <a:xfrm>
              <a:off x="2399964" y="4654227"/>
              <a:ext cx="8226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900" dirty="0" err="1">
                  <a:solidFill>
                    <a:schemeClr val="accent1"/>
                  </a:solidFill>
                </a:rPr>
                <a:t>OrderPlaced</a:t>
              </a:r>
              <a:endParaRPr lang="en-GB" sz="9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98543455-4631-4D63-9A93-A2326EA3D52F}"/>
              </a:ext>
            </a:extLst>
          </p:cNvPr>
          <p:cNvGrpSpPr/>
          <p:nvPr/>
        </p:nvGrpSpPr>
        <p:grpSpPr>
          <a:xfrm>
            <a:off x="5448300" y="4606751"/>
            <a:ext cx="1000125" cy="230832"/>
            <a:chOff x="2222500" y="4654227"/>
            <a:chExt cx="1000125" cy="23083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xmlns="" id="{36FF37D2-339A-40AC-95A5-72DFCB593332}"/>
                </a:ext>
              </a:extLst>
            </p:cNvPr>
            <p:cNvGrpSpPr/>
            <p:nvPr/>
          </p:nvGrpSpPr>
          <p:grpSpPr>
            <a:xfrm>
              <a:off x="2222500" y="4686299"/>
              <a:ext cx="228600" cy="152400"/>
              <a:chOff x="3962400" y="2667000"/>
              <a:chExt cx="228600" cy="15240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xmlns="" id="{7F9DBACC-70CA-45F6-B42E-61E1032BB09E}"/>
                  </a:ext>
                </a:extLst>
              </p:cNvPr>
              <p:cNvSpPr/>
              <p:nvPr/>
            </p:nvSpPr>
            <p:spPr>
              <a:xfrm>
                <a:off x="3962400" y="2667000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8B84E108-6052-4396-9810-56D4C9FEB2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86225" y="2674144"/>
                <a:ext cx="104775" cy="714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xmlns="" id="{1E9E8296-E194-479F-941D-1ABDE17818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62400" y="2667000"/>
                <a:ext cx="119063" cy="833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F801F9F4-1FA9-4088-A93E-6584699F971F}"/>
                </a:ext>
              </a:extLst>
            </p:cNvPr>
            <p:cNvSpPr txBox="1"/>
            <p:nvPr/>
          </p:nvSpPr>
          <p:spPr>
            <a:xfrm>
              <a:off x="2399964" y="4654227"/>
              <a:ext cx="8226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900" dirty="0" err="1">
                  <a:solidFill>
                    <a:schemeClr val="accent1"/>
                  </a:solidFill>
                </a:rPr>
                <a:t>OrderPlaced</a:t>
              </a:r>
              <a:endParaRPr lang="en-GB" sz="9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7D9BF6B0-A449-4BC1-B174-6C5E4E659932}"/>
              </a:ext>
            </a:extLst>
          </p:cNvPr>
          <p:cNvGrpSpPr/>
          <p:nvPr/>
        </p:nvGrpSpPr>
        <p:grpSpPr>
          <a:xfrm>
            <a:off x="3233737" y="6093768"/>
            <a:ext cx="1000125" cy="230832"/>
            <a:chOff x="2222500" y="4654227"/>
            <a:chExt cx="1000125" cy="23083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xmlns="" id="{656745D9-EAAF-41E6-B7DC-2A415ACC77D6}"/>
                </a:ext>
              </a:extLst>
            </p:cNvPr>
            <p:cNvGrpSpPr/>
            <p:nvPr/>
          </p:nvGrpSpPr>
          <p:grpSpPr>
            <a:xfrm>
              <a:off x="2222500" y="4686299"/>
              <a:ext cx="228600" cy="152400"/>
              <a:chOff x="3962400" y="2667000"/>
              <a:chExt cx="228600" cy="15240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xmlns="" id="{2AD8DA1E-47C6-40F8-9028-CAB1B09FC9EE}"/>
                  </a:ext>
                </a:extLst>
              </p:cNvPr>
              <p:cNvSpPr/>
              <p:nvPr/>
            </p:nvSpPr>
            <p:spPr>
              <a:xfrm>
                <a:off x="3962400" y="2667000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xmlns="" id="{E4427AC6-A707-4635-9F40-84A9C9604A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86225" y="2674144"/>
                <a:ext cx="104775" cy="714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xmlns="" id="{EC89ABC2-9949-4348-A49D-5B9E575250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62400" y="2667000"/>
                <a:ext cx="119063" cy="833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BE088CC8-A9F7-4DAF-A37B-34B889E8C301}"/>
                </a:ext>
              </a:extLst>
            </p:cNvPr>
            <p:cNvSpPr txBox="1"/>
            <p:nvPr/>
          </p:nvSpPr>
          <p:spPr>
            <a:xfrm>
              <a:off x="2399964" y="4654227"/>
              <a:ext cx="8226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900" dirty="0" err="1">
                  <a:solidFill>
                    <a:schemeClr val="accent1"/>
                  </a:solidFill>
                </a:rPr>
                <a:t>OrderPlaced</a:t>
              </a:r>
              <a:endParaRPr lang="en-GB" sz="9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755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can Azure Service Bus help?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953000"/>
          </a:xfrm>
        </p:spPr>
        <p:txBody>
          <a:bodyPr/>
          <a:lstStyle/>
          <a:p>
            <a:r>
              <a:rPr lang="en-GB" dirty="0"/>
              <a:t>Queueing</a:t>
            </a:r>
          </a:p>
          <a:p>
            <a:r>
              <a:rPr lang="en-GB" dirty="0"/>
              <a:t>Decouple services</a:t>
            </a:r>
          </a:p>
          <a:p>
            <a:r>
              <a:rPr lang="en-GB" dirty="0"/>
              <a:t>Distribute work</a:t>
            </a:r>
          </a:p>
        </p:txBody>
      </p:sp>
      <p:sp>
        <p:nvSpPr>
          <p:cNvPr id="6" name="Rectangle 5"/>
          <p:cNvSpPr/>
          <p:nvPr/>
        </p:nvSpPr>
        <p:spPr>
          <a:xfrm>
            <a:off x="3733800" y="4267200"/>
            <a:ext cx="1447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Azure Service Bus</a:t>
            </a:r>
          </a:p>
        </p:txBody>
      </p:sp>
      <p:sp>
        <p:nvSpPr>
          <p:cNvPr id="7" name="Rectangle 6"/>
          <p:cNvSpPr/>
          <p:nvPr/>
        </p:nvSpPr>
        <p:spPr>
          <a:xfrm>
            <a:off x="1447800" y="3047999"/>
            <a:ext cx="1447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Website</a:t>
            </a:r>
          </a:p>
        </p:txBody>
      </p:sp>
      <p:sp>
        <p:nvSpPr>
          <p:cNvPr id="8" name="Rectangle 7"/>
          <p:cNvSpPr/>
          <p:nvPr/>
        </p:nvSpPr>
        <p:spPr>
          <a:xfrm>
            <a:off x="5969000" y="3047999"/>
            <a:ext cx="1447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Payments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5969000" y="5410200"/>
            <a:ext cx="1447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Warehouse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47800" y="5410200"/>
            <a:ext cx="1447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E-Mail</a:t>
            </a:r>
          </a:p>
        </p:txBody>
      </p:sp>
      <p:cxnSp>
        <p:nvCxnSpPr>
          <p:cNvPr id="14" name="Straight Arrow Connector 13"/>
          <p:cNvCxnSpPr>
            <a:cxnSpLocks/>
            <a:endCxn id="6" idx="1"/>
          </p:cNvCxnSpPr>
          <p:nvPr/>
        </p:nvCxnSpPr>
        <p:spPr>
          <a:xfrm rot="16200000" flipH="1">
            <a:off x="2647950" y="3790950"/>
            <a:ext cx="609600" cy="1562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6" idx="2"/>
          </p:cNvCxnSpPr>
          <p:nvPr/>
        </p:nvCxnSpPr>
        <p:spPr>
          <a:xfrm rot="5400000">
            <a:off x="3409950" y="4994910"/>
            <a:ext cx="556260" cy="15392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6" idx="3"/>
            <a:endCxn id="9" idx="0"/>
          </p:cNvCxnSpPr>
          <p:nvPr/>
        </p:nvCxnSpPr>
        <p:spPr>
          <a:xfrm>
            <a:off x="5181600" y="4876800"/>
            <a:ext cx="1511300" cy="533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6" idx="0"/>
            <a:endCxn id="8" idx="1"/>
          </p:cNvCxnSpPr>
          <p:nvPr/>
        </p:nvCxnSpPr>
        <p:spPr>
          <a:xfrm rot="5400000" flipH="1" flipV="1">
            <a:off x="4908550" y="3206750"/>
            <a:ext cx="609601" cy="1511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7920B54C-2D15-422E-AE58-B380A28DA8ED}"/>
              </a:ext>
            </a:extLst>
          </p:cNvPr>
          <p:cNvGrpSpPr/>
          <p:nvPr/>
        </p:nvGrpSpPr>
        <p:grpSpPr>
          <a:xfrm>
            <a:off x="2222500" y="4654227"/>
            <a:ext cx="1000125" cy="230832"/>
            <a:chOff x="2222500" y="4654227"/>
            <a:chExt cx="1000125" cy="23083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xmlns="" id="{10DC13C7-7926-4443-B463-FA828AD4E068}"/>
                </a:ext>
              </a:extLst>
            </p:cNvPr>
            <p:cNvGrpSpPr/>
            <p:nvPr/>
          </p:nvGrpSpPr>
          <p:grpSpPr>
            <a:xfrm>
              <a:off x="2222500" y="4686299"/>
              <a:ext cx="228600" cy="152400"/>
              <a:chOff x="3962400" y="2667000"/>
              <a:chExt cx="228600" cy="1524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4236DB1C-1B3C-4AA2-96F6-ED950ADACF36}"/>
                  </a:ext>
                </a:extLst>
              </p:cNvPr>
              <p:cNvSpPr/>
              <p:nvPr/>
            </p:nvSpPr>
            <p:spPr>
              <a:xfrm>
                <a:off x="3962400" y="2667000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xmlns="" id="{30F82EAF-3FBC-49AA-871D-E5154921E8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86225" y="2674144"/>
                <a:ext cx="104775" cy="714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xmlns="" id="{24331D08-D0AC-4B9D-B4F4-D7DA2DD9A4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62400" y="2667000"/>
                <a:ext cx="119063" cy="833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1C13357-5855-4666-980F-2EDC15574BA9}"/>
                </a:ext>
              </a:extLst>
            </p:cNvPr>
            <p:cNvSpPr txBox="1"/>
            <p:nvPr/>
          </p:nvSpPr>
          <p:spPr>
            <a:xfrm>
              <a:off x="2399964" y="4654227"/>
              <a:ext cx="8226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900" dirty="0" err="1">
                  <a:solidFill>
                    <a:schemeClr val="accent1"/>
                  </a:solidFill>
                </a:rPr>
                <a:t>OrderPlaced</a:t>
              </a:r>
              <a:endParaRPr lang="en-GB" sz="9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5AC0086F-9F5A-484B-A949-3821D16363F4}"/>
              </a:ext>
            </a:extLst>
          </p:cNvPr>
          <p:cNvGrpSpPr/>
          <p:nvPr/>
        </p:nvGrpSpPr>
        <p:grpSpPr>
          <a:xfrm>
            <a:off x="4572000" y="3383904"/>
            <a:ext cx="1000125" cy="230832"/>
            <a:chOff x="2222500" y="4654227"/>
            <a:chExt cx="1000125" cy="230832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F25A8C17-62D0-48F9-8D3B-9409E74E14A8}"/>
                </a:ext>
              </a:extLst>
            </p:cNvPr>
            <p:cNvGrpSpPr/>
            <p:nvPr/>
          </p:nvGrpSpPr>
          <p:grpSpPr>
            <a:xfrm>
              <a:off x="2222500" y="4686299"/>
              <a:ext cx="228600" cy="152400"/>
              <a:chOff x="3962400" y="2667000"/>
              <a:chExt cx="228600" cy="15240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xmlns="" id="{3F8FC5BE-50E2-4C32-9BF9-946829A4E127}"/>
                  </a:ext>
                </a:extLst>
              </p:cNvPr>
              <p:cNvSpPr/>
              <p:nvPr/>
            </p:nvSpPr>
            <p:spPr>
              <a:xfrm>
                <a:off x="3962400" y="2667000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xmlns="" id="{2078E437-CA91-4A33-B5D1-9451D84798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86225" y="2674144"/>
                <a:ext cx="104775" cy="714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xmlns="" id="{D9AE0F82-9C6C-4C2C-B1FC-5C2AB90FCE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62400" y="2667000"/>
                <a:ext cx="119063" cy="833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6C57C522-655E-46FF-8C15-62417EF24CF6}"/>
                </a:ext>
              </a:extLst>
            </p:cNvPr>
            <p:cNvSpPr txBox="1"/>
            <p:nvPr/>
          </p:nvSpPr>
          <p:spPr>
            <a:xfrm>
              <a:off x="2399964" y="4654227"/>
              <a:ext cx="8226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900" dirty="0" err="1">
                  <a:solidFill>
                    <a:schemeClr val="accent1"/>
                  </a:solidFill>
                </a:rPr>
                <a:t>OrderPlaced</a:t>
              </a:r>
              <a:endParaRPr lang="en-GB" sz="9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98543455-4631-4D63-9A93-A2326EA3D52F}"/>
              </a:ext>
            </a:extLst>
          </p:cNvPr>
          <p:cNvGrpSpPr/>
          <p:nvPr/>
        </p:nvGrpSpPr>
        <p:grpSpPr>
          <a:xfrm>
            <a:off x="5448300" y="4606751"/>
            <a:ext cx="1000125" cy="230832"/>
            <a:chOff x="2222500" y="4654227"/>
            <a:chExt cx="1000125" cy="23083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xmlns="" id="{36FF37D2-339A-40AC-95A5-72DFCB593332}"/>
                </a:ext>
              </a:extLst>
            </p:cNvPr>
            <p:cNvGrpSpPr/>
            <p:nvPr/>
          </p:nvGrpSpPr>
          <p:grpSpPr>
            <a:xfrm>
              <a:off x="2222500" y="4686299"/>
              <a:ext cx="228600" cy="152400"/>
              <a:chOff x="3962400" y="2667000"/>
              <a:chExt cx="228600" cy="15240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xmlns="" id="{7F9DBACC-70CA-45F6-B42E-61E1032BB09E}"/>
                  </a:ext>
                </a:extLst>
              </p:cNvPr>
              <p:cNvSpPr/>
              <p:nvPr/>
            </p:nvSpPr>
            <p:spPr>
              <a:xfrm>
                <a:off x="3962400" y="2667000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8B84E108-6052-4396-9810-56D4C9FEB2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86225" y="2674144"/>
                <a:ext cx="104775" cy="714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xmlns="" id="{1E9E8296-E194-479F-941D-1ABDE17818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62400" y="2667000"/>
                <a:ext cx="119063" cy="833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F801F9F4-1FA9-4088-A93E-6584699F971F}"/>
                </a:ext>
              </a:extLst>
            </p:cNvPr>
            <p:cNvSpPr txBox="1"/>
            <p:nvPr/>
          </p:nvSpPr>
          <p:spPr>
            <a:xfrm>
              <a:off x="2399964" y="4654227"/>
              <a:ext cx="8226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900" dirty="0" err="1">
                  <a:solidFill>
                    <a:schemeClr val="accent1"/>
                  </a:solidFill>
                </a:rPr>
                <a:t>OrderPlaced</a:t>
              </a:r>
              <a:endParaRPr lang="en-GB" sz="9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5" name="&quot;Not Allowed&quot; Symbol 4">
            <a:extLst>
              <a:ext uri="{FF2B5EF4-FFF2-40B4-BE49-F238E27FC236}">
                <a16:creationId xmlns:a16="http://schemas.microsoft.com/office/drawing/2014/main" xmlns="" id="{CBD3DE72-FBDB-4BDD-B34D-E4988A3BBC90}"/>
              </a:ext>
            </a:extLst>
          </p:cNvPr>
          <p:cNvSpPr/>
          <p:nvPr/>
        </p:nvSpPr>
        <p:spPr>
          <a:xfrm>
            <a:off x="1282700" y="5240424"/>
            <a:ext cx="1778001" cy="1558751"/>
          </a:xfrm>
          <a:prstGeom prst="noSmoking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538FA1E0-AE4E-4A11-88D1-D74441101980}"/>
              </a:ext>
            </a:extLst>
          </p:cNvPr>
          <p:cNvGrpSpPr/>
          <p:nvPr/>
        </p:nvGrpSpPr>
        <p:grpSpPr>
          <a:xfrm>
            <a:off x="3086648" y="6107907"/>
            <a:ext cx="1147214" cy="309312"/>
            <a:chOff x="3086648" y="6107907"/>
            <a:chExt cx="1147214" cy="30931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xmlns="" id="{656745D9-EAAF-41E6-B7DC-2A415ACC77D6}"/>
                </a:ext>
              </a:extLst>
            </p:cNvPr>
            <p:cNvGrpSpPr/>
            <p:nvPr/>
          </p:nvGrpSpPr>
          <p:grpSpPr>
            <a:xfrm>
              <a:off x="3240881" y="6107907"/>
              <a:ext cx="228600" cy="152400"/>
              <a:chOff x="3962400" y="2667000"/>
              <a:chExt cx="228600" cy="15240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xmlns="" id="{2AD8DA1E-47C6-40F8-9028-CAB1B09FC9EE}"/>
                  </a:ext>
                </a:extLst>
              </p:cNvPr>
              <p:cNvSpPr/>
              <p:nvPr/>
            </p:nvSpPr>
            <p:spPr>
              <a:xfrm>
                <a:off x="3962400" y="2667000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xmlns="" id="{E4427AC6-A707-4635-9F40-84A9C9604A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86225" y="2674144"/>
                <a:ext cx="104775" cy="714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xmlns="" id="{EC89ABC2-9949-4348-A49D-5B9E575250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62400" y="2667000"/>
                <a:ext cx="119063" cy="833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BE088CC8-A9F7-4DAF-A37B-34B889E8C301}"/>
                </a:ext>
              </a:extLst>
            </p:cNvPr>
            <p:cNvSpPr txBox="1"/>
            <p:nvPr/>
          </p:nvSpPr>
          <p:spPr>
            <a:xfrm>
              <a:off x="3411201" y="6172200"/>
              <a:ext cx="8226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900" dirty="0" err="1">
                  <a:solidFill>
                    <a:schemeClr val="accent1"/>
                  </a:solidFill>
                </a:rPr>
                <a:t>OrderPlaced</a:t>
              </a:r>
              <a:endParaRPr lang="en-GB" sz="900" dirty="0">
                <a:solidFill>
                  <a:schemeClr val="accent1"/>
                </a:solidFill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xmlns="" id="{C5BC2826-15CE-4F0F-9EFD-ECAB398F566C}"/>
                </a:ext>
              </a:extLst>
            </p:cNvPr>
            <p:cNvGrpSpPr/>
            <p:nvPr/>
          </p:nvGrpSpPr>
          <p:grpSpPr>
            <a:xfrm>
              <a:off x="3202155" y="6149020"/>
              <a:ext cx="228600" cy="152400"/>
              <a:chOff x="3962400" y="2667000"/>
              <a:chExt cx="228600" cy="1524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xmlns="" id="{B53BF7B2-E249-4C59-BD1D-D7EDA33A6FEF}"/>
                  </a:ext>
                </a:extLst>
              </p:cNvPr>
              <p:cNvSpPr/>
              <p:nvPr/>
            </p:nvSpPr>
            <p:spPr>
              <a:xfrm>
                <a:off x="3962400" y="2667000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xmlns="" id="{64A97D27-56F9-46F2-93D6-B50E35884C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86225" y="2674144"/>
                <a:ext cx="104775" cy="714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xmlns="" id="{F932FBD5-0115-4E1B-BDD3-685DD559EA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62400" y="2667000"/>
                <a:ext cx="119063" cy="833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xmlns="" id="{FC33F189-7CA5-4AA3-AB25-00B12E65FE1B}"/>
                </a:ext>
              </a:extLst>
            </p:cNvPr>
            <p:cNvGrpSpPr/>
            <p:nvPr/>
          </p:nvGrpSpPr>
          <p:grpSpPr>
            <a:xfrm>
              <a:off x="3164681" y="6186486"/>
              <a:ext cx="228600" cy="152400"/>
              <a:chOff x="3962400" y="2667000"/>
              <a:chExt cx="228600" cy="152400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xmlns="" id="{1DBAE670-8BBE-4167-8E07-9F57986F6748}"/>
                  </a:ext>
                </a:extLst>
              </p:cNvPr>
              <p:cNvSpPr/>
              <p:nvPr/>
            </p:nvSpPr>
            <p:spPr>
              <a:xfrm>
                <a:off x="3962400" y="2667000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xmlns="" id="{FBD8454D-9563-482B-8EF9-FF89F6AC4C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86225" y="2674144"/>
                <a:ext cx="104775" cy="714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xmlns="" id="{E99D5FC1-A3FF-49DC-BC64-BFE8F455B8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62400" y="2667000"/>
                <a:ext cx="119063" cy="833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xmlns="" id="{D1894853-6E6F-46F9-82CA-46303824889D}"/>
                </a:ext>
              </a:extLst>
            </p:cNvPr>
            <p:cNvGrpSpPr/>
            <p:nvPr/>
          </p:nvGrpSpPr>
          <p:grpSpPr>
            <a:xfrm>
              <a:off x="3122092" y="6226561"/>
              <a:ext cx="228600" cy="152400"/>
              <a:chOff x="3962400" y="2667000"/>
              <a:chExt cx="228600" cy="152400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xmlns="" id="{D7A5E1E4-6658-4AA7-920D-1AC517C9D350}"/>
                  </a:ext>
                </a:extLst>
              </p:cNvPr>
              <p:cNvSpPr/>
              <p:nvPr/>
            </p:nvSpPr>
            <p:spPr>
              <a:xfrm>
                <a:off x="3962400" y="2667000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xmlns="" id="{EF2D74DF-3CDC-444F-8AC3-1C4D5F8859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86225" y="2674144"/>
                <a:ext cx="104775" cy="714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xmlns="" id="{A68ECE3D-E949-4063-966E-AB588C9FB6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62400" y="2667000"/>
                <a:ext cx="119063" cy="833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xmlns="" id="{2FC0380B-E864-4864-914B-AB8B1FC71F28}"/>
                </a:ext>
              </a:extLst>
            </p:cNvPr>
            <p:cNvGrpSpPr/>
            <p:nvPr/>
          </p:nvGrpSpPr>
          <p:grpSpPr>
            <a:xfrm>
              <a:off x="3086648" y="6264819"/>
              <a:ext cx="228600" cy="152400"/>
              <a:chOff x="3962400" y="2667000"/>
              <a:chExt cx="228600" cy="152400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xmlns="" id="{10C0BEA2-6876-4E65-81FA-1A53AD0F7363}"/>
                  </a:ext>
                </a:extLst>
              </p:cNvPr>
              <p:cNvSpPr/>
              <p:nvPr/>
            </p:nvSpPr>
            <p:spPr>
              <a:xfrm>
                <a:off x="3962400" y="2667000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xmlns="" id="{D4D24389-39C6-4050-A490-0E16741E6F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86225" y="2674144"/>
                <a:ext cx="104775" cy="714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xmlns="" id="{ACA9EE64-1F83-441D-BB29-29A87C8A01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62400" y="2667000"/>
                <a:ext cx="119063" cy="833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8682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CB5AA8A5-25CC-4295-892F-367FCDAF2B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09DD65AA-8280-4962-92F3-DF1CB53349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34303" y="-8467"/>
            <a:ext cx="3575050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88942788-FC6D-44C2-BFC1-6F064710DA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01093AC6-E5C2-4894-A520-5BE11049F2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xmlns="" id="{F2EF9281-EAD8-4973-938C-52DECCD0F6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xmlns="" id="{F4D52681-7A79-4750-8E02-7C30DBAFE9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xmlns="" id="{F132E88E-8003-49D3-88BD-E18DF69650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xmlns="" id="{8C986A99-157C-40D0-97AD-371B6F55E3F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xmlns="" id="{264123D5-6D32-4F54-BAD5-43A5BAF6AF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xmlns="" id="{5FCA8C06-6A3E-4C39-9EF2-1179873319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xmlns="" id="{3F93416A-6C44-4D77-A94A-DEBC035EA6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360" y="1382486"/>
            <a:ext cx="2660686" cy="4093028"/>
          </a:xfrm>
        </p:spPr>
        <p:txBody>
          <a:bodyPr anchor="ctr">
            <a:normAutofit/>
          </a:bodyPr>
          <a:lstStyle/>
          <a:p>
            <a:r>
              <a:rPr lang="en-GB" sz="3800">
                <a:solidFill>
                  <a:schemeClr val="accent1">
                    <a:lumMod val="75000"/>
                  </a:schemeClr>
                </a:solidFill>
              </a:rPr>
              <a:t>Building Blocks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24C6BC13-FB1E-48CC-B421-3D06039728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306968" y="0"/>
            <a:ext cx="483703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B0DB616F-5BD4-4363-8739-F962702E98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1252913"/>
              </p:ext>
            </p:extLst>
          </p:nvPr>
        </p:nvGraphicFramePr>
        <p:xfrm>
          <a:off x="3581400" y="944564"/>
          <a:ext cx="5019610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1106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ways to assemble the building blocks</a:t>
            </a:r>
          </a:p>
          <a:p>
            <a:r>
              <a:rPr lang="en-US" dirty="0"/>
              <a:t>Topic per message</a:t>
            </a:r>
          </a:p>
          <a:p>
            <a:r>
              <a:rPr lang="en-US" dirty="0"/>
              <a:t>Topic per publisher</a:t>
            </a:r>
          </a:p>
          <a:p>
            <a:r>
              <a:rPr lang="en-US" dirty="0"/>
              <a:t>“bundle topic”</a:t>
            </a:r>
          </a:p>
          <a:p>
            <a:pPr lvl="1"/>
            <a:r>
              <a:rPr lang="en-US" dirty="0"/>
              <a:t>Like </a:t>
            </a:r>
            <a:r>
              <a:rPr lang="en-US" dirty="0" err="1"/>
              <a:t>NServiceBus</a:t>
            </a:r>
            <a:endParaRPr lang="en-US" dirty="0"/>
          </a:p>
          <a:p>
            <a:r>
              <a:rPr lang="en-US" dirty="0"/>
              <a:t>Some thought is needed when designing the system</a:t>
            </a:r>
          </a:p>
        </p:txBody>
      </p:sp>
    </p:spTree>
    <p:extLst>
      <p:ext uri="{BB962C8B-B14F-4D97-AF65-F5344CB8AC3E}">
        <p14:creationId xmlns:p14="http://schemas.microsoft.com/office/powerpoint/2010/main" val="2222163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SDK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Nuget</a:t>
            </a:r>
            <a:r>
              <a:rPr lang="en-GB" dirty="0"/>
              <a:t>: </a:t>
            </a:r>
            <a:r>
              <a:rPr lang="en-GB" dirty="0" err="1"/>
              <a:t>Microsoft.Azure.ServiceBus</a:t>
            </a:r>
            <a:endParaRPr lang="en-GB" dirty="0"/>
          </a:p>
          <a:p>
            <a:r>
              <a:rPr lang="en-GB" dirty="0"/>
              <a:t>Clients</a:t>
            </a:r>
          </a:p>
          <a:p>
            <a:pPr lvl="1"/>
            <a:r>
              <a:rPr lang="en-GB" dirty="0" err="1"/>
              <a:t>QueueClient</a:t>
            </a:r>
            <a:endParaRPr lang="en-GB" dirty="0"/>
          </a:p>
          <a:p>
            <a:pPr lvl="1"/>
            <a:r>
              <a:rPr lang="en-GB" dirty="0" err="1"/>
              <a:t>TopicClient</a:t>
            </a:r>
            <a:endParaRPr lang="en-GB" dirty="0"/>
          </a:p>
          <a:p>
            <a:pPr lvl="1"/>
            <a:r>
              <a:rPr lang="en-GB" dirty="0" err="1"/>
              <a:t>SubscriptionClient</a:t>
            </a:r>
            <a:endParaRPr lang="en-GB" dirty="0"/>
          </a:p>
          <a:p>
            <a:r>
              <a:rPr lang="en-GB" dirty="0"/>
              <a:t>Manual serialisation required natively</a:t>
            </a:r>
          </a:p>
          <a:p>
            <a:r>
              <a:rPr lang="en-GB" dirty="0"/>
              <a:t>Wrappers can help </a:t>
            </a:r>
          </a:p>
          <a:p>
            <a:pPr lvl="1"/>
            <a:r>
              <a:rPr lang="en-GB" dirty="0" err="1"/>
              <a:t>MassTransit</a:t>
            </a:r>
            <a:endParaRPr lang="en-GB" dirty="0"/>
          </a:p>
          <a:p>
            <a:pPr lvl="1"/>
            <a:r>
              <a:rPr lang="en-GB" dirty="0" err="1"/>
              <a:t>NServiceBus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08963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632</Words>
  <Application>Microsoft Office PowerPoint</Application>
  <PresentationFormat>On-screen Show (4:3)</PresentationFormat>
  <Paragraphs>141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Distributing systems using Azure Service Bus</vt:lpstr>
      <vt:lpstr>About me</vt:lpstr>
      <vt:lpstr>The day after tomorrow…</vt:lpstr>
      <vt:lpstr>What can be done?</vt:lpstr>
      <vt:lpstr>How can Azure Service Bus help?</vt:lpstr>
      <vt:lpstr>How can Azure Service Bus help?</vt:lpstr>
      <vt:lpstr>Building Blocks</vt:lpstr>
      <vt:lpstr>Topologies</vt:lpstr>
      <vt:lpstr>SDK</vt:lpstr>
      <vt:lpstr>Demo</vt:lpstr>
      <vt:lpstr>Q+A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Distributing systems using azure service bus</dc:title>
  <dc:creator>Peter Stephenson</dc:creator>
  <cp:lastModifiedBy>Peter Stephenson</cp:lastModifiedBy>
  <cp:revision>13</cp:revision>
  <dcterms:created xsi:type="dcterms:W3CDTF">2019-11-26T16:42:19Z</dcterms:created>
  <dcterms:modified xsi:type="dcterms:W3CDTF">2020-03-23T18:19:08Z</dcterms:modified>
</cp:coreProperties>
</file>