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52"/>
  </p:notesMasterIdLst>
  <p:sldIdLst>
    <p:sldId id="256" r:id="rId5"/>
    <p:sldId id="280" r:id="rId6"/>
    <p:sldId id="257" r:id="rId7"/>
    <p:sldId id="283" r:id="rId8"/>
    <p:sldId id="305" r:id="rId9"/>
    <p:sldId id="306" r:id="rId10"/>
    <p:sldId id="281" r:id="rId11"/>
    <p:sldId id="276" r:id="rId12"/>
    <p:sldId id="278" r:id="rId13"/>
    <p:sldId id="279" r:id="rId14"/>
    <p:sldId id="275" r:id="rId15"/>
    <p:sldId id="259" r:id="rId16"/>
    <p:sldId id="304" r:id="rId17"/>
    <p:sldId id="261" r:id="rId18"/>
    <p:sldId id="260" r:id="rId19"/>
    <p:sldId id="263" r:id="rId20"/>
    <p:sldId id="264" r:id="rId21"/>
    <p:sldId id="287" r:id="rId22"/>
    <p:sldId id="265" r:id="rId23"/>
    <p:sldId id="262" r:id="rId24"/>
    <p:sldId id="266" r:id="rId25"/>
    <p:sldId id="267" r:id="rId26"/>
    <p:sldId id="268" r:id="rId27"/>
    <p:sldId id="269" r:id="rId28"/>
    <p:sldId id="258" r:id="rId29"/>
    <p:sldId id="272" r:id="rId30"/>
    <p:sldId id="289" r:id="rId31"/>
    <p:sldId id="290" r:id="rId32"/>
    <p:sldId id="288" r:id="rId33"/>
    <p:sldId id="291" r:id="rId34"/>
    <p:sldId id="292" r:id="rId35"/>
    <p:sldId id="285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270" r:id="rId47"/>
    <p:sldId id="286" r:id="rId48"/>
    <p:sldId id="273" r:id="rId49"/>
    <p:sldId id="274" r:id="rId50"/>
    <p:sldId id="282" r:id="rId5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62515-B660-4D1B-9C8A-E53E2DC60220}" v="515" dt="2022-09-12T18:57:06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30" autoAdjust="0"/>
  </p:normalViewPr>
  <p:slideViewPr>
    <p:cSldViewPr snapToGrid="0"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E9E7-658F-48FB-8E93-D2260FCECBA6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AADA-C87A-4CDA-B748-44E321D7A1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47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F68-DF95-4996-AD9A-61DFFAD1C747}" type="datetime1">
              <a:rPr lang="hu-HU" smtClean="0"/>
              <a:t>2022. 09. 12.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79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D133-A802-4BB9-856B-3F8F96E6DF7D}" type="datetime1">
              <a:rPr lang="hu-HU" smtClean="0"/>
              <a:t>2022. 09. 12.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472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03A9-AF3B-411B-A582-4D1F8A0D32E1}" type="datetime1">
              <a:rPr lang="hu-HU" smtClean="0"/>
              <a:t>2022. 09. 12.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8E3-9157-4E11-A6F1-FF51940F1A73}" type="datetime1">
              <a:rPr lang="hu-HU" smtClean="0"/>
              <a:t>2022. 09. 12.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8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374-FF4D-4D3D-982C-5E0C1AE88768}" type="datetime1">
              <a:rPr lang="hu-HU" smtClean="0"/>
              <a:t>2022. 09. 12.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358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1B65-4CB5-474F-A489-5C77BC94700E}" type="datetime1">
              <a:rPr lang="hu-HU" smtClean="0"/>
              <a:t>2022. 09. 12.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8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76C8-D846-4452-B071-BCC63421799B}" type="datetime1">
              <a:rPr lang="hu-HU" smtClean="0"/>
              <a:t>2022. 09. 12.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27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B33-40C4-4CA0-B251-8EEC0CA53F73}" type="datetime1">
              <a:rPr lang="hu-HU" smtClean="0"/>
              <a:t>2022. 09. 12.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4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75B-0455-4970-B5B1-13E27A0449E1}" type="datetime1">
              <a:rPr lang="hu-HU" smtClean="0"/>
              <a:t>2022. 09. 12.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87F7-8B38-4894-B0D4-26AFF0E6A08F}" type="datetime1">
              <a:rPr lang="hu-HU" smtClean="0"/>
              <a:t>2022. 09. 12.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60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CA7F-2D59-4C61-B425-5D387CEE53DA}" type="datetime1">
              <a:rPr lang="hu-HU" smtClean="0"/>
              <a:t>2022. 09. 12.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4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7643-80A7-411C-ADB3-0E5AE25E244C}" type="datetime1">
              <a:rPr lang="hu-HU" smtClean="0"/>
              <a:t>2022. 09. 12.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31B0-1150-4AFF-A008-8D02E091D4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02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json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en.wikipedia.org/wiki/ABC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nty_Python's_Flying_Circus" TargetMode="External"/><Relationship Id="rId5" Type="http://schemas.openxmlformats.org/officeDocument/2006/relationships/hyperlink" Target="https://en.wikipedia.org/wiki/Hacker_(programmer_subculture)" TargetMode="External"/><Relationship Id="rId4" Type="http://schemas.openxmlformats.org/officeDocument/2006/relationships/hyperlink" Target="https://en.wikipedia.org/wiki/C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Számítógépes Hálózatok	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1. gyakorlat</a:t>
            </a:r>
          </a:p>
        </p:txBody>
      </p:sp>
    </p:spTree>
    <p:extLst>
      <p:ext uri="{BB962C8B-B14F-4D97-AF65-F5344CB8AC3E}">
        <p14:creationId xmlns:p14="http://schemas.microsoft.com/office/powerpoint/2010/main" val="360989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tulajdonságok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hu-HU" dirty="0"/>
              <a:t>Könnyű tanulásra lett tervezve</a:t>
            </a:r>
          </a:p>
          <a:p>
            <a:pPr lvl="1"/>
            <a:r>
              <a:rPr lang="hu-HU" dirty="0"/>
              <a:t>Tiszta, egyszerű szintaxis, kevés, rövid kulcsszó</a:t>
            </a:r>
          </a:p>
          <a:p>
            <a:endParaRPr lang="hu-HU" dirty="0"/>
          </a:p>
          <a:p>
            <a:r>
              <a:rPr lang="hu-HU" dirty="0"/>
              <a:t>Hordozható</a:t>
            </a:r>
          </a:p>
          <a:p>
            <a:pPr lvl="1"/>
            <a:r>
              <a:rPr lang="hu-HU" dirty="0"/>
              <a:t>Majdnem minden elfut (</a:t>
            </a:r>
            <a:r>
              <a:rPr lang="hu-HU" dirty="0" err="1"/>
              <a:t>linux</a:t>
            </a:r>
            <a:r>
              <a:rPr lang="hu-HU" dirty="0"/>
              <a:t>, </a:t>
            </a:r>
            <a:r>
              <a:rPr lang="hu-HU" dirty="0" err="1"/>
              <a:t>windows</a:t>
            </a:r>
            <a:r>
              <a:rPr lang="hu-HU" dirty="0"/>
              <a:t>, </a:t>
            </a:r>
            <a:r>
              <a:rPr lang="hu-HU" dirty="0" err="1"/>
              <a:t>RasbPi</a:t>
            </a:r>
            <a:r>
              <a:rPr lang="hu-HU" dirty="0"/>
              <a:t>, Big Data)</a:t>
            </a:r>
          </a:p>
          <a:p>
            <a:endParaRPr lang="hu-HU" dirty="0"/>
          </a:p>
          <a:p>
            <a:r>
              <a:rPr lang="hu-HU" dirty="0"/>
              <a:t>Szóközöket használ program blokkok elkülönítéséhez</a:t>
            </a:r>
          </a:p>
          <a:p>
            <a:pPr lvl="1"/>
            <a:r>
              <a:rPr lang="hu-HU" dirty="0"/>
              <a:t>Egy jó programozó amúgy is használná, akkor a nyelv miért ne?</a:t>
            </a:r>
          </a:p>
          <a:p>
            <a:endParaRPr lang="hu-HU" dirty="0"/>
          </a:p>
          <a:p>
            <a:r>
              <a:rPr lang="hu-HU" dirty="0"/>
              <a:t>A változókat nem szükséges deklarálni</a:t>
            </a:r>
          </a:p>
          <a:p>
            <a:pPr lvl="1"/>
            <a:r>
              <a:rPr lang="hu-HU" dirty="0"/>
              <a:t>Ettől még nem típus-független nyelv!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Verziók</a:t>
            </a:r>
          </a:p>
          <a:p>
            <a:pPr lvl="1"/>
            <a:r>
              <a:rPr lang="hu-HU" dirty="0" err="1"/>
              <a:t>python</a:t>
            </a:r>
            <a:r>
              <a:rPr lang="hu-HU" dirty="0"/>
              <a:t> 2.x, 3.x	(elérés: </a:t>
            </a:r>
            <a:r>
              <a:rPr lang="hu-HU" dirty="0" err="1"/>
              <a:t>python</a:t>
            </a:r>
            <a:r>
              <a:rPr lang="hu-HU" dirty="0"/>
              <a:t>, </a:t>
            </a:r>
            <a:r>
              <a:rPr lang="hu-HU" dirty="0" err="1"/>
              <a:t>py</a:t>
            </a:r>
            <a:r>
              <a:rPr lang="hu-HU" dirty="0"/>
              <a:t>)</a:t>
            </a:r>
          </a:p>
          <a:p>
            <a:pPr lvl="1"/>
            <a:r>
              <a:rPr lang="en-US" dirty="0"/>
              <a:t>DEPRECATION: Python2 2020 </a:t>
            </a:r>
            <a:r>
              <a:rPr lang="en-US" dirty="0" err="1"/>
              <a:t>óta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ea typeface="+mn-lt"/>
                <a:cs typeface="+mn-lt"/>
              </a:rPr>
              <a:t>https://www.python.org/doc/sunset-python-2/#:~:text=We%20have%20decided%20that%20January,as%20soon%20as%20you%20can.</a:t>
            </a:r>
            <a:endParaRPr lang="en-US" dirty="0">
              <a:cs typeface="Calibri"/>
            </a:endParaRP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25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parancssor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970206"/>
            <a:ext cx="8229600" cy="1155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onsolas"/>
              </a:rPr>
              <a:t>Megj.: </a:t>
            </a:r>
            <a:r>
              <a:rPr lang="hu-HU" sz="2400" dirty="0" err="1">
                <a:latin typeface="Consolas"/>
              </a:rPr>
              <a:t>pythonnal</a:t>
            </a:r>
            <a:r>
              <a:rPr lang="hu-HU" sz="2400" dirty="0">
                <a:latin typeface="Consolas"/>
              </a:rPr>
              <a:t> mindegy hogy ' -t vagy " –t használsz 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914399" y="2449089"/>
            <a:ext cx="752167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#</a:t>
            </a:r>
            <a:r>
              <a:rPr lang="hu-HU" dirty="0" err="1">
                <a:latin typeface="Consolas" panose="020B0609020204030204" pitchFamily="49" charset="0"/>
              </a:rPr>
              <a:t>python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import </a:t>
            </a:r>
            <a:r>
              <a:rPr lang="hu-HU" dirty="0" err="1">
                <a:latin typeface="Consolas" panose="020B0609020204030204" pitchFamily="49" charset="0"/>
              </a:rPr>
              <a:t>this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print("Hello </a:t>
            </a:r>
            <a:r>
              <a:rPr lang="hu-HU" dirty="0" err="1">
                <a:latin typeface="Consolas" panose="020B0609020204030204" pitchFamily="49" charset="0"/>
              </a:rPr>
              <a:t>world</a:t>
            </a:r>
            <a:r>
              <a:rPr lang="hu-HU" dirty="0">
                <a:latin typeface="Consolas" panose="020B0609020204030204" pitchFamily="49" charset="0"/>
              </a:rPr>
              <a:t>!")</a:t>
            </a: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</a:t>
            </a:r>
            <a:r>
              <a:rPr lang="hu-HU" dirty="0" err="1">
                <a:latin typeface="Consolas" panose="020B0609020204030204" pitchFamily="49" charset="0"/>
              </a:rPr>
              <a:t>user</a:t>
            </a:r>
            <a:r>
              <a:rPr lang="hu-HU" dirty="0">
                <a:latin typeface="Consolas" panose="020B0609020204030204" pitchFamily="49" charset="0"/>
              </a:rPr>
              <a:t>_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="</a:t>
            </a:r>
            <a:r>
              <a:rPr lang="hu-HU" dirty="0" err="1">
                <a:latin typeface="Consolas" panose="020B0609020204030204" pitchFamily="49" charset="0"/>
              </a:rPr>
              <a:t>Jozsi</a:t>
            </a:r>
            <a:r>
              <a:rPr lang="hu-HU" dirty="0">
                <a:latin typeface="Consolas" panose="020B0609020204030204" pitchFamily="49" charset="0"/>
              </a:rPr>
              <a:t>"</a:t>
            </a: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print ("Hello " + </a:t>
            </a:r>
            <a:r>
              <a:rPr lang="hu-HU" dirty="0" err="1">
                <a:latin typeface="Consolas" panose="020B0609020204030204" pitchFamily="49" charset="0"/>
              </a:rPr>
              <a:t>user</a:t>
            </a:r>
            <a:r>
              <a:rPr lang="hu-HU" dirty="0">
                <a:latin typeface="Consolas" panose="020B0609020204030204" pitchFamily="49" charset="0"/>
              </a:rPr>
              <a:t>_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</a:t>
            </a:r>
            <a:r>
              <a:rPr lang="hu-HU" dirty="0" err="1">
                <a:latin typeface="Consolas" panose="020B0609020204030204" pitchFamily="49" charset="0"/>
              </a:rPr>
              <a:t>user</a:t>
            </a:r>
            <a:r>
              <a:rPr lang="hu-HU" dirty="0">
                <a:latin typeface="Consolas" panose="020B0609020204030204" pitchFamily="49" charset="0"/>
              </a:rPr>
              <a:t>_</a:t>
            </a:r>
            <a:r>
              <a:rPr lang="hu-HU" dirty="0" err="1">
                <a:latin typeface="Consolas" panose="020B0609020204030204" pitchFamily="49" charset="0"/>
              </a:rPr>
              <a:t>age</a:t>
            </a:r>
            <a:r>
              <a:rPr lang="hu-HU" dirty="0">
                <a:latin typeface="Consolas" panose="020B0609020204030204" pitchFamily="49" charset="0"/>
              </a:rPr>
              <a:t>=25</a:t>
            </a:r>
          </a:p>
          <a:p>
            <a:r>
              <a:rPr lang="hu-HU" dirty="0" err="1">
                <a:latin typeface="Consolas" panose="020B0609020204030204" pitchFamily="49" charset="0"/>
              </a:rPr>
              <a:t>python</a:t>
            </a:r>
            <a:r>
              <a:rPr lang="hu-HU" dirty="0">
                <a:latin typeface="Consolas" panose="020B0609020204030204" pitchFamily="49" charset="0"/>
              </a:rPr>
              <a:t>&gt; print ("</a:t>
            </a:r>
            <a:r>
              <a:rPr lang="hu-HU" dirty="0" err="1">
                <a:latin typeface="Consolas" panose="020B0609020204030204" pitchFamily="49" charset="0"/>
              </a:rPr>
              <a:t>You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are</a:t>
            </a:r>
            <a:r>
              <a:rPr lang="hu-HU" dirty="0">
                <a:latin typeface="Consolas" panose="020B0609020204030204" pitchFamily="49" charset="0"/>
              </a:rPr>
              <a:t> " + </a:t>
            </a:r>
            <a:r>
              <a:rPr lang="hu-HU" dirty="0" err="1">
                <a:latin typeface="Consolas" panose="020B0609020204030204" pitchFamily="49" charset="0"/>
              </a:rPr>
              <a:t>str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user</a:t>
            </a:r>
            <a:r>
              <a:rPr lang="hu-HU" dirty="0">
                <a:latin typeface="Consolas" panose="020B0609020204030204" pitchFamily="49" charset="0"/>
              </a:rPr>
              <a:t>_</a:t>
            </a:r>
            <a:r>
              <a:rPr lang="hu-HU" dirty="0" err="1">
                <a:latin typeface="Consolas" panose="020B0609020204030204" pitchFamily="49" charset="0"/>
              </a:rPr>
              <a:t>age</a:t>
            </a:r>
            <a:r>
              <a:rPr lang="hu-HU" dirty="0">
                <a:latin typeface="Consolas" panose="020B0609020204030204" pitchFamily="49" charset="0"/>
              </a:rPr>
              <a:t>) + " </a:t>
            </a:r>
            <a:r>
              <a:rPr lang="hu-HU" dirty="0" err="1">
                <a:latin typeface="Consolas" panose="020B0609020204030204" pitchFamily="49" charset="0"/>
              </a:rPr>
              <a:t>years</a:t>
            </a:r>
            <a:r>
              <a:rPr lang="hu-HU" dirty="0">
                <a:latin typeface="Consolas" panose="020B0609020204030204" pitchFamily="49" charset="0"/>
              </a:rPr>
              <a:t> old.")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29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számítások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81663" y="2080379"/>
            <a:ext cx="752167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Python&gt;10+2</a:t>
            </a:r>
          </a:p>
          <a:p>
            <a:r>
              <a:rPr lang="hu-HU" dirty="0">
                <a:latin typeface="Consolas" panose="020B0609020204030204" pitchFamily="49" charset="0"/>
              </a:rPr>
              <a:t>12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Python&gt;2*</a:t>
            </a:r>
            <a:r>
              <a:rPr lang="hu-HU" dirty="0" err="1">
                <a:latin typeface="Consolas" panose="020B0609020204030204" pitchFamily="49" charset="0"/>
              </a:rPr>
              <a:t>2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4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Python&gt;3**2</a:t>
            </a:r>
          </a:p>
          <a:p>
            <a:r>
              <a:rPr lang="hu-HU" dirty="0">
                <a:latin typeface="Consolas" panose="020B0609020204030204" pitchFamily="49" charset="0"/>
              </a:rPr>
              <a:t>9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Python&gt;10%2</a:t>
            </a:r>
          </a:p>
          <a:p>
            <a:r>
              <a:rPr lang="hu-HU" dirty="0">
                <a:latin typeface="Consolas" panose="020B0609020204030204" pitchFamily="49" charset="0"/>
              </a:rPr>
              <a:t>0</a:t>
            </a:r>
          </a:p>
          <a:p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13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Matematikai kerekítések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13</a:t>
            </a:fld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781663" y="2360598"/>
            <a:ext cx="752167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import </a:t>
            </a:r>
            <a:r>
              <a:rPr lang="hu-HU" dirty="0" err="1">
                <a:latin typeface="Consolas" panose="020B0609020204030204" pitchFamily="49" charset="0"/>
              </a:rPr>
              <a:t>math</a:t>
            </a:r>
            <a:endParaRPr lang="pt-BR" dirty="0">
              <a:latin typeface="Consolas" panose="020B0609020204030204" pitchFamily="49" charset="0"/>
            </a:endParaRPr>
          </a:p>
          <a:p>
            <a:endParaRPr lang="hu-HU" dirty="0">
              <a:latin typeface="Consolas"/>
            </a:endParaRPr>
          </a:p>
          <a:p>
            <a:r>
              <a:rPr lang="hu-HU" dirty="0">
                <a:latin typeface="Consolas"/>
              </a:rPr>
              <a:t>Python&gt; </a:t>
            </a:r>
            <a:r>
              <a:rPr lang="hu-HU" dirty="0" err="1">
                <a:latin typeface="Consolas"/>
              </a:rPr>
              <a:t>math.floor</a:t>
            </a:r>
            <a:r>
              <a:rPr lang="hu-HU" dirty="0">
                <a:latin typeface="Consolas"/>
              </a:rPr>
              <a:t>(3.8)</a:t>
            </a:r>
          </a:p>
          <a:p>
            <a:r>
              <a:rPr lang="hu-HU" dirty="0">
                <a:latin typeface="Consolas" panose="020B0609020204030204" pitchFamily="49" charset="0"/>
              </a:rPr>
              <a:t>3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round</a:t>
            </a:r>
            <a:r>
              <a:rPr lang="hu-HU" dirty="0">
                <a:latin typeface="Consolas" panose="020B0609020204030204" pitchFamily="49" charset="0"/>
              </a:rPr>
              <a:t>(3.8)</a:t>
            </a:r>
          </a:p>
          <a:p>
            <a:r>
              <a:rPr lang="hu-HU" dirty="0">
                <a:latin typeface="Consolas" panose="020B0609020204030204" pitchFamily="49" charset="0"/>
              </a:rPr>
              <a:t>4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round</a:t>
            </a:r>
            <a:r>
              <a:rPr lang="hu-HU" dirty="0">
                <a:latin typeface="Consolas" panose="020B0609020204030204" pitchFamily="49" charset="0"/>
              </a:rPr>
              <a:t>(3.8,1)</a:t>
            </a:r>
          </a:p>
          <a:p>
            <a:r>
              <a:rPr lang="hu-HU" dirty="0">
                <a:latin typeface="Consolas" panose="020B0609020204030204" pitchFamily="49" charset="0"/>
              </a:rPr>
              <a:t>3.8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4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pt-BR" dirty="0">
                <a:latin typeface="Consolas" panose="020B0609020204030204" pitchFamily="49" charset="0"/>
              </a:rPr>
              <a:t>a = 42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pt-BR" dirty="0">
                <a:latin typeface="Consolas" panose="020B0609020204030204" pitchFamily="49" charset="0"/>
              </a:rPr>
              <a:t>b = 32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pt-BR" dirty="0">
                <a:latin typeface="Consolas" panose="020B0609020204030204" pitchFamily="49" charset="0"/>
              </a:rPr>
              <a:t>c = a + b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it-IT" dirty="0">
                <a:latin typeface="Consolas" panose="020B0609020204030204" pitchFamily="49" charset="0"/>
              </a:rPr>
              <a:t>print(</a:t>
            </a:r>
            <a:r>
              <a:rPr lang="hu-HU" dirty="0">
                <a:latin typeface="Consolas" panose="020B0609020204030204" pitchFamily="49" charset="0"/>
              </a:rPr>
              <a:t>c</a:t>
            </a:r>
            <a:r>
              <a:rPr lang="it-IT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74</a:t>
            </a:r>
          </a:p>
          <a:p>
            <a:r>
              <a:rPr lang="hu-HU" dirty="0">
                <a:latin typeface="Consolas" panose="020B0609020204030204" pitchFamily="49" charset="0"/>
              </a:rPr>
              <a:t>Python&gt; c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hu-HU" dirty="0">
                <a:latin typeface="Consolas" panose="020B0609020204030204" pitchFamily="49" charset="0"/>
              </a:rPr>
              <a:t>'valami'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it-IT" dirty="0">
                <a:latin typeface="Consolas" panose="020B0609020204030204" pitchFamily="49" charset="0"/>
              </a:rPr>
              <a:t>print(</a:t>
            </a:r>
            <a:r>
              <a:rPr lang="hu-HU" dirty="0">
                <a:latin typeface="Consolas" panose="020B0609020204030204" pitchFamily="49" charset="0"/>
              </a:rPr>
              <a:t>a+c</a:t>
            </a:r>
            <a:r>
              <a:rPr lang="it-IT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637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String</a:t>
            </a:r>
            <a:r>
              <a:rPr lang="hu-HU" dirty="0"/>
              <a:t> műveletek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Python&gt;print( 'alma'.</a:t>
            </a:r>
            <a:r>
              <a:rPr lang="hu-HU" dirty="0" err="1">
                <a:latin typeface="Consolas" panose="020B0609020204030204" pitchFamily="49" charset="0"/>
              </a:rPr>
              <a:t>upper</a:t>
            </a:r>
            <a:r>
              <a:rPr lang="hu-HU" dirty="0">
                <a:latin typeface="Consolas" panose="020B0609020204030204" pitchFamily="49" charset="0"/>
              </a:rPr>
              <a:t>())</a:t>
            </a:r>
          </a:p>
          <a:p>
            <a:r>
              <a:rPr lang="hu-HU" dirty="0">
                <a:latin typeface="Consolas" panose="020B0609020204030204" pitchFamily="49" charset="0"/>
              </a:rPr>
              <a:t>ALMA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</a:t>
            </a:r>
            <a:r>
              <a:rPr lang="it-IT" dirty="0">
                <a:latin typeface="Consolas" panose="020B0609020204030204" pitchFamily="49" charset="0"/>
              </a:rPr>
              <a:t>print( "LO" in "Hello".upper() 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True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</a:t>
            </a:r>
            <a:r>
              <a:rPr lang="en-US" dirty="0">
                <a:latin typeface="Consolas" panose="020B0609020204030204" pitchFamily="49" charset="0"/>
              </a:rPr>
              <a:t>print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"Decimal Number: %d, Float: %f, String: %s" % (12,33.4,"almafa")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r>
              <a:rPr lang="hu-HU" dirty="0" err="1">
                <a:latin typeface="Consolas" panose="020B0609020204030204" pitchFamily="49" charset="0"/>
              </a:rPr>
              <a:t>Decimal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Number</a:t>
            </a:r>
            <a:r>
              <a:rPr lang="hu-HU" dirty="0">
                <a:latin typeface="Consolas" panose="020B0609020204030204" pitchFamily="49" charset="0"/>
              </a:rPr>
              <a:t>: 12, </a:t>
            </a:r>
            <a:r>
              <a:rPr lang="hu-HU" dirty="0" err="1">
                <a:latin typeface="Consolas" panose="020B0609020204030204" pitchFamily="49" charset="0"/>
              </a:rPr>
              <a:t>Float</a:t>
            </a:r>
            <a:r>
              <a:rPr lang="hu-HU" dirty="0">
                <a:latin typeface="Consolas" panose="020B0609020204030204" pitchFamily="49" charset="0"/>
              </a:rPr>
              <a:t>: 33.400000, </a:t>
            </a:r>
            <a:r>
              <a:rPr lang="hu-HU" dirty="0" err="1">
                <a:latin typeface="Consolas" panose="020B0609020204030204" pitchFamily="49" charset="0"/>
              </a:rPr>
              <a:t>String</a:t>
            </a:r>
            <a:r>
              <a:rPr lang="hu-HU" dirty="0">
                <a:latin typeface="Consolas" panose="020B0609020204030204" pitchFamily="49" charset="0"/>
              </a:rPr>
              <a:t>: almafa</a:t>
            </a:r>
          </a:p>
          <a:p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0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Listák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1400" dirty="0">
                <a:latin typeface="Consolas"/>
              </a:rPr>
              <a:t>Python&gt; </a:t>
            </a:r>
            <a:r>
              <a:rPr lang="en-US" sz="1400" dirty="0">
                <a:latin typeface="Consolas"/>
              </a:rPr>
              <a:t>players = [12,31,27,'48',54]</a:t>
            </a:r>
          </a:p>
          <a:p>
            <a:endParaRPr lang="en-US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</a:t>
            </a:r>
            <a:r>
              <a:rPr lang="en-US" sz="1400" dirty="0">
                <a:latin typeface="Consolas"/>
              </a:rPr>
              <a:t>print(players)</a:t>
            </a:r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[12, 31, 27, '48', 54]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</a:t>
            </a:r>
            <a:r>
              <a:rPr lang="hu-HU" sz="1400" dirty="0" err="1">
                <a:latin typeface="Consolas"/>
              </a:rPr>
              <a:t>players</a:t>
            </a:r>
            <a:r>
              <a:rPr lang="hu-HU" sz="1400" dirty="0">
                <a:latin typeface="Consolas"/>
              </a:rPr>
              <a:t>[0]</a:t>
            </a:r>
          </a:p>
          <a:p>
            <a:r>
              <a:rPr lang="hu-HU" sz="1400" dirty="0">
                <a:latin typeface="Consolas"/>
              </a:rPr>
              <a:t>12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</a:t>
            </a:r>
            <a:r>
              <a:rPr lang="hu-HU" sz="1400" dirty="0" err="1">
                <a:latin typeface="Consolas"/>
              </a:rPr>
              <a:t>players</a:t>
            </a:r>
            <a:r>
              <a:rPr lang="hu-HU" sz="1400" dirty="0">
                <a:latin typeface="Consolas"/>
              </a:rPr>
              <a:t>[-1]</a:t>
            </a:r>
          </a:p>
          <a:p>
            <a:r>
              <a:rPr lang="hu-HU" sz="1400" dirty="0">
                <a:latin typeface="Consolas"/>
              </a:rPr>
              <a:t>54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</a:t>
            </a:r>
            <a:r>
              <a:rPr lang="hu-HU" sz="1400" dirty="0" err="1">
                <a:latin typeface="Consolas"/>
              </a:rPr>
              <a:t>players</a:t>
            </a:r>
            <a:r>
              <a:rPr lang="hu-HU" sz="1400" dirty="0">
                <a:latin typeface="Consolas"/>
              </a:rPr>
              <a:t> + [22, 67]</a:t>
            </a:r>
          </a:p>
          <a:p>
            <a:r>
              <a:rPr lang="hu-HU" sz="1400" dirty="0">
                <a:latin typeface="Consolas"/>
              </a:rPr>
              <a:t>[12, 31, 27, '48', 54, 22, 67]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print(len(</a:t>
            </a:r>
            <a:r>
              <a:rPr lang="hu-HU" sz="1400" dirty="0" err="1">
                <a:latin typeface="Consolas"/>
              </a:rPr>
              <a:t>players</a:t>
            </a:r>
            <a:r>
              <a:rPr lang="hu-HU" sz="1400" dirty="0">
                <a:latin typeface="Consolas"/>
              </a:rPr>
              <a:t>))</a:t>
            </a:r>
          </a:p>
          <a:p>
            <a:r>
              <a:rPr lang="hu-HU" sz="1400" dirty="0">
                <a:latin typeface="Consolas"/>
              </a:rPr>
              <a:t>5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29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Listák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players = [12,31,27,'48',54]</a:t>
            </a:r>
          </a:p>
          <a:p>
            <a:endParaRPr lang="en-US" dirty="0">
              <a:latin typeface="Consolas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 err="1">
                <a:latin typeface="Consolas" panose="020B0609020204030204" pitchFamily="49" charset="0"/>
              </a:rPr>
              <a:t>players.append</a:t>
            </a:r>
            <a:r>
              <a:rPr lang="en-US" dirty="0">
                <a:latin typeface="Consolas" panose="020B0609020204030204" pitchFamily="49" charset="0"/>
              </a:rPr>
              <a:t>(89)</a:t>
            </a:r>
            <a:endParaRPr lang="hu-HU" dirty="0">
              <a:latin typeface="Consolas" panose="020B0609020204030204" pitchFamily="49" charset="0"/>
            </a:endParaRPr>
          </a:p>
          <a:p>
            <a:endParaRPr lang="en-US" dirty="0">
              <a:latin typeface="Consolas"/>
            </a:endParaRPr>
          </a:p>
          <a:p>
            <a:r>
              <a:rPr lang="hu-HU" dirty="0">
                <a:latin typeface="Consolas"/>
              </a:rPr>
              <a:t>Python&gt; print(len(</a:t>
            </a:r>
            <a:r>
              <a:rPr lang="hu-HU" dirty="0" err="1">
                <a:latin typeface="Consolas"/>
              </a:rPr>
              <a:t>players</a:t>
            </a:r>
            <a:r>
              <a:rPr lang="hu-HU" dirty="0">
                <a:latin typeface="Consolas"/>
              </a:rPr>
              <a:t>))</a:t>
            </a:r>
          </a:p>
          <a:p>
            <a:r>
              <a:rPr lang="hu-HU" dirty="0">
                <a:latin typeface="Consolas" panose="020B0609020204030204" pitchFamily="49" charset="0"/>
              </a:rPr>
              <a:t>6</a:t>
            </a:r>
          </a:p>
          <a:p>
            <a:endParaRPr lang="hu-HU" dirty="0">
              <a:latin typeface="Consolas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[2:]</a:t>
            </a:r>
          </a:p>
          <a:p>
            <a:r>
              <a:rPr lang="hu-HU" dirty="0">
                <a:latin typeface="Consolas" panose="020B0609020204030204" pitchFamily="49" charset="0"/>
              </a:rPr>
              <a:t>[27, 48, 54, 89]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51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Tuple</a:t>
            </a:r>
            <a:r>
              <a:rPr lang="hu-HU" dirty="0"/>
              <a:t> – nem módosítható lista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>
                <a:latin typeface="Consolas"/>
              </a:rPr>
              <a:t>Python&gt; </a:t>
            </a:r>
            <a:r>
              <a:rPr lang="en-US" dirty="0">
                <a:latin typeface="Consolas"/>
              </a:rPr>
              <a:t>players = </a:t>
            </a:r>
            <a:r>
              <a:rPr lang="hu-HU" dirty="0">
                <a:latin typeface="Consolas"/>
              </a:rPr>
              <a:t>(</a:t>
            </a:r>
            <a:r>
              <a:rPr lang="en-US" dirty="0">
                <a:latin typeface="Consolas"/>
              </a:rPr>
              <a:t>12, 31, 27, '48', 54</a:t>
            </a:r>
            <a:r>
              <a:rPr lang="hu-HU" dirty="0">
                <a:latin typeface="Consolas"/>
              </a:rPr>
              <a:t>)</a:t>
            </a:r>
            <a:endParaRPr lang="en-US" dirty="0">
              <a:latin typeface="Consolas"/>
            </a:endParaRPr>
          </a:p>
          <a:p>
            <a:endParaRPr lang="hu-HU" dirty="0">
              <a:latin typeface="Consolas"/>
            </a:endParaRPr>
          </a:p>
          <a:p>
            <a:r>
              <a:rPr lang="hu-HU" dirty="0">
                <a:latin typeface="Consolas"/>
              </a:rPr>
              <a:t>Python&gt; </a:t>
            </a:r>
            <a:r>
              <a:rPr lang="en-US" dirty="0">
                <a:latin typeface="Consolas"/>
              </a:rPr>
              <a:t>players</a:t>
            </a:r>
            <a:r>
              <a:rPr lang="hu-HU" dirty="0">
                <a:latin typeface="Consolas"/>
              </a:rPr>
              <a:t>[2] = ’alma’</a:t>
            </a:r>
          </a:p>
          <a:p>
            <a:r>
              <a:rPr lang="hu-HU" dirty="0">
                <a:latin typeface="Consolas" panose="020B0609020204030204" pitchFamily="49" charset="0"/>
              </a:rPr>
              <a:t>ERROR</a:t>
            </a:r>
          </a:p>
          <a:p>
            <a:endParaRPr lang="hu-HU" dirty="0">
              <a:latin typeface="Consolas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del 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[2]</a:t>
            </a:r>
          </a:p>
          <a:p>
            <a:r>
              <a:rPr lang="hu-HU" dirty="0">
                <a:latin typeface="Consolas" panose="020B0609020204030204" pitchFamily="49" charset="0"/>
              </a:rPr>
              <a:t>ERROR</a:t>
            </a:r>
          </a:p>
          <a:p>
            <a:endParaRPr lang="hu-HU" dirty="0">
              <a:latin typeface="Consolas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hu-HU" dirty="0" err="1">
                <a:latin typeface="Consolas" panose="020B0609020204030204" pitchFamily="49" charset="0"/>
              </a:rPr>
              <a:t>players</a:t>
            </a:r>
            <a:r>
              <a:rPr lang="hu-HU" dirty="0">
                <a:latin typeface="Consolas" panose="020B0609020204030204" pitchFamily="49" charset="0"/>
              </a:rPr>
              <a:t>[2:]</a:t>
            </a:r>
          </a:p>
          <a:p>
            <a:r>
              <a:rPr lang="hu-HU" dirty="0">
                <a:latin typeface="Consolas"/>
              </a:rPr>
              <a:t>(27, '48', 54)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108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Halmazok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3" y="2360598"/>
            <a:ext cx="752167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1600" dirty="0">
                <a:latin typeface="Consolas"/>
              </a:rPr>
              <a:t>Python&gt; </a:t>
            </a:r>
            <a:r>
              <a:rPr lang="en-US" sz="1600" dirty="0" err="1">
                <a:latin typeface="Consolas"/>
              </a:rPr>
              <a:t>mylist</a:t>
            </a:r>
            <a:r>
              <a:rPr lang="en-US" sz="1600" dirty="0">
                <a:latin typeface="Consolas"/>
              </a:rPr>
              <a:t> = [8, 3, 2, 3, 2, 4, 6, 8, 2]</a:t>
            </a:r>
          </a:p>
          <a:p>
            <a:endParaRPr lang="en-US" sz="1600" dirty="0">
              <a:latin typeface="Consolas"/>
            </a:endParaRPr>
          </a:p>
          <a:p>
            <a:r>
              <a:rPr lang="hu-HU" sz="1600" dirty="0">
                <a:latin typeface="Consolas"/>
              </a:rPr>
              <a:t>Python&gt; </a:t>
            </a:r>
            <a:r>
              <a:rPr lang="en-US" sz="1600" dirty="0" err="1">
                <a:latin typeface="Consolas"/>
              </a:rPr>
              <a:t>myset</a:t>
            </a:r>
            <a:r>
              <a:rPr lang="en-US" sz="1600" dirty="0">
                <a:latin typeface="Consolas"/>
              </a:rPr>
              <a:t> = set(</a:t>
            </a:r>
            <a:r>
              <a:rPr lang="en-US" sz="1600" dirty="0" err="1">
                <a:latin typeface="Consolas"/>
              </a:rPr>
              <a:t>mylist</a:t>
            </a:r>
            <a:r>
              <a:rPr lang="en-US" sz="1600" dirty="0">
                <a:latin typeface="Consolas"/>
              </a:rPr>
              <a:t>)</a:t>
            </a:r>
          </a:p>
          <a:p>
            <a:endParaRPr lang="en-US" sz="1600" dirty="0">
              <a:latin typeface="Consolas"/>
            </a:endParaRPr>
          </a:p>
          <a:p>
            <a:r>
              <a:rPr lang="hu-HU" sz="1600" dirty="0">
                <a:latin typeface="Consolas"/>
              </a:rPr>
              <a:t>Python&gt; </a:t>
            </a:r>
            <a:r>
              <a:rPr lang="en-US" sz="1600" dirty="0">
                <a:latin typeface="Consolas"/>
              </a:rPr>
              <a:t>print</a:t>
            </a:r>
            <a:r>
              <a:rPr lang="hu-HU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mylist</a:t>
            </a:r>
            <a:r>
              <a:rPr lang="hu-HU" sz="1600" dirty="0">
                <a:latin typeface="Consolas"/>
              </a:rPr>
              <a:t>)</a:t>
            </a:r>
            <a:endParaRPr lang="en-US" sz="1600" dirty="0">
              <a:latin typeface="Consolas"/>
            </a:endParaRPr>
          </a:p>
          <a:p>
            <a:r>
              <a:rPr lang="da-DK" sz="1600" dirty="0">
                <a:latin typeface="Consolas"/>
              </a:rPr>
              <a:t>[8, 3, 2, 3, 2, 4, 6, 8, 2]</a:t>
            </a:r>
          </a:p>
          <a:p>
            <a:endParaRPr lang="da-DK" sz="1600" dirty="0">
              <a:latin typeface="Consolas"/>
            </a:endParaRPr>
          </a:p>
          <a:p>
            <a:r>
              <a:rPr lang="hu-HU" sz="1600" dirty="0">
                <a:latin typeface="Consolas"/>
              </a:rPr>
              <a:t>Python&gt; </a:t>
            </a:r>
            <a:r>
              <a:rPr lang="en-US" sz="1600" dirty="0">
                <a:latin typeface="Consolas"/>
              </a:rPr>
              <a:t>print</a:t>
            </a:r>
            <a:r>
              <a:rPr lang="hu-HU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myset</a:t>
            </a:r>
            <a:r>
              <a:rPr lang="hu-HU" sz="1600" dirty="0">
                <a:latin typeface="Consolas"/>
              </a:rPr>
              <a:t>)</a:t>
            </a:r>
          </a:p>
          <a:p>
            <a:r>
              <a:rPr lang="da-DK" sz="1600" dirty="0">
                <a:latin typeface="Consolas"/>
              </a:rPr>
              <a:t>set([8, 2, 3, 4, 6])</a:t>
            </a:r>
          </a:p>
          <a:p>
            <a:endParaRPr lang="da-DK" sz="1600" dirty="0">
              <a:latin typeface="Consolas"/>
            </a:endParaRPr>
          </a:p>
          <a:p>
            <a:r>
              <a:rPr lang="hu-HU" sz="1600" dirty="0">
                <a:latin typeface="Consolas"/>
              </a:rPr>
              <a:t>Python&gt; </a:t>
            </a:r>
            <a:r>
              <a:rPr lang="hu-HU" sz="1600" err="1">
                <a:latin typeface="Consolas"/>
              </a:rPr>
              <a:t>mysortedlist</a:t>
            </a:r>
            <a:r>
              <a:rPr lang="hu-HU" sz="1600" dirty="0">
                <a:latin typeface="Consolas"/>
              </a:rPr>
              <a:t> = </a:t>
            </a:r>
            <a:r>
              <a:rPr lang="hu-HU" sz="1600" err="1">
                <a:latin typeface="Consolas"/>
              </a:rPr>
              <a:t>sorted</a:t>
            </a:r>
            <a:r>
              <a:rPr lang="hu-HU" sz="1600" dirty="0">
                <a:latin typeface="Consolas"/>
              </a:rPr>
              <a:t>(</a:t>
            </a:r>
            <a:r>
              <a:rPr lang="hu-HU" sz="1600" err="1">
                <a:latin typeface="Consolas"/>
              </a:rPr>
              <a:t>mylist</a:t>
            </a:r>
            <a:r>
              <a:rPr lang="hu-HU" sz="1600" dirty="0">
                <a:latin typeface="Consolas"/>
              </a:rPr>
              <a:t>)</a:t>
            </a:r>
          </a:p>
          <a:p>
            <a:endParaRPr lang="hu-HU" sz="1600" dirty="0">
              <a:latin typeface="Consolas"/>
            </a:endParaRPr>
          </a:p>
          <a:p>
            <a:r>
              <a:rPr lang="hu-HU" sz="1600" dirty="0">
                <a:latin typeface="Consolas"/>
              </a:rPr>
              <a:t>Python&gt; </a:t>
            </a:r>
            <a:r>
              <a:rPr lang="en-US" sz="1600" dirty="0">
                <a:latin typeface="Consolas"/>
              </a:rPr>
              <a:t>print</a:t>
            </a:r>
            <a:r>
              <a:rPr lang="hu-HU" sz="1600" dirty="0">
                <a:latin typeface="Consolas"/>
              </a:rPr>
              <a:t>(</a:t>
            </a:r>
            <a:r>
              <a:rPr lang="hu-HU" sz="1600" err="1">
                <a:latin typeface="Consolas"/>
              </a:rPr>
              <a:t>mysortedlist</a:t>
            </a:r>
            <a:r>
              <a:rPr lang="hu-HU" sz="1600" dirty="0">
                <a:latin typeface="Consolas"/>
              </a:rPr>
              <a:t>)</a:t>
            </a:r>
          </a:p>
          <a:p>
            <a:r>
              <a:rPr lang="hu-HU" sz="1600" dirty="0">
                <a:latin typeface="Consolas"/>
              </a:rPr>
              <a:t>[2, 2, 2, 3, 3, 4, 6, 8, 8]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Elérhetőségek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Gyakorlat vezető: Nyiri Tamás</a:t>
            </a:r>
            <a:endParaRPr lang="hu-HU" dirty="0">
              <a:cs typeface="Calibri"/>
            </a:endParaRPr>
          </a:p>
          <a:p>
            <a:endParaRPr lang="hu-HU" dirty="0"/>
          </a:p>
          <a:p>
            <a:r>
              <a:rPr lang="hu-HU" dirty="0"/>
              <a:t>honlap: https://people.inf.elte.hu/nytuaai</a:t>
            </a:r>
            <a:endParaRPr lang="hu-HU" dirty="0">
              <a:cs typeface="Calibri"/>
            </a:endParaRPr>
          </a:p>
          <a:p>
            <a:endParaRPr lang="hu-HU" dirty="0"/>
          </a:p>
          <a:p>
            <a:r>
              <a:rPr lang="hu-HU" dirty="0"/>
              <a:t>email: nytuaai@inf.elte.hu</a:t>
            </a:r>
            <a:endParaRPr lang="hu-HU" dirty="0">
              <a:cs typeface="Calibri"/>
            </a:endParaRP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40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Szótár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2" y="2080378"/>
            <a:ext cx="752167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1400" dirty="0">
                <a:latin typeface="Consolas"/>
              </a:rPr>
              <a:t>Python&gt; </a:t>
            </a:r>
            <a:r>
              <a:rPr lang="en-US" sz="1400" dirty="0">
                <a:latin typeface="Consolas"/>
              </a:rPr>
              <a:t>team = {</a:t>
            </a:r>
          </a:p>
          <a:p>
            <a:r>
              <a:rPr lang="en-US" sz="1400" dirty="0">
                <a:latin typeface="Consolas"/>
              </a:rPr>
              <a:t>    91: "Ayers, Robert",</a:t>
            </a:r>
          </a:p>
          <a:p>
            <a:r>
              <a:rPr lang="en-US" sz="1400" dirty="0">
                <a:latin typeface="Consolas"/>
              </a:rPr>
              <a:t>    13: "Beckham Jr,",</a:t>
            </a:r>
          </a:p>
          <a:p>
            <a:r>
              <a:rPr lang="en-US" sz="1400" dirty="0">
                <a:latin typeface="Consolas"/>
              </a:rPr>
              <a:t>    3: </a:t>
            </a:r>
            <a:r>
              <a:rPr lang="hu-HU" sz="1400" dirty="0"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"Brown, Josh",</a:t>
            </a:r>
          </a:p>
          <a:p>
            <a:r>
              <a:rPr lang="en-US" sz="1400" dirty="0">
                <a:latin typeface="Consolas"/>
              </a:rPr>
              <a:t>    54: "Casillas, Jonathan",</a:t>
            </a:r>
          </a:p>
          <a:p>
            <a:r>
              <a:rPr lang="en-US" sz="1400" dirty="0">
                <a:latin typeface="Consolas"/>
              </a:rPr>
              <a:t>    21: "Collins, Landon</a:t>
            </a:r>
            <a:r>
              <a:rPr lang="hu-HU" sz="1400" dirty="0">
                <a:latin typeface="Consolas"/>
              </a:rPr>
              <a:t>"}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len(team)</a:t>
            </a:r>
          </a:p>
          <a:p>
            <a:r>
              <a:rPr lang="hu-HU" sz="1400" dirty="0">
                <a:latin typeface="Consolas"/>
              </a:rPr>
              <a:t>5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team[3] = "</a:t>
            </a:r>
            <a:r>
              <a:rPr lang="hu-HU" sz="1400" dirty="0" err="1">
                <a:latin typeface="Consolas"/>
              </a:rPr>
              <a:t>Chihiro</a:t>
            </a:r>
            <a:r>
              <a:rPr lang="hu-HU" sz="1400" dirty="0">
                <a:latin typeface="Consolas"/>
              </a:rPr>
              <a:t>"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</a:t>
            </a:r>
            <a:r>
              <a:rPr lang="en-US" sz="1400" dirty="0">
                <a:latin typeface="Consolas"/>
              </a:rPr>
              <a:t>print</a:t>
            </a:r>
            <a:r>
              <a:rPr lang="hu-HU" sz="1400" dirty="0"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 </a:t>
            </a:r>
            <a:r>
              <a:rPr lang="hu-HU" sz="1400" dirty="0">
                <a:latin typeface="Consolas"/>
              </a:rPr>
              <a:t>91 in team )</a:t>
            </a:r>
          </a:p>
          <a:p>
            <a:r>
              <a:rPr lang="hu-HU" sz="1400" dirty="0" err="1">
                <a:latin typeface="Consolas"/>
              </a:rPr>
              <a:t>True</a:t>
            </a:r>
            <a:endParaRPr lang="hu-HU" sz="1400" dirty="0">
              <a:latin typeface="Consolas"/>
            </a:endParaRP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Python&gt; </a:t>
            </a:r>
            <a:r>
              <a:rPr lang="en-US" sz="1400" dirty="0">
                <a:latin typeface="Consolas"/>
              </a:rPr>
              <a:t>print</a:t>
            </a:r>
            <a:r>
              <a:rPr lang="hu-HU" sz="1400" dirty="0">
                <a:latin typeface="Consolas"/>
              </a:rPr>
              <a:t> ('alma' in</a:t>
            </a:r>
            <a:r>
              <a:rPr lang="en-US" sz="1400" dirty="0">
                <a:latin typeface="Consolas"/>
              </a:rPr>
              <a:t> team</a:t>
            </a:r>
            <a:r>
              <a:rPr lang="hu-HU" sz="1400" dirty="0">
                <a:latin typeface="Consolas"/>
              </a:rPr>
              <a:t> )</a:t>
            </a:r>
          </a:p>
          <a:p>
            <a:r>
              <a:rPr lang="hu-HU" sz="1400" dirty="0" err="1">
                <a:latin typeface="Consolas"/>
              </a:rPr>
              <a:t>False</a:t>
            </a:r>
            <a:endParaRPr lang="hu-HU" sz="1400" dirty="0">
              <a:latin typeface="Consolas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00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Szótár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2" y="2080378"/>
            <a:ext cx="752167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Python&gt; </a:t>
            </a:r>
            <a:r>
              <a:rPr lang="en-US" dirty="0">
                <a:latin typeface="Consolas" panose="020B0609020204030204" pitchFamily="49" charset="0"/>
              </a:rPr>
              <a:t>team = {</a:t>
            </a:r>
          </a:p>
          <a:p>
            <a:r>
              <a:rPr lang="en-US" dirty="0">
                <a:latin typeface="Consolas" panose="020B0609020204030204" pitchFamily="49" charset="0"/>
              </a:rPr>
              <a:t>    91: "Ayers, Robert",</a:t>
            </a:r>
          </a:p>
          <a:p>
            <a:r>
              <a:rPr lang="en-US" dirty="0">
                <a:latin typeface="Consolas"/>
              </a:rPr>
              <a:t>    13: "Beckham Jr,",</a:t>
            </a:r>
          </a:p>
          <a:p>
            <a:r>
              <a:rPr lang="en-US" dirty="0">
                <a:latin typeface="Consolas" panose="020B0609020204030204" pitchFamily="49" charset="0"/>
              </a:rPr>
              <a:t>    3: 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"Brown, Josh",</a:t>
            </a:r>
          </a:p>
          <a:p>
            <a:r>
              <a:rPr lang="en-US" dirty="0">
                <a:latin typeface="Consolas"/>
              </a:rPr>
              <a:t>    54: "Casillas, Jonathan",</a:t>
            </a:r>
          </a:p>
          <a:p>
            <a:r>
              <a:rPr lang="en-US" dirty="0">
                <a:latin typeface="Consolas" panose="020B0609020204030204" pitchFamily="49" charset="0"/>
              </a:rPr>
              <a:t>    21: "Collins, Landon</a:t>
            </a:r>
            <a:r>
              <a:rPr lang="hu-HU" dirty="0">
                <a:latin typeface="Consolas" panose="020B0609020204030204" pitchFamily="49" charset="0"/>
              </a:rPr>
              <a:t>"}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print (</a:t>
            </a:r>
            <a:r>
              <a:rPr lang="hu-HU" dirty="0" err="1">
                <a:latin typeface="Consolas" panose="020B0609020204030204" pitchFamily="49" charset="0"/>
              </a:rPr>
              <a:t>team.keys</a:t>
            </a:r>
            <a:r>
              <a:rPr lang="hu-HU" dirty="0">
                <a:latin typeface="Consolas" panose="020B0609020204030204" pitchFamily="49" charset="0"/>
              </a:rPr>
              <a:t>())</a:t>
            </a:r>
          </a:p>
          <a:p>
            <a:r>
              <a:rPr lang="hu-HU" dirty="0" err="1">
                <a:latin typeface="Consolas"/>
              </a:rPr>
              <a:t>dict_keys</a:t>
            </a:r>
            <a:r>
              <a:rPr lang="hu-HU" dirty="0">
                <a:latin typeface="Consolas"/>
              </a:rPr>
              <a:t>([91, 13, 3, 54, 21])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Python&gt; print (</a:t>
            </a:r>
            <a:r>
              <a:rPr lang="hu-HU" dirty="0" err="1">
                <a:latin typeface="Consolas" panose="020B0609020204030204" pitchFamily="49" charset="0"/>
              </a:rPr>
              <a:t>team.values</a:t>
            </a:r>
            <a:r>
              <a:rPr lang="hu-HU" dirty="0">
                <a:latin typeface="Consolas" panose="020B0609020204030204" pitchFamily="49" charset="0"/>
              </a:rPr>
              <a:t>())</a:t>
            </a:r>
          </a:p>
          <a:p>
            <a:r>
              <a:rPr lang="hu-HU" dirty="0">
                <a:latin typeface="Consolas"/>
              </a:rPr>
              <a:t>dict_values(['</a:t>
            </a:r>
            <a:r>
              <a:rPr lang="hu-HU" dirty="0" err="1">
                <a:latin typeface="Consolas"/>
              </a:rPr>
              <a:t>Ayers</a:t>
            </a:r>
            <a:r>
              <a:rPr lang="hu-HU" dirty="0">
                <a:latin typeface="Consolas"/>
              </a:rPr>
              <a:t>, Robert', 'Beckham </a:t>
            </a:r>
            <a:r>
              <a:rPr lang="hu-HU" dirty="0" err="1">
                <a:latin typeface="Consolas"/>
              </a:rPr>
              <a:t>Jr</a:t>
            </a:r>
            <a:r>
              <a:rPr lang="hu-HU" dirty="0">
                <a:latin typeface="Consolas"/>
              </a:rPr>
              <a:t>,', 'Brown, Josh', '</a:t>
            </a:r>
            <a:r>
              <a:rPr lang="hu-HU" dirty="0" err="1">
                <a:latin typeface="Consolas"/>
              </a:rPr>
              <a:t>Casillas</a:t>
            </a:r>
            <a:r>
              <a:rPr lang="hu-HU" dirty="0">
                <a:latin typeface="Consolas"/>
              </a:rPr>
              <a:t>, Jonathan'</a:t>
            </a:r>
          </a:p>
          <a:p>
            <a:r>
              <a:rPr lang="hu-HU" dirty="0">
                <a:latin typeface="Consolas" panose="020B0609020204030204" pitchFamily="49" charset="0"/>
              </a:rPr>
              <a:t>, 'Collins, </a:t>
            </a:r>
            <a:r>
              <a:rPr lang="hu-HU" dirty="0" err="1">
                <a:latin typeface="Consolas" panose="020B0609020204030204" pitchFamily="49" charset="0"/>
              </a:rPr>
              <a:t>Landon</a:t>
            </a:r>
            <a:r>
              <a:rPr lang="hu-HU" dirty="0">
                <a:latin typeface="Consolas" panose="020B0609020204030204" pitchFamily="49" charset="0"/>
              </a:rPr>
              <a:t>'])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58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Elágazások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2" y="2080378"/>
            <a:ext cx="75216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100 in team:</a:t>
            </a:r>
          </a:p>
          <a:p>
            <a:r>
              <a:rPr lang="en-US" dirty="0">
                <a:latin typeface="Consolas"/>
              </a:rPr>
              <a:t>    print</a:t>
            </a:r>
            <a:r>
              <a:rPr lang="hu-HU" dirty="0">
                <a:latin typeface="Consolas"/>
              </a:rPr>
              <a:t>(</a:t>
            </a:r>
            <a:r>
              <a:rPr lang="en-US" dirty="0">
                <a:latin typeface="Consolas"/>
              </a:rPr>
              <a:t>'Yes, 100 is in the team'</a:t>
            </a:r>
            <a:r>
              <a:rPr lang="hu-HU" dirty="0">
                <a:latin typeface="Consolas"/>
              </a:rPr>
              <a:t>)</a:t>
            </a:r>
            <a:endParaRPr lang="en-US" dirty="0">
              <a:latin typeface="Consolas"/>
            </a:endParaRPr>
          </a:p>
          <a:p>
            <a:endParaRPr lang="hu-HU" dirty="0">
              <a:latin typeface="Consolas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76 in team:</a:t>
            </a:r>
          </a:p>
          <a:p>
            <a:r>
              <a:rPr lang="en-US" dirty="0">
                <a:latin typeface="Consolas"/>
              </a:rPr>
              <a:t>    print</a:t>
            </a:r>
            <a:r>
              <a:rPr lang="hu-HU" dirty="0">
                <a:latin typeface="Consolas"/>
              </a:rPr>
              <a:t>(</a:t>
            </a:r>
            <a:r>
              <a:rPr lang="en-US" dirty="0">
                <a:latin typeface="Consolas"/>
              </a:rPr>
              <a:t>'100 is not in the team, but 76 is in it...'</a:t>
            </a:r>
            <a:r>
              <a:rPr lang="hu-HU" dirty="0">
                <a:latin typeface="Consolas"/>
              </a:rPr>
              <a:t>)</a:t>
            </a:r>
            <a:endParaRPr lang="en-US" dirty="0">
              <a:latin typeface="Consolas"/>
            </a:endParaRPr>
          </a:p>
          <a:p>
            <a:endParaRPr lang="hu-HU" dirty="0">
              <a:latin typeface="Consolas"/>
            </a:endParaRP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latin typeface="Consolas"/>
              </a:rPr>
              <a:t>    print</a:t>
            </a:r>
            <a:r>
              <a:rPr lang="hu-HU" dirty="0">
                <a:latin typeface="Consolas"/>
              </a:rPr>
              <a:t>(</a:t>
            </a:r>
            <a:r>
              <a:rPr lang="en-US" dirty="0">
                <a:latin typeface="Consolas"/>
              </a:rPr>
              <a:t>'Both 100 and 76 are not in the team'</a:t>
            </a:r>
            <a:r>
              <a:rPr lang="hu-HU" dirty="0">
                <a:latin typeface="Consolas"/>
              </a:rPr>
              <a:t>)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70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2" y="2080378"/>
            <a:ext cx="752167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>
                <a:latin typeface="Consolas"/>
              </a:rPr>
              <a:t>mylist</a:t>
            </a:r>
            <a:r>
              <a:rPr lang="en-US" dirty="0">
                <a:latin typeface="Consolas"/>
              </a:rPr>
              <a:t> = [3, 65, 2, 77, 9, 33]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'Element:', </a:t>
            </a:r>
            <a:r>
              <a:rPr lang="hu-HU" dirty="0">
                <a:latin typeface="Consolas" panose="020B0609020204030204" pitchFamily="49" charset="0"/>
              </a:rPr>
              <a:t>i)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Írassuk ki a számokat növekvő sorrendben kettesével!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/>
              </a:rPr>
              <a:t>for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in range(2,10,2):</a:t>
            </a:r>
            <a:r>
              <a:rPr lang="hu-HU" dirty="0">
                <a:latin typeface="Consolas"/>
              </a:rPr>
              <a:t> #2-től 8-ig 2-esével</a:t>
            </a:r>
          </a:p>
          <a:p>
            <a:r>
              <a:rPr lang="en-US" dirty="0">
                <a:latin typeface="Consolas" panose="020B0609020204030204" pitchFamily="49" charset="0"/>
              </a:rPr>
              <a:t>    print 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k,v</a:t>
            </a:r>
            <a:r>
              <a:rPr lang="en-US" dirty="0">
                <a:latin typeface="Consolas" panose="020B0609020204030204" pitchFamily="49" charset="0"/>
              </a:rPr>
              <a:t>) in </a:t>
            </a:r>
            <a:r>
              <a:rPr lang="en-US" dirty="0" err="1">
                <a:latin typeface="Consolas" panose="020B0609020204030204" pitchFamily="49" charset="0"/>
              </a:rPr>
              <a:t>team.items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 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"Player name: %s; #: %d" % (</a:t>
            </a:r>
            <a:r>
              <a:rPr lang="en-US" dirty="0" err="1">
                <a:latin typeface="Consolas" panose="020B0609020204030204" pitchFamily="49" charset="0"/>
              </a:rPr>
              <a:t>v,k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Player name: Brown, Josh; #: 3</a:t>
            </a:r>
          </a:p>
          <a:p>
            <a:r>
              <a:rPr lang="en-US" dirty="0">
                <a:latin typeface="Consolas" panose="020B0609020204030204" pitchFamily="49" charset="0"/>
              </a:rPr>
              <a:t>Player name: </a:t>
            </a:r>
            <a:r>
              <a:rPr lang="en-US" dirty="0" err="1">
                <a:latin typeface="Consolas" panose="020B0609020204030204" pitchFamily="49" charset="0"/>
              </a:rPr>
              <a:t>Nassib</a:t>
            </a:r>
            <a:r>
              <a:rPr lang="en-US" dirty="0">
                <a:latin typeface="Consolas" panose="020B0609020204030204" pitchFamily="49" charset="0"/>
              </a:rPr>
              <a:t>, Ryan; #: 12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81661" y="4577772"/>
            <a:ext cx="75216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i=1</a:t>
            </a:r>
          </a:p>
          <a:p>
            <a:r>
              <a:rPr lang="nn-NO" dirty="0">
                <a:latin typeface="Consolas" panose="020B0609020204030204" pitchFamily="49" charset="0"/>
              </a:rPr>
              <a:t>while i&lt;10:</a:t>
            </a:r>
          </a:p>
          <a:p>
            <a:r>
              <a:rPr lang="nn-NO" dirty="0">
                <a:latin typeface="Consolas" panose="020B0609020204030204" pitchFamily="49" charset="0"/>
              </a:rPr>
              <a:t>    print 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nn-NO" dirty="0">
                <a:latin typeface="Consolas" panose="020B0609020204030204" pitchFamily="49" charset="0"/>
              </a:rPr>
              <a:t>i</a:t>
            </a:r>
            <a:r>
              <a:rPr lang="hu-HU" dirty="0">
                <a:latin typeface="Consolas" panose="020B0609020204030204" pitchFamily="49" charset="0"/>
              </a:rPr>
              <a:t>)</a:t>
            </a:r>
            <a:endParaRPr lang="nn-NO" dirty="0">
              <a:latin typeface="Consolas" panose="020B0609020204030204" pitchFamily="49" charset="0"/>
            </a:endParaRPr>
          </a:p>
          <a:p>
            <a:r>
              <a:rPr lang="nn-NO" dirty="0">
                <a:latin typeface="Consolas" panose="020B0609020204030204" pitchFamily="49" charset="0"/>
              </a:rPr>
              <a:t>    i+=</a:t>
            </a:r>
            <a:r>
              <a:rPr lang="hu-HU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545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script futtatása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>
                <a:latin typeface="Consolas"/>
              </a:rPr>
              <a:t>#vi test.py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/>
              </a:rPr>
              <a:t>#!/usr/env/python</a:t>
            </a:r>
          </a:p>
          <a:p>
            <a:r>
              <a:rPr lang="nn-NO" dirty="0">
                <a:latin typeface="Consolas" panose="020B0609020204030204" pitchFamily="49" charset="0"/>
              </a:rPr>
              <a:t>x = 1</a:t>
            </a:r>
          </a:p>
          <a:p>
            <a:r>
              <a:rPr lang="nn-NO" dirty="0">
                <a:latin typeface="Consolas" panose="020B0609020204030204" pitchFamily="49" charset="0"/>
              </a:rPr>
              <a:t>for i in range(1,5):</a:t>
            </a:r>
          </a:p>
          <a:p>
            <a:r>
              <a:rPr lang="nn-NO" dirty="0">
                <a:latin typeface="Consolas"/>
              </a:rPr>
              <a:t>    x+=i</a:t>
            </a:r>
            <a:r>
              <a:rPr lang="hu-HU" dirty="0">
                <a:latin typeface="Consolas"/>
              </a:rPr>
              <a:t> # megj.: nincs ++ </a:t>
            </a:r>
            <a:r>
              <a:rPr lang="hu-HU" dirty="0" err="1">
                <a:latin typeface="Consolas"/>
              </a:rPr>
              <a:t>oprátor</a:t>
            </a:r>
            <a:endParaRPr lang="nn-NO" dirty="0" err="1">
              <a:latin typeface="Consolas"/>
            </a:endParaRPr>
          </a:p>
          <a:p>
            <a:r>
              <a:rPr lang="nn-NO" dirty="0">
                <a:latin typeface="Consolas"/>
              </a:rPr>
              <a:t>    </a:t>
            </a:r>
            <a:r>
              <a:rPr lang="nn-NO" dirty="0" err="1">
                <a:latin typeface="Consolas"/>
              </a:rPr>
              <a:t>print</a:t>
            </a:r>
            <a:r>
              <a:rPr lang="hu-HU" dirty="0">
                <a:latin typeface="Consolas"/>
              </a:rPr>
              <a:t>(</a:t>
            </a:r>
            <a:r>
              <a:rPr lang="nn-NO" dirty="0">
                <a:latin typeface="Consolas"/>
              </a:rPr>
              <a:t>x, i, 'alma', 'x*x = %d' % (x*x)</a:t>
            </a:r>
            <a:r>
              <a:rPr lang="hu-HU" dirty="0">
                <a:latin typeface="Consolas"/>
              </a:rPr>
              <a:t>)</a:t>
            </a:r>
            <a:endParaRPr lang="nn-NO" dirty="0">
              <a:latin typeface="Consolas"/>
            </a:endParaRPr>
          </a:p>
          <a:p>
            <a:r>
              <a:rPr lang="nn-NO" dirty="0">
                <a:latin typeface="Consolas" panose="020B0609020204030204" pitchFamily="49" charset="0"/>
              </a:rPr>
              <a:t>    print(str(i) + " alma")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/>
              </a:rPr>
              <a:t>#python test.py vagy </a:t>
            </a:r>
            <a:r>
              <a:rPr lang="hu-HU" dirty="0" err="1">
                <a:latin typeface="Consolas"/>
              </a:rPr>
              <a:t>py</a:t>
            </a:r>
            <a:r>
              <a:rPr lang="hu-HU" dirty="0">
                <a:latin typeface="Consolas"/>
              </a:rPr>
              <a:t> test.py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60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#!/usr/bin/env python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def 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is_even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(num):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if (</a:t>
            </a:r>
            <a:r>
              <a:rPr lang="hu-HU" dirty="0" err="1">
                <a:latin typeface="Consolas" pitchFamily="33"/>
                <a:ea typeface="Noto Sans CJK SC Regular" pitchFamily="2"/>
                <a:cs typeface="FreeSans" pitchFamily="2"/>
              </a:rPr>
              <a:t>num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% 2) == 0: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    return True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else: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       return False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for 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in range(1,10):</a:t>
            </a:r>
          </a:p>
          <a:p>
            <a:pPr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    if 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is_even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(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):</a:t>
            </a: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        print("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Szam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:" + str(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))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print("Vege")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8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def exponents(x):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hu-HU" dirty="0">
                <a:latin typeface="Consolas" pitchFamily="33"/>
                <a:ea typeface="Noto Sans CJK SC Regular" pitchFamily="2"/>
                <a:cs typeface="FreeSans" pitchFamily="2"/>
              </a:rPr>
              <a:t>	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return x**2, x**3, x**4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print( exponents(2) 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 (4,8,16)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a, b, c = exponents(2)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print(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a,b,c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 4 8 16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_, 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rv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, _ = exponents(2)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print(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rv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 8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49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Lambda</a:t>
            </a:r>
            <a:r>
              <a:rPr lang="hu-HU" dirty="0"/>
              <a:t> Függvények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#!/usr/bin/env python</a:t>
            </a:r>
            <a:endParaRPr lang="hu-HU">
              <a:latin typeface="Consolas"/>
            </a:endParaRP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is_even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 = lambda num: (num % 2) == 0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is_even_2 = lambda num: True if (num % 2) == 0 else False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for 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in range(1,10):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hu-HU" dirty="0">
                <a:latin typeface="Consolas" pitchFamily="33"/>
                <a:ea typeface="Noto Sans CJK SC Regular" pitchFamily="2"/>
                <a:cs typeface="FreeSans" pitchFamily="2"/>
              </a:rPr>
              <a:t>   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if 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is_even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)):</a:t>
            </a:r>
          </a:p>
          <a:p>
            <a:pPr hangingPunct="0">
              <a:defRPr sz="1800">
                <a:latin typeface="Consolas" pitchFamily="33"/>
              </a:defRPr>
            </a:pPr>
            <a:r>
              <a:rPr lang="hu-HU" dirty="0">
                <a:latin typeface="Consolas"/>
                <a:ea typeface="Noto Sans CJK SC Regular" pitchFamily="2"/>
                <a:cs typeface="FreeSans" pitchFamily="2"/>
              </a:rPr>
              <a:t>      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print("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Szam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:" + str(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i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))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print("Vege")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93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Lista, </a:t>
            </a:r>
            <a:r>
              <a:rPr lang="hu-HU" dirty="0" err="1"/>
              <a:t>Dict</a:t>
            </a:r>
            <a:r>
              <a:rPr lang="hu-HU" dirty="0"/>
              <a:t>, </a:t>
            </a:r>
            <a:r>
              <a:rPr lang="hu-HU" dirty="0" err="1"/>
              <a:t>Tuple</a:t>
            </a:r>
            <a:r>
              <a:rPr lang="hu-HU" dirty="0"/>
              <a:t> generálás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mylist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 = [x*x for x in range(10)]</a:t>
            </a:r>
          </a:p>
          <a:p>
            <a:pPr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# [0, 1, 4, 9, 16, 25, 36, 64, 81]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mydict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 = {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x:x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*x for x in range(5)}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 {0: 0, 1: 1, 2: 4, 3: 9, 4: 16}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mydict2 = {</a:t>
            </a: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x:x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*x for x in range(5) if x!=2}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 {0: 0, 1: 1, 3: 9, 4: 16}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mytuple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 = tuple(x*x for x in range(3))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 (0, 1, 4)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2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/>
              <a:t>Maximum 4 hiányzás</a:t>
            </a:r>
          </a:p>
          <a:p>
            <a:r>
              <a:rPr lang="hu-HU" sz="2800" dirty="0"/>
              <a:t>Számokérések (minden rész 1/3 súllyal):</a:t>
            </a:r>
          </a:p>
          <a:p>
            <a:pPr lvl="1"/>
            <a:r>
              <a:rPr lang="hu-HU" sz="2400" dirty="0" err="1"/>
              <a:t>Socket</a:t>
            </a:r>
            <a:r>
              <a:rPr lang="hu-HU" sz="2400" dirty="0"/>
              <a:t> ZH (</a:t>
            </a:r>
            <a:r>
              <a:rPr lang="hu-HU" sz="2400" b="1" dirty="0">
                <a:solidFill>
                  <a:srgbClr val="FF0000"/>
                </a:solidFill>
              </a:rPr>
              <a:t>!!! 50% elérés szükséges !!!</a:t>
            </a:r>
            <a:r>
              <a:rPr lang="hu-HU" sz="2400" dirty="0"/>
              <a:t>)</a:t>
            </a:r>
          </a:p>
          <a:p>
            <a:pPr lvl="2"/>
            <a:r>
              <a:rPr lang="hu-HU" sz="2000" dirty="0"/>
              <a:t>Python</a:t>
            </a:r>
          </a:p>
          <a:p>
            <a:pPr lvl="1"/>
            <a:r>
              <a:rPr lang="hu-HU" sz="2400" dirty="0"/>
              <a:t>Mininet nagyprojekt (</a:t>
            </a:r>
            <a:r>
              <a:rPr lang="hu-HU" sz="2400" b="1" dirty="0">
                <a:solidFill>
                  <a:srgbClr val="FF0000"/>
                </a:solidFill>
              </a:rPr>
              <a:t>!!! 50% elérés szükséges !!!</a:t>
            </a:r>
            <a:r>
              <a:rPr lang="hu-HU" sz="2400" dirty="0"/>
              <a:t>)</a:t>
            </a:r>
          </a:p>
          <a:p>
            <a:pPr lvl="2"/>
            <a:r>
              <a:rPr lang="hu-HU" sz="2000" dirty="0" err="1"/>
              <a:t>Routing</a:t>
            </a:r>
            <a:r>
              <a:rPr lang="hu-HU" sz="2000" dirty="0"/>
              <a:t>, tűzfal, IP cím beállítások</a:t>
            </a:r>
          </a:p>
          <a:p>
            <a:pPr lvl="2"/>
            <a:r>
              <a:rPr lang="hu-HU" sz="2000" dirty="0"/>
              <a:t>TMS rendszeren tesztelve (</a:t>
            </a:r>
            <a:r>
              <a:rPr lang="hu-HU" sz="2000" dirty="0">
                <a:ea typeface="+mn-lt"/>
                <a:cs typeface="+mn-lt"/>
              </a:rPr>
              <a:t>https://tms.inf.elte.hu/</a:t>
            </a:r>
            <a:r>
              <a:rPr lang="hu-HU" sz="2000" dirty="0"/>
              <a:t>)</a:t>
            </a:r>
            <a:endParaRPr lang="hu-HU" sz="2000" dirty="0">
              <a:cs typeface="Calibri"/>
            </a:endParaRPr>
          </a:p>
          <a:p>
            <a:pPr lvl="1"/>
            <a:r>
              <a:rPr lang="hu-HU" sz="2400" dirty="0"/>
              <a:t>Python, </a:t>
            </a:r>
            <a:r>
              <a:rPr lang="hu-HU" sz="2400" dirty="0" err="1"/>
              <a:t>socket</a:t>
            </a:r>
            <a:r>
              <a:rPr lang="hu-HU" sz="2400" dirty="0"/>
              <a:t> házi feladatok (5 feladat)</a:t>
            </a:r>
          </a:p>
          <a:p>
            <a:pPr lvl="2"/>
            <a:r>
              <a:rPr lang="hu-HU" sz="2000" dirty="0"/>
              <a:t>TMS rendszeren tesztelve (</a:t>
            </a:r>
            <a:r>
              <a:rPr lang="hu-HU" sz="2000" dirty="0">
                <a:ea typeface="+mn-lt"/>
                <a:cs typeface="+mn-lt"/>
              </a:rPr>
              <a:t>https://tms.inf.elte.hu/</a:t>
            </a:r>
            <a:r>
              <a:rPr lang="hu-HU" sz="2000" dirty="0"/>
              <a:t>)</a:t>
            </a:r>
            <a:endParaRPr lang="hu-HU" sz="2000" dirty="0">
              <a:cs typeface="Calibri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435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95515" y="1280180"/>
            <a:ext cx="8760542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def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fahrenheit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(T):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hu-HU" dirty="0">
                <a:latin typeface="Consolas" pitchFamily="33"/>
                <a:ea typeface="Noto Sans CJK SC Regular" pitchFamily="2"/>
                <a:cs typeface="FreeSans" pitchFamily="2"/>
              </a:rPr>
              <a:t>   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return ((float(9)/5)*T + 32)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def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celsius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(T):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hu-HU" dirty="0">
                <a:latin typeface="Consolas" pitchFamily="33"/>
                <a:ea typeface="Noto Sans CJK SC Regular" pitchFamily="2"/>
                <a:cs typeface="FreeSans" pitchFamily="2"/>
              </a:rPr>
              <a:t>   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return (float(5)/9)*(T-32)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temperatures = (36.5, 37, 37.5, 38, 39)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F = map(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fahrenheit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, temperatures)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C = map(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celsius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, F)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temperatures_in_F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= list(map(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fahrenheit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, temperatures))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temperatures_in_C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= list(map(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celsius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, 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temperatures_in_F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))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print(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temperatures_in_F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 [97.7, 98.60000000000001, 99.5, 100.4, 102.2]</a:t>
            </a: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print(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temperatures_in_Celsius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#[36.5, 37.00000000000001, 37.5, 38.00000000000001, 39.0]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099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filter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60" y="1770662"/>
            <a:ext cx="75216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/>
                <a:ea typeface="Noto Sans CJK SC Regular" pitchFamily="2"/>
                <a:cs typeface="FreeSans" pitchFamily="2"/>
              </a:rPr>
              <a:t>fibonacci</a:t>
            </a:r>
            <a:r>
              <a:rPr lang="en-US" dirty="0">
                <a:latin typeface="Consolas"/>
                <a:ea typeface="Noto Sans CJK SC Regular" pitchFamily="2"/>
                <a:cs typeface="FreeSans" pitchFamily="2"/>
              </a:rPr>
              <a:t> = [0, 1, 1, 2, 3, 5, 8, 13, 21, 34, 55]</a:t>
            </a:r>
            <a:endParaRPr lang="hu-HU" dirty="0">
              <a:latin typeface="Consolas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endParaRPr lang="en-US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odd_numbers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 = list(filter(lambda x: x % 2, 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fibonacci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))</a:t>
            </a:r>
          </a:p>
          <a:p>
            <a:pPr lvl="0" hangingPunct="0">
              <a:defRPr sz="1800">
                <a:latin typeface="Consolas" pitchFamily="33"/>
              </a:defRPr>
            </a:pPr>
            <a:endParaRPr lang="hu-HU" dirty="0">
              <a:latin typeface="Consolas" pitchFamily="33"/>
              <a:ea typeface="Noto Sans CJK SC Regular" pitchFamily="2"/>
              <a:cs typeface="FreeSans" pitchFamily="2"/>
            </a:endParaRP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print(</a:t>
            </a:r>
            <a:r>
              <a:rPr lang="en-US" dirty="0" err="1">
                <a:latin typeface="Consolas" pitchFamily="33"/>
                <a:ea typeface="Noto Sans CJK SC Regular" pitchFamily="2"/>
                <a:cs typeface="FreeSans" pitchFamily="2"/>
              </a:rPr>
              <a:t>odd_numbers</a:t>
            </a: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)</a:t>
            </a:r>
          </a:p>
          <a:p>
            <a:pPr lvl="0" hangingPunct="0">
              <a:defRPr sz="1800">
                <a:latin typeface="Consolas" pitchFamily="33"/>
              </a:defRPr>
            </a:pPr>
            <a:r>
              <a:rPr lang="en-US" dirty="0">
                <a:latin typeface="Consolas" pitchFamily="33"/>
                <a:ea typeface="Noto Sans CJK SC Regular" pitchFamily="2"/>
                <a:cs typeface="FreeSans" pitchFamily="2"/>
              </a:rPr>
              <a:t># [1, 1, 3, 5, 13, 21, 55]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470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File műveletek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81659" y="1313462"/>
            <a:ext cx="75216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 = open("demofile.txt", "r")</a:t>
            </a:r>
            <a:endParaRPr lang="hu-HU" dirty="0">
              <a:latin typeface="Consolas" panose="020B0609020204030204" pitchFamily="49" charset="0"/>
            </a:endParaRPr>
          </a:p>
          <a:p>
            <a:endParaRPr lang="en-US" dirty="0">
              <a:latin typeface="Consolas"/>
            </a:endParaRPr>
          </a:p>
          <a:p>
            <a:r>
              <a:rPr lang="hu-HU" dirty="0">
                <a:latin typeface="Consolas"/>
              </a:rPr>
              <a:t>print(</a:t>
            </a:r>
            <a:r>
              <a:rPr lang="hu-HU" dirty="0" err="1">
                <a:latin typeface="Consolas"/>
              </a:rPr>
              <a:t>f.read</a:t>
            </a:r>
            <a:r>
              <a:rPr lang="hu-HU" dirty="0">
                <a:latin typeface="Consolas"/>
              </a:rPr>
              <a:t>())</a:t>
            </a:r>
          </a:p>
          <a:p>
            <a:r>
              <a:rPr lang="hu-HU" dirty="0">
                <a:latin typeface="Consolas"/>
              </a:rPr>
              <a:t>print(</a:t>
            </a:r>
            <a:r>
              <a:rPr lang="hu-HU" dirty="0" err="1">
                <a:latin typeface="Consolas"/>
              </a:rPr>
              <a:t>f.readline</a:t>
            </a:r>
            <a:r>
              <a:rPr lang="hu-HU" dirty="0">
                <a:latin typeface="Consolas"/>
              </a:rPr>
              <a:t>())</a:t>
            </a:r>
          </a:p>
          <a:p>
            <a:r>
              <a:rPr lang="en-US" dirty="0">
                <a:latin typeface="Consolas" panose="020B0609020204030204" pitchFamily="49" charset="0"/>
              </a:rPr>
              <a:t>for x in f:</a:t>
            </a:r>
          </a:p>
          <a:p>
            <a:r>
              <a:rPr lang="en-US" dirty="0">
                <a:latin typeface="Consolas" panose="020B0609020204030204" pitchFamily="49" charset="0"/>
              </a:rPr>
              <a:t>  print(x)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f.close</a:t>
            </a:r>
            <a:r>
              <a:rPr lang="hu-HU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81661" y="5177936"/>
            <a:ext cx="75216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f = open("demofile.txt", "w")</a:t>
            </a:r>
            <a:r>
              <a:rPr lang="hu-HU" dirty="0">
                <a:latin typeface="Consolas" panose="020B0609020204030204" pitchFamily="49" charset="0"/>
              </a:rPr>
              <a:t>		# </a:t>
            </a:r>
            <a:r>
              <a:rPr lang="hu-HU" dirty="0" err="1">
                <a:latin typeface="Consolas" panose="020B0609020204030204" pitchFamily="49" charset="0"/>
              </a:rPr>
              <a:t>w-write</a:t>
            </a:r>
            <a:r>
              <a:rPr lang="hu-HU" dirty="0">
                <a:latin typeface="Consolas" panose="020B0609020204030204" pitchFamily="49" charset="0"/>
              </a:rPr>
              <a:t>, </a:t>
            </a:r>
            <a:r>
              <a:rPr lang="hu-HU" dirty="0" err="1">
                <a:latin typeface="Consolas" panose="020B0609020204030204" pitchFamily="49" charset="0"/>
              </a:rPr>
              <a:t>a-append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f.write</a:t>
            </a:r>
            <a:r>
              <a:rPr lang="en-US" dirty="0">
                <a:latin typeface="Consolas" panose="020B0609020204030204" pitchFamily="49" charset="0"/>
              </a:rPr>
              <a:t>(„</a:t>
            </a:r>
            <a:r>
              <a:rPr lang="hu-HU" dirty="0" err="1">
                <a:latin typeface="Consolas" panose="020B0609020204030204" pitchFamily="49" charset="0"/>
              </a:rPr>
              <a:t>Bla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Bla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781658" y="4031521"/>
            <a:ext cx="75216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Consolas"/>
              </a:rPr>
              <a:t>with open('alma.txt', 'r') as f: # r-read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   f</a:t>
            </a:r>
            <a:r>
              <a:rPr lang="en-US" dirty="0">
                <a:latin typeface="Consolas" panose="020B0609020204030204" pitchFamily="49" charset="0"/>
              </a:rPr>
              <a:t>or line in f: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print( 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().split(',') )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66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Standard inputról olvasás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33</a:t>
            </a:fld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781660" y="2095523"/>
            <a:ext cx="752167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dirty="0">
                <a:latin typeface="Consolas" panose="020B0609020204030204" pitchFamily="49" charset="0"/>
              </a:rPr>
              <a:t>x = input("Kell egy szam:")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 panose="020B0609020204030204" pitchFamily="49" charset="0"/>
              </a:rPr>
              <a:t># x </a:t>
            </a:r>
            <a:r>
              <a:rPr lang="hu-HU" dirty="0" err="1">
                <a:latin typeface="Consolas" panose="020B0609020204030204" pitchFamily="49" charset="0"/>
              </a:rPr>
              <a:t>tipusa</a:t>
            </a:r>
            <a:r>
              <a:rPr lang="hu-HU" dirty="0">
                <a:latin typeface="Consolas" panose="020B0609020204030204" pitchFamily="49" charset="0"/>
              </a:rPr>
              <a:t> mindig </a:t>
            </a:r>
            <a:r>
              <a:rPr lang="hu-HU" dirty="0" err="1">
                <a:latin typeface="Consolas" panose="020B0609020204030204" pitchFamily="49" charset="0"/>
              </a:rPr>
              <a:t>str</a:t>
            </a:r>
            <a:r>
              <a:rPr lang="hu-HU" dirty="0">
                <a:latin typeface="Consolas" panose="020B0609020204030204" pitchFamily="49" charset="0"/>
              </a:rPr>
              <a:t> !!!</a:t>
            </a:r>
          </a:p>
          <a:p>
            <a:endParaRPr lang="sv-SE" dirty="0">
              <a:latin typeface="Consolas" panose="020B0609020204030204" pitchFamily="49" charset="0"/>
            </a:endParaRPr>
          </a:p>
          <a:p>
            <a:r>
              <a:rPr lang="sv-SE" dirty="0">
                <a:latin typeface="Consolas" panose="020B0609020204030204" pitchFamily="49" charset="0"/>
              </a:rPr>
              <a:t>print("Kapott szam",x)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3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Parancssori paraméterek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8589-41CB-4D86-9AD4-D0202C964D3D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054" y="2395105"/>
            <a:ext cx="794733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import </a:t>
            </a:r>
            <a:r>
              <a:rPr lang="hu-HU" sz="1600" dirty="0" err="1">
                <a:latin typeface="Consolas" panose="020B0609020204030204" pitchFamily="49" charset="0"/>
              </a:rPr>
              <a:t>sys</a:t>
            </a:r>
            <a:endParaRPr lang="hu-HU" sz="1600" dirty="0">
              <a:latin typeface="Consolas" panose="020B0609020204030204" pitchFamily="49" charset="0"/>
            </a:endParaRPr>
          </a:p>
          <a:p>
            <a:endParaRPr lang="hu-HU" sz="1600" dirty="0">
              <a:latin typeface="Consolas" panose="020B0609020204030204" pitchFamily="49" charset="0"/>
            </a:endParaRPr>
          </a:p>
          <a:p>
            <a:r>
              <a:rPr lang="hu-HU" sz="1600" dirty="0">
                <a:latin typeface="Consolas" panose="020B0609020204030204" pitchFamily="49" charset="0"/>
              </a:rPr>
              <a:t>print </a:t>
            </a:r>
            <a:r>
              <a:rPr lang="hu-HU" sz="1600" dirty="0" err="1">
                <a:latin typeface="Consolas" panose="020B0609020204030204" pitchFamily="49" charset="0"/>
              </a:rPr>
              <a:t>sys.argv</a:t>
            </a:r>
            <a:r>
              <a:rPr lang="hu-HU" sz="1600" dirty="0">
                <a:latin typeface="Consolas" panose="020B0609020204030204" pitchFamily="49" charset="0"/>
              </a:rPr>
              <a:t>[0]   #</a:t>
            </a:r>
            <a:r>
              <a:rPr lang="hu-HU" sz="1600" dirty="0">
                <a:latin typeface="Consolas" panose="020B0609020204030204" pitchFamily="49" charset="0"/>
                <a:sym typeface="Wingdings" pitchFamily="2" charset="2"/>
              </a:rPr>
              <a:t> a script neve</a:t>
            </a:r>
          </a:p>
          <a:p>
            <a:endParaRPr lang="hu-HU" sz="1600" dirty="0">
              <a:latin typeface="Consolas" panose="020B0609020204030204" pitchFamily="49" charset="0"/>
              <a:sym typeface="Wingdings" pitchFamily="2" charset="2"/>
            </a:endParaRPr>
          </a:p>
          <a:p>
            <a:r>
              <a:rPr lang="hu-HU" sz="1600" dirty="0">
                <a:latin typeface="Consolas" panose="020B0609020204030204" pitchFamily="49" charset="0"/>
                <a:sym typeface="Wingdings" pitchFamily="2" charset="2"/>
              </a:rPr>
              <a:t>print </a:t>
            </a:r>
            <a:r>
              <a:rPr lang="hu-HU" sz="1600" dirty="0" err="1">
                <a:latin typeface="Consolas" panose="020B0609020204030204" pitchFamily="49" charset="0"/>
                <a:sym typeface="Wingdings" pitchFamily="2" charset="2"/>
              </a:rPr>
              <a:t>sys.argv</a:t>
            </a:r>
            <a:r>
              <a:rPr lang="hu-HU" sz="1600" dirty="0">
                <a:latin typeface="Consolas" panose="020B0609020204030204" pitchFamily="49" charset="0"/>
                <a:sym typeface="Wingdings" pitchFamily="2" charset="2"/>
              </a:rPr>
              <a:t>[1]   # első paraméter</a:t>
            </a:r>
          </a:p>
          <a:p>
            <a:r>
              <a:rPr lang="hu-HU" sz="1600" dirty="0">
                <a:latin typeface="Consolas" panose="020B0609020204030204" pitchFamily="49" charset="0"/>
                <a:sym typeface="Wingdings" pitchFamily="2" charset="2"/>
              </a:rPr>
              <a:t>print </a:t>
            </a:r>
            <a:r>
              <a:rPr lang="hu-HU" sz="1600" dirty="0" err="1">
                <a:latin typeface="Consolas" panose="020B0609020204030204" pitchFamily="49" charset="0"/>
                <a:sym typeface="Wingdings" pitchFamily="2" charset="2"/>
              </a:rPr>
              <a:t>sys.argv</a:t>
            </a:r>
            <a:r>
              <a:rPr lang="hu-HU" sz="1600" dirty="0">
                <a:latin typeface="Consolas" panose="020B0609020204030204" pitchFamily="49" charset="0"/>
                <a:sym typeface="Wingdings" pitchFamily="2" charset="2"/>
              </a:rPr>
              <a:t>[2]   # </a:t>
            </a:r>
            <a:r>
              <a:rPr lang="hu-HU" sz="1600" dirty="0" err="1">
                <a:latin typeface="Consolas" panose="020B0609020204030204" pitchFamily="49" charset="0"/>
                <a:sym typeface="Wingdings" pitchFamily="2" charset="2"/>
              </a:rPr>
              <a:t>masodik</a:t>
            </a:r>
            <a:r>
              <a:rPr lang="hu-HU" sz="1600" dirty="0">
                <a:latin typeface="Consolas" panose="020B0609020204030204" pitchFamily="49" charset="0"/>
                <a:sym typeface="Wingdings" pitchFamily="2" charset="2"/>
              </a:rPr>
              <a:t> paraméter</a:t>
            </a:r>
          </a:p>
          <a:p>
            <a:r>
              <a:rPr lang="hu-HU" sz="1600" dirty="0">
                <a:latin typeface="Consolas" panose="020B0609020204030204" pitchFamily="49" charset="0"/>
                <a:sym typeface="Wingdings" pitchFamily="2" charset="2"/>
              </a:rPr>
              <a:t>…</a:t>
            </a:r>
          </a:p>
          <a:p>
            <a:endParaRPr lang="hu-HU" sz="1600" dirty="0">
              <a:latin typeface="Consolas" panose="020B0609020204030204" pitchFamily="49" charset="0"/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3775912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Osztályok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8589-41CB-4D86-9AD4-D0202C964D3D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054" y="1713520"/>
            <a:ext cx="794733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1400" dirty="0" err="1">
                <a:latin typeface="Consolas"/>
              </a:rPr>
              <a:t>class</a:t>
            </a:r>
            <a:r>
              <a:rPr lang="hu-HU" sz="1400" dirty="0">
                <a:latin typeface="Consolas"/>
              </a:rPr>
              <a:t> </a:t>
            </a:r>
            <a:r>
              <a:rPr lang="hu-HU" sz="1400" dirty="0" err="1">
                <a:latin typeface="Consolas"/>
              </a:rPr>
              <a:t>Hallgato</a:t>
            </a:r>
            <a:r>
              <a:rPr lang="hu-HU" sz="1400" dirty="0">
                <a:latin typeface="Consolas"/>
              </a:rPr>
              <a:t>:</a:t>
            </a:r>
          </a:p>
          <a:p>
            <a:r>
              <a:rPr lang="hu-HU" sz="1400" dirty="0">
                <a:latin typeface="Consolas"/>
              </a:rPr>
              <a:t>	</a:t>
            </a:r>
            <a:r>
              <a:rPr lang="hu-HU" sz="1400" dirty="0" err="1">
                <a:latin typeface="Consolas"/>
              </a:rPr>
              <a:t>nev</a:t>
            </a:r>
            <a:r>
              <a:rPr lang="hu-HU" sz="1400" dirty="0">
                <a:latin typeface="Consolas"/>
              </a:rPr>
              <a:t> = ''</a:t>
            </a:r>
          </a:p>
          <a:p>
            <a:r>
              <a:rPr lang="hu-HU" sz="1400" dirty="0">
                <a:latin typeface="Consolas"/>
              </a:rPr>
              <a:t>	</a:t>
            </a:r>
            <a:r>
              <a:rPr lang="hu-HU" sz="1400" dirty="0" err="1">
                <a:latin typeface="Consolas"/>
              </a:rPr>
              <a:t>ZHpont</a:t>
            </a:r>
            <a:r>
              <a:rPr lang="hu-HU" sz="1400" dirty="0">
                <a:latin typeface="Consolas"/>
              </a:rPr>
              <a:t> = 0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/>
              </a:rPr>
              <a:t>	</a:t>
            </a:r>
            <a:r>
              <a:rPr lang="hu-HU" sz="1400" dirty="0" err="1">
                <a:latin typeface="Consolas"/>
              </a:rPr>
              <a:t>def</a:t>
            </a:r>
            <a:r>
              <a:rPr lang="hu-HU" sz="1400" dirty="0">
                <a:latin typeface="Consolas"/>
              </a:rPr>
              <a:t> __</a:t>
            </a:r>
            <a:r>
              <a:rPr lang="hu-HU" sz="1400" dirty="0" err="1">
                <a:latin typeface="Consolas"/>
              </a:rPr>
              <a:t>init</a:t>
            </a:r>
            <a:r>
              <a:rPr lang="hu-HU" sz="1400" dirty="0">
                <a:latin typeface="Consolas"/>
              </a:rPr>
              <a:t>__(</a:t>
            </a:r>
            <a:r>
              <a:rPr lang="hu-HU" sz="1400" dirty="0" err="1">
                <a:latin typeface="Consolas"/>
              </a:rPr>
              <a:t>self</a:t>
            </a:r>
            <a:r>
              <a:rPr lang="hu-HU" sz="1400" dirty="0">
                <a:latin typeface="Consolas"/>
              </a:rPr>
              <a:t>,_</a:t>
            </a:r>
            <a:r>
              <a:rPr lang="hu-HU" sz="1400" dirty="0" err="1">
                <a:latin typeface="Consolas"/>
              </a:rPr>
              <a:t>name</a:t>
            </a:r>
            <a:r>
              <a:rPr lang="hu-HU" sz="1400" dirty="0">
                <a:latin typeface="Consolas"/>
              </a:rPr>
              <a:t>,_</a:t>
            </a:r>
            <a:r>
              <a:rPr lang="hu-HU" sz="1400" dirty="0" err="1">
                <a:latin typeface="Consolas"/>
              </a:rPr>
              <a:t>point</a:t>
            </a:r>
            <a:r>
              <a:rPr lang="hu-HU" sz="1400" dirty="0">
                <a:latin typeface="Consolas"/>
              </a:rPr>
              <a:t>): # konstruktor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/>
              </a:rPr>
              <a:t>		</a:t>
            </a:r>
            <a:r>
              <a:rPr lang="hu-HU" sz="1400" dirty="0" err="1">
                <a:latin typeface="Consolas"/>
              </a:rPr>
              <a:t>self.nev</a:t>
            </a:r>
            <a:r>
              <a:rPr lang="hu-HU" sz="1400" dirty="0">
                <a:latin typeface="Consolas"/>
              </a:rPr>
              <a:t> =  _</a:t>
            </a:r>
            <a:r>
              <a:rPr lang="hu-HU" sz="1400" dirty="0" err="1">
                <a:latin typeface="Consolas"/>
              </a:rPr>
              <a:t>name</a:t>
            </a:r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		</a:t>
            </a:r>
            <a:r>
              <a:rPr lang="hu-HU" sz="1400" dirty="0" err="1">
                <a:latin typeface="Consolas"/>
              </a:rPr>
              <a:t>self.ZHpont</a:t>
            </a:r>
            <a:r>
              <a:rPr lang="hu-HU" sz="1400" dirty="0">
                <a:latin typeface="Consolas"/>
              </a:rPr>
              <a:t> = _</a:t>
            </a:r>
            <a:r>
              <a:rPr lang="hu-HU" sz="1400" dirty="0" err="1">
                <a:latin typeface="Consolas"/>
              </a:rPr>
              <a:t>point</a:t>
            </a:r>
            <a:endParaRPr lang="hu-HU" sz="1400" dirty="0">
              <a:latin typeface="Consolas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/>
              </a:rPr>
              <a:t>	</a:t>
            </a:r>
            <a:r>
              <a:rPr lang="hu-HU" sz="1400" dirty="0" err="1">
                <a:latin typeface="Consolas"/>
              </a:rPr>
              <a:t>def</a:t>
            </a:r>
            <a:r>
              <a:rPr lang="hu-HU" sz="1400" dirty="0">
                <a:latin typeface="Consolas"/>
              </a:rPr>
              <a:t> __</a:t>
            </a:r>
            <a:r>
              <a:rPr lang="hu-HU" sz="1400" dirty="0" err="1">
                <a:latin typeface="Consolas"/>
              </a:rPr>
              <a:t>str</a:t>
            </a:r>
            <a:r>
              <a:rPr lang="hu-HU" sz="1400" dirty="0">
                <a:latin typeface="Consolas"/>
              </a:rPr>
              <a:t>__(</a:t>
            </a:r>
            <a:r>
              <a:rPr lang="hu-HU" sz="1400" dirty="0" err="1">
                <a:latin typeface="Consolas"/>
              </a:rPr>
              <a:t>self</a:t>
            </a:r>
            <a:r>
              <a:rPr lang="hu-HU" sz="1400" dirty="0">
                <a:latin typeface="Consolas"/>
              </a:rPr>
              <a:t>): # ember szamara </a:t>
            </a:r>
            <a:r>
              <a:rPr lang="hu-HU" sz="1400" dirty="0" err="1">
                <a:latin typeface="Consolas"/>
              </a:rPr>
              <a:t>olvashato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/>
              </a:rPr>
              <a:t>		</a:t>
            </a:r>
            <a:r>
              <a:rPr lang="hu-HU" sz="1400" dirty="0" err="1">
                <a:latin typeface="Consolas"/>
              </a:rPr>
              <a:t>return</a:t>
            </a:r>
            <a:r>
              <a:rPr lang="hu-HU" sz="1400" dirty="0">
                <a:latin typeface="Consolas"/>
              </a:rPr>
              <a:t> </a:t>
            </a:r>
            <a:r>
              <a:rPr lang="hu-HU" sz="1400" dirty="0" err="1">
                <a:latin typeface="Consolas"/>
              </a:rPr>
              <a:t>self.nev</a:t>
            </a:r>
            <a:r>
              <a:rPr lang="hu-HU" sz="1400" dirty="0">
                <a:latin typeface="Consolas"/>
              </a:rPr>
              <a:t>+"("+</a:t>
            </a:r>
            <a:r>
              <a:rPr lang="hu-HU" sz="1400" dirty="0" err="1">
                <a:latin typeface="Consolas"/>
              </a:rPr>
              <a:t>str</a:t>
            </a:r>
            <a:r>
              <a:rPr lang="hu-HU" sz="1400" dirty="0">
                <a:latin typeface="Consolas"/>
              </a:rPr>
              <a:t>(</a:t>
            </a:r>
            <a:r>
              <a:rPr lang="hu-HU" sz="1400" dirty="0" err="1">
                <a:latin typeface="Consolas"/>
              </a:rPr>
              <a:t>self.ZHpont</a:t>
            </a:r>
            <a:r>
              <a:rPr lang="hu-HU" sz="1400" dirty="0">
                <a:latin typeface="Consolas"/>
              </a:rPr>
              <a:t>)+")"</a:t>
            </a:r>
          </a:p>
          <a:p>
            <a:r>
              <a:rPr lang="hu-HU" sz="1400" dirty="0">
                <a:latin typeface="Consolas"/>
              </a:rPr>
              <a:t>	</a:t>
            </a:r>
            <a:r>
              <a:rPr lang="hu-HU" sz="1400" dirty="0" err="1">
                <a:latin typeface="Consolas"/>
              </a:rPr>
              <a:t>def</a:t>
            </a:r>
            <a:r>
              <a:rPr lang="hu-HU" sz="1400" dirty="0">
                <a:latin typeface="Consolas"/>
              </a:rPr>
              <a:t> __</a:t>
            </a:r>
            <a:r>
              <a:rPr lang="hu-HU" sz="1400" dirty="0" err="1">
                <a:latin typeface="Consolas"/>
              </a:rPr>
              <a:t>repr</a:t>
            </a:r>
            <a:r>
              <a:rPr lang="hu-HU" sz="1400" dirty="0">
                <a:latin typeface="Consolas"/>
              </a:rPr>
              <a:t>__(</a:t>
            </a:r>
            <a:r>
              <a:rPr lang="hu-HU" sz="1400" dirty="0" err="1">
                <a:latin typeface="Consolas"/>
              </a:rPr>
              <a:t>self</a:t>
            </a:r>
            <a:r>
              <a:rPr lang="hu-HU" sz="1400" dirty="0">
                <a:latin typeface="Consolas"/>
              </a:rPr>
              <a:t>): # </a:t>
            </a:r>
            <a:r>
              <a:rPr lang="hu-HU" sz="1400" dirty="0" err="1">
                <a:latin typeface="Consolas"/>
              </a:rPr>
              <a:t>gep</a:t>
            </a:r>
            <a:r>
              <a:rPr lang="hu-HU" sz="1400" dirty="0">
                <a:latin typeface="Consolas"/>
              </a:rPr>
              <a:t> szamara </a:t>
            </a:r>
            <a:r>
              <a:rPr lang="hu-HU" sz="1400" dirty="0" err="1">
                <a:latin typeface="Consolas"/>
              </a:rPr>
              <a:t>olvashato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/>
              </a:rPr>
              <a:t>		</a:t>
            </a:r>
            <a:r>
              <a:rPr lang="hu-HU" sz="1400" dirty="0" err="1">
                <a:latin typeface="Consolas"/>
              </a:rPr>
              <a:t>return</a:t>
            </a:r>
            <a:r>
              <a:rPr lang="hu-HU" sz="1400" dirty="0">
                <a:latin typeface="Consolas"/>
              </a:rPr>
              <a:t> "in </a:t>
            </a:r>
            <a:r>
              <a:rPr lang="hu-HU" sz="1400" dirty="0" err="1">
                <a:latin typeface="Consolas"/>
              </a:rPr>
              <a:t>list</a:t>
            </a:r>
            <a:r>
              <a:rPr lang="hu-HU" sz="1400" dirty="0">
                <a:latin typeface="Consolas"/>
              </a:rPr>
              <a:t> "+</a:t>
            </a:r>
            <a:r>
              <a:rPr lang="hu-HU" sz="1400" dirty="0" err="1">
                <a:latin typeface="Consolas"/>
              </a:rPr>
              <a:t>self.nev</a:t>
            </a:r>
            <a:r>
              <a:rPr lang="hu-HU" sz="1400" dirty="0">
                <a:latin typeface="Consolas"/>
              </a:rPr>
              <a:t>+"("+</a:t>
            </a:r>
            <a:r>
              <a:rPr lang="hu-HU" sz="1400" dirty="0" err="1">
                <a:latin typeface="Consolas"/>
              </a:rPr>
              <a:t>str</a:t>
            </a:r>
            <a:r>
              <a:rPr lang="hu-HU" sz="1400" dirty="0">
                <a:latin typeface="Consolas"/>
              </a:rPr>
              <a:t>(</a:t>
            </a:r>
            <a:r>
              <a:rPr lang="hu-HU" sz="1400" dirty="0" err="1">
                <a:latin typeface="Consolas"/>
              </a:rPr>
              <a:t>self.ZHpont</a:t>
            </a:r>
            <a:r>
              <a:rPr lang="hu-HU" sz="1400" dirty="0">
                <a:latin typeface="Consolas"/>
              </a:rPr>
              <a:t>)+")"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/>
              </a:rPr>
              <a:t>p = </a:t>
            </a:r>
            <a:r>
              <a:rPr lang="hu-HU" sz="1400" dirty="0" err="1">
                <a:latin typeface="Consolas"/>
              </a:rPr>
              <a:t>Hallgato</a:t>
            </a:r>
            <a:r>
              <a:rPr lang="hu-HU" sz="1400" dirty="0">
                <a:latin typeface="Consolas"/>
              </a:rPr>
              <a:t>("Ford",20)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print(p)</a:t>
            </a:r>
          </a:p>
          <a:p>
            <a:r>
              <a:rPr lang="hu-HU" sz="1400" dirty="0">
                <a:latin typeface="Consolas"/>
              </a:rPr>
              <a:t># Ford(20)</a:t>
            </a:r>
          </a:p>
          <a:p>
            <a:endParaRPr lang="hu-HU" sz="1400" dirty="0">
              <a:latin typeface="Consolas"/>
            </a:endParaRPr>
          </a:p>
          <a:p>
            <a:r>
              <a:rPr lang="hu-HU" sz="1400" dirty="0">
                <a:latin typeface="Consolas"/>
              </a:rPr>
              <a:t>print([p])</a:t>
            </a:r>
          </a:p>
          <a:p>
            <a:r>
              <a:rPr lang="hu-HU" sz="1400" dirty="0">
                <a:latin typeface="Consolas"/>
              </a:rPr>
              <a:t># [in </a:t>
            </a:r>
            <a:r>
              <a:rPr lang="hu-HU" sz="1400" dirty="0" err="1">
                <a:latin typeface="Consolas"/>
              </a:rPr>
              <a:t>list</a:t>
            </a:r>
            <a:r>
              <a:rPr lang="hu-HU" sz="1400" dirty="0">
                <a:latin typeface="Consolas"/>
              </a:rPr>
              <a:t> Ford(20)]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023050" y="6285545"/>
            <a:ext cx="2895600" cy="365125"/>
          </a:xfrm>
        </p:spPr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2452887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Import </a:t>
            </a:r>
            <a:r>
              <a:rPr lang="hu-HU" dirty="0" err="1"/>
              <a:t>vs</a:t>
            </a:r>
            <a:r>
              <a:rPr lang="hu-HU" dirty="0"/>
              <a:t> main()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8589-41CB-4D86-9AD4-D0202C964D3D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97508" y="1968843"/>
            <a:ext cx="79473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def</a:t>
            </a:r>
            <a:r>
              <a:rPr lang="hu-HU" sz="1600" dirty="0">
                <a:latin typeface="Consolas" panose="020B0609020204030204" pitchFamily="49" charset="0"/>
              </a:rPr>
              <a:t> main():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	print("Ez itt main")</a:t>
            </a:r>
          </a:p>
          <a:p>
            <a:endParaRPr lang="hu-HU" sz="1600" dirty="0">
              <a:latin typeface="Consolas" panose="020B0609020204030204" pitchFamily="49" charset="0"/>
            </a:endParaRPr>
          </a:p>
          <a:p>
            <a:r>
              <a:rPr lang="hu-HU" sz="1600" dirty="0" err="1">
                <a:latin typeface="Consolas" panose="020B0609020204030204" pitchFamily="49" charset="0"/>
              </a:rPr>
              <a:t>if</a:t>
            </a:r>
            <a:r>
              <a:rPr lang="hu-HU" sz="1600" dirty="0">
                <a:latin typeface="Consolas" panose="020B0609020204030204" pitchFamily="49" charset="0"/>
              </a:rPr>
              <a:t> __</a:t>
            </a:r>
            <a:r>
              <a:rPr lang="hu-HU" sz="1600" dirty="0" err="1">
                <a:latin typeface="Consolas" panose="020B0609020204030204" pitchFamily="49" charset="0"/>
              </a:rPr>
              <a:t>name</a:t>
            </a:r>
            <a:r>
              <a:rPr lang="hu-HU" sz="1600" dirty="0">
                <a:latin typeface="Consolas" panose="020B0609020204030204" pitchFamily="49" charset="0"/>
              </a:rPr>
              <a:t>__ == "__main__":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	print ("Ez fog lefutni ha scriptkent hívod meg!")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	main()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59055" y="3941429"/>
            <a:ext cx="31425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import gyak2proba</a:t>
            </a:r>
          </a:p>
          <a:p>
            <a:endParaRPr lang="hu-HU" sz="1600" dirty="0">
              <a:latin typeface="Consolas" panose="020B0609020204030204" pitchFamily="49" charset="0"/>
            </a:endParaRPr>
          </a:p>
          <a:p>
            <a:r>
              <a:rPr lang="hu-HU" sz="1600" dirty="0">
                <a:latin typeface="Consolas" panose="020B0609020204030204" pitchFamily="49" charset="0"/>
              </a:rPr>
              <a:t>gyak2proba.main()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59054" y="4970128"/>
            <a:ext cx="79473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b="1" dirty="0">
                <a:latin typeface="Consolas" panose="020B0609020204030204" pitchFamily="49" charset="0"/>
              </a:rPr>
              <a:t>$ python3 gyak2proba.py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Ez fog lefutni ha scriptkent hívod meg!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Ez itt a main</a:t>
            </a:r>
          </a:p>
          <a:p>
            <a:endParaRPr lang="hu-HU" sz="1600" dirty="0">
              <a:latin typeface="Consolas" panose="020B0609020204030204" pitchFamily="49" charset="0"/>
            </a:endParaRPr>
          </a:p>
          <a:p>
            <a:r>
              <a:rPr lang="hu-HU" sz="1600" b="1" dirty="0">
                <a:latin typeface="Consolas" panose="020B0609020204030204" pitchFamily="49" charset="0"/>
              </a:rPr>
              <a:t>$ python3 gyak2import.py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Ez itt a </a:t>
            </a:r>
            <a:r>
              <a:rPr lang="hu-HU" sz="1600" dirty="0" err="1">
                <a:latin typeface="Consolas" panose="020B0609020204030204" pitchFamily="49" charset="0"/>
              </a:rPr>
              <a:t>mian</a:t>
            </a:r>
            <a:endParaRPr lang="hu-HU" sz="1600" dirty="0">
              <a:latin typeface="Consolas" panose="020B0609020204030204" pitchFamily="49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152292" y="3941429"/>
            <a:ext cx="335409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from gyak2proba import main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main()</a:t>
            </a:r>
            <a:endParaRPr lang="hu-HU" sz="1600" dirty="0">
              <a:latin typeface="Consolas" panose="020B0609020204030204" pitchFamily="49" charset="0"/>
            </a:endParaRPr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1925404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/>
              <a:t>JSON - </a:t>
            </a:r>
            <a:r>
              <a:rPr lang="hu-HU" b="1" dirty="0"/>
              <a:t>J</a:t>
            </a:r>
            <a:r>
              <a:rPr lang="hu-HU" dirty="0"/>
              <a:t>ava</a:t>
            </a:r>
            <a:r>
              <a:rPr lang="hu-HU" b="1" dirty="0"/>
              <a:t>S</a:t>
            </a:r>
            <a:r>
              <a:rPr lang="hu-HU" dirty="0"/>
              <a:t>cript </a:t>
            </a:r>
            <a:r>
              <a:rPr lang="hu-HU" b="1" dirty="0" err="1"/>
              <a:t>O</a:t>
            </a:r>
            <a:r>
              <a:rPr lang="hu-HU" dirty="0" err="1"/>
              <a:t>bject</a:t>
            </a:r>
            <a:r>
              <a:rPr lang="hu-HU" dirty="0"/>
              <a:t> </a:t>
            </a:r>
            <a:r>
              <a:rPr lang="hu-HU" b="1" dirty="0" err="1"/>
              <a:t>N</a:t>
            </a:r>
            <a:r>
              <a:rPr lang="hu-HU" dirty="0" err="1"/>
              <a:t>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</a:rPr>
              <a:t>Segédlet: </a:t>
            </a:r>
            <a:r>
              <a:rPr lang="hu-HU" sz="2400" dirty="0">
                <a:latin typeface="Consolas" panose="020B0609020204030204" pitchFamily="49" charset="0"/>
                <a:hlinkClick r:id="rId2"/>
              </a:rPr>
              <a:t>https://realpython.com/python-json/</a:t>
            </a:r>
            <a:endParaRPr lang="hu-H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37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1549090" y="2205099"/>
            <a:ext cx="604582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"</a:t>
            </a:r>
            <a:r>
              <a:rPr lang="hu-HU" sz="1600" dirty="0" err="1">
                <a:latin typeface="Consolas" panose="020B0609020204030204" pitchFamily="49" charset="0"/>
              </a:rPr>
              <a:t>firstName</a:t>
            </a:r>
            <a:r>
              <a:rPr lang="hu-HU" sz="1600" dirty="0">
                <a:latin typeface="Consolas" panose="020B0609020204030204" pitchFamily="49" charset="0"/>
              </a:rPr>
              <a:t>": "Jane",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"</a:t>
            </a:r>
            <a:r>
              <a:rPr lang="hu-HU" sz="1600" dirty="0" err="1">
                <a:latin typeface="Consolas" panose="020B0609020204030204" pitchFamily="49" charset="0"/>
              </a:rPr>
              <a:t>lastName</a:t>
            </a:r>
            <a:r>
              <a:rPr lang="hu-HU" sz="1600" dirty="0">
                <a:latin typeface="Consolas" panose="020B0609020204030204" pitchFamily="49" charset="0"/>
              </a:rPr>
              <a:t>": "</a:t>
            </a:r>
            <a:r>
              <a:rPr lang="hu-HU" sz="1600" dirty="0" err="1">
                <a:latin typeface="Consolas" panose="020B0609020204030204" pitchFamily="49" charset="0"/>
              </a:rPr>
              <a:t>Doe</a:t>
            </a:r>
            <a:r>
              <a:rPr lang="hu-HU" sz="1600" dirty="0">
                <a:latin typeface="Consolas" panose="020B0609020204030204" pitchFamily="49" charset="0"/>
              </a:rPr>
              <a:t>",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"</a:t>
            </a:r>
            <a:r>
              <a:rPr lang="hu-HU" sz="1600" dirty="0" err="1">
                <a:latin typeface="Consolas" panose="020B0609020204030204" pitchFamily="49" charset="0"/>
              </a:rPr>
              <a:t>hobbies</a:t>
            </a:r>
            <a:r>
              <a:rPr lang="hu-HU" sz="1600" dirty="0">
                <a:latin typeface="Consolas" panose="020B0609020204030204" pitchFamily="49" charset="0"/>
              </a:rPr>
              <a:t>": ["</a:t>
            </a:r>
            <a:r>
              <a:rPr lang="hu-HU" sz="1600" dirty="0" err="1">
                <a:latin typeface="Consolas" panose="020B0609020204030204" pitchFamily="49" charset="0"/>
              </a:rPr>
              <a:t>running</a:t>
            </a:r>
            <a:r>
              <a:rPr lang="hu-HU" sz="1600" dirty="0">
                <a:latin typeface="Consolas" panose="020B0609020204030204" pitchFamily="49" charset="0"/>
              </a:rPr>
              <a:t>", "</a:t>
            </a:r>
            <a:r>
              <a:rPr lang="hu-HU" sz="1600" dirty="0" err="1">
                <a:latin typeface="Consolas" panose="020B0609020204030204" pitchFamily="49" charset="0"/>
              </a:rPr>
              <a:t>sky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diving</a:t>
            </a:r>
            <a:r>
              <a:rPr lang="hu-HU" sz="1600" dirty="0">
                <a:latin typeface="Consolas" panose="020B0609020204030204" pitchFamily="49" charset="0"/>
              </a:rPr>
              <a:t>", "singing"],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"</a:t>
            </a:r>
            <a:r>
              <a:rPr lang="hu-HU" sz="1600" dirty="0" err="1">
                <a:latin typeface="Consolas" panose="020B0609020204030204" pitchFamily="49" charset="0"/>
              </a:rPr>
              <a:t>age</a:t>
            </a:r>
            <a:r>
              <a:rPr lang="hu-HU" sz="1600" dirty="0">
                <a:latin typeface="Consolas" panose="020B0609020204030204" pitchFamily="49" charset="0"/>
              </a:rPr>
              <a:t>": 35,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"</a:t>
            </a:r>
            <a:r>
              <a:rPr lang="hu-HU" sz="1600" dirty="0" err="1">
                <a:latin typeface="Consolas" panose="020B0609020204030204" pitchFamily="49" charset="0"/>
              </a:rPr>
              <a:t>children</a:t>
            </a:r>
            <a:r>
              <a:rPr lang="hu-HU" sz="1600" dirty="0">
                <a:latin typeface="Consolas" panose="020B0609020204030204" pitchFamily="49" charset="0"/>
              </a:rPr>
              <a:t>": [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    "</a:t>
            </a:r>
            <a:r>
              <a:rPr lang="hu-HU" sz="1600" dirty="0" err="1">
                <a:latin typeface="Consolas" panose="020B0609020204030204" pitchFamily="49" charset="0"/>
              </a:rPr>
              <a:t>firstName</a:t>
            </a:r>
            <a:r>
              <a:rPr lang="hu-HU" sz="1600" dirty="0">
                <a:latin typeface="Consolas" panose="020B0609020204030204" pitchFamily="49" charset="0"/>
              </a:rPr>
              <a:t>": "Alice",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    "</a:t>
            </a:r>
            <a:r>
              <a:rPr lang="hu-HU" sz="1600" dirty="0" err="1">
                <a:latin typeface="Consolas" panose="020B0609020204030204" pitchFamily="49" charset="0"/>
              </a:rPr>
              <a:t>age</a:t>
            </a:r>
            <a:r>
              <a:rPr lang="hu-HU" sz="1600" dirty="0">
                <a:latin typeface="Consolas" panose="020B0609020204030204" pitchFamily="49" charset="0"/>
              </a:rPr>
              <a:t>": 6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},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    "</a:t>
            </a:r>
            <a:r>
              <a:rPr lang="hu-HU" sz="1600" dirty="0" err="1">
                <a:latin typeface="Consolas" panose="020B0609020204030204" pitchFamily="49" charset="0"/>
              </a:rPr>
              <a:t>firstName</a:t>
            </a:r>
            <a:r>
              <a:rPr lang="hu-HU" sz="1600" dirty="0">
                <a:latin typeface="Consolas" panose="020B0609020204030204" pitchFamily="49" charset="0"/>
              </a:rPr>
              <a:t>": "Bob",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    "</a:t>
            </a:r>
            <a:r>
              <a:rPr lang="hu-HU" sz="1600" dirty="0" err="1">
                <a:latin typeface="Consolas" panose="020B0609020204030204" pitchFamily="49" charset="0"/>
              </a:rPr>
              <a:t>age</a:t>
            </a:r>
            <a:r>
              <a:rPr lang="hu-HU" sz="1600" dirty="0">
                <a:latin typeface="Consolas" panose="020B0609020204030204" pitchFamily="49" charset="0"/>
              </a:rPr>
              <a:t>": 8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]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342539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/>
              <a:t>JSON &amp; Python – </a:t>
            </a:r>
            <a:r>
              <a:rPr lang="hu-HU" b="1" dirty="0">
                <a:solidFill>
                  <a:srgbClr val="FF0000"/>
                </a:solidFill>
              </a:rPr>
              <a:t>import </a:t>
            </a:r>
            <a:r>
              <a:rPr lang="hu-HU" b="1" dirty="0" err="1">
                <a:solidFill>
                  <a:srgbClr val="FF0000"/>
                </a:solidFill>
              </a:rPr>
              <a:t>json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38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1061884" y="1757021"/>
            <a:ext cx="65330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import </a:t>
            </a:r>
            <a:r>
              <a:rPr lang="hu-HU" dirty="0" err="1">
                <a:latin typeface="Consolas" panose="020B0609020204030204" pitchFamily="49" charset="0"/>
              </a:rPr>
              <a:t>json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>
                <a:latin typeface="Consolas" panose="020B0609020204030204" pitchFamily="49" charset="0"/>
              </a:rPr>
              <a:t>data</a:t>
            </a:r>
            <a:r>
              <a:rPr lang="hu-HU" dirty="0">
                <a:latin typeface="Consolas" panose="020B0609020204030204" pitchFamily="49" charset="0"/>
              </a:rPr>
              <a:t> = {</a:t>
            </a:r>
          </a:p>
          <a:p>
            <a:r>
              <a:rPr lang="hu-HU" dirty="0">
                <a:latin typeface="Consolas" panose="020B0609020204030204" pitchFamily="49" charset="0"/>
              </a:rPr>
              <a:t>    "</a:t>
            </a:r>
            <a:r>
              <a:rPr lang="hu-HU" dirty="0" err="1">
                <a:latin typeface="Consolas" panose="020B0609020204030204" pitchFamily="49" charset="0"/>
              </a:rPr>
              <a:t>president</a:t>
            </a:r>
            <a:r>
              <a:rPr lang="hu-HU" dirty="0">
                <a:latin typeface="Consolas" panose="020B0609020204030204" pitchFamily="49" charset="0"/>
              </a:rPr>
              <a:t>": {</a:t>
            </a:r>
          </a:p>
          <a:p>
            <a:r>
              <a:rPr lang="hu-HU" dirty="0">
                <a:latin typeface="Consolas" panose="020B0609020204030204" pitchFamily="49" charset="0"/>
              </a:rPr>
              <a:t>        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": "</a:t>
            </a:r>
            <a:r>
              <a:rPr lang="hu-HU" dirty="0" err="1">
                <a:latin typeface="Consolas" panose="020B0609020204030204" pitchFamily="49" charset="0"/>
              </a:rPr>
              <a:t>Zaphod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Beeblebrox</a:t>
            </a:r>
            <a:r>
              <a:rPr lang="hu-HU" dirty="0">
                <a:latin typeface="Consolas" panose="020B0609020204030204" pitchFamily="49" charset="0"/>
              </a:rPr>
              <a:t>",</a:t>
            </a:r>
          </a:p>
          <a:p>
            <a:r>
              <a:rPr lang="hu-HU" dirty="0">
                <a:latin typeface="Consolas" panose="020B0609020204030204" pitchFamily="49" charset="0"/>
              </a:rPr>
              <a:t>        "species": "</a:t>
            </a:r>
            <a:r>
              <a:rPr lang="hu-HU" dirty="0" err="1">
                <a:latin typeface="Consolas" panose="020B0609020204030204" pitchFamily="49" charset="0"/>
              </a:rPr>
              <a:t>Betelgeusian</a:t>
            </a:r>
            <a:r>
              <a:rPr lang="hu-HU" dirty="0">
                <a:latin typeface="Consolas" panose="020B0609020204030204" pitchFamily="49" charset="0"/>
              </a:rPr>
              <a:t>"</a:t>
            </a:r>
          </a:p>
          <a:p>
            <a:r>
              <a:rPr lang="hu-HU" dirty="0">
                <a:latin typeface="Consolas" panose="020B0609020204030204" pitchFamily="49" charset="0"/>
              </a:rPr>
              <a:t>    }</a:t>
            </a:r>
          </a:p>
          <a:p>
            <a:r>
              <a:rPr lang="hu-HU" dirty="0">
                <a:latin typeface="Consolas" panose="020B0609020204030204" pitchFamily="49" charset="0"/>
              </a:rPr>
              <a:t>}</a:t>
            </a: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open("</a:t>
            </a:r>
            <a:r>
              <a:rPr lang="en-US" dirty="0" err="1">
                <a:latin typeface="Consolas" panose="020B0609020204030204" pitchFamily="49" charset="0"/>
              </a:rPr>
              <a:t>data_file.json</a:t>
            </a:r>
            <a:r>
              <a:rPr lang="en-US" dirty="0">
                <a:latin typeface="Consolas" panose="020B0609020204030204" pitchFamily="49" charset="0"/>
              </a:rPr>
              <a:t>", "w") as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wr</a:t>
            </a:r>
            <a:r>
              <a:rPr lang="en-US" dirty="0" err="1">
                <a:latin typeface="Consolas" panose="020B0609020204030204" pitchFamily="49" charset="0"/>
              </a:rPr>
              <a:t>ite_file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json.dump</a:t>
            </a:r>
            <a:r>
              <a:rPr lang="en-US" dirty="0">
                <a:latin typeface="Consolas" panose="020B0609020204030204" pitchFamily="49" charset="0"/>
              </a:rPr>
              <a:t>(data, </a:t>
            </a:r>
            <a:r>
              <a:rPr lang="en-US" dirty="0" err="1">
                <a:latin typeface="Consolas" panose="020B0609020204030204" pitchFamily="49" charset="0"/>
              </a:rPr>
              <a:t>write_file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F19E986-0965-4431-AB96-7F7F028C5EB6}"/>
              </a:ext>
            </a:extLst>
          </p:cNvPr>
          <p:cNvSpPr txBox="1"/>
          <p:nvPr/>
        </p:nvSpPr>
        <p:spPr>
          <a:xfrm>
            <a:off x="1549090" y="1319988"/>
            <a:ext cx="60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JSON objektum mentése JSON fájlba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7D5029C-A9CD-40E6-BEF6-FE0A35A39858}"/>
              </a:ext>
            </a:extLst>
          </p:cNvPr>
          <p:cNvSpPr txBox="1"/>
          <p:nvPr/>
        </p:nvSpPr>
        <p:spPr>
          <a:xfrm>
            <a:off x="1549090" y="5617686"/>
            <a:ext cx="60458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nsolas" panose="020B0609020204030204" pitchFamily="49" charset="0"/>
              </a:rPr>
              <a:t>json_string</a:t>
            </a:r>
            <a:r>
              <a:rPr lang="hu-HU" dirty="0">
                <a:latin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</a:rPr>
              <a:t>json.dumps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data</a:t>
            </a:r>
            <a:r>
              <a:rPr lang="hu-H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2069D9D-C277-407C-82D5-F915CD70E474}"/>
              </a:ext>
            </a:extLst>
          </p:cNvPr>
          <p:cNvSpPr txBox="1"/>
          <p:nvPr/>
        </p:nvSpPr>
        <p:spPr>
          <a:xfrm>
            <a:off x="1549089" y="5168680"/>
            <a:ext cx="60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JSON </a:t>
            </a:r>
            <a:r>
              <a:rPr lang="hu-HU" b="1" dirty="0" err="1"/>
              <a:t>string</a:t>
            </a:r>
            <a:r>
              <a:rPr lang="hu-HU" b="1" dirty="0"/>
              <a:t> előállítása JSON objektumból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1816416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JSON &amp; Python – </a:t>
            </a:r>
            <a:br>
              <a:rPr lang="hu-HU" dirty="0"/>
            </a:br>
            <a:r>
              <a:rPr lang="hu-HU" dirty="0"/>
              <a:t>Típus megfeleltetés </a:t>
            </a:r>
            <a:r>
              <a:rPr lang="hu-HU" dirty="0" err="1"/>
              <a:t>szerializáció</a:t>
            </a:r>
            <a:r>
              <a:rPr lang="hu-HU" dirty="0"/>
              <a:t> során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39</a:t>
            </a:fld>
            <a:endParaRPr lang="hu-HU"/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5C363449-B6EB-43F9-B93F-02A3C49B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05746"/>
              </p:ext>
            </p:extLst>
          </p:nvPr>
        </p:nvGraphicFramePr>
        <p:xfrm>
          <a:off x="2107407" y="2254919"/>
          <a:ext cx="4929188" cy="2926080"/>
        </p:xfrm>
        <a:graphic>
          <a:graphicData uri="http://schemas.openxmlformats.org/drawingml/2006/table">
            <a:tbl>
              <a:tblPr/>
              <a:tblGrid>
                <a:gridCol w="2464594">
                  <a:extLst>
                    <a:ext uri="{9D8B030D-6E8A-4147-A177-3AD203B41FA5}">
                      <a16:colId xmlns:a16="http://schemas.microsoft.com/office/drawing/2014/main" val="1413312174"/>
                    </a:ext>
                  </a:extLst>
                </a:gridCol>
                <a:gridCol w="2464594">
                  <a:extLst>
                    <a:ext uri="{9D8B030D-6E8A-4147-A177-3AD203B41FA5}">
                      <a16:colId xmlns:a16="http://schemas.microsoft.com/office/drawing/2014/main" val="1451226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hu-HU" b="1" dirty="0">
                          <a:effectLst/>
                        </a:rPr>
                        <a:t>Python</a:t>
                      </a:r>
                    </a:p>
                  </a:txBody>
                  <a:tcPr marL="68580" marR="6858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1" dirty="0">
                          <a:effectLst/>
                        </a:rPr>
                        <a:t>JSON</a:t>
                      </a:r>
                    </a:p>
                  </a:txBody>
                  <a:tcPr marL="68580" marR="6858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dict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object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6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list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, </a:t>
                      </a:r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tuple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array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1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str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string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5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int, </a:t>
                      </a:r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long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, </a:t>
                      </a:r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float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number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84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effectLst/>
                        </a:rPr>
                        <a:t>True</a:t>
                      </a:r>
                      <a:endParaRPr lang="hu-HU" dirty="0"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effectLst/>
                        </a:rPr>
                        <a:t>true</a:t>
                      </a:r>
                      <a:endParaRPr lang="hu-HU" dirty="0"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8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48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None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>
                          <a:effectLst/>
                        </a:rPr>
                        <a:t>null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77909"/>
                  </a:ext>
                </a:extLst>
              </a:tr>
            </a:tbl>
          </a:graphicData>
        </a:graphic>
      </p:graphicFrame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AD814F1A-D2FC-4E3B-861E-4DB661DD8563}"/>
              </a:ext>
            </a:extLst>
          </p:cNvPr>
          <p:cNvCxnSpPr>
            <a:cxnSpLocks/>
          </p:cNvCxnSpPr>
          <p:nvPr/>
        </p:nvCxnSpPr>
        <p:spPr>
          <a:xfrm>
            <a:off x="3351729" y="2086377"/>
            <a:ext cx="23664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305718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Házi feladatok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Házi feladatok:</a:t>
            </a:r>
          </a:p>
          <a:p>
            <a:pPr lvl="1"/>
            <a:r>
              <a:rPr lang="hu-HU" dirty="0"/>
              <a:t>Programozási, szimulációs feladat</a:t>
            </a:r>
          </a:p>
          <a:p>
            <a:pPr lvl="1"/>
            <a:r>
              <a:rPr lang="hu-HU" dirty="0"/>
              <a:t>Általában 2-3 hét a beadás</a:t>
            </a:r>
          </a:p>
          <a:p>
            <a:pPr lvl="1"/>
            <a:r>
              <a:rPr lang="hu-HU" dirty="0"/>
              <a:t>TMS rendszeren kell leadni, ami értékelni fogja és figyeli a kódhasonlóságot</a:t>
            </a:r>
          </a:p>
          <a:p>
            <a:pPr lvl="2"/>
            <a:r>
              <a:rPr lang="hu-HU" b="1" dirty="0">
                <a:solidFill>
                  <a:srgbClr val="FF0000"/>
                </a:solidFill>
              </a:rPr>
              <a:t>!!! Az eredményt megjegyzésbe rakja, időnként fut le a tesztelő !!!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endParaRPr lang="hu-HU" dirty="0"/>
          </a:p>
          <a:p>
            <a:pPr lvl="1"/>
            <a:r>
              <a:rPr lang="hu-HU" u="sng" dirty="0"/>
              <a:t>Másolt kód leadása csalásnak minősül és az egyetemi szabályoknak megfelelően járunk el!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321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JSON &amp; Python –</a:t>
            </a:r>
            <a:br>
              <a:rPr lang="hu-HU" dirty="0"/>
            </a:br>
            <a:r>
              <a:rPr lang="hu-HU" dirty="0"/>
              <a:t>Típus megfeleltetés </a:t>
            </a:r>
            <a:r>
              <a:rPr lang="hu-HU" dirty="0" err="1"/>
              <a:t>deszerializáció</a:t>
            </a:r>
            <a:r>
              <a:rPr lang="hu-HU" dirty="0"/>
              <a:t> során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40</a:t>
            </a:fld>
            <a:endParaRPr lang="hu-HU"/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AD814F1A-D2FC-4E3B-861E-4DB661DD8563}"/>
              </a:ext>
            </a:extLst>
          </p:cNvPr>
          <p:cNvCxnSpPr>
            <a:cxnSpLocks/>
          </p:cNvCxnSpPr>
          <p:nvPr/>
        </p:nvCxnSpPr>
        <p:spPr>
          <a:xfrm>
            <a:off x="3351729" y="2086377"/>
            <a:ext cx="23664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870359B-B2EC-422C-8822-9A8165CAE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65358"/>
              </p:ext>
            </p:extLst>
          </p:nvPr>
        </p:nvGraphicFramePr>
        <p:xfrm>
          <a:off x="2107407" y="2355374"/>
          <a:ext cx="4929188" cy="3291840"/>
        </p:xfrm>
        <a:graphic>
          <a:graphicData uri="http://schemas.openxmlformats.org/drawingml/2006/table">
            <a:tbl>
              <a:tblPr/>
              <a:tblGrid>
                <a:gridCol w="2464594">
                  <a:extLst>
                    <a:ext uri="{9D8B030D-6E8A-4147-A177-3AD203B41FA5}">
                      <a16:colId xmlns:a16="http://schemas.microsoft.com/office/drawing/2014/main" val="1595995565"/>
                    </a:ext>
                  </a:extLst>
                </a:gridCol>
                <a:gridCol w="2464594">
                  <a:extLst>
                    <a:ext uri="{9D8B030D-6E8A-4147-A177-3AD203B41FA5}">
                      <a16:colId xmlns:a16="http://schemas.microsoft.com/office/drawing/2014/main" val="100230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hu-HU" b="1" dirty="0">
                          <a:effectLst/>
                        </a:rPr>
                        <a:t>JSON</a:t>
                      </a:r>
                    </a:p>
                  </a:txBody>
                  <a:tcPr marL="68580" marR="6858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1" dirty="0">
                          <a:effectLst/>
                        </a:rPr>
                        <a:t>Python</a:t>
                      </a:r>
                    </a:p>
                  </a:txBody>
                  <a:tcPr marL="68580" marR="6858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865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object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dict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164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array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list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29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string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str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790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number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 (int)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15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number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 (</a:t>
                      </a:r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real</a:t>
                      </a:r>
                      <a:r>
                        <a:rPr lang="hu-HU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solidFill>
                            <a:srgbClr val="FF0000"/>
                          </a:solidFill>
                          <a:effectLst/>
                        </a:rPr>
                        <a:t>float</a:t>
                      </a:r>
                      <a:endParaRPr lang="hu-HU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true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True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34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False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9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hu-HU">
                          <a:effectLst/>
                        </a:rPr>
                        <a:t>null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dirty="0" err="1">
                          <a:effectLst/>
                        </a:rPr>
                        <a:t>None</a:t>
                      </a:r>
                      <a:endParaRPr lang="hu-HU" dirty="0"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0588"/>
                  </a:ext>
                </a:extLst>
              </a:tr>
            </a:tbl>
          </a:graphicData>
        </a:graphic>
      </p:graphicFrame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2771292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/>
              <a:t>JSON &amp; Python – JSON </a:t>
            </a:r>
            <a:r>
              <a:rPr lang="hu-HU" dirty="0">
                <a:solidFill>
                  <a:schemeClr val="tx1"/>
                </a:solidFill>
              </a:rPr>
              <a:t>fájlok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41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1549090" y="1757017"/>
            <a:ext cx="60458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>
                <a:latin typeface="Consolas" panose="020B0609020204030204" pitchFamily="49" charset="0"/>
              </a:rPr>
              <a:t>import </a:t>
            </a:r>
            <a:r>
              <a:rPr lang="hu-HU" dirty="0" err="1">
                <a:latin typeface="Consolas" panose="020B0609020204030204" pitchFamily="49" charset="0"/>
              </a:rPr>
              <a:t>json</a:t>
            </a:r>
            <a:endParaRPr lang="hu-HU" dirty="0">
              <a:latin typeface="Consolas" panose="020B0609020204030204" pitchFamily="49" charset="0"/>
            </a:endParaRPr>
          </a:p>
          <a:p>
            <a:endParaRPr lang="hu-H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open("</a:t>
            </a:r>
            <a:r>
              <a:rPr lang="en-US" dirty="0" err="1">
                <a:latin typeface="Consolas" panose="020B0609020204030204" pitchFamily="49" charset="0"/>
              </a:rPr>
              <a:t>data_file.json</a:t>
            </a:r>
            <a:r>
              <a:rPr lang="en-US" dirty="0">
                <a:latin typeface="Consolas" panose="020B0609020204030204" pitchFamily="49" charset="0"/>
              </a:rPr>
              <a:t>", "r") as </a:t>
            </a:r>
            <a:r>
              <a:rPr lang="en-US" dirty="0" err="1">
                <a:latin typeface="Consolas" panose="020B0609020204030204" pitchFamily="49" charset="0"/>
              </a:rPr>
              <a:t>read_file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data = </a:t>
            </a:r>
            <a:r>
              <a:rPr lang="en-US" dirty="0" err="1">
                <a:latin typeface="Consolas" panose="020B0609020204030204" pitchFamily="49" charset="0"/>
              </a:rPr>
              <a:t>json.load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read_file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latin typeface="Consolas"/>
              </a:rPr>
              <a:t>    print(</a:t>
            </a:r>
            <a:r>
              <a:rPr lang="hu-HU" dirty="0" err="1">
                <a:latin typeface="Consolas"/>
              </a:rPr>
              <a:t>data</a:t>
            </a:r>
            <a:r>
              <a:rPr lang="hu-HU" dirty="0">
                <a:latin typeface="Consolas"/>
              </a:rPr>
              <a:t>["</a:t>
            </a:r>
            <a:r>
              <a:rPr lang="hu-HU" dirty="0" err="1">
                <a:latin typeface="Consolas"/>
              </a:rPr>
              <a:t>president</a:t>
            </a:r>
            <a:r>
              <a:rPr lang="hu-HU" dirty="0">
                <a:latin typeface="Consolas"/>
              </a:rPr>
              <a:t>"]["</a:t>
            </a:r>
            <a:r>
              <a:rPr lang="hu-HU" dirty="0" err="1">
                <a:latin typeface="Consolas"/>
              </a:rPr>
              <a:t>name</a:t>
            </a:r>
            <a:r>
              <a:rPr lang="hu-HU" dirty="0">
                <a:latin typeface="Consolas"/>
              </a:rPr>
              <a:t>"])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F19E986-0965-4431-AB96-7F7F028C5EB6}"/>
              </a:ext>
            </a:extLst>
          </p:cNvPr>
          <p:cNvSpPr txBox="1"/>
          <p:nvPr/>
        </p:nvSpPr>
        <p:spPr>
          <a:xfrm>
            <a:off x="1549090" y="1319988"/>
            <a:ext cx="60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JSON objektum beolvasása JSON fájlból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1308544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/>
              <a:t>JSON &amp; Python – JSON </a:t>
            </a:r>
            <a:r>
              <a:rPr lang="hu-HU" dirty="0">
                <a:solidFill>
                  <a:schemeClr val="tx1"/>
                </a:solidFill>
              </a:rPr>
              <a:t>fájlok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42</a:t>
            </a:fld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7D5029C-A9CD-40E6-BEF6-FE0A35A39858}"/>
              </a:ext>
            </a:extLst>
          </p:cNvPr>
          <p:cNvSpPr txBox="1"/>
          <p:nvPr/>
        </p:nvSpPr>
        <p:spPr>
          <a:xfrm>
            <a:off x="997528" y="1334492"/>
            <a:ext cx="6768436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import </a:t>
            </a:r>
            <a:r>
              <a:rPr lang="hu-HU" sz="1600" dirty="0" err="1">
                <a:latin typeface="Consolas" panose="020B0609020204030204" pitchFamily="49" charset="0"/>
              </a:rPr>
              <a:t>json</a:t>
            </a:r>
            <a:endParaRPr lang="hu-HU" sz="1600" dirty="0">
              <a:latin typeface="Consolas" panose="020B0609020204030204" pitchFamily="49" charset="0"/>
            </a:endParaRPr>
          </a:p>
          <a:p>
            <a:r>
              <a:rPr lang="hu-HU" sz="1600" dirty="0" err="1">
                <a:latin typeface="Consolas" panose="020B0609020204030204" pitchFamily="49" charset="0"/>
              </a:rPr>
              <a:t>json_string</a:t>
            </a:r>
            <a:r>
              <a:rPr lang="hu-HU" sz="1600" dirty="0">
                <a:latin typeface="Consolas" panose="020B0609020204030204" pitchFamily="49" charset="0"/>
              </a:rPr>
              <a:t> = """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"</a:t>
            </a:r>
            <a:r>
              <a:rPr lang="hu-HU" sz="1600" dirty="0" err="1">
                <a:latin typeface="Consolas" panose="020B0609020204030204" pitchFamily="49" charset="0"/>
              </a:rPr>
              <a:t>researcher</a:t>
            </a:r>
            <a:r>
              <a:rPr lang="hu-HU" sz="1600" dirty="0">
                <a:latin typeface="Consolas" panose="020B0609020204030204" pitchFamily="49" charset="0"/>
              </a:rPr>
              <a:t>": 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"</a:t>
            </a:r>
            <a:r>
              <a:rPr lang="hu-HU" sz="1600" dirty="0" err="1">
                <a:latin typeface="Consolas" panose="020B0609020204030204" pitchFamily="49" charset="0"/>
              </a:rPr>
              <a:t>name</a:t>
            </a:r>
            <a:r>
              <a:rPr lang="hu-HU" sz="1600" dirty="0">
                <a:latin typeface="Consolas" panose="020B0609020204030204" pitchFamily="49" charset="0"/>
              </a:rPr>
              <a:t>": "Ford </a:t>
            </a:r>
            <a:r>
              <a:rPr lang="hu-HU" sz="1600" dirty="0" err="1">
                <a:latin typeface="Consolas" panose="020B0609020204030204" pitchFamily="49" charset="0"/>
              </a:rPr>
              <a:t>Prefect</a:t>
            </a:r>
            <a:r>
              <a:rPr lang="hu-HU" sz="1600" dirty="0">
                <a:latin typeface="Consolas" panose="020B0609020204030204" pitchFamily="49" charset="0"/>
              </a:rPr>
              <a:t>",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"species": "</a:t>
            </a:r>
            <a:r>
              <a:rPr lang="hu-HU" sz="1600" dirty="0" err="1">
                <a:latin typeface="Consolas" panose="020B0609020204030204" pitchFamily="49" charset="0"/>
              </a:rPr>
              <a:t>Betelgeusian</a:t>
            </a:r>
            <a:r>
              <a:rPr lang="hu-HU" sz="1600" dirty="0">
                <a:latin typeface="Consolas" panose="020B0609020204030204" pitchFamily="49" charset="0"/>
              </a:rPr>
              <a:t>",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"</a:t>
            </a:r>
            <a:r>
              <a:rPr lang="hu-HU" sz="1600" dirty="0" err="1">
                <a:latin typeface="Consolas" panose="020B0609020204030204" pitchFamily="49" charset="0"/>
              </a:rPr>
              <a:t>relatives</a:t>
            </a:r>
            <a:r>
              <a:rPr lang="hu-HU" sz="1600" dirty="0">
                <a:latin typeface="Consolas" panose="020B0609020204030204" pitchFamily="49" charset="0"/>
              </a:rPr>
              <a:t>": [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        "</a:t>
            </a:r>
            <a:r>
              <a:rPr lang="hu-HU" sz="1600" dirty="0" err="1">
                <a:latin typeface="Consolas" panose="020B0609020204030204" pitchFamily="49" charset="0"/>
              </a:rPr>
              <a:t>name</a:t>
            </a:r>
            <a:r>
              <a:rPr lang="hu-HU" sz="1600" dirty="0">
                <a:latin typeface="Consolas" panose="020B0609020204030204" pitchFamily="49" charset="0"/>
              </a:rPr>
              <a:t>": "</a:t>
            </a:r>
            <a:r>
              <a:rPr lang="hu-HU" sz="1600" dirty="0" err="1">
                <a:latin typeface="Consolas" panose="020B0609020204030204" pitchFamily="49" charset="0"/>
              </a:rPr>
              <a:t>Zaphod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Beeblebrox</a:t>
            </a:r>
            <a:r>
              <a:rPr lang="hu-HU" sz="1600" dirty="0">
                <a:latin typeface="Consolas" panose="020B0609020204030204" pitchFamily="49" charset="0"/>
              </a:rPr>
              <a:t>",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        "species": "</a:t>
            </a:r>
            <a:r>
              <a:rPr lang="hu-HU" sz="1600" dirty="0" err="1">
                <a:latin typeface="Consolas" panose="020B0609020204030204" pitchFamily="49" charset="0"/>
              </a:rPr>
              <a:t>Betelgeusian</a:t>
            </a:r>
            <a:r>
              <a:rPr lang="hu-HU" sz="1600" dirty="0">
                <a:latin typeface="Consolas" panose="020B0609020204030204" pitchFamily="49" charset="0"/>
              </a:rPr>
              <a:t>"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 ]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}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"""</a:t>
            </a:r>
          </a:p>
          <a:p>
            <a:r>
              <a:rPr lang="hu-HU" sz="1600" dirty="0" err="1">
                <a:latin typeface="Consolas" panose="020B0609020204030204" pitchFamily="49" charset="0"/>
              </a:rPr>
              <a:t>data</a:t>
            </a:r>
            <a:r>
              <a:rPr lang="hu-HU" sz="1600" dirty="0">
                <a:latin typeface="Consolas" panose="020B0609020204030204" pitchFamily="49" charset="0"/>
              </a:rPr>
              <a:t> = </a:t>
            </a:r>
            <a:r>
              <a:rPr lang="hu-HU" sz="1600" dirty="0" err="1">
                <a:latin typeface="Consolas" panose="020B0609020204030204" pitchFamily="49" charset="0"/>
              </a:rPr>
              <a:t>json.loads</a:t>
            </a:r>
            <a:r>
              <a:rPr lang="hu-HU" sz="1600" dirty="0">
                <a:latin typeface="Consolas" panose="020B0609020204030204" pitchFamily="49" charset="0"/>
              </a:rPr>
              <a:t>(</a:t>
            </a:r>
            <a:r>
              <a:rPr lang="hu-HU" sz="1600" dirty="0" err="1">
                <a:latin typeface="Consolas" panose="020B0609020204030204" pitchFamily="49" charset="0"/>
              </a:rPr>
              <a:t>json_string</a:t>
            </a:r>
            <a:r>
              <a:rPr lang="hu-HU" sz="1600" dirty="0">
                <a:latin typeface="Consolas" panose="020B0609020204030204" pitchFamily="49" charset="0"/>
              </a:rPr>
              <a:t>)</a:t>
            </a:r>
          </a:p>
          <a:p>
            <a:endParaRPr lang="hu-HU" sz="1600" dirty="0">
              <a:latin typeface="Consolas" panose="020B0609020204030204" pitchFamily="49" charset="0"/>
            </a:endParaRPr>
          </a:p>
          <a:p>
            <a:r>
              <a:rPr lang="hu-HU" sz="1600" dirty="0" err="1">
                <a:latin typeface="Consolas" panose="020B0609020204030204" pitchFamily="49" charset="0"/>
              </a:rPr>
              <a:t>for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rel</a:t>
            </a:r>
            <a:r>
              <a:rPr lang="hu-HU" sz="1600" dirty="0">
                <a:latin typeface="Consolas" panose="020B0609020204030204" pitchFamily="49" charset="0"/>
              </a:rPr>
              <a:t> in </a:t>
            </a:r>
            <a:r>
              <a:rPr lang="hu-HU" sz="1600" dirty="0" err="1">
                <a:latin typeface="Consolas" panose="020B0609020204030204" pitchFamily="49" charset="0"/>
              </a:rPr>
              <a:t>data</a:t>
            </a:r>
            <a:r>
              <a:rPr lang="hu-HU" sz="1600" dirty="0">
                <a:latin typeface="Consolas" panose="020B0609020204030204" pitchFamily="49" charset="0"/>
              </a:rPr>
              <a:t>["</a:t>
            </a:r>
            <a:r>
              <a:rPr lang="hu-HU" sz="1600" dirty="0" err="1">
                <a:latin typeface="Consolas" panose="020B0609020204030204" pitchFamily="49" charset="0"/>
              </a:rPr>
              <a:t>researcher</a:t>
            </a:r>
            <a:r>
              <a:rPr lang="hu-HU" sz="1600" dirty="0">
                <a:latin typeface="Consolas" panose="020B0609020204030204" pitchFamily="49" charset="0"/>
              </a:rPr>
              <a:t>"]["</a:t>
            </a:r>
            <a:r>
              <a:rPr lang="hu-HU" sz="1600" dirty="0" err="1">
                <a:latin typeface="Consolas" panose="020B0609020204030204" pitchFamily="49" charset="0"/>
              </a:rPr>
              <a:t>relatives</a:t>
            </a:r>
            <a:r>
              <a:rPr lang="hu-HU" sz="1600" dirty="0">
                <a:latin typeface="Consolas" panose="020B0609020204030204" pitchFamily="49" charset="0"/>
              </a:rPr>
              <a:t>"]: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    print('</a:t>
            </a:r>
            <a:r>
              <a:rPr lang="hu-HU" sz="1600" dirty="0" err="1">
                <a:latin typeface="Consolas" panose="020B0609020204030204" pitchFamily="49" charset="0"/>
              </a:rPr>
              <a:t>Name</a:t>
            </a:r>
            <a:r>
              <a:rPr lang="hu-HU" sz="1600" dirty="0">
                <a:latin typeface="Consolas" panose="020B0609020204030204" pitchFamily="49" charset="0"/>
              </a:rPr>
              <a:t>: %s (%s)' % ( </a:t>
            </a:r>
            <a:r>
              <a:rPr lang="hu-HU" sz="1600" dirty="0" err="1">
                <a:latin typeface="Consolas" panose="020B0609020204030204" pitchFamily="49" charset="0"/>
              </a:rPr>
              <a:t>rel</a:t>
            </a:r>
            <a:r>
              <a:rPr lang="hu-HU" sz="1600" dirty="0">
                <a:latin typeface="Consolas" panose="020B0609020204030204" pitchFamily="49" charset="0"/>
              </a:rPr>
              <a:t>["</a:t>
            </a:r>
            <a:r>
              <a:rPr lang="hu-HU" sz="1600" dirty="0" err="1">
                <a:latin typeface="Consolas" panose="020B0609020204030204" pitchFamily="49" charset="0"/>
              </a:rPr>
              <a:t>name</a:t>
            </a:r>
            <a:r>
              <a:rPr lang="hu-HU" sz="1600" dirty="0">
                <a:latin typeface="Consolas" panose="020B0609020204030204" pitchFamily="49" charset="0"/>
              </a:rPr>
              <a:t>"], </a:t>
            </a:r>
            <a:r>
              <a:rPr lang="hu-HU" sz="1600" dirty="0" err="1">
                <a:latin typeface="Consolas" panose="020B0609020204030204" pitchFamily="49" charset="0"/>
              </a:rPr>
              <a:t>rel</a:t>
            </a:r>
            <a:r>
              <a:rPr lang="hu-HU" sz="1600" dirty="0">
                <a:latin typeface="Consolas" panose="020B0609020204030204" pitchFamily="49" charset="0"/>
              </a:rPr>
              <a:t>["species"] ) )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</p:spTree>
    <p:extLst>
      <p:ext uri="{BB962C8B-B14F-4D97-AF65-F5344CB8AC3E}">
        <p14:creationId xmlns:p14="http://schemas.microsoft.com/office/powerpoint/2010/main" val="3659103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1.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400" dirty="0"/>
              <a:t>Írjunk függvényt ami megadja a paraméterben kapott évszámról, hogy szökőév-e. </a:t>
            </a:r>
          </a:p>
          <a:p>
            <a:pPr marL="0" indent="0" algn="just">
              <a:buNone/>
            </a:pPr>
            <a:r>
              <a:rPr lang="hu-HU" sz="2400" dirty="0"/>
              <a:t>Az évszámokat egy fájlból olvassuk be!</a:t>
            </a:r>
          </a:p>
          <a:p>
            <a:pPr marL="0" indent="0" algn="just">
              <a:buNone/>
            </a:pPr>
            <a:r>
              <a:rPr lang="hu-HU" sz="2400" dirty="0"/>
              <a:t>Egy év szökőév ha osztható néggyel, de akkor nem ha osztható százzal, hacsak nem osztható négyszázzal.</a:t>
            </a:r>
          </a:p>
          <a:p>
            <a:pPr marL="0" indent="0" algn="just">
              <a:buNone/>
            </a:pPr>
            <a:r>
              <a:rPr lang="hu-HU" sz="2400" dirty="0"/>
              <a:t> Példák: </a:t>
            </a:r>
          </a:p>
          <a:p>
            <a:pPr lvl="1" algn="just"/>
            <a:r>
              <a:rPr lang="hu-HU" sz="2000" dirty="0"/>
              <a:t>szökőév: 1992, 1996, 2000, 2400</a:t>
            </a:r>
          </a:p>
          <a:p>
            <a:pPr lvl="1" algn="just"/>
            <a:r>
              <a:rPr lang="hu-HU" sz="2000" dirty="0"/>
              <a:t>nem szökőév: 1993, 1900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7430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2.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írjunk scriptet, ami kiszámolja, hogy hány pont szükséges a 2. zh-n az egyes </a:t>
            </a:r>
            <a:r>
              <a:rPr lang="hu-HU" sz="2000" dirty="0" err="1"/>
              <a:t>jegyekeléréséhez</a:t>
            </a:r>
            <a:r>
              <a:rPr lang="hu-HU" sz="2000" dirty="0"/>
              <a:t>. A bement egy </a:t>
            </a:r>
            <a:r>
              <a:rPr lang="hu-HU" sz="2000" dirty="0" err="1"/>
              <a:t>json-t</a:t>
            </a:r>
            <a:r>
              <a:rPr lang="hu-HU" sz="2000" dirty="0"/>
              <a:t> tartalmazó fájl legyen, amely tartalmazza a </a:t>
            </a:r>
            <a:r>
              <a:rPr lang="hu-HU" sz="2000" dirty="0" err="1"/>
              <a:t>mininet</a:t>
            </a:r>
            <a:r>
              <a:rPr lang="hu-HU" sz="2000" dirty="0"/>
              <a:t>, </a:t>
            </a:r>
            <a:r>
              <a:rPr lang="hu-HU" sz="2000" dirty="0" err="1"/>
              <a:t>a</a:t>
            </a:r>
            <a:r>
              <a:rPr lang="hu-HU" sz="2000" dirty="0"/>
              <a:t> </a:t>
            </a:r>
            <a:r>
              <a:rPr lang="hu-HU" sz="2000" dirty="0" err="1"/>
              <a:t>házik</a:t>
            </a:r>
            <a:r>
              <a:rPr lang="hu-HU" sz="2000" dirty="0"/>
              <a:t> és az első </a:t>
            </a:r>
            <a:r>
              <a:rPr lang="hu-HU" sz="2000" dirty="0" err="1"/>
              <a:t>ZH-n</a:t>
            </a:r>
            <a:r>
              <a:rPr lang="hu-HU" sz="2000" dirty="0"/>
              <a:t> elért és </a:t>
            </a:r>
            <a:r>
              <a:rPr lang="hu-HU" sz="2000" dirty="0" err="1"/>
              <a:t>mximális</a:t>
            </a:r>
            <a:r>
              <a:rPr lang="hu-HU" sz="2000" dirty="0"/>
              <a:t> pontot.  A kimenet pedig az egyes érdemjegyekhez szükséges minimális pont. (Rész pont nincs!)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44</a:t>
            </a:fld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160494" y="3157313"/>
            <a:ext cx="662954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„</a:t>
            </a:r>
            <a:r>
              <a:rPr lang="hu-HU" sz="1600" dirty="0" err="1">
                <a:latin typeface="Consolas" panose="020B0609020204030204" pitchFamily="49" charset="0"/>
              </a:rPr>
              <a:t>socketPont</a:t>
            </a:r>
            <a:r>
              <a:rPr lang="hu-HU" sz="1600" dirty="0">
                <a:latin typeface="Consolas" panose="020B0609020204030204" pitchFamily="49" charset="0"/>
              </a:rPr>
              <a:t>": {"</a:t>
            </a:r>
            <a:r>
              <a:rPr lang="hu-HU" sz="1600" dirty="0" err="1">
                <a:latin typeface="Consolas" panose="020B0609020204030204" pitchFamily="49" charset="0"/>
              </a:rPr>
              <a:t>max</a:t>
            </a:r>
            <a:r>
              <a:rPr lang="hu-HU" sz="1600" dirty="0">
                <a:latin typeface="Consolas" panose="020B0609020204030204" pitchFamily="49" charset="0"/>
              </a:rPr>
              <a:t>": 20,"elert":10 },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"</a:t>
            </a:r>
            <a:r>
              <a:rPr lang="hu-HU" sz="1600" dirty="0" err="1">
                <a:latin typeface="Consolas" panose="020B0609020204030204" pitchFamily="49" charset="0"/>
              </a:rPr>
              <a:t>zhPont</a:t>
            </a:r>
            <a:r>
              <a:rPr lang="hu-HU" sz="1600" dirty="0">
                <a:latin typeface="Consolas" panose="020B0609020204030204" pitchFamily="49" charset="0"/>
              </a:rPr>
              <a:t>": {"</a:t>
            </a:r>
            <a:r>
              <a:rPr lang="hu-HU" sz="1600" dirty="0" err="1">
                <a:latin typeface="Consolas" panose="020B0609020204030204" pitchFamily="49" charset="0"/>
              </a:rPr>
              <a:t>max</a:t>
            </a:r>
            <a:r>
              <a:rPr lang="hu-HU" sz="1600" dirty="0">
                <a:latin typeface="Consolas" panose="020B0609020204030204" pitchFamily="49" charset="0"/>
              </a:rPr>
              <a:t>": 20, "minimum":0.5 },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 "</a:t>
            </a:r>
            <a:r>
              <a:rPr lang="hu-HU" sz="1600" dirty="0" err="1">
                <a:latin typeface="Consolas" panose="020B0609020204030204" pitchFamily="49" charset="0"/>
              </a:rPr>
              <a:t>mininetPont</a:t>
            </a:r>
            <a:r>
              <a:rPr lang="hu-HU" sz="1600" dirty="0">
                <a:latin typeface="Consolas" panose="020B0609020204030204" pitchFamily="49" charset="0"/>
              </a:rPr>
              <a:t>": {"</a:t>
            </a:r>
            <a:r>
              <a:rPr lang="hu-HU" sz="1600" dirty="0" err="1">
                <a:latin typeface="Consolas" panose="020B0609020204030204" pitchFamily="49" charset="0"/>
              </a:rPr>
              <a:t>max</a:t>
            </a:r>
            <a:r>
              <a:rPr lang="hu-HU" sz="1600" dirty="0">
                <a:latin typeface="Consolas" panose="020B0609020204030204" pitchFamily="49" charset="0"/>
              </a:rPr>
              <a:t>": 20,"elert":20, "minimum":0.5 },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57859" y="4946899"/>
            <a:ext cx="2799741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python</a:t>
            </a:r>
            <a:r>
              <a:rPr lang="hu-HU" sz="1600" dirty="0">
                <a:latin typeface="Consolas" panose="020B0609020204030204" pitchFamily="49" charset="0"/>
              </a:rPr>
              <a:t> </a:t>
            </a:r>
            <a:r>
              <a:rPr lang="hu-HU" sz="1600" dirty="0" err="1">
                <a:latin typeface="Consolas" panose="020B0609020204030204" pitchFamily="49" charset="0"/>
              </a:rPr>
              <a:t>zhSzamolo.py</a:t>
            </a:r>
            <a:endParaRPr lang="hu-HU" sz="1600" dirty="0">
              <a:latin typeface="Consolas" panose="020B0609020204030204" pitchFamily="49" charset="0"/>
            </a:endParaRPr>
          </a:p>
          <a:p>
            <a:r>
              <a:rPr lang="nb-NO" sz="1600" dirty="0">
                <a:latin typeface="Consolas" panose="020B0609020204030204" pitchFamily="49" charset="0"/>
              </a:rPr>
              <a:t>2 :  </a:t>
            </a:r>
            <a:r>
              <a:rPr lang="hu-HU" sz="1600" dirty="0">
                <a:latin typeface="Consolas" panose="020B0609020204030204" pitchFamily="49" charset="0"/>
              </a:rPr>
              <a:t>10</a:t>
            </a:r>
            <a:r>
              <a:rPr lang="nb-NO" sz="1600" dirty="0">
                <a:latin typeface="Consolas" panose="020B0609020204030204" pitchFamily="49" charset="0"/>
              </a:rPr>
              <a:t>.0</a:t>
            </a:r>
          </a:p>
          <a:p>
            <a:r>
              <a:rPr lang="nb-NO" sz="1600" dirty="0">
                <a:latin typeface="Consolas" panose="020B0609020204030204" pitchFamily="49" charset="0"/>
              </a:rPr>
              <a:t>3 :  1</a:t>
            </a:r>
            <a:r>
              <a:rPr lang="hu-HU" sz="1600" dirty="0">
                <a:latin typeface="Consolas" panose="020B0609020204030204" pitchFamily="49" charset="0"/>
              </a:rPr>
              <a:t>0</a:t>
            </a:r>
            <a:r>
              <a:rPr lang="nb-NO" sz="1600" dirty="0">
                <a:latin typeface="Consolas" panose="020B0609020204030204" pitchFamily="49" charset="0"/>
              </a:rPr>
              <a:t>.0</a:t>
            </a:r>
          </a:p>
          <a:p>
            <a:r>
              <a:rPr lang="nb-NO" sz="1600" dirty="0">
                <a:latin typeface="Consolas" panose="020B0609020204030204" pitchFamily="49" charset="0"/>
              </a:rPr>
              <a:t>4 :  </a:t>
            </a:r>
            <a:r>
              <a:rPr lang="hu-HU" sz="1600" dirty="0">
                <a:latin typeface="Consolas" panose="020B0609020204030204" pitchFamily="49" charset="0"/>
              </a:rPr>
              <a:t>16.0</a:t>
            </a:r>
            <a:endParaRPr lang="nb-NO" sz="1600" dirty="0">
              <a:latin typeface="Consolas" panose="020B0609020204030204" pitchFamily="49" charset="0"/>
            </a:endParaRPr>
          </a:p>
          <a:p>
            <a:r>
              <a:rPr lang="nb-NO" sz="1600" dirty="0">
                <a:latin typeface="Consolas" panose="020B0609020204030204" pitchFamily="49" charset="0"/>
              </a:rPr>
              <a:t>5 :  Remenytelen</a:t>
            </a:r>
            <a:endParaRPr lang="hu-H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23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Szorgalmi Feladat 1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Írjunk függvényt ami megadja az n. </a:t>
            </a:r>
            <a:r>
              <a:rPr lang="hu-HU" dirty="0" err="1"/>
              <a:t>fibonacci</a:t>
            </a:r>
            <a:r>
              <a:rPr lang="hu-HU" dirty="0"/>
              <a:t> számot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fibonacci</a:t>
            </a:r>
            <a:r>
              <a:rPr lang="hu-HU" dirty="0"/>
              <a:t>(0) -&gt; </a:t>
            </a:r>
            <a:r>
              <a:rPr lang="hu-HU" dirty="0" err="1"/>
              <a:t>0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 err="1"/>
              <a:t>fibonacci</a:t>
            </a:r>
            <a:r>
              <a:rPr lang="hu-HU" dirty="0"/>
              <a:t>(1) -&gt; </a:t>
            </a:r>
            <a:r>
              <a:rPr lang="hu-HU" dirty="0" err="1"/>
              <a:t>1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 err="1"/>
              <a:t>fibonacci</a:t>
            </a:r>
            <a:r>
              <a:rPr lang="hu-HU" dirty="0"/>
              <a:t>(2) -&gt; 1 </a:t>
            </a:r>
          </a:p>
          <a:p>
            <a:pPr marL="0" indent="0">
              <a:buNone/>
            </a:pPr>
            <a:r>
              <a:rPr lang="hu-HU" dirty="0" err="1"/>
              <a:t>fibonacci</a:t>
            </a:r>
            <a:r>
              <a:rPr lang="hu-HU" dirty="0"/>
              <a:t>(3) -&gt; 2 </a:t>
            </a:r>
          </a:p>
          <a:p>
            <a:pPr marL="0" indent="0">
              <a:buNone/>
            </a:pPr>
            <a:r>
              <a:rPr lang="hu-HU" dirty="0"/>
              <a:t>…</a:t>
            </a:r>
          </a:p>
          <a:p>
            <a:pPr marL="0" indent="0">
              <a:buNone/>
            </a:pPr>
            <a:r>
              <a:rPr lang="hu-HU" dirty="0" err="1"/>
              <a:t>fibonacci</a:t>
            </a:r>
            <a:r>
              <a:rPr lang="hu-HU" dirty="0"/>
              <a:t>(n) -&gt; </a:t>
            </a:r>
            <a:r>
              <a:rPr lang="hu-HU" dirty="0" err="1"/>
              <a:t>fibonacci</a:t>
            </a:r>
            <a:r>
              <a:rPr lang="hu-HU" dirty="0"/>
              <a:t>(n-2) + </a:t>
            </a:r>
            <a:r>
              <a:rPr lang="hu-HU" dirty="0" err="1"/>
              <a:t>fibonacci</a:t>
            </a:r>
            <a:r>
              <a:rPr lang="hu-HU" dirty="0"/>
              <a:t>(n-1)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820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Szorgalmi Feladat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A hét napjait jelöljük 0-6-ig (Hétfő,…,Vasárnap). Írjunk egy függvényt, ami megadja mikor kell kelnünk az adott napon (hétköznap ’7:00’ hétvégén ’10:00’), kivéve ha vakációzunk, mert akkor hétköznap ’10:00’ hétvégén ’OFF’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alarm_</a:t>
            </a:r>
            <a:r>
              <a:rPr lang="hu-HU" dirty="0" err="1"/>
              <a:t>clock</a:t>
            </a:r>
            <a:r>
              <a:rPr lang="hu-HU" dirty="0"/>
              <a:t>(1, </a:t>
            </a:r>
            <a:r>
              <a:rPr lang="hu-HU" dirty="0" err="1"/>
              <a:t>False</a:t>
            </a:r>
            <a:r>
              <a:rPr lang="hu-HU" dirty="0"/>
              <a:t>) → '7:00'</a:t>
            </a:r>
          </a:p>
          <a:p>
            <a:pPr marL="0" indent="0">
              <a:buNone/>
            </a:pPr>
            <a:r>
              <a:rPr lang="hu-HU" dirty="0"/>
              <a:t>alarm_</a:t>
            </a:r>
            <a:r>
              <a:rPr lang="hu-HU" dirty="0" err="1"/>
              <a:t>clock</a:t>
            </a:r>
            <a:r>
              <a:rPr lang="hu-HU" dirty="0"/>
              <a:t>(5, </a:t>
            </a:r>
            <a:r>
              <a:rPr lang="hu-HU" dirty="0" err="1"/>
              <a:t>False</a:t>
            </a:r>
            <a:r>
              <a:rPr lang="hu-HU" dirty="0"/>
              <a:t>) → '10:00'</a:t>
            </a:r>
          </a:p>
          <a:p>
            <a:pPr marL="0" indent="0">
              <a:buNone/>
            </a:pPr>
            <a:r>
              <a:rPr lang="hu-HU" dirty="0"/>
              <a:t>alarm_</a:t>
            </a:r>
            <a:r>
              <a:rPr lang="hu-HU" dirty="0" err="1"/>
              <a:t>clock</a:t>
            </a:r>
            <a:r>
              <a:rPr lang="hu-HU" dirty="0"/>
              <a:t>(0, </a:t>
            </a:r>
            <a:r>
              <a:rPr lang="hu-HU" dirty="0" err="1"/>
              <a:t>True</a:t>
            </a:r>
            <a:r>
              <a:rPr lang="hu-HU" dirty="0"/>
              <a:t>) → '10:00‚</a:t>
            </a:r>
          </a:p>
          <a:p>
            <a:pPr marL="0" indent="0">
              <a:buNone/>
            </a:pPr>
            <a:r>
              <a:rPr lang="hu-HU" dirty="0"/>
              <a:t>alarm_</a:t>
            </a:r>
            <a:r>
              <a:rPr lang="hu-HU" dirty="0" err="1"/>
              <a:t>clock</a:t>
            </a:r>
            <a:r>
              <a:rPr lang="hu-HU" dirty="0"/>
              <a:t>(6, </a:t>
            </a:r>
            <a:r>
              <a:rPr lang="hu-HU" dirty="0" err="1"/>
              <a:t>True</a:t>
            </a:r>
            <a:r>
              <a:rPr lang="hu-HU" dirty="0"/>
              <a:t>) → ’OFF'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765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84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lehet megbukni?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Késve kezdjük el a házi feladatot!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  <a:tabLst>
                <a:tab pos="534988" algn="l"/>
              </a:tabLst>
            </a:pPr>
            <a:r>
              <a:rPr lang="hu-HU" sz="2400" dirty="0"/>
              <a:t>A szerveren lévő új </a:t>
            </a:r>
            <a:br>
              <a:rPr lang="hu-HU" sz="2400" dirty="0"/>
            </a:br>
            <a:r>
              <a:rPr lang="hu-HU" sz="2400" dirty="0" err="1"/>
              <a:t>házik</a:t>
            </a:r>
            <a:r>
              <a:rPr lang="hu-HU" sz="2400" dirty="0"/>
              <a:t> leadás előtti </a:t>
            </a:r>
            <a:br>
              <a:rPr lang="hu-HU" sz="2400" dirty="0"/>
            </a:br>
            <a:r>
              <a:rPr lang="hu-HU" sz="2400" dirty="0"/>
              <a:t>éjfélkor. </a:t>
            </a:r>
            <a:r>
              <a:rPr lang="hu-HU" sz="2400" dirty="0">
                <a:sym typeface="Wingdings" pitchFamily="2" charset="2"/>
              </a:rPr>
              <a:t></a:t>
            </a:r>
            <a:endParaRPr lang="hu-HU" sz="240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5</a:t>
            </a:fld>
            <a:endParaRPr lang="hu-HU"/>
          </a:p>
        </p:txBody>
      </p:sp>
      <p:pic>
        <p:nvPicPr>
          <p:cNvPr id="1026" name="Picture 2" descr="C:\Users\Gogo\Pictures\bead_halo_teste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398" y="2144941"/>
            <a:ext cx="5022457" cy="417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8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CFE7B-7CE8-0B49-8E32-B9918175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hu-HU" dirty="0"/>
              <a:t>Hogyan lehet elvégezni a tárgyat?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8952C0-58E8-8F0A-066E-BEB1C4067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754471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Ne várd meg a </a:t>
            </a:r>
            <a:r>
              <a:rPr lang="hu-HU" dirty="0" err="1"/>
              <a:t>Panic</a:t>
            </a:r>
            <a:r>
              <a:rPr lang="hu-HU" dirty="0"/>
              <a:t> </a:t>
            </a:r>
            <a:r>
              <a:rPr lang="hu-HU" dirty="0" err="1"/>
              <a:t>Monster</a:t>
            </a:r>
            <a:r>
              <a:rPr lang="hu-HU" dirty="0"/>
              <a:t>-t!!!!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Kérdezz!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FFE96DD-F2E1-5E09-9758-854FE27B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hu-HU"/>
              <a:t>Számítógépes Hálózatok Gyakorlat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E8788CE-1DD9-5D2F-DC66-B47D9CA4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EC31B0-1150-4AFF-A008-8D02E091D457}" type="slidenum">
              <a:rPr lang="hu-HU" smtClean="0"/>
              <a:pPr>
                <a:spcAft>
                  <a:spcPts val="600"/>
                </a:spcAft>
              </a:pPr>
              <a:t>6</a:t>
            </a:fld>
            <a:endParaRPr lang="hu-HU"/>
          </a:p>
        </p:txBody>
      </p:sp>
      <p:pic>
        <p:nvPicPr>
          <p:cNvPr id="6" name="Picture 2" descr="Turn Your Calendar Into Your Mission Control Dashboard - Zoho Blog">
            <a:extLst>
              <a:ext uri="{FF2B5EF4-FFF2-40B4-BE49-F238E27FC236}">
                <a16:creationId xmlns:a16="http://schemas.microsoft.com/office/drawing/2014/main" id="{189D68CA-0C52-40CB-4C69-C220C8EAB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" y="2817970"/>
            <a:ext cx="4014947" cy="20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t those monkeys off your back! | astrobites">
            <a:extLst>
              <a:ext uri="{FF2B5EF4-FFF2-40B4-BE49-F238E27FC236}">
                <a16:creationId xmlns:a16="http://schemas.microsoft.com/office/drawing/2014/main" id="{745B2F5D-8650-BABA-1368-1AD99F5A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1088" y="3385963"/>
            <a:ext cx="4014946" cy="2740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16C8199-0177-C189-3D4B-CDC5EF99A4AB}"/>
              </a:ext>
            </a:extLst>
          </p:cNvPr>
          <p:cNvSpPr txBox="1"/>
          <p:nvPr/>
        </p:nvSpPr>
        <p:spPr>
          <a:xfrm>
            <a:off x="726141" y="5604945"/>
            <a:ext cx="299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https://youtu.be/arj7oStGLkU</a:t>
            </a:r>
          </a:p>
        </p:txBody>
      </p:sp>
    </p:spTree>
    <p:extLst>
      <p:ext uri="{BB962C8B-B14F-4D97-AF65-F5344CB8AC3E}">
        <p14:creationId xmlns:p14="http://schemas.microsoft.com/office/powerpoint/2010/main" val="36197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Ponthatárok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7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180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0" dirty="0"/>
              <a:t>Százalék = </a:t>
            </a:r>
            <a:r>
              <a:rPr lang="hu-HU" sz="2000" b="0" dirty="0" err="1"/>
              <a:t>háziSzázalék</a:t>
            </a:r>
            <a:r>
              <a:rPr lang="hu-HU" sz="2000" b="0" dirty="0"/>
              <a:t> *0,33 + </a:t>
            </a:r>
            <a:r>
              <a:rPr lang="hu-HU" sz="2000" b="0" dirty="0" err="1"/>
              <a:t>mininetSzázalék</a:t>
            </a:r>
            <a:r>
              <a:rPr lang="hu-HU" sz="2000" b="0" dirty="0"/>
              <a:t> * 0,33 +  </a:t>
            </a:r>
            <a:r>
              <a:rPr lang="hu-HU" sz="2000" dirty="0" err="1"/>
              <a:t>ZHszázalék</a:t>
            </a:r>
            <a:r>
              <a:rPr lang="hu-HU" sz="2000" dirty="0"/>
              <a:t> * 0,33</a:t>
            </a:r>
          </a:p>
        </p:txBody>
      </p:sp>
      <p:graphicFrame>
        <p:nvGraphicFramePr>
          <p:cNvPr id="13" name="Tartalom helye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3594043"/>
              </p:ext>
            </p:extLst>
          </p:nvPr>
        </p:nvGraphicFramePr>
        <p:xfrm>
          <a:off x="2907890" y="2957052"/>
          <a:ext cx="4038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Százalék</a:t>
                      </a:r>
                    </a:p>
                  </a:txBody>
                  <a:tcPr marL="60769" marR="60769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Érdemjegy</a:t>
                      </a:r>
                    </a:p>
                  </a:txBody>
                  <a:tcPr marL="60769" marR="607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0 - 49 %</a:t>
                      </a:r>
                    </a:p>
                  </a:txBody>
                  <a:tcPr marL="60769" marR="60769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Elégtelen (1)</a:t>
                      </a:r>
                    </a:p>
                  </a:txBody>
                  <a:tcPr marL="60769" marR="607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50 - 59 %</a:t>
                      </a:r>
                    </a:p>
                  </a:txBody>
                  <a:tcPr marL="60769" marR="60769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Elégséges (2)</a:t>
                      </a:r>
                    </a:p>
                  </a:txBody>
                  <a:tcPr marL="60769" marR="607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60 - 74 %</a:t>
                      </a:r>
                    </a:p>
                  </a:txBody>
                  <a:tcPr marL="60769" marR="60769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Közepes (3)</a:t>
                      </a:r>
                    </a:p>
                  </a:txBody>
                  <a:tcPr marL="60769" marR="607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75 - 84 %</a:t>
                      </a:r>
                    </a:p>
                  </a:txBody>
                  <a:tcPr marL="60769" marR="60769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 (4)</a:t>
                      </a:r>
                    </a:p>
                  </a:txBody>
                  <a:tcPr marL="60769" marR="607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85 –</a:t>
                      </a:r>
                      <a:r>
                        <a:rPr lang="hu-HU" baseline="0" dirty="0"/>
                        <a:t> 100 %</a:t>
                      </a:r>
                      <a:endParaRPr lang="hu-HU" dirty="0"/>
                    </a:p>
                  </a:txBody>
                  <a:tcPr marL="60769" marR="60769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Jeles (5)</a:t>
                      </a:r>
                    </a:p>
                  </a:txBody>
                  <a:tcPr marL="60769" marR="607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5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Témakörök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hu-HU" dirty="0"/>
              <a:t>Python alapok</a:t>
            </a:r>
          </a:p>
          <a:p>
            <a:r>
              <a:rPr lang="hu-HU" dirty="0"/>
              <a:t>Mininet, hálózati karakterisztikák,  alapvető eszközök: </a:t>
            </a:r>
            <a:r>
              <a:rPr lang="hu-HU" dirty="0" err="1"/>
              <a:t>traceroute</a:t>
            </a:r>
            <a:r>
              <a:rPr lang="hu-HU" dirty="0"/>
              <a:t>, </a:t>
            </a:r>
            <a:r>
              <a:rPr lang="hu-HU" dirty="0" err="1"/>
              <a:t>ping</a:t>
            </a:r>
            <a:r>
              <a:rPr lang="hu-HU" dirty="0"/>
              <a:t> </a:t>
            </a:r>
          </a:p>
          <a:p>
            <a:r>
              <a:rPr lang="hu-HU" dirty="0" err="1"/>
              <a:t>Wireshark</a:t>
            </a:r>
            <a:r>
              <a:rPr lang="hu-HU" dirty="0"/>
              <a:t>/</a:t>
            </a:r>
            <a:r>
              <a:rPr lang="hu-HU" dirty="0" err="1"/>
              <a:t>tcpdump</a:t>
            </a:r>
            <a:r>
              <a:rPr lang="hu-HU" dirty="0"/>
              <a:t> forgalom elemzés</a:t>
            </a:r>
            <a:endParaRPr lang="hu-HU" dirty="0">
              <a:cs typeface="Calibri"/>
            </a:endParaRPr>
          </a:p>
          <a:p>
            <a:r>
              <a:rPr lang="hu-HU" dirty="0" err="1"/>
              <a:t>Socket</a:t>
            </a:r>
            <a:r>
              <a:rPr lang="hu-HU" dirty="0"/>
              <a:t> programozás</a:t>
            </a:r>
          </a:p>
          <a:p>
            <a:r>
              <a:rPr lang="hu-HU" dirty="0"/>
              <a:t>CRC, kódolások, MD5</a:t>
            </a:r>
            <a:endParaRPr lang="hu-HU" dirty="0">
              <a:cs typeface="Calibri"/>
            </a:endParaRPr>
          </a:p>
          <a:p>
            <a:r>
              <a:rPr lang="hu-HU" dirty="0"/>
              <a:t>Tűzfalak: </a:t>
            </a:r>
            <a:r>
              <a:rPr lang="hu-HU" dirty="0" err="1"/>
              <a:t>Iptables</a:t>
            </a:r>
            <a:endParaRPr lang="hu-HU" dirty="0" err="1">
              <a:cs typeface="Calibri"/>
            </a:endParaRPr>
          </a:p>
          <a:p>
            <a:r>
              <a:rPr lang="hu-HU" dirty="0"/>
              <a:t>MAC </a:t>
            </a:r>
            <a:r>
              <a:rPr lang="hu-HU" dirty="0" err="1"/>
              <a:t>learning</a:t>
            </a:r>
            <a:r>
              <a:rPr lang="hu-HU" dirty="0"/>
              <a:t>, STP, ARP, </a:t>
            </a:r>
            <a:r>
              <a:rPr lang="hu-HU" dirty="0" err="1"/>
              <a:t>routing</a:t>
            </a:r>
            <a:r>
              <a:rPr lang="hu-HU" dirty="0"/>
              <a:t> beállítások</a:t>
            </a:r>
            <a:endParaRPr lang="hu-HU" dirty="0">
              <a:cs typeface="Calibri"/>
            </a:endParaRPr>
          </a:p>
          <a:p>
            <a:r>
              <a:rPr lang="hu-HU" dirty="0"/>
              <a:t>Port </a:t>
            </a:r>
            <a:r>
              <a:rPr lang="hu-HU" dirty="0" err="1"/>
              <a:t>forwarding</a:t>
            </a:r>
            <a:r>
              <a:rPr lang="hu-HU" dirty="0"/>
              <a:t>, VLAN beállítások</a:t>
            </a:r>
          </a:p>
          <a:p>
            <a:r>
              <a:rPr lang="hu-HU" dirty="0" err="1"/>
              <a:t>Tunneling</a:t>
            </a:r>
            <a:r>
              <a:rPr lang="hu-HU" dirty="0"/>
              <a:t> megoldások IPv4/IPv6</a:t>
            </a:r>
            <a:endParaRPr lang="hu-HU" dirty="0">
              <a:cs typeface="Calibri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42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történelem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1600200"/>
            <a:ext cx="6417106" cy="4525963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Guido Van </a:t>
            </a:r>
            <a:r>
              <a:rPr lang="hu-HU" dirty="0" err="1"/>
              <a:t>Rossum</a:t>
            </a:r>
            <a:r>
              <a:rPr lang="hu-HU" dirty="0"/>
              <a:t>, 1989 karácsonya</a:t>
            </a:r>
          </a:p>
          <a:p>
            <a:r>
              <a:rPr lang="hu-HU" dirty="0"/>
              <a:t>Van </a:t>
            </a:r>
            <a:r>
              <a:rPr lang="hu-HU" dirty="0" err="1"/>
              <a:t>Rossum</a:t>
            </a:r>
            <a:r>
              <a:rPr lang="hu-HU" dirty="0"/>
              <a:t> írta ’96-ban:</a:t>
            </a:r>
          </a:p>
          <a:p>
            <a:endParaRPr lang="hu-HU" dirty="0"/>
          </a:p>
          <a:p>
            <a:pPr marL="0" indent="0" algn="just">
              <a:buNone/>
            </a:pPr>
            <a:r>
              <a:rPr lang="hu-HU" dirty="0"/>
              <a:t>„</a:t>
            </a:r>
            <a:r>
              <a:rPr lang="en-US" dirty="0"/>
              <a:t>Over six years ago, in December 1989, I was looking for a "hobby" programming project that would keep me occupied during the week around Christmas. My office ... would be closed, but I had a home computer, and not much else on my hands. I decided to write an interpreter for the new scripting language I had been thinking about lately: a descendant of </a:t>
            </a:r>
            <a:r>
              <a:rPr lang="en-US" dirty="0">
                <a:hlinkClick r:id="rId2" tooltip="ABC (programming language)"/>
              </a:rPr>
              <a:t>ABC</a:t>
            </a:r>
            <a:r>
              <a:rPr lang="en-US" dirty="0"/>
              <a:t> that would appeal to </a:t>
            </a:r>
            <a:r>
              <a:rPr lang="en-US" dirty="0">
                <a:hlinkClick r:id="rId3" tooltip="Unix"/>
              </a:rPr>
              <a:t>Unix</a:t>
            </a:r>
            <a:r>
              <a:rPr lang="en-US" dirty="0"/>
              <a:t>/</a:t>
            </a:r>
            <a:r>
              <a:rPr lang="en-US" dirty="0">
                <a:hlinkClick r:id="rId4" tooltip="C (programming language)"/>
              </a:rPr>
              <a:t>C</a:t>
            </a:r>
            <a:r>
              <a:rPr lang="en-US" dirty="0"/>
              <a:t> </a:t>
            </a:r>
            <a:r>
              <a:rPr lang="en-US" dirty="0">
                <a:hlinkClick r:id="rId5" tooltip="Hacker (programmer subculture)"/>
              </a:rPr>
              <a:t>hackers</a:t>
            </a:r>
            <a:r>
              <a:rPr lang="en-US" dirty="0"/>
              <a:t>. I chose Python as a working title for the project, being in a slightly irreverent mood (and a big fan of </a:t>
            </a:r>
            <a:r>
              <a:rPr lang="en-US" i="1" dirty="0">
                <a:hlinkClick r:id="rId6" tooltip="Monty Python's Flying Circus"/>
              </a:rPr>
              <a:t>Monty Python's Flying Circus</a:t>
            </a:r>
            <a:r>
              <a:rPr lang="en-US" dirty="0"/>
              <a:t>).</a:t>
            </a:r>
            <a:r>
              <a:rPr lang="hu-HU" dirty="0"/>
              <a:t>”</a:t>
            </a:r>
          </a:p>
        </p:txBody>
      </p:sp>
      <p:pic>
        <p:nvPicPr>
          <p:cNvPr id="1026" name="Picture 2" descr="https://upload.wikimedia.org/wikipedia/commons/thumb/6/66/Guido_van_Rossum_OSCON_2006.jpg/220px-Guido_van_Rossum_OSCON_200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00" y="1574287"/>
            <a:ext cx="1812493" cy="27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</a:t>
            </a: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31B0-1150-4AFF-A008-8D02E091D45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30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D124C0B617F4999D104D22D6BC95A" ma:contentTypeVersion="6" ma:contentTypeDescription="Create a new document." ma:contentTypeScope="" ma:versionID="6e63d0e0db4aea4015200ce5c15481d4">
  <xsd:schema xmlns:xsd="http://www.w3.org/2001/XMLSchema" xmlns:xs="http://www.w3.org/2001/XMLSchema" xmlns:p="http://schemas.microsoft.com/office/2006/metadata/properties" xmlns:ns2="933e64fd-1b07-49fa-b034-5fa910d8ce24" targetNamespace="http://schemas.microsoft.com/office/2006/metadata/properties" ma:root="true" ma:fieldsID="19f15d363c5eb6a6ad4953fd6f0ae5ad" ns2:_="">
    <xsd:import namespace="933e64fd-1b07-49fa-b034-5fa910d8ce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e64fd-1b07-49fa-b034-5fa910d8ce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457E6D-D322-40C3-8A0C-ADF6DAB1A4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0A2862-5710-46C3-9DE6-ABF947F04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3e64fd-1b07-49fa-b034-5fa910d8ce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A5D41F-C731-4E68-9136-13032CD7F94B}">
  <ds:schemaRefs>
    <ds:schemaRef ds:uri="http://schemas.microsoft.com/office/2006/metadata/properties"/>
    <ds:schemaRef ds:uri="933e64fd-1b07-49fa-b034-5fa910d8ce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3252</Words>
  <Application>Microsoft Office PowerPoint</Application>
  <PresentationFormat>Diavetítés a képernyőre (4:3 oldalarány)</PresentationFormat>
  <Paragraphs>626</Paragraphs>
  <Slides>47</Slides>
  <Notes>0</Notes>
  <HiddenSlides>1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47</vt:i4>
      </vt:variant>
    </vt:vector>
  </HeadingPairs>
  <TitlesOfParts>
    <vt:vector size="48" baseType="lpstr">
      <vt:lpstr>Office-téma</vt:lpstr>
      <vt:lpstr>Számítógépes Hálózatok </vt:lpstr>
      <vt:lpstr>Elérhetőségek</vt:lpstr>
      <vt:lpstr>Követelmények</vt:lpstr>
      <vt:lpstr>Házi feladatok</vt:lpstr>
      <vt:lpstr>Hogy lehet megbukni?</vt:lpstr>
      <vt:lpstr>Hogyan lehet elvégezni a tárgyat?</vt:lpstr>
      <vt:lpstr>Ponthatárok</vt:lpstr>
      <vt:lpstr>Témakörök</vt:lpstr>
      <vt:lpstr>Python történelem</vt:lpstr>
      <vt:lpstr>Python tulajdonságok</vt:lpstr>
      <vt:lpstr>Python parancssor</vt:lpstr>
      <vt:lpstr>Egyszerű számítások</vt:lpstr>
      <vt:lpstr>Matematikai kerekítések</vt:lpstr>
      <vt:lpstr>Változók</vt:lpstr>
      <vt:lpstr>String műveletek</vt:lpstr>
      <vt:lpstr>Listák</vt:lpstr>
      <vt:lpstr>Listák</vt:lpstr>
      <vt:lpstr>Tuple – nem módosítható lista</vt:lpstr>
      <vt:lpstr>Halmazok</vt:lpstr>
      <vt:lpstr>Szótár</vt:lpstr>
      <vt:lpstr>Szótár</vt:lpstr>
      <vt:lpstr>Elágazások</vt:lpstr>
      <vt:lpstr>Ciklus</vt:lpstr>
      <vt:lpstr>Ciklus</vt:lpstr>
      <vt:lpstr>Python script futtatása</vt:lpstr>
      <vt:lpstr>Függvények</vt:lpstr>
      <vt:lpstr>Függvények</vt:lpstr>
      <vt:lpstr>Lambda Függvények</vt:lpstr>
      <vt:lpstr>Lista, Dict, Tuple generálás</vt:lpstr>
      <vt:lpstr>map</vt:lpstr>
      <vt:lpstr>filter</vt:lpstr>
      <vt:lpstr>File műveletek</vt:lpstr>
      <vt:lpstr>Standard inputról olvasás</vt:lpstr>
      <vt:lpstr>Parancssori paraméterek</vt:lpstr>
      <vt:lpstr>Osztályok</vt:lpstr>
      <vt:lpstr>Import vs main()</vt:lpstr>
      <vt:lpstr>JSON - JavaScript Object Notation</vt:lpstr>
      <vt:lpstr>JSON &amp; Python – import json</vt:lpstr>
      <vt:lpstr>JSON &amp; Python –  Típus megfeleltetés szerializáció során</vt:lpstr>
      <vt:lpstr>JSON &amp; Python – Típus megfeleltetés deszerializáció során</vt:lpstr>
      <vt:lpstr>JSON &amp; Python – JSON fájlok</vt:lpstr>
      <vt:lpstr>JSON &amp; Python – JSON fájlok</vt:lpstr>
      <vt:lpstr>Feladat 1.</vt:lpstr>
      <vt:lpstr>Feladat 2.</vt:lpstr>
      <vt:lpstr>Szorgalmi Feladat 1</vt:lpstr>
      <vt:lpstr>Szorgalmi Feladat 2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hálózatok</dc:title>
  <dc:creator>Peter VPetya</dc:creator>
  <cp:lastModifiedBy>Dr. Gombos Gergo</cp:lastModifiedBy>
  <cp:revision>233</cp:revision>
  <dcterms:created xsi:type="dcterms:W3CDTF">2017-09-01T09:23:30Z</dcterms:created>
  <dcterms:modified xsi:type="dcterms:W3CDTF">2022-09-12T18:58:03Z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0x010100DD5D124C0B617F4999D104D22D6BC95A</vt:lpwstr>
  </property>
</Properties>
</file>