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4"/>
  </p:sldMasterIdLst>
  <p:notesMasterIdLst>
    <p:notesMasterId r:id="rId16"/>
  </p:notesMasterIdLst>
  <p:handoutMasterIdLst>
    <p:handoutMasterId r:id="rId17"/>
  </p:handoutMasterIdLst>
  <p:sldIdLst>
    <p:sldId id="256" r:id="rId5"/>
    <p:sldId id="259" r:id="rId6"/>
    <p:sldId id="260" r:id="rId7"/>
    <p:sldId id="261" r:id="rId8"/>
    <p:sldId id="262" r:id="rId9"/>
    <p:sldId id="263" r:id="rId10"/>
    <p:sldId id="265" r:id="rId11"/>
    <p:sldId id="266" r:id="rId12"/>
    <p:sldId id="264" r:id="rId13"/>
    <p:sldId id="268" r:id="rId14"/>
    <p:sldId id="267" r:id="rId15"/>
  </p:sldIdLst>
  <p:sldSz cx="9144000" cy="6858000" type="screen4x3"/>
  <p:notesSz cx="6904038" cy="9220200"/>
  <p:defaultTextStyle>
    <a:defPPr>
      <a:defRPr lang="en-US"/>
    </a:defPPr>
    <a:lvl1pPr algn="l" rtl="0" eaLnBrk="0" fontAlgn="base" hangingPunct="0">
      <a:spcBef>
        <a:spcPct val="0"/>
      </a:spcBef>
      <a:spcAft>
        <a:spcPct val="0"/>
      </a:spcAft>
      <a:defRPr sz="1000" b="1" kern="1200">
        <a:solidFill>
          <a:schemeClr val="tx1"/>
        </a:solidFill>
        <a:latin typeface="CG Times" charset="0"/>
        <a:ea typeface="MS PGothic" charset="-128"/>
        <a:cs typeface="+mn-cs"/>
      </a:defRPr>
    </a:lvl1pPr>
    <a:lvl2pPr marL="457200" algn="l" rtl="0" eaLnBrk="0" fontAlgn="base" hangingPunct="0">
      <a:spcBef>
        <a:spcPct val="0"/>
      </a:spcBef>
      <a:spcAft>
        <a:spcPct val="0"/>
      </a:spcAft>
      <a:defRPr sz="1000" b="1" kern="1200">
        <a:solidFill>
          <a:schemeClr val="tx1"/>
        </a:solidFill>
        <a:latin typeface="CG Times" charset="0"/>
        <a:ea typeface="MS PGothic" charset="-128"/>
        <a:cs typeface="+mn-cs"/>
      </a:defRPr>
    </a:lvl2pPr>
    <a:lvl3pPr marL="914400" algn="l" rtl="0" eaLnBrk="0" fontAlgn="base" hangingPunct="0">
      <a:spcBef>
        <a:spcPct val="0"/>
      </a:spcBef>
      <a:spcAft>
        <a:spcPct val="0"/>
      </a:spcAft>
      <a:defRPr sz="1000" b="1" kern="1200">
        <a:solidFill>
          <a:schemeClr val="tx1"/>
        </a:solidFill>
        <a:latin typeface="CG Times" charset="0"/>
        <a:ea typeface="MS PGothic" charset="-128"/>
        <a:cs typeface="+mn-cs"/>
      </a:defRPr>
    </a:lvl3pPr>
    <a:lvl4pPr marL="1371600" algn="l" rtl="0" eaLnBrk="0" fontAlgn="base" hangingPunct="0">
      <a:spcBef>
        <a:spcPct val="0"/>
      </a:spcBef>
      <a:spcAft>
        <a:spcPct val="0"/>
      </a:spcAft>
      <a:defRPr sz="1000" b="1" kern="1200">
        <a:solidFill>
          <a:schemeClr val="tx1"/>
        </a:solidFill>
        <a:latin typeface="CG Times" charset="0"/>
        <a:ea typeface="MS PGothic" charset="-128"/>
        <a:cs typeface="+mn-cs"/>
      </a:defRPr>
    </a:lvl4pPr>
    <a:lvl5pPr marL="1828800" algn="l" rtl="0" eaLnBrk="0" fontAlgn="base" hangingPunct="0">
      <a:spcBef>
        <a:spcPct val="0"/>
      </a:spcBef>
      <a:spcAft>
        <a:spcPct val="0"/>
      </a:spcAft>
      <a:defRPr sz="1000" b="1" kern="1200">
        <a:solidFill>
          <a:schemeClr val="tx1"/>
        </a:solidFill>
        <a:latin typeface="CG Times" charset="0"/>
        <a:ea typeface="MS PGothic" charset="-128"/>
        <a:cs typeface="+mn-cs"/>
      </a:defRPr>
    </a:lvl5pPr>
    <a:lvl6pPr marL="2286000" algn="l" defTabSz="914400" rtl="0" eaLnBrk="1" latinLnBrk="0" hangingPunct="1">
      <a:defRPr sz="1000" b="1" kern="1200">
        <a:solidFill>
          <a:schemeClr val="tx1"/>
        </a:solidFill>
        <a:latin typeface="CG Times" charset="0"/>
        <a:ea typeface="MS PGothic" charset="-128"/>
        <a:cs typeface="+mn-cs"/>
      </a:defRPr>
    </a:lvl6pPr>
    <a:lvl7pPr marL="2743200" algn="l" defTabSz="914400" rtl="0" eaLnBrk="1" latinLnBrk="0" hangingPunct="1">
      <a:defRPr sz="1000" b="1" kern="1200">
        <a:solidFill>
          <a:schemeClr val="tx1"/>
        </a:solidFill>
        <a:latin typeface="CG Times" charset="0"/>
        <a:ea typeface="MS PGothic" charset="-128"/>
        <a:cs typeface="+mn-cs"/>
      </a:defRPr>
    </a:lvl7pPr>
    <a:lvl8pPr marL="3200400" algn="l" defTabSz="914400" rtl="0" eaLnBrk="1" latinLnBrk="0" hangingPunct="1">
      <a:defRPr sz="1000" b="1" kern="1200">
        <a:solidFill>
          <a:schemeClr val="tx1"/>
        </a:solidFill>
        <a:latin typeface="CG Times" charset="0"/>
        <a:ea typeface="MS PGothic" charset="-128"/>
        <a:cs typeface="+mn-cs"/>
      </a:defRPr>
    </a:lvl8pPr>
    <a:lvl9pPr marL="3657600" algn="l" defTabSz="914400" rtl="0" eaLnBrk="1" latinLnBrk="0" hangingPunct="1">
      <a:defRPr sz="1000" b="1" kern="1200">
        <a:solidFill>
          <a:schemeClr val="tx1"/>
        </a:solidFill>
        <a:latin typeface="CG Times" charset="0"/>
        <a:ea typeface="MS PGothic" charset="-128"/>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FF"/>
    <a:srgbClr val="FF0000"/>
    <a:srgbClr val="006600"/>
    <a:srgbClr val="000066"/>
    <a:srgbClr val="FFFF99"/>
    <a:srgbClr val="969696"/>
    <a:srgbClr val="CCFFFF"/>
    <a:srgbClr val="5C090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76167" autoAdjust="0"/>
  </p:normalViewPr>
  <p:slideViewPr>
    <p:cSldViewPr>
      <p:cViewPr varScale="1">
        <p:scale>
          <a:sx n="64" d="100"/>
          <a:sy n="64" d="100"/>
        </p:scale>
        <p:origin x="2002" y="38"/>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148ECE04-5474-4648-A4AF-44F82DF0BAE8}"/>
    <pc:docChg chg="modSld">
      <pc:chgData name="" userId="" providerId="" clId="Web-{148ECE04-5474-4648-A4AF-44F82DF0BAE8}" dt="2018-03-20T09:36:16.574" v="1"/>
      <pc:docMkLst>
        <pc:docMk/>
      </pc:docMkLst>
      <pc:sldChg chg="modSp">
        <pc:chgData name="" userId="" providerId="" clId="Web-{148ECE04-5474-4648-A4AF-44F82DF0BAE8}" dt="2018-03-20T09:36:16.574" v="1"/>
        <pc:sldMkLst>
          <pc:docMk/>
          <pc:sldMk cId="1806921747" sldId="256"/>
        </pc:sldMkLst>
        <pc:spChg chg="mod">
          <ac:chgData name="" userId="" providerId="" clId="Web-{148ECE04-5474-4648-A4AF-44F82DF0BAE8}" dt="2018-03-20T09:36:16.574" v="1"/>
          <ac:spMkLst>
            <pc:docMk/>
            <pc:sldMk cId="1806921747" sldId="256"/>
            <ac:spMk id="2" creationId="{00000000-0000-0000-0000-000000000000}"/>
          </ac:spMkLst>
        </pc:spChg>
      </pc:sldChg>
    </pc:docChg>
  </pc:docChgLst>
  <pc:docChgLst>
    <pc:chgData name="Burgoyne, Mark" userId="S::mark.burgoyne@metoffice.gov.uk::4c68aaa4-5ade-4f29-b234-712ff2b1bc61" providerId="AD" clId="Web-{148ECE04-5474-4648-A4AF-44F82DF0BAE8}"/>
    <pc:docChg chg="modSld">
      <pc:chgData name="Burgoyne, Mark" userId="S::mark.burgoyne@metoffice.gov.uk::4c68aaa4-5ade-4f29-b234-712ff2b1bc61" providerId="AD" clId="Web-{148ECE04-5474-4648-A4AF-44F82DF0BAE8}" dt="2018-03-20T10:42:05.470" v="381"/>
      <pc:docMkLst>
        <pc:docMk/>
      </pc:docMkLst>
      <pc:sldChg chg="modSp">
        <pc:chgData name="Burgoyne, Mark" userId="S::mark.burgoyne@metoffice.gov.uk::4c68aaa4-5ade-4f29-b234-712ff2b1bc61" providerId="AD" clId="Web-{148ECE04-5474-4648-A4AF-44F82DF0BAE8}" dt="2018-03-20T09:36:18.043" v="0"/>
        <pc:sldMkLst>
          <pc:docMk/>
          <pc:sldMk cId="1806921747" sldId="256"/>
        </pc:sldMkLst>
        <pc:spChg chg="mod">
          <ac:chgData name="Burgoyne, Mark" userId="S::mark.burgoyne@metoffice.gov.uk::4c68aaa4-5ade-4f29-b234-712ff2b1bc61" providerId="AD" clId="Web-{148ECE04-5474-4648-A4AF-44F82DF0BAE8}" dt="2018-03-20T09:36:18.043" v="0"/>
          <ac:spMkLst>
            <pc:docMk/>
            <pc:sldMk cId="1806921747" sldId="256"/>
            <ac:spMk id="2" creationId="{00000000-0000-0000-0000-000000000000}"/>
          </ac:spMkLst>
        </pc:spChg>
      </pc:sldChg>
      <pc:sldChg chg="modSp">
        <pc:chgData name="Burgoyne, Mark" userId="S::mark.burgoyne@metoffice.gov.uk::4c68aaa4-5ade-4f29-b234-712ff2b1bc61" providerId="AD" clId="Web-{148ECE04-5474-4648-A4AF-44F82DF0BAE8}" dt="2018-03-20T09:38:29.026" v="4"/>
        <pc:sldMkLst>
          <pc:docMk/>
          <pc:sldMk cId="2989516162" sldId="261"/>
        </pc:sldMkLst>
        <pc:spChg chg="mod">
          <ac:chgData name="Burgoyne, Mark" userId="S::mark.burgoyne@metoffice.gov.uk::4c68aaa4-5ade-4f29-b234-712ff2b1bc61" providerId="AD" clId="Web-{148ECE04-5474-4648-A4AF-44F82DF0BAE8}" dt="2018-03-20T09:38:29.026" v="4"/>
          <ac:spMkLst>
            <pc:docMk/>
            <pc:sldMk cId="2989516162" sldId="261"/>
            <ac:spMk id="3" creationId="{00000000-0000-0000-0000-000000000000}"/>
          </ac:spMkLst>
        </pc:spChg>
      </pc:sldChg>
      <pc:sldChg chg="modNotes">
        <pc:chgData name="Burgoyne, Mark" userId="S::mark.burgoyne@metoffice.gov.uk::4c68aaa4-5ade-4f29-b234-712ff2b1bc61" providerId="AD" clId="Web-{148ECE04-5474-4648-A4AF-44F82DF0BAE8}" dt="2018-03-20T10:24:50.639" v="241"/>
        <pc:sldMkLst>
          <pc:docMk/>
          <pc:sldMk cId="1283254342" sldId="262"/>
        </pc:sldMkLst>
      </pc:sldChg>
      <pc:sldChg chg="modNotes">
        <pc:chgData name="Burgoyne, Mark" userId="S::mark.burgoyne@metoffice.gov.uk::4c68aaa4-5ade-4f29-b234-712ff2b1bc61" providerId="AD" clId="Web-{148ECE04-5474-4648-A4AF-44F82DF0BAE8}" dt="2018-03-20T10:42:05.470" v="381"/>
        <pc:sldMkLst>
          <pc:docMk/>
          <pc:sldMk cId="2029113581" sldId="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4722" name="Rectangle 2"/>
          <p:cNvSpPr>
            <a:spLocks noGrp="1" noChangeArrowheads="1"/>
          </p:cNvSpPr>
          <p:nvPr>
            <p:ph type="hdr" sz="quarter"/>
          </p:nvPr>
        </p:nvSpPr>
        <p:spPr bwMode="auto">
          <a:xfrm>
            <a:off x="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414723" name="Rectangle 3"/>
          <p:cNvSpPr>
            <a:spLocks noGrp="1" noChangeArrowheads="1"/>
          </p:cNvSpPr>
          <p:nvPr>
            <p:ph type="dt" sz="quarter" idx="1"/>
          </p:nvPr>
        </p:nvSpPr>
        <p:spPr bwMode="auto">
          <a:xfrm>
            <a:off x="391160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algn="r" defTabSz="920750" eaLnBrk="0" hangingPunct="0">
              <a:defRPr sz="1200">
                <a:latin typeface="Arial" charset="0"/>
                <a:ea typeface="+mn-ea"/>
                <a:cs typeface="+mn-cs"/>
              </a:defRPr>
            </a:lvl1pPr>
          </a:lstStyle>
          <a:p>
            <a:pPr>
              <a:defRPr/>
            </a:pPr>
            <a:endParaRPr lang="en-US"/>
          </a:p>
        </p:txBody>
      </p:sp>
      <p:sp>
        <p:nvSpPr>
          <p:cNvPr id="414724" name="Rectangle 4"/>
          <p:cNvSpPr>
            <a:spLocks noGrp="1" noChangeArrowheads="1"/>
          </p:cNvSpPr>
          <p:nvPr>
            <p:ph type="ftr" sz="quarter" idx="2"/>
          </p:nvPr>
        </p:nvSpPr>
        <p:spPr bwMode="auto">
          <a:xfrm>
            <a:off x="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414725" name="Rectangle 5"/>
          <p:cNvSpPr>
            <a:spLocks noGrp="1" noChangeArrowheads="1"/>
          </p:cNvSpPr>
          <p:nvPr>
            <p:ph type="sldNum" sz="quarter" idx="3"/>
          </p:nvPr>
        </p:nvSpPr>
        <p:spPr bwMode="auto">
          <a:xfrm>
            <a:off x="391160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algn="r" defTabSz="920750" eaLnBrk="0" hangingPunct="0">
              <a:defRPr sz="1200">
                <a:latin typeface="Arial" charset="0"/>
              </a:defRPr>
            </a:lvl1pPr>
          </a:lstStyle>
          <a:p>
            <a:pPr>
              <a:defRPr/>
            </a:pPr>
            <a:fld id="{3D35F818-8F95-4D4B-8511-C68E4BFDA967}" type="slidenum">
              <a:rPr lang="en-US" altLang="en-US"/>
              <a:pPr>
                <a:defRPr/>
              </a:pPr>
              <a:t>‹#›</a:t>
            </a:fld>
            <a:endParaRPr lang="en-US" altLang="en-US"/>
          </a:p>
        </p:txBody>
      </p:sp>
    </p:spTree>
    <p:extLst>
      <p:ext uri="{BB962C8B-B14F-4D97-AF65-F5344CB8AC3E}">
        <p14:creationId xmlns:p14="http://schemas.microsoft.com/office/powerpoint/2010/main" val="1234334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391160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algn="r" defTabSz="920750" eaLnBrk="0" hangingPunct="0">
              <a:defRPr sz="1200">
                <a:latin typeface="Arial"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7763" y="692150"/>
            <a:ext cx="46101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5" name="Rectangle 5"/>
          <p:cNvSpPr>
            <a:spLocks noGrp="1" noChangeArrowheads="1"/>
          </p:cNvSpPr>
          <p:nvPr>
            <p:ph type="body" sz="quarter" idx="3"/>
          </p:nvPr>
        </p:nvSpPr>
        <p:spPr bwMode="auto">
          <a:xfrm>
            <a:off x="920750" y="4379913"/>
            <a:ext cx="5062538" cy="4148137"/>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126" name="Rectangle 6"/>
          <p:cNvSpPr>
            <a:spLocks noGrp="1" noChangeArrowheads="1"/>
          </p:cNvSpPr>
          <p:nvPr>
            <p:ph type="ftr" sz="quarter" idx="4"/>
          </p:nvPr>
        </p:nvSpPr>
        <p:spPr bwMode="auto">
          <a:xfrm>
            <a:off x="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391160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algn="r" defTabSz="920750" eaLnBrk="0" hangingPunct="0">
              <a:defRPr sz="1200">
                <a:latin typeface="Arial" charset="0"/>
              </a:defRPr>
            </a:lvl1pPr>
          </a:lstStyle>
          <a:p>
            <a:pPr>
              <a:defRPr/>
            </a:pPr>
            <a:fld id="{ED3BBFB6-EA16-814E-8BA7-170BD9422392}" type="slidenum">
              <a:rPr lang="en-US" altLang="en-US"/>
              <a:pPr>
                <a:defRPr/>
              </a:pPr>
              <a:t>‹#›</a:t>
            </a:fld>
            <a:endParaRPr lang="en-US" altLang="en-US"/>
          </a:p>
        </p:txBody>
      </p:sp>
    </p:spTree>
    <p:extLst>
      <p:ext uri="{BB962C8B-B14F-4D97-AF65-F5344CB8AC3E}">
        <p14:creationId xmlns:p14="http://schemas.microsoft.com/office/powerpoint/2010/main" val="4902113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Federated approach to building service.</a:t>
            </a:r>
            <a:r>
              <a:rPr lang="en-GB" baseline="0" dirty="0" smtClean="0"/>
              <a:t> i.e. data is not centrally stored but a central interface layer (</a:t>
            </a:r>
            <a:r>
              <a:rPr lang="en-GB" baseline="0" dirty="0" err="1" smtClean="0"/>
              <a:t>Inteligent</a:t>
            </a:r>
            <a:r>
              <a:rPr lang="en-GB" baseline="0" dirty="0" smtClean="0"/>
              <a:t> </a:t>
            </a:r>
            <a:r>
              <a:rPr lang="en-GB" baseline="0" dirty="0" err="1" smtClean="0"/>
              <a:t>GeoProxy</a:t>
            </a:r>
            <a:r>
              <a:rPr lang="en-GB" baseline="0" dirty="0" smtClean="0"/>
              <a:t>) would direct spatial queries to the best API end point and return a common data object.</a:t>
            </a:r>
            <a:endParaRPr lang="en-GB" dirty="0"/>
          </a:p>
        </p:txBody>
      </p:sp>
      <p:sp>
        <p:nvSpPr>
          <p:cNvPr id="4" name="Slide Number Placeholder 3"/>
          <p:cNvSpPr>
            <a:spLocks noGrp="1"/>
          </p:cNvSpPr>
          <p:nvPr>
            <p:ph type="sldNum" sz="quarter" idx="10"/>
          </p:nvPr>
        </p:nvSpPr>
        <p:spPr/>
        <p:txBody>
          <a:bodyPr/>
          <a:lstStyle/>
          <a:p>
            <a:pPr>
              <a:defRPr/>
            </a:pPr>
            <a:fld id="{ED3BBFB6-EA16-814E-8BA7-170BD9422392}" type="slidenum">
              <a:rPr lang="en-US" altLang="en-US" smtClean="0"/>
              <a:pPr>
                <a:defRPr/>
              </a:pPr>
              <a:t>3</a:t>
            </a:fld>
            <a:endParaRPr lang="en-US" altLang="en-US"/>
          </a:p>
        </p:txBody>
      </p:sp>
    </p:spTree>
    <p:extLst>
      <p:ext uri="{BB962C8B-B14F-4D97-AF65-F5344CB8AC3E}">
        <p14:creationId xmlns:p14="http://schemas.microsoft.com/office/powerpoint/2010/main" val="198085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The</a:t>
            </a:r>
            <a:r>
              <a:rPr lang="en-US">
                <a:latin typeface="Calibri"/>
                <a:cs typeface="Calibri"/>
              </a:rPr>
              <a:t> </a:t>
            </a:r>
            <a:r>
              <a:rPr lang="en-US" dirty="0">
                <a:latin typeface="Calibri"/>
                <a:cs typeface="Calibri"/>
              </a:rPr>
              <a:t>key point here is that although a data may be produced in a specific coordinate system, the location will always be described at the high level using WGS:84 (this will allow data consumers to easily identify if the information is in their area of interest).  The idea being that the data's original coordinate system values can be included as a value in the properties section and described in the Metadata section.</a:t>
            </a:r>
          </a:p>
          <a:p>
            <a:endParaRPr lang="en-US" dirty="0">
              <a:latin typeface="Calibri"/>
              <a:cs typeface="Calibri"/>
            </a:endParaRPr>
          </a:p>
          <a:p>
            <a:r>
              <a:rPr lang="en-US">
                <a:latin typeface="Calibri"/>
                <a:cs typeface="Calibri"/>
              </a:rPr>
              <a:t>Another </a:t>
            </a:r>
            <a:r>
              <a:rPr lang="en-US" dirty="0">
                <a:latin typeface="Calibri"/>
                <a:cs typeface="Calibri"/>
              </a:rPr>
              <a:t>essential is a consistent approach to describe the time that the information in the service last changed and the time periods that the data values are representative of</a:t>
            </a:r>
            <a:r>
              <a:rPr lang="en-US">
                <a:latin typeface="Calibri"/>
                <a:cs typeface="Calibri"/>
              </a:rPr>
              <a:t>.</a:t>
            </a:r>
            <a:endParaRPr lang="en-GB"/>
          </a:p>
        </p:txBody>
      </p:sp>
      <p:sp>
        <p:nvSpPr>
          <p:cNvPr id="4" name="Slide Number Placeholder 3"/>
          <p:cNvSpPr>
            <a:spLocks noGrp="1"/>
          </p:cNvSpPr>
          <p:nvPr>
            <p:ph type="sldNum" sz="quarter" idx="10"/>
          </p:nvPr>
        </p:nvSpPr>
        <p:spPr/>
        <p:txBody>
          <a:bodyPr/>
          <a:lstStyle/>
          <a:p>
            <a:pPr>
              <a:defRPr/>
            </a:pPr>
            <a:fld id="{ED3BBFB6-EA16-814E-8BA7-170BD9422392}" type="slidenum">
              <a:rPr lang="en-US" altLang="en-US" smtClean="0"/>
              <a:pPr>
                <a:defRPr/>
              </a:pPr>
              <a:t>5</a:t>
            </a:fld>
            <a:endParaRPr lang="en-US" altLang="en-US"/>
          </a:p>
        </p:txBody>
      </p:sp>
    </p:spTree>
    <p:extLst>
      <p:ext uri="{BB962C8B-B14F-4D97-AF65-F5344CB8AC3E}">
        <p14:creationId xmlns:p14="http://schemas.microsoft.com/office/powerpoint/2010/main" val="3978360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The Metadata section is fairly open to customization, but ideally where possible (to keep the payload as small as possible) the information should be provided as links to more detail</a:t>
            </a:r>
            <a:r>
              <a:rPr lang="en-US" dirty="0" smtClean="0">
                <a:latin typeface="Calibri"/>
                <a:cs typeface="Calibri"/>
              </a:rPr>
              <a:t>.</a:t>
            </a:r>
          </a:p>
          <a:p>
            <a:endParaRPr lang="en-US" dirty="0" smtClean="0">
              <a:latin typeface="Calibri"/>
              <a:cs typeface="Calibri"/>
            </a:endParaRPr>
          </a:p>
          <a:p>
            <a:r>
              <a:rPr lang="en-US" dirty="0" smtClean="0">
                <a:latin typeface="Calibri"/>
                <a:cs typeface="Calibri"/>
              </a:rPr>
              <a:t>Is</a:t>
            </a:r>
            <a:r>
              <a:rPr lang="en-US" baseline="0" dirty="0" smtClean="0">
                <a:latin typeface="Calibri"/>
                <a:cs typeface="Calibri"/>
              </a:rPr>
              <a:t> this section needed, are there already ways to define data creation date?</a:t>
            </a:r>
            <a:endParaRPr lang="en-US" dirty="0">
              <a:latin typeface="Calibri"/>
              <a:cs typeface="Calibri"/>
            </a:endParaRPr>
          </a:p>
          <a:p>
            <a:endParaRPr lang="en-US" dirty="0">
              <a:latin typeface="Calibri"/>
              <a:cs typeface="Calibri"/>
            </a:endParaRPr>
          </a:p>
          <a:p>
            <a:r>
              <a:rPr lang="en-US" dirty="0">
                <a:latin typeface="Calibri"/>
                <a:cs typeface="Calibri"/>
              </a:rPr>
              <a:t>Again the parameter section should only have the basic essential information (I.e. the units) included in the body of the message with more detail provided by linking to registries    </a:t>
            </a:r>
          </a:p>
          <a:p>
            <a:endParaRPr lang="en-GB" dirty="0"/>
          </a:p>
        </p:txBody>
      </p:sp>
      <p:sp>
        <p:nvSpPr>
          <p:cNvPr id="4" name="Slide Number Placeholder 3"/>
          <p:cNvSpPr>
            <a:spLocks noGrp="1"/>
          </p:cNvSpPr>
          <p:nvPr>
            <p:ph type="sldNum" sz="quarter" idx="10"/>
          </p:nvPr>
        </p:nvSpPr>
        <p:spPr/>
        <p:txBody>
          <a:bodyPr/>
          <a:lstStyle/>
          <a:p>
            <a:pPr>
              <a:defRPr/>
            </a:pPr>
            <a:fld id="{ED3BBFB6-EA16-814E-8BA7-170BD9422392}" type="slidenum">
              <a:rPr lang="en-US" altLang="en-US" smtClean="0"/>
              <a:pPr>
                <a:defRPr/>
              </a:pPr>
              <a:t>6</a:t>
            </a:fld>
            <a:endParaRPr lang="en-US" altLang="en-US"/>
          </a:p>
        </p:txBody>
      </p:sp>
    </p:spTree>
    <p:extLst>
      <p:ext uri="{BB962C8B-B14F-4D97-AF65-F5344CB8AC3E}">
        <p14:creationId xmlns:p14="http://schemas.microsoft.com/office/powerpoint/2010/main" val="1083429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tiff"/><Relationship Id="rId4" Type="http://schemas.openxmlformats.org/officeDocument/2006/relationships/image" Target="../media/image4.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18"/>
          <p:cNvSpPr txBox="1">
            <a:spLocks noChangeArrowheads="1"/>
          </p:cNvSpPr>
          <p:nvPr/>
        </p:nvSpPr>
        <p:spPr bwMode="auto">
          <a:xfrm>
            <a:off x="8739188" y="214313"/>
            <a:ext cx="74612" cy="214312"/>
          </a:xfrm>
          <a:prstGeom prst="rect">
            <a:avLst/>
          </a:prstGeom>
          <a:noFill/>
          <a:ln>
            <a:noFill/>
          </a:ln>
          <a:extLst/>
        </p:spPr>
        <p:txBody>
          <a:bodyPr wrap="none" lIns="0" rIns="0">
            <a:spAutoFit/>
          </a:bodyPr>
          <a:lstStyle>
            <a:lvl1pPr eaLnBrk="0" hangingPunct="0">
              <a:defRPr sz="1000" b="1">
                <a:solidFill>
                  <a:schemeClr val="tx1"/>
                </a:solidFill>
                <a:latin typeface="CG Times" charset="0"/>
                <a:ea typeface="MS PGothic" charset="-128"/>
              </a:defRPr>
            </a:lvl1pPr>
            <a:lvl2pPr marL="742950" indent="-285750" eaLnBrk="0" hangingPunct="0">
              <a:defRPr sz="1000" b="1">
                <a:solidFill>
                  <a:schemeClr val="tx1"/>
                </a:solidFill>
                <a:latin typeface="CG Times" charset="0"/>
                <a:ea typeface="MS PGothic" charset="-128"/>
              </a:defRPr>
            </a:lvl2pPr>
            <a:lvl3pPr marL="1143000" indent="-228600" eaLnBrk="0" hangingPunct="0">
              <a:defRPr sz="1000" b="1">
                <a:solidFill>
                  <a:schemeClr val="tx1"/>
                </a:solidFill>
                <a:latin typeface="CG Times" charset="0"/>
                <a:ea typeface="MS PGothic" charset="-128"/>
              </a:defRPr>
            </a:lvl3pPr>
            <a:lvl4pPr marL="1600200" indent="-228600" eaLnBrk="0" hangingPunct="0">
              <a:defRPr sz="1000" b="1">
                <a:solidFill>
                  <a:schemeClr val="tx1"/>
                </a:solidFill>
                <a:latin typeface="CG Times" charset="0"/>
                <a:ea typeface="MS PGothic" charset="-128"/>
              </a:defRPr>
            </a:lvl4pPr>
            <a:lvl5pPr marL="2057400" indent="-228600" eaLnBrk="0" hangingPunct="0">
              <a:defRPr sz="1000" b="1">
                <a:solidFill>
                  <a:schemeClr val="tx1"/>
                </a:solidFill>
                <a:latin typeface="CG Times" charset="0"/>
                <a:ea typeface="MS PGothic" charset="-128"/>
              </a:defRPr>
            </a:lvl5pPr>
            <a:lvl6pPr marL="2514600" indent="-228600" eaLnBrk="0" fontAlgn="base" hangingPunct="0">
              <a:spcBef>
                <a:spcPct val="0"/>
              </a:spcBef>
              <a:spcAft>
                <a:spcPct val="0"/>
              </a:spcAft>
              <a:defRPr sz="1000" b="1">
                <a:solidFill>
                  <a:schemeClr val="tx1"/>
                </a:solidFill>
                <a:latin typeface="CG Times" charset="0"/>
                <a:ea typeface="MS PGothic" charset="-128"/>
              </a:defRPr>
            </a:lvl6pPr>
            <a:lvl7pPr marL="2971800" indent="-228600" eaLnBrk="0" fontAlgn="base" hangingPunct="0">
              <a:spcBef>
                <a:spcPct val="0"/>
              </a:spcBef>
              <a:spcAft>
                <a:spcPct val="0"/>
              </a:spcAft>
              <a:defRPr sz="1000" b="1">
                <a:solidFill>
                  <a:schemeClr val="tx1"/>
                </a:solidFill>
                <a:latin typeface="CG Times" charset="0"/>
                <a:ea typeface="MS PGothic" charset="-128"/>
              </a:defRPr>
            </a:lvl7pPr>
            <a:lvl8pPr marL="3429000" indent="-228600" eaLnBrk="0" fontAlgn="base" hangingPunct="0">
              <a:spcBef>
                <a:spcPct val="0"/>
              </a:spcBef>
              <a:spcAft>
                <a:spcPct val="0"/>
              </a:spcAft>
              <a:defRPr sz="1000" b="1">
                <a:solidFill>
                  <a:schemeClr val="tx1"/>
                </a:solidFill>
                <a:latin typeface="CG Times" charset="0"/>
                <a:ea typeface="MS PGothic" charset="-128"/>
              </a:defRPr>
            </a:lvl8pPr>
            <a:lvl9pPr marL="3886200" indent="-228600" eaLnBrk="0" fontAlgn="base" hangingPunct="0">
              <a:spcBef>
                <a:spcPct val="0"/>
              </a:spcBef>
              <a:spcAft>
                <a:spcPct val="0"/>
              </a:spcAft>
              <a:defRPr sz="1000" b="1">
                <a:solidFill>
                  <a:schemeClr val="tx1"/>
                </a:solidFill>
                <a:latin typeface="CG Times" charset="0"/>
                <a:ea typeface="MS PGothic" charset="-128"/>
              </a:defRPr>
            </a:lvl9pPr>
          </a:lstStyle>
          <a:p>
            <a:pPr>
              <a:defRPr/>
            </a:pPr>
            <a:r>
              <a:rPr lang="en-US" altLang="en-US" sz="800" smtClean="0">
                <a:solidFill>
                  <a:srgbClr val="FFFFFF"/>
                </a:solidFill>
                <a:latin typeface="Arial" charset="0"/>
              </a:rPr>
              <a:t>®</a:t>
            </a:r>
          </a:p>
        </p:txBody>
      </p:sp>
      <p:pic>
        <p:nvPicPr>
          <p:cNvPr id="5" name="Picture 10" descr="OGC header 20101220.pn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Picture 7.png"/>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381000" y="6096000"/>
            <a:ext cx="13811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875" name="Rectangle 3"/>
          <p:cNvSpPr>
            <a:spLocks noGrp="1" noChangeArrowheads="1"/>
          </p:cNvSpPr>
          <p:nvPr>
            <p:ph type="ctrTitle"/>
          </p:nvPr>
        </p:nvSpPr>
        <p:spPr>
          <a:xfrm>
            <a:off x="762000" y="3276600"/>
            <a:ext cx="7772400" cy="1143000"/>
          </a:xfrm>
        </p:spPr>
        <p:txBody>
          <a:bodyPr/>
          <a:lstStyle>
            <a:lvl1pPr>
              <a:defRPr sz="3200">
                <a:latin typeface="Arial Black" pitchFamily="34" charset="0"/>
              </a:defRPr>
            </a:lvl1pPr>
          </a:lstStyle>
          <a:p>
            <a:r>
              <a:rPr lang="en-US" dirty="0" smtClean="0"/>
              <a:t>Click to edit Master title style</a:t>
            </a:r>
            <a:endParaRPr lang="en-US" dirty="0"/>
          </a:p>
        </p:txBody>
      </p:sp>
      <p:sp>
        <p:nvSpPr>
          <p:cNvPr id="463876" name="Rectangle 4"/>
          <p:cNvSpPr>
            <a:spLocks noGrp="1" noChangeArrowheads="1"/>
          </p:cNvSpPr>
          <p:nvPr>
            <p:ph type="subTitle" idx="1"/>
          </p:nvPr>
        </p:nvSpPr>
        <p:spPr>
          <a:xfrm>
            <a:off x="1447800" y="4572000"/>
            <a:ext cx="6400800" cy="1371600"/>
          </a:xfrm>
        </p:spPr>
        <p:txBody>
          <a:bodyPr/>
          <a:lstStyle>
            <a:lvl1pPr marL="0" indent="0" algn="ctr">
              <a:buFontTx/>
              <a:buNone/>
              <a:defRPr sz="1800">
                <a:solidFill>
                  <a:srgbClr val="092E5C"/>
                </a:solidFill>
              </a:defRPr>
            </a:lvl1pPr>
          </a:lstStyle>
          <a:p>
            <a:r>
              <a:rPr lang="en-US" dirty="0" smtClean="0"/>
              <a:t>Click to edit Master subtitle style</a:t>
            </a:r>
            <a:endParaRPr lang="en-US" dirty="0"/>
          </a:p>
        </p:txBody>
      </p:sp>
      <p:sp>
        <p:nvSpPr>
          <p:cNvPr id="10" name="Rectangle 2"/>
          <p:cNvSpPr>
            <a:spLocks noGrp="1" noChangeArrowheads="1"/>
          </p:cNvSpPr>
          <p:nvPr>
            <p:ph type="ftr" sz="quarter" idx="10"/>
          </p:nvPr>
        </p:nvSpPr>
        <p:spPr>
          <a:xfrm>
            <a:off x="3009900" y="6400800"/>
            <a:ext cx="3276600" cy="304800"/>
          </a:xfrm>
        </p:spPr>
        <p:txBody>
          <a:bodyPr/>
          <a:lstStyle>
            <a:lvl1pPr>
              <a:defRPr>
                <a:effectLst>
                  <a:outerShdw blurRad="38100" dist="38100" dir="2700000" algn="tl">
                    <a:srgbClr val="C0C0C0"/>
                  </a:outerShdw>
                </a:effectLst>
              </a:defRPr>
            </a:lvl1pPr>
          </a:lstStyle>
          <a:p>
            <a:pPr>
              <a:defRPr/>
            </a:pPr>
            <a:r>
              <a:rPr lang="en-US" altLang="en-US" dirty="0"/>
              <a:t>Copyright © </a:t>
            </a:r>
            <a:r>
              <a:rPr lang="en-US" altLang="en-US" dirty="0" smtClean="0"/>
              <a:t>2018 </a:t>
            </a:r>
            <a:r>
              <a:rPr lang="en-US" altLang="en-US" dirty="0"/>
              <a:t>Open Geospatial Consortium</a:t>
            </a:r>
          </a:p>
        </p:txBody>
      </p:sp>
      <p:sp>
        <p:nvSpPr>
          <p:cNvPr id="11" name="Text Box 5"/>
          <p:cNvSpPr txBox="1">
            <a:spLocks noChangeArrowheads="1"/>
          </p:cNvSpPr>
          <p:nvPr userDrawn="1"/>
        </p:nvSpPr>
        <p:spPr bwMode="auto">
          <a:xfrm>
            <a:off x="4453322" y="1101689"/>
            <a:ext cx="1109278" cy="246221"/>
          </a:xfrm>
          <a:prstGeom prst="rect">
            <a:avLst/>
          </a:prstGeom>
          <a:noFill/>
          <a:ln>
            <a:noFill/>
          </a:ln>
          <a:extLst/>
        </p:spPr>
        <p:txBody>
          <a:bodyPr wrap="none" lIns="0" rIns="0">
            <a:spAutoFit/>
          </a:bodyPr>
          <a:lstStyle>
            <a:lvl1pPr eaLnBrk="0" hangingPunct="0">
              <a:defRPr sz="1000" b="1">
                <a:solidFill>
                  <a:schemeClr val="tx1"/>
                </a:solidFill>
                <a:latin typeface="CG Times" charset="0"/>
                <a:ea typeface="MS PGothic" charset="0"/>
                <a:cs typeface="MS PGothic" charset="0"/>
              </a:defRPr>
            </a:lvl1pPr>
            <a:lvl2pPr marL="742950" indent="-285750" eaLnBrk="0" hangingPunct="0">
              <a:defRPr sz="1000" b="1">
                <a:solidFill>
                  <a:schemeClr val="tx1"/>
                </a:solidFill>
                <a:latin typeface="CG Times" charset="0"/>
                <a:ea typeface="MS PGothic" charset="0"/>
                <a:cs typeface="MS PGothic" charset="0"/>
              </a:defRPr>
            </a:lvl2pPr>
            <a:lvl3pPr marL="1143000" indent="-228600" eaLnBrk="0" hangingPunct="0">
              <a:defRPr sz="1000" b="1">
                <a:solidFill>
                  <a:schemeClr val="tx1"/>
                </a:solidFill>
                <a:latin typeface="CG Times" charset="0"/>
                <a:ea typeface="MS PGothic" charset="0"/>
                <a:cs typeface="MS PGothic" charset="0"/>
              </a:defRPr>
            </a:lvl3pPr>
            <a:lvl4pPr marL="1600200" indent="-228600" eaLnBrk="0" hangingPunct="0">
              <a:defRPr sz="1000" b="1">
                <a:solidFill>
                  <a:schemeClr val="tx1"/>
                </a:solidFill>
                <a:latin typeface="CG Times" charset="0"/>
                <a:ea typeface="MS PGothic" charset="0"/>
                <a:cs typeface="MS PGothic" charset="0"/>
              </a:defRPr>
            </a:lvl4pPr>
            <a:lvl5pPr marL="2057400" indent="-228600" eaLnBrk="0" hangingPunct="0">
              <a:defRPr sz="1000" b="1">
                <a:solidFill>
                  <a:schemeClr val="tx1"/>
                </a:solidFill>
                <a:latin typeface="CG Times" charset="0"/>
                <a:ea typeface="MS PGothic" charset="0"/>
                <a:cs typeface="MS PGothic" charset="0"/>
              </a:defRPr>
            </a:lvl5pPr>
            <a:lvl6pPr marL="2514600" indent="-228600" eaLnBrk="0" fontAlgn="base" hangingPunct="0">
              <a:spcBef>
                <a:spcPct val="0"/>
              </a:spcBef>
              <a:spcAft>
                <a:spcPct val="0"/>
              </a:spcAft>
              <a:defRPr sz="1000" b="1">
                <a:solidFill>
                  <a:schemeClr val="tx1"/>
                </a:solidFill>
                <a:latin typeface="CG Times" charset="0"/>
                <a:ea typeface="MS PGothic" charset="0"/>
                <a:cs typeface="MS PGothic" charset="0"/>
              </a:defRPr>
            </a:lvl6pPr>
            <a:lvl7pPr marL="2971800" indent="-228600" eaLnBrk="0" fontAlgn="base" hangingPunct="0">
              <a:spcBef>
                <a:spcPct val="0"/>
              </a:spcBef>
              <a:spcAft>
                <a:spcPct val="0"/>
              </a:spcAft>
              <a:defRPr sz="1000" b="1">
                <a:solidFill>
                  <a:schemeClr val="tx1"/>
                </a:solidFill>
                <a:latin typeface="CG Times" charset="0"/>
                <a:ea typeface="MS PGothic" charset="0"/>
                <a:cs typeface="MS PGothic" charset="0"/>
              </a:defRPr>
            </a:lvl7pPr>
            <a:lvl8pPr marL="3429000" indent="-228600" eaLnBrk="0" fontAlgn="base" hangingPunct="0">
              <a:spcBef>
                <a:spcPct val="0"/>
              </a:spcBef>
              <a:spcAft>
                <a:spcPct val="0"/>
              </a:spcAft>
              <a:defRPr sz="1000" b="1">
                <a:solidFill>
                  <a:schemeClr val="tx1"/>
                </a:solidFill>
                <a:latin typeface="CG Times" charset="0"/>
                <a:ea typeface="MS PGothic" charset="0"/>
                <a:cs typeface="MS PGothic" charset="0"/>
              </a:defRPr>
            </a:lvl8pPr>
            <a:lvl9pPr marL="3886200" indent="-228600" eaLnBrk="0" fontAlgn="base" hangingPunct="0">
              <a:spcBef>
                <a:spcPct val="0"/>
              </a:spcBef>
              <a:spcAft>
                <a:spcPct val="0"/>
              </a:spcAft>
              <a:defRPr sz="1000" b="1">
                <a:solidFill>
                  <a:schemeClr val="tx1"/>
                </a:solidFill>
                <a:latin typeface="CG Times" charset="0"/>
                <a:ea typeface="MS PGothic" charset="0"/>
                <a:cs typeface="MS PGothic" charset="0"/>
              </a:defRPr>
            </a:lvl9pPr>
          </a:lstStyle>
          <a:p>
            <a:pPr algn="ctr">
              <a:defRPr/>
            </a:pPr>
            <a:r>
              <a:rPr lang="en-US" smtClean="0">
                <a:latin typeface="Arial" charset="0"/>
              </a:rPr>
              <a:t>Meeting Sponsors</a:t>
            </a:r>
          </a:p>
        </p:txBody>
      </p:sp>
      <p:pic>
        <p:nvPicPr>
          <p:cNvPr id="2" name="Picture 1"/>
          <p:cNvPicPr>
            <a:picLocks noChangeAspect="1"/>
          </p:cNvPicPr>
          <p:nvPr userDrawn="1"/>
        </p:nvPicPr>
        <p:blipFill rotWithShape="1">
          <a:blip r:embed="rId4"/>
          <a:srcRect t="18372" b="27099"/>
          <a:stretch/>
        </p:blipFill>
        <p:spPr>
          <a:xfrm>
            <a:off x="2209800" y="1371600"/>
            <a:ext cx="2690018" cy="1402592"/>
          </a:xfrm>
          <a:prstGeom prst="rect">
            <a:avLst/>
          </a:prstGeom>
        </p:spPr>
      </p:pic>
      <p:pic>
        <p:nvPicPr>
          <p:cNvPr id="7" name="Picture 6"/>
          <p:cNvPicPr>
            <a:picLocks noChangeAspect="1"/>
          </p:cNvPicPr>
          <p:nvPr userDrawn="1"/>
        </p:nvPicPr>
        <p:blipFill rotWithShape="1">
          <a:blip r:embed="rId5"/>
          <a:srcRect r="35000"/>
          <a:stretch/>
        </p:blipFill>
        <p:spPr>
          <a:xfrm>
            <a:off x="5435600" y="1811926"/>
            <a:ext cx="2184400" cy="702674"/>
          </a:xfrm>
          <a:prstGeom prst="rect">
            <a:avLst/>
          </a:prstGeom>
        </p:spPr>
      </p:pic>
    </p:spTree>
    <p:extLst>
      <p:ext uri="{BB962C8B-B14F-4D97-AF65-F5344CB8AC3E}">
        <p14:creationId xmlns:p14="http://schemas.microsoft.com/office/powerpoint/2010/main" val="176693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Copyright © </a:t>
            </a:r>
            <a:r>
              <a:rPr lang="en-US" altLang="en-US" dirty="0" smtClean="0"/>
              <a:t>2018 </a:t>
            </a:r>
            <a:r>
              <a:rPr lang="en-US" altLang="en-US" dirty="0"/>
              <a:t>Open Geospatial Consortium</a:t>
            </a:r>
          </a:p>
        </p:txBody>
      </p:sp>
      <p:sp>
        <p:nvSpPr>
          <p:cNvPr id="5" name="Rectangle 6"/>
          <p:cNvSpPr>
            <a:spLocks noGrp="1" noChangeArrowheads="1"/>
          </p:cNvSpPr>
          <p:nvPr>
            <p:ph type="sldNum" sz="quarter" idx="11"/>
          </p:nvPr>
        </p:nvSpPr>
        <p:spPr>
          <a:ln/>
        </p:spPr>
        <p:txBody>
          <a:bodyPr/>
          <a:lstStyle>
            <a:lvl1pPr>
              <a:defRPr/>
            </a:lvl1pPr>
          </a:lstStyle>
          <a:p>
            <a:pPr>
              <a:defRPr/>
            </a:pPr>
            <a:fld id="{425F5C08-9863-464B-8ADE-A89BC4109059}" type="slidenum">
              <a:rPr lang="en-US" altLang="en-US"/>
              <a:pPr>
                <a:defRPr/>
              </a:pPr>
              <a:t>‹#›</a:t>
            </a:fld>
            <a:endParaRPr lang="en-US" altLang="en-US"/>
          </a:p>
        </p:txBody>
      </p:sp>
    </p:spTree>
    <p:extLst>
      <p:ext uri="{BB962C8B-B14F-4D97-AF65-F5344CB8AC3E}">
        <p14:creationId xmlns:p14="http://schemas.microsoft.com/office/powerpoint/2010/main" val="109456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5288" y="136525"/>
            <a:ext cx="2170112" cy="60340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1775" y="136525"/>
            <a:ext cx="6361113" cy="60340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Copyright © </a:t>
            </a:r>
            <a:r>
              <a:rPr lang="en-US" altLang="en-US" dirty="0" smtClean="0"/>
              <a:t>2018 </a:t>
            </a:r>
            <a:r>
              <a:rPr lang="en-US" altLang="en-US" dirty="0"/>
              <a:t>Open Geospatial Consortium</a:t>
            </a:r>
          </a:p>
        </p:txBody>
      </p:sp>
      <p:sp>
        <p:nvSpPr>
          <p:cNvPr id="5" name="Rectangle 6"/>
          <p:cNvSpPr>
            <a:spLocks noGrp="1" noChangeArrowheads="1"/>
          </p:cNvSpPr>
          <p:nvPr>
            <p:ph type="sldNum" sz="quarter" idx="11"/>
          </p:nvPr>
        </p:nvSpPr>
        <p:spPr>
          <a:ln/>
        </p:spPr>
        <p:txBody>
          <a:bodyPr/>
          <a:lstStyle>
            <a:lvl1pPr>
              <a:defRPr/>
            </a:lvl1pPr>
          </a:lstStyle>
          <a:p>
            <a:pPr>
              <a:defRPr/>
            </a:pPr>
            <a:fld id="{17A3E5D2-22FF-DE40-BB45-5904AFD691AA}" type="slidenum">
              <a:rPr lang="en-US" altLang="en-US"/>
              <a:pPr>
                <a:defRPr/>
              </a:pPr>
              <a:t>‹#›</a:t>
            </a:fld>
            <a:endParaRPr lang="en-US" altLang="en-US"/>
          </a:p>
        </p:txBody>
      </p:sp>
    </p:spTree>
    <p:extLst>
      <p:ext uri="{BB962C8B-B14F-4D97-AF65-F5344CB8AC3E}">
        <p14:creationId xmlns:p14="http://schemas.microsoft.com/office/powerpoint/2010/main" val="102765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Copyright © </a:t>
            </a:r>
            <a:r>
              <a:rPr lang="en-US" altLang="en-US" dirty="0" smtClean="0"/>
              <a:t>2018 </a:t>
            </a:r>
            <a:r>
              <a:rPr lang="en-US" altLang="en-US" dirty="0"/>
              <a:t>Open Geospatial Consortium</a:t>
            </a:r>
          </a:p>
        </p:txBody>
      </p:sp>
      <p:sp>
        <p:nvSpPr>
          <p:cNvPr id="5" name="Rectangle 6"/>
          <p:cNvSpPr>
            <a:spLocks noGrp="1" noChangeArrowheads="1"/>
          </p:cNvSpPr>
          <p:nvPr>
            <p:ph type="sldNum" sz="quarter" idx="11"/>
          </p:nvPr>
        </p:nvSpPr>
        <p:spPr>
          <a:ln/>
        </p:spPr>
        <p:txBody>
          <a:bodyPr/>
          <a:lstStyle>
            <a:lvl1pPr>
              <a:defRPr/>
            </a:lvl1pPr>
          </a:lstStyle>
          <a:p>
            <a:pPr>
              <a:defRPr/>
            </a:pPr>
            <a:fld id="{D89BF124-AF04-5448-81DF-7A81BF3CA465}" type="slidenum">
              <a:rPr lang="en-US" altLang="en-US"/>
              <a:pPr>
                <a:defRPr/>
              </a:pPr>
              <a:t>‹#›</a:t>
            </a:fld>
            <a:endParaRPr lang="en-US" altLang="en-US"/>
          </a:p>
        </p:txBody>
      </p:sp>
    </p:spTree>
    <p:extLst>
      <p:ext uri="{BB962C8B-B14F-4D97-AF65-F5344CB8AC3E}">
        <p14:creationId xmlns:p14="http://schemas.microsoft.com/office/powerpoint/2010/main" val="77508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Copyright © </a:t>
            </a:r>
            <a:r>
              <a:rPr lang="en-US" altLang="en-US" dirty="0" smtClean="0"/>
              <a:t>2018 </a:t>
            </a:r>
            <a:r>
              <a:rPr lang="en-US" altLang="en-US" dirty="0"/>
              <a:t>Open Geospatial Consortium</a:t>
            </a:r>
          </a:p>
        </p:txBody>
      </p:sp>
      <p:sp>
        <p:nvSpPr>
          <p:cNvPr id="5" name="Rectangle 6"/>
          <p:cNvSpPr>
            <a:spLocks noGrp="1" noChangeArrowheads="1"/>
          </p:cNvSpPr>
          <p:nvPr>
            <p:ph type="sldNum" sz="quarter" idx="11"/>
          </p:nvPr>
        </p:nvSpPr>
        <p:spPr>
          <a:ln/>
        </p:spPr>
        <p:txBody>
          <a:bodyPr/>
          <a:lstStyle>
            <a:lvl1pPr>
              <a:defRPr/>
            </a:lvl1pPr>
          </a:lstStyle>
          <a:p>
            <a:pPr>
              <a:defRPr/>
            </a:pPr>
            <a:fld id="{11096FCB-D23A-A24C-9D82-3F41F4AC5DA0}" type="slidenum">
              <a:rPr lang="en-US" altLang="en-US"/>
              <a:pPr>
                <a:defRPr/>
              </a:pPr>
              <a:t>‹#›</a:t>
            </a:fld>
            <a:endParaRPr lang="en-US" altLang="en-US"/>
          </a:p>
        </p:txBody>
      </p:sp>
    </p:spTree>
    <p:extLst>
      <p:ext uri="{BB962C8B-B14F-4D97-AF65-F5344CB8AC3E}">
        <p14:creationId xmlns:p14="http://schemas.microsoft.com/office/powerpoint/2010/main" val="269372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6075" y="1279525"/>
            <a:ext cx="4152900" cy="4891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279525"/>
            <a:ext cx="4152900" cy="4891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dirty="0"/>
              <a:t>Copyright © </a:t>
            </a:r>
            <a:r>
              <a:rPr lang="en-US" altLang="en-US" dirty="0" smtClean="0"/>
              <a:t>2018 </a:t>
            </a:r>
            <a:r>
              <a:rPr lang="en-US" altLang="en-US" dirty="0"/>
              <a:t>Open Geospatial Consortium</a:t>
            </a:r>
          </a:p>
        </p:txBody>
      </p:sp>
      <p:sp>
        <p:nvSpPr>
          <p:cNvPr id="6" name="Rectangle 6"/>
          <p:cNvSpPr>
            <a:spLocks noGrp="1" noChangeArrowheads="1"/>
          </p:cNvSpPr>
          <p:nvPr>
            <p:ph type="sldNum" sz="quarter" idx="11"/>
          </p:nvPr>
        </p:nvSpPr>
        <p:spPr>
          <a:ln/>
        </p:spPr>
        <p:txBody>
          <a:bodyPr/>
          <a:lstStyle>
            <a:lvl1pPr>
              <a:defRPr/>
            </a:lvl1pPr>
          </a:lstStyle>
          <a:p>
            <a:pPr>
              <a:defRPr/>
            </a:pPr>
            <a:fld id="{A5966CF4-B06C-C644-947A-3193A300C1B1}" type="slidenum">
              <a:rPr lang="en-US" altLang="en-US"/>
              <a:pPr>
                <a:defRPr/>
              </a:pPr>
              <a:t>‹#›</a:t>
            </a:fld>
            <a:endParaRPr lang="en-US" altLang="en-US"/>
          </a:p>
        </p:txBody>
      </p:sp>
    </p:spTree>
    <p:extLst>
      <p:ext uri="{BB962C8B-B14F-4D97-AF65-F5344CB8AC3E}">
        <p14:creationId xmlns:p14="http://schemas.microsoft.com/office/powerpoint/2010/main" val="45616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en-US" dirty="0"/>
              <a:t>Copyright © </a:t>
            </a:r>
            <a:r>
              <a:rPr lang="en-US" altLang="en-US" dirty="0" smtClean="0"/>
              <a:t>2018 </a:t>
            </a:r>
            <a:r>
              <a:rPr lang="en-US" altLang="en-US" dirty="0"/>
              <a:t>Open Geospatial Consortium</a:t>
            </a:r>
          </a:p>
        </p:txBody>
      </p:sp>
      <p:sp>
        <p:nvSpPr>
          <p:cNvPr id="8" name="Rectangle 6"/>
          <p:cNvSpPr>
            <a:spLocks noGrp="1" noChangeArrowheads="1"/>
          </p:cNvSpPr>
          <p:nvPr>
            <p:ph type="sldNum" sz="quarter" idx="11"/>
          </p:nvPr>
        </p:nvSpPr>
        <p:spPr>
          <a:ln/>
        </p:spPr>
        <p:txBody>
          <a:bodyPr/>
          <a:lstStyle>
            <a:lvl1pPr>
              <a:defRPr/>
            </a:lvl1pPr>
          </a:lstStyle>
          <a:p>
            <a:pPr>
              <a:defRPr/>
            </a:pPr>
            <a:fld id="{4A46F97B-9CFF-B245-85B9-914B1C89C386}" type="slidenum">
              <a:rPr lang="en-US" altLang="en-US"/>
              <a:pPr>
                <a:defRPr/>
              </a:pPr>
              <a:t>‹#›</a:t>
            </a:fld>
            <a:endParaRPr lang="en-US" altLang="en-US"/>
          </a:p>
        </p:txBody>
      </p:sp>
    </p:spTree>
    <p:extLst>
      <p:ext uri="{BB962C8B-B14F-4D97-AF65-F5344CB8AC3E}">
        <p14:creationId xmlns:p14="http://schemas.microsoft.com/office/powerpoint/2010/main" val="22821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ltLang="en-US" dirty="0"/>
              <a:t>Copyright © </a:t>
            </a:r>
            <a:r>
              <a:rPr lang="en-US" altLang="en-US" dirty="0" smtClean="0"/>
              <a:t>2018 </a:t>
            </a:r>
            <a:r>
              <a:rPr lang="en-US" altLang="en-US" dirty="0"/>
              <a:t>Open Geospatial Consortium</a:t>
            </a:r>
          </a:p>
        </p:txBody>
      </p:sp>
      <p:sp>
        <p:nvSpPr>
          <p:cNvPr id="4" name="Rectangle 6"/>
          <p:cNvSpPr>
            <a:spLocks noGrp="1" noChangeArrowheads="1"/>
          </p:cNvSpPr>
          <p:nvPr>
            <p:ph type="sldNum" sz="quarter" idx="11"/>
          </p:nvPr>
        </p:nvSpPr>
        <p:spPr>
          <a:ln/>
        </p:spPr>
        <p:txBody>
          <a:bodyPr/>
          <a:lstStyle>
            <a:lvl1pPr>
              <a:defRPr/>
            </a:lvl1pPr>
          </a:lstStyle>
          <a:p>
            <a:pPr>
              <a:defRPr/>
            </a:pPr>
            <a:fld id="{46045999-4989-CE46-9052-5F6CD8C2D654}" type="slidenum">
              <a:rPr lang="en-US" altLang="en-US"/>
              <a:pPr>
                <a:defRPr/>
              </a:pPr>
              <a:t>‹#›</a:t>
            </a:fld>
            <a:endParaRPr lang="en-US" altLang="en-US"/>
          </a:p>
        </p:txBody>
      </p:sp>
    </p:spTree>
    <p:extLst>
      <p:ext uri="{BB962C8B-B14F-4D97-AF65-F5344CB8AC3E}">
        <p14:creationId xmlns:p14="http://schemas.microsoft.com/office/powerpoint/2010/main" val="21290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ltLang="en-US" dirty="0"/>
              <a:t>Copyright © </a:t>
            </a:r>
            <a:r>
              <a:rPr lang="en-US" altLang="en-US" dirty="0" smtClean="0"/>
              <a:t>2018 </a:t>
            </a:r>
            <a:r>
              <a:rPr lang="en-US" altLang="en-US" dirty="0"/>
              <a:t>Open Geospatial Consortium</a:t>
            </a:r>
          </a:p>
        </p:txBody>
      </p:sp>
      <p:sp>
        <p:nvSpPr>
          <p:cNvPr id="3" name="Rectangle 6"/>
          <p:cNvSpPr>
            <a:spLocks noGrp="1" noChangeArrowheads="1"/>
          </p:cNvSpPr>
          <p:nvPr>
            <p:ph type="sldNum" sz="quarter" idx="11"/>
          </p:nvPr>
        </p:nvSpPr>
        <p:spPr>
          <a:ln/>
        </p:spPr>
        <p:txBody>
          <a:bodyPr/>
          <a:lstStyle>
            <a:lvl1pPr>
              <a:defRPr/>
            </a:lvl1pPr>
          </a:lstStyle>
          <a:p>
            <a:pPr>
              <a:defRPr/>
            </a:pPr>
            <a:fld id="{E44E257F-3AC2-0942-956E-433F540C01CE}" type="slidenum">
              <a:rPr lang="en-US" altLang="en-US"/>
              <a:pPr>
                <a:defRPr/>
              </a:pPr>
              <a:t>‹#›</a:t>
            </a:fld>
            <a:endParaRPr lang="en-US" altLang="en-US"/>
          </a:p>
        </p:txBody>
      </p:sp>
    </p:spTree>
    <p:extLst>
      <p:ext uri="{BB962C8B-B14F-4D97-AF65-F5344CB8AC3E}">
        <p14:creationId xmlns:p14="http://schemas.microsoft.com/office/powerpoint/2010/main" val="58467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dirty="0"/>
              <a:t>Copyright © </a:t>
            </a:r>
            <a:r>
              <a:rPr lang="en-US" altLang="en-US" dirty="0" smtClean="0"/>
              <a:t>2018 </a:t>
            </a:r>
            <a:r>
              <a:rPr lang="en-US" altLang="en-US" dirty="0"/>
              <a:t>Open Geospatial Consortium</a:t>
            </a:r>
          </a:p>
        </p:txBody>
      </p:sp>
      <p:sp>
        <p:nvSpPr>
          <p:cNvPr id="6" name="Rectangle 6"/>
          <p:cNvSpPr>
            <a:spLocks noGrp="1" noChangeArrowheads="1"/>
          </p:cNvSpPr>
          <p:nvPr>
            <p:ph type="sldNum" sz="quarter" idx="11"/>
          </p:nvPr>
        </p:nvSpPr>
        <p:spPr>
          <a:ln/>
        </p:spPr>
        <p:txBody>
          <a:bodyPr/>
          <a:lstStyle>
            <a:lvl1pPr>
              <a:defRPr/>
            </a:lvl1pPr>
          </a:lstStyle>
          <a:p>
            <a:pPr>
              <a:defRPr/>
            </a:pPr>
            <a:fld id="{E435DC85-1E39-6F45-8D26-88CB57EE5C7C}" type="slidenum">
              <a:rPr lang="en-US" altLang="en-US"/>
              <a:pPr>
                <a:defRPr/>
              </a:pPr>
              <a:t>‹#›</a:t>
            </a:fld>
            <a:endParaRPr lang="en-US" altLang="en-US"/>
          </a:p>
        </p:txBody>
      </p:sp>
    </p:spTree>
    <p:extLst>
      <p:ext uri="{BB962C8B-B14F-4D97-AF65-F5344CB8AC3E}">
        <p14:creationId xmlns:p14="http://schemas.microsoft.com/office/powerpoint/2010/main" val="197751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dirty="0"/>
              <a:t>Copyright © </a:t>
            </a:r>
            <a:r>
              <a:rPr lang="en-US" altLang="en-US" dirty="0" smtClean="0"/>
              <a:t>2018 </a:t>
            </a:r>
            <a:r>
              <a:rPr lang="en-US" altLang="en-US" dirty="0"/>
              <a:t>Open Geospatial Consortium</a:t>
            </a:r>
          </a:p>
        </p:txBody>
      </p:sp>
      <p:sp>
        <p:nvSpPr>
          <p:cNvPr id="6" name="Rectangle 6"/>
          <p:cNvSpPr>
            <a:spLocks noGrp="1" noChangeArrowheads="1"/>
          </p:cNvSpPr>
          <p:nvPr>
            <p:ph type="sldNum" sz="quarter" idx="11"/>
          </p:nvPr>
        </p:nvSpPr>
        <p:spPr>
          <a:ln/>
        </p:spPr>
        <p:txBody>
          <a:bodyPr/>
          <a:lstStyle>
            <a:lvl1pPr>
              <a:defRPr/>
            </a:lvl1pPr>
          </a:lstStyle>
          <a:p>
            <a:pPr>
              <a:defRPr/>
            </a:pPr>
            <a:fld id="{D20941DA-054F-A74C-AF1A-5876988B7CF6}" type="slidenum">
              <a:rPr lang="en-US" altLang="en-US"/>
              <a:pPr>
                <a:defRPr/>
              </a:pPr>
              <a:t>‹#›</a:t>
            </a:fld>
            <a:endParaRPr lang="en-US" altLang="en-US"/>
          </a:p>
        </p:txBody>
      </p:sp>
    </p:spTree>
    <p:extLst>
      <p:ext uri="{BB962C8B-B14F-4D97-AF65-F5344CB8AC3E}">
        <p14:creationId xmlns:p14="http://schemas.microsoft.com/office/powerpoint/2010/main" val="158598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5"/>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365125" y="776288"/>
            <a:ext cx="845502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850" name="Rectangle 2"/>
          <p:cNvSpPr>
            <a:spLocks noGrp="1" noChangeArrowheads="1"/>
          </p:cNvSpPr>
          <p:nvPr>
            <p:ph type="title"/>
          </p:nvPr>
        </p:nvSpPr>
        <p:spPr bwMode="auto">
          <a:xfrm>
            <a:off x="231775" y="136525"/>
            <a:ext cx="8683625"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346075" y="1279525"/>
            <a:ext cx="8458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2852" name="Rectangle 4"/>
          <p:cNvSpPr>
            <a:spLocks noGrp="1" noChangeArrowheads="1"/>
          </p:cNvSpPr>
          <p:nvPr>
            <p:ph type="ftr" sz="quarter" idx="3"/>
          </p:nvPr>
        </p:nvSpPr>
        <p:spPr bwMode="auto">
          <a:xfrm>
            <a:off x="2973388" y="6553200"/>
            <a:ext cx="3200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900" b="0">
                <a:solidFill>
                  <a:srgbClr val="092E5C"/>
                </a:solidFill>
                <a:latin typeface="Arial" charset="0"/>
              </a:defRPr>
            </a:lvl1pPr>
          </a:lstStyle>
          <a:p>
            <a:pPr>
              <a:defRPr/>
            </a:pPr>
            <a:r>
              <a:rPr lang="en-US" altLang="en-US" dirty="0"/>
              <a:t>Copyright © </a:t>
            </a:r>
            <a:r>
              <a:rPr lang="en-US" altLang="en-US" dirty="0" smtClean="0"/>
              <a:t>2018 </a:t>
            </a:r>
            <a:r>
              <a:rPr lang="en-US" altLang="en-US" dirty="0"/>
              <a:t>Open Geospatial Consortium</a:t>
            </a:r>
          </a:p>
        </p:txBody>
      </p:sp>
      <p:sp>
        <p:nvSpPr>
          <p:cNvPr id="462854" name="Rectangle 6"/>
          <p:cNvSpPr>
            <a:spLocks noGrp="1" noChangeArrowheads="1"/>
          </p:cNvSpPr>
          <p:nvPr>
            <p:ph type="sldNum" sz="quarter" idx="4"/>
          </p:nvPr>
        </p:nvSpPr>
        <p:spPr bwMode="auto">
          <a:xfrm>
            <a:off x="6896100" y="65532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900" b="0">
                <a:solidFill>
                  <a:srgbClr val="092E5C"/>
                </a:solidFill>
                <a:latin typeface="Arial" charset="0"/>
              </a:defRPr>
            </a:lvl1pPr>
          </a:lstStyle>
          <a:p>
            <a:pPr>
              <a:defRPr/>
            </a:pPr>
            <a:fld id="{27D0F9EB-4EAC-1044-9312-C01285DE51F3}" type="slidenum">
              <a:rPr lang="en-US" altLang="en-US"/>
              <a:pPr>
                <a:defRPr/>
              </a:pPr>
              <a:t>‹#›</a:t>
            </a:fld>
            <a:endParaRPr lang="en-US" altLang="en-US"/>
          </a:p>
        </p:txBody>
      </p:sp>
      <p:sp>
        <p:nvSpPr>
          <p:cNvPr id="1031" name="Text Box 16"/>
          <p:cNvSpPr txBox="1">
            <a:spLocks noChangeArrowheads="1"/>
          </p:cNvSpPr>
          <p:nvPr/>
        </p:nvSpPr>
        <p:spPr bwMode="auto">
          <a:xfrm>
            <a:off x="333375" y="6219825"/>
            <a:ext cx="1157288" cy="609600"/>
          </a:xfrm>
          <a:prstGeom prst="rect">
            <a:avLst/>
          </a:prstGeom>
          <a:noFill/>
          <a:ln>
            <a:noFill/>
          </a:ln>
          <a:extLst/>
        </p:spPr>
        <p:txBody>
          <a:bodyPr wrap="none" lIns="0" tIns="0" rIns="0" bIns="0">
            <a:spAutoFit/>
          </a:bodyPr>
          <a:lstStyle>
            <a:lvl1pPr eaLnBrk="0" hangingPunct="0">
              <a:defRPr sz="1000" b="1">
                <a:solidFill>
                  <a:schemeClr val="tx1"/>
                </a:solidFill>
                <a:latin typeface="CG Times" charset="0"/>
                <a:ea typeface="MS PGothic" charset="0"/>
                <a:cs typeface="MS PGothic" charset="0"/>
              </a:defRPr>
            </a:lvl1pPr>
            <a:lvl2pPr marL="742950" indent="-285750" eaLnBrk="0" hangingPunct="0">
              <a:defRPr sz="1000" b="1">
                <a:solidFill>
                  <a:schemeClr val="tx1"/>
                </a:solidFill>
                <a:latin typeface="CG Times" charset="0"/>
                <a:ea typeface="MS PGothic" charset="0"/>
                <a:cs typeface="MS PGothic" charset="0"/>
              </a:defRPr>
            </a:lvl2pPr>
            <a:lvl3pPr marL="1143000" indent="-228600" eaLnBrk="0" hangingPunct="0">
              <a:defRPr sz="1000" b="1">
                <a:solidFill>
                  <a:schemeClr val="tx1"/>
                </a:solidFill>
                <a:latin typeface="CG Times" charset="0"/>
                <a:ea typeface="MS PGothic" charset="0"/>
                <a:cs typeface="MS PGothic" charset="0"/>
              </a:defRPr>
            </a:lvl3pPr>
            <a:lvl4pPr marL="1600200" indent="-228600" eaLnBrk="0" hangingPunct="0">
              <a:defRPr sz="1000" b="1">
                <a:solidFill>
                  <a:schemeClr val="tx1"/>
                </a:solidFill>
                <a:latin typeface="CG Times" charset="0"/>
                <a:ea typeface="MS PGothic" charset="0"/>
                <a:cs typeface="MS PGothic" charset="0"/>
              </a:defRPr>
            </a:lvl4pPr>
            <a:lvl5pPr marL="2057400" indent="-228600" eaLnBrk="0" hangingPunct="0">
              <a:defRPr sz="1000" b="1">
                <a:solidFill>
                  <a:schemeClr val="tx1"/>
                </a:solidFill>
                <a:latin typeface="CG Times" charset="0"/>
                <a:ea typeface="MS PGothic" charset="0"/>
                <a:cs typeface="MS PGothic" charset="0"/>
              </a:defRPr>
            </a:lvl5pPr>
            <a:lvl6pPr marL="2514600" indent="-228600" eaLnBrk="0" fontAlgn="base" hangingPunct="0">
              <a:spcBef>
                <a:spcPct val="0"/>
              </a:spcBef>
              <a:spcAft>
                <a:spcPct val="0"/>
              </a:spcAft>
              <a:defRPr sz="1000" b="1">
                <a:solidFill>
                  <a:schemeClr val="tx1"/>
                </a:solidFill>
                <a:latin typeface="CG Times" charset="0"/>
                <a:ea typeface="MS PGothic" charset="0"/>
                <a:cs typeface="MS PGothic" charset="0"/>
              </a:defRPr>
            </a:lvl6pPr>
            <a:lvl7pPr marL="2971800" indent="-228600" eaLnBrk="0" fontAlgn="base" hangingPunct="0">
              <a:spcBef>
                <a:spcPct val="0"/>
              </a:spcBef>
              <a:spcAft>
                <a:spcPct val="0"/>
              </a:spcAft>
              <a:defRPr sz="1000" b="1">
                <a:solidFill>
                  <a:schemeClr val="tx1"/>
                </a:solidFill>
                <a:latin typeface="CG Times" charset="0"/>
                <a:ea typeface="MS PGothic" charset="0"/>
                <a:cs typeface="MS PGothic" charset="0"/>
              </a:defRPr>
            </a:lvl7pPr>
            <a:lvl8pPr marL="3429000" indent="-228600" eaLnBrk="0" fontAlgn="base" hangingPunct="0">
              <a:spcBef>
                <a:spcPct val="0"/>
              </a:spcBef>
              <a:spcAft>
                <a:spcPct val="0"/>
              </a:spcAft>
              <a:defRPr sz="1000" b="1">
                <a:solidFill>
                  <a:schemeClr val="tx1"/>
                </a:solidFill>
                <a:latin typeface="CG Times" charset="0"/>
                <a:ea typeface="MS PGothic" charset="0"/>
                <a:cs typeface="MS PGothic" charset="0"/>
              </a:defRPr>
            </a:lvl8pPr>
            <a:lvl9pPr marL="3886200" indent="-228600" eaLnBrk="0" fontAlgn="base" hangingPunct="0">
              <a:spcBef>
                <a:spcPct val="0"/>
              </a:spcBef>
              <a:spcAft>
                <a:spcPct val="0"/>
              </a:spcAft>
              <a:defRPr sz="1000" b="1">
                <a:solidFill>
                  <a:schemeClr val="tx1"/>
                </a:solidFill>
                <a:latin typeface="CG Times" charset="0"/>
                <a:ea typeface="MS PGothic" charset="0"/>
                <a:cs typeface="MS PGothic" charset="0"/>
              </a:defRPr>
            </a:lvl9pPr>
          </a:lstStyle>
          <a:p>
            <a:pPr>
              <a:defRPr/>
            </a:pPr>
            <a:r>
              <a:rPr lang="en-US" sz="4000" smtClean="0">
                <a:solidFill>
                  <a:schemeClr val="tx2"/>
                </a:solidFill>
                <a:latin typeface="Times New Roman" charset="0"/>
              </a:rPr>
              <a:t>OGC</a:t>
            </a:r>
          </a:p>
        </p:txBody>
      </p:sp>
      <p:sp>
        <p:nvSpPr>
          <p:cNvPr id="1032" name="Text Box 20"/>
          <p:cNvSpPr txBox="1">
            <a:spLocks noChangeArrowheads="1"/>
          </p:cNvSpPr>
          <p:nvPr/>
        </p:nvSpPr>
        <p:spPr bwMode="auto">
          <a:xfrm>
            <a:off x="1498600" y="6270625"/>
            <a:ext cx="93663" cy="244475"/>
          </a:xfrm>
          <a:prstGeom prst="rect">
            <a:avLst/>
          </a:prstGeom>
          <a:noFill/>
          <a:ln>
            <a:noFill/>
          </a:ln>
          <a:extLst/>
        </p:spPr>
        <p:txBody>
          <a:bodyPr wrap="none" lIns="0" rIns="0">
            <a:spAutoFit/>
          </a:bodyPr>
          <a:lstStyle>
            <a:lvl1pPr eaLnBrk="0" hangingPunct="0">
              <a:defRPr sz="1000" b="1">
                <a:solidFill>
                  <a:schemeClr val="tx1"/>
                </a:solidFill>
                <a:latin typeface="CG Times" charset="0"/>
                <a:ea typeface="MS PGothic" charset="-128"/>
              </a:defRPr>
            </a:lvl1pPr>
            <a:lvl2pPr marL="742950" indent="-285750" eaLnBrk="0" hangingPunct="0">
              <a:defRPr sz="1000" b="1">
                <a:solidFill>
                  <a:schemeClr val="tx1"/>
                </a:solidFill>
                <a:latin typeface="CG Times" charset="0"/>
                <a:ea typeface="MS PGothic" charset="-128"/>
              </a:defRPr>
            </a:lvl2pPr>
            <a:lvl3pPr marL="1143000" indent="-228600" eaLnBrk="0" hangingPunct="0">
              <a:defRPr sz="1000" b="1">
                <a:solidFill>
                  <a:schemeClr val="tx1"/>
                </a:solidFill>
                <a:latin typeface="CG Times" charset="0"/>
                <a:ea typeface="MS PGothic" charset="-128"/>
              </a:defRPr>
            </a:lvl3pPr>
            <a:lvl4pPr marL="1600200" indent="-228600" eaLnBrk="0" hangingPunct="0">
              <a:defRPr sz="1000" b="1">
                <a:solidFill>
                  <a:schemeClr val="tx1"/>
                </a:solidFill>
                <a:latin typeface="CG Times" charset="0"/>
                <a:ea typeface="MS PGothic" charset="-128"/>
              </a:defRPr>
            </a:lvl4pPr>
            <a:lvl5pPr marL="2057400" indent="-228600" eaLnBrk="0" hangingPunct="0">
              <a:defRPr sz="1000" b="1">
                <a:solidFill>
                  <a:schemeClr val="tx1"/>
                </a:solidFill>
                <a:latin typeface="CG Times" charset="0"/>
                <a:ea typeface="MS PGothic" charset="-128"/>
              </a:defRPr>
            </a:lvl5pPr>
            <a:lvl6pPr marL="2514600" indent="-228600" eaLnBrk="0" fontAlgn="base" hangingPunct="0">
              <a:spcBef>
                <a:spcPct val="0"/>
              </a:spcBef>
              <a:spcAft>
                <a:spcPct val="0"/>
              </a:spcAft>
              <a:defRPr sz="1000" b="1">
                <a:solidFill>
                  <a:schemeClr val="tx1"/>
                </a:solidFill>
                <a:latin typeface="CG Times" charset="0"/>
                <a:ea typeface="MS PGothic" charset="-128"/>
              </a:defRPr>
            </a:lvl6pPr>
            <a:lvl7pPr marL="2971800" indent="-228600" eaLnBrk="0" fontAlgn="base" hangingPunct="0">
              <a:spcBef>
                <a:spcPct val="0"/>
              </a:spcBef>
              <a:spcAft>
                <a:spcPct val="0"/>
              </a:spcAft>
              <a:defRPr sz="1000" b="1">
                <a:solidFill>
                  <a:schemeClr val="tx1"/>
                </a:solidFill>
                <a:latin typeface="CG Times" charset="0"/>
                <a:ea typeface="MS PGothic" charset="-128"/>
              </a:defRPr>
            </a:lvl7pPr>
            <a:lvl8pPr marL="3429000" indent="-228600" eaLnBrk="0" fontAlgn="base" hangingPunct="0">
              <a:spcBef>
                <a:spcPct val="0"/>
              </a:spcBef>
              <a:spcAft>
                <a:spcPct val="0"/>
              </a:spcAft>
              <a:defRPr sz="1000" b="1">
                <a:solidFill>
                  <a:schemeClr val="tx1"/>
                </a:solidFill>
                <a:latin typeface="CG Times" charset="0"/>
                <a:ea typeface="MS PGothic" charset="-128"/>
              </a:defRPr>
            </a:lvl8pPr>
            <a:lvl9pPr marL="3886200" indent="-228600" eaLnBrk="0" fontAlgn="base" hangingPunct="0">
              <a:spcBef>
                <a:spcPct val="0"/>
              </a:spcBef>
              <a:spcAft>
                <a:spcPct val="0"/>
              </a:spcAft>
              <a:defRPr sz="1000" b="1">
                <a:solidFill>
                  <a:schemeClr val="tx1"/>
                </a:solidFill>
                <a:latin typeface="CG Times" charset="0"/>
                <a:ea typeface="MS PGothic" charset="-128"/>
              </a:defRPr>
            </a:lvl9pPr>
          </a:lstStyle>
          <a:p>
            <a:pPr>
              <a:defRPr/>
            </a:pPr>
            <a:r>
              <a:rPr lang="en-US" altLang="en-US" smtClean="0">
                <a:solidFill>
                  <a:schemeClr val="tx2"/>
                </a:solidFill>
                <a:latin typeface="Arial" charset="0"/>
              </a:rPr>
              <a:t>®</a:t>
            </a:r>
          </a:p>
        </p:txBody>
      </p:sp>
    </p:spTree>
  </p:cSld>
  <p:clrMap bg1="lt1" tx1="dk1" bg2="lt2" tx2="dk2" accent1="accent1" accent2="accent2" accent3="accent3" accent4="accent4" accent5="accent5" accent6="accent6" hlink="hlink" folHlink="folHlink"/>
  <p:sldLayoutIdLst>
    <p:sldLayoutId id="2147484002"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timing>
    <p:tnLst>
      <p:par>
        <p:cTn id="1" dur="indefinite" restart="never" nodeType="tmRoot"/>
      </p:par>
    </p:tnLst>
  </p:timing>
  <p:hf sldNum="0" hdr="0" dt="0"/>
  <p:txStyles>
    <p:titleStyle>
      <a:lvl1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mj-lt"/>
          <a:ea typeface="MS PGothic" pitchFamily="34" charset="-128"/>
          <a:cs typeface="MS PGothic" charset="0"/>
        </a:defRPr>
      </a:lvl1pPr>
      <a:lvl2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2pPr>
      <a:lvl3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3pPr>
      <a:lvl4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4pPr>
      <a:lvl5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5pPr>
      <a:lvl6pPr marL="4572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6pPr>
      <a:lvl7pPr marL="9144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7pPr>
      <a:lvl8pPr marL="13716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8pPr>
      <a:lvl9pPr marL="18288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9pPr>
    </p:titleStyle>
    <p:bodyStyle>
      <a:lvl1pPr marL="233363" indent="-233363" algn="l" rtl="0" eaLnBrk="0" fontAlgn="base" hangingPunct="0">
        <a:spcBef>
          <a:spcPct val="20000"/>
        </a:spcBef>
        <a:spcAft>
          <a:spcPct val="0"/>
        </a:spcAft>
        <a:buClr>
          <a:srgbClr val="092E5C"/>
        </a:buClr>
        <a:buChar char="•"/>
        <a:defRPr sz="2400">
          <a:solidFill>
            <a:schemeClr val="tx2"/>
          </a:solidFill>
          <a:latin typeface="+mn-lt"/>
          <a:ea typeface="MS PGothic" pitchFamily="34" charset="-128"/>
          <a:cs typeface="MS PGothic" charset="0"/>
        </a:defRPr>
      </a:lvl1pPr>
      <a:lvl2pPr marL="569913" indent="-222250" algn="l" rtl="0" eaLnBrk="0" fontAlgn="base" hangingPunct="0">
        <a:spcBef>
          <a:spcPct val="20000"/>
        </a:spcBef>
        <a:spcAft>
          <a:spcPct val="0"/>
        </a:spcAft>
        <a:buClr>
          <a:srgbClr val="092E5C"/>
        </a:buClr>
        <a:buChar char="–"/>
        <a:defRPr sz="2000">
          <a:solidFill>
            <a:schemeClr val="tx2"/>
          </a:solidFill>
          <a:latin typeface="+mn-lt"/>
          <a:ea typeface="MS PGothic" pitchFamily="34" charset="-128"/>
          <a:cs typeface="MS PGothic" charset="0"/>
        </a:defRPr>
      </a:lvl2pPr>
      <a:lvl3pPr marL="912813" indent="-228600" algn="l" rtl="0" eaLnBrk="0" fontAlgn="base" hangingPunct="0">
        <a:spcBef>
          <a:spcPct val="20000"/>
        </a:spcBef>
        <a:spcAft>
          <a:spcPct val="0"/>
        </a:spcAft>
        <a:buClr>
          <a:srgbClr val="092E5C"/>
        </a:buClr>
        <a:buChar char="•"/>
        <a:defRPr>
          <a:solidFill>
            <a:schemeClr val="tx2"/>
          </a:solidFill>
          <a:latin typeface="+mn-lt"/>
          <a:ea typeface="MS PGothic" pitchFamily="34" charset="-128"/>
          <a:cs typeface="MS PGothic" charset="0"/>
        </a:defRPr>
      </a:lvl3pPr>
      <a:lvl4pPr marL="1255713" indent="-228600" algn="l" rtl="0" eaLnBrk="0" fontAlgn="base" hangingPunct="0">
        <a:spcBef>
          <a:spcPct val="20000"/>
        </a:spcBef>
        <a:spcAft>
          <a:spcPct val="0"/>
        </a:spcAft>
        <a:buClr>
          <a:srgbClr val="092E5C"/>
        </a:buClr>
        <a:buChar char="–"/>
        <a:defRPr sz="1600">
          <a:solidFill>
            <a:schemeClr val="tx2"/>
          </a:solidFill>
          <a:latin typeface="+mn-lt"/>
          <a:ea typeface="MS PGothic" pitchFamily="34" charset="-128"/>
          <a:cs typeface="MS PGothic" charset="0"/>
        </a:defRPr>
      </a:lvl4pPr>
      <a:lvl5pPr marL="1598613" indent="-228600" algn="l" rtl="0" eaLnBrk="0" fontAlgn="base" hangingPunct="0">
        <a:spcBef>
          <a:spcPct val="20000"/>
        </a:spcBef>
        <a:spcAft>
          <a:spcPct val="0"/>
        </a:spcAft>
        <a:buClr>
          <a:srgbClr val="092E5C"/>
        </a:buClr>
        <a:buChar char="»"/>
        <a:defRPr sz="1600">
          <a:solidFill>
            <a:schemeClr val="tx2"/>
          </a:solidFill>
          <a:latin typeface="+mn-lt"/>
          <a:ea typeface="MS PGothic" pitchFamily="34" charset="-128"/>
          <a:cs typeface="MS PGothic" charset="0"/>
        </a:defRPr>
      </a:lvl5pPr>
      <a:lvl6pPr marL="2055813" indent="-228600" algn="l" rtl="0" eaLnBrk="0" fontAlgn="base" hangingPunct="0">
        <a:spcBef>
          <a:spcPct val="20000"/>
        </a:spcBef>
        <a:spcAft>
          <a:spcPct val="0"/>
        </a:spcAft>
        <a:buClr>
          <a:srgbClr val="092E5C"/>
        </a:buClr>
        <a:buChar char="»"/>
        <a:defRPr sz="1600">
          <a:solidFill>
            <a:schemeClr val="tx2"/>
          </a:solidFill>
          <a:latin typeface="+mn-lt"/>
        </a:defRPr>
      </a:lvl6pPr>
      <a:lvl7pPr marL="2513013" indent="-228600" algn="l" rtl="0" eaLnBrk="0" fontAlgn="base" hangingPunct="0">
        <a:spcBef>
          <a:spcPct val="20000"/>
        </a:spcBef>
        <a:spcAft>
          <a:spcPct val="0"/>
        </a:spcAft>
        <a:buClr>
          <a:srgbClr val="092E5C"/>
        </a:buClr>
        <a:buChar char="»"/>
        <a:defRPr sz="1600">
          <a:solidFill>
            <a:schemeClr val="tx2"/>
          </a:solidFill>
          <a:latin typeface="+mn-lt"/>
        </a:defRPr>
      </a:lvl7pPr>
      <a:lvl8pPr marL="2970213" indent="-228600" algn="l" rtl="0" eaLnBrk="0" fontAlgn="base" hangingPunct="0">
        <a:spcBef>
          <a:spcPct val="20000"/>
        </a:spcBef>
        <a:spcAft>
          <a:spcPct val="0"/>
        </a:spcAft>
        <a:buClr>
          <a:srgbClr val="092E5C"/>
        </a:buClr>
        <a:buChar char="»"/>
        <a:defRPr sz="1600">
          <a:solidFill>
            <a:schemeClr val="tx2"/>
          </a:solidFill>
          <a:latin typeface="+mn-lt"/>
        </a:defRPr>
      </a:lvl8pPr>
      <a:lvl9pPr marL="3427413" indent="-228600" algn="l" rtl="0" eaLnBrk="0" fontAlgn="base" hangingPunct="0">
        <a:spcBef>
          <a:spcPct val="20000"/>
        </a:spcBef>
        <a:spcAft>
          <a:spcPct val="0"/>
        </a:spcAft>
        <a:buClr>
          <a:srgbClr val="092E5C"/>
        </a:buClr>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ools.ietf.org/html/rfc794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Open Weather </a:t>
            </a:r>
            <a:r>
              <a:rPr lang="en-US"/>
              <a:t>and JSON </a:t>
            </a:r>
            <a:r>
              <a:rPr lang="en-US" dirty="0"/>
              <a:t>Point Features</a:t>
            </a:r>
          </a:p>
        </p:txBody>
      </p:sp>
      <p:sp>
        <p:nvSpPr>
          <p:cNvPr id="3" name="Subtitle 2"/>
          <p:cNvSpPr>
            <a:spLocks noGrp="1"/>
          </p:cNvSpPr>
          <p:nvPr>
            <p:ph type="subTitle" idx="1"/>
          </p:nvPr>
        </p:nvSpPr>
        <p:spPr/>
        <p:txBody>
          <a:bodyPr/>
          <a:lstStyle/>
          <a:p>
            <a:r>
              <a:rPr lang="en-US" altLang="en-US" dirty="0" smtClean="0">
                <a:ea typeface="MS PGothic" charset="-128"/>
              </a:rPr>
              <a:t>106th </a:t>
            </a:r>
            <a:r>
              <a:rPr lang="en-US" altLang="en-US" dirty="0">
                <a:ea typeface="MS PGothic" charset="-128"/>
              </a:rPr>
              <a:t>OGC Technical Committee</a:t>
            </a:r>
          </a:p>
          <a:p>
            <a:r>
              <a:rPr lang="en-US" altLang="en-US" dirty="0" err="1" smtClean="0">
                <a:ea typeface="MS PGothic" charset="-128"/>
              </a:rPr>
              <a:t>Orléans</a:t>
            </a:r>
            <a:r>
              <a:rPr lang="en-US" altLang="en-US" dirty="0" smtClean="0">
                <a:ea typeface="MS PGothic" charset="-128"/>
              </a:rPr>
              <a:t>, France</a:t>
            </a:r>
            <a:endParaRPr lang="en-US" altLang="en-US" dirty="0">
              <a:ea typeface="MS PGothic" charset="-128"/>
            </a:endParaRPr>
          </a:p>
          <a:p>
            <a:r>
              <a:rPr lang="en-US" altLang="en-US" dirty="0" smtClean="0">
                <a:ea typeface="MS PGothic" charset="-128"/>
              </a:rPr>
              <a:t>Richard Carne, Mark Burgoyne</a:t>
            </a:r>
            <a:endParaRPr lang="en-US" altLang="en-US" dirty="0">
              <a:ea typeface="MS PGothic" charset="-128"/>
            </a:endParaRPr>
          </a:p>
          <a:p>
            <a:r>
              <a:rPr lang="en-US" altLang="en-US" dirty="0" smtClean="0">
                <a:ea typeface="MS PGothic" charset="-128"/>
              </a:rPr>
              <a:t>20 March 2018</a:t>
            </a:r>
            <a:endParaRPr lang="en-US" altLang="en-US" dirty="0">
              <a:ea typeface="MS PGothic" charset="-128"/>
            </a:endParaRPr>
          </a:p>
        </p:txBody>
      </p:sp>
      <p:sp>
        <p:nvSpPr>
          <p:cNvPr id="4" name="Footer Placeholder 3"/>
          <p:cNvSpPr>
            <a:spLocks noGrp="1"/>
          </p:cNvSpPr>
          <p:nvPr>
            <p:ph type="ftr" sz="quarter" idx="10"/>
          </p:nvPr>
        </p:nvSpPr>
        <p:spPr/>
        <p:txBody>
          <a:bodyPr/>
          <a:lstStyle/>
          <a:p>
            <a:pPr>
              <a:defRPr/>
            </a:pPr>
            <a:r>
              <a:rPr lang="en-US" altLang="en-US" dirty="0" smtClean="0"/>
              <a:t>Copyright © 2018 Open Geospatial Consortium</a:t>
            </a:r>
            <a:endParaRPr lang="en-US" altLang="en-US" dirty="0"/>
          </a:p>
        </p:txBody>
      </p:sp>
      <p:sp>
        <p:nvSpPr>
          <p:cNvPr id="5" name="TextBox 4"/>
          <p:cNvSpPr txBox="1"/>
          <p:nvPr/>
        </p:nvSpPr>
        <p:spPr>
          <a:xfrm>
            <a:off x="4724181" y="1253896"/>
            <a:ext cx="914400" cy="914400"/>
          </a:xfrm>
          <a:prstGeom prst="rect">
            <a:avLst/>
          </a:prstGeom>
          <a:noFill/>
        </p:spPr>
        <p:txBody>
          <a:bodyPr wrap="none" rtlCol="0">
            <a:noAutofit/>
          </a:bodyPr>
          <a:lstStyle/>
          <a:p>
            <a:endParaRPr lang="en-US" dirty="0" err="1" smtClean="0"/>
          </a:p>
        </p:txBody>
      </p:sp>
    </p:spTree>
    <p:extLst>
      <p:ext uri="{BB962C8B-B14F-4D97-AF65-F5344CB8AC3E}">
        <p14:creationId xmlns:p14="http://schemas.microsoft.com/office/powerpoint/2010/main" val="1806921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Required Query Options</a:t>
            </a:r>
            <a:endParaRPr lang="en-GB" dirty="0"/>
          </a:p>
        </p:txBody>
      </p:sp>
      <p:sp>
        <p:nvSpPr>
          <p:cNvPr id="3" name="Content Placeholder 2"/>
          <p:cNvSpPr>
            <a:spLocks noGrp="1"/>
          </p:cNvSpPr>
          <p:nvPr>
            <p:ph idx="1"/>
          </p:nvPr>
        </p:nvSpPr>
        <p:spPr/>
        <p:txBody>
          <a:bodyPr/>
          <a:lstStyle/>
          <a:p>
            <a:pPr marL="0" indent="0">
              <a:buNone/>
            </a:pPr>
            <a:r>
              <a:rPr lang="en-GB" dirty="0"/>
              <a:t>Proposed list </a:t>
            </a:r>
            <a:r>
              <a:rPr lang="en-GB" dirty="0" smtClean="0"/>
              <a:t>of required query types supported by the Point Feature API:</a:t>
            </a:r>
          </a:p>
          <a:p>
            <a:pPr marL="0" indent="0">
              <a:buNone/>
            </a:pPr>
            <a:endParaRPr lang="en-US" sz="2000" dirty="0"/>
          </a:p>
          <a:p>
            <a:r>
              <a:rPr lang="en-US" sz="2000" b="1" dirty="0" smtClean="0">
                <a:solidFill>
                  <a:schemeClr val="tx1"/>
                </a:solidFill>
              </a:rPr>
              <a:t>Position </a:t>
            </a:r>
            <a:r>
              <a:rPr lang="en-US" sz="2000" b="1" dirty="0">
                <a:solidFill>
                  <a:schemeClr val="tx1"/>
                </a:solidFill>
              </a:rPr>
              <a:t>of </a:t>
            </a:r>
            <a:r>
              <a:rPr lang="en-US" sz="2000" b="1" dirty="0" smtClean="0">
                <a:solidFill>
                  <a:schemeClr val="tx1"/>
                </a:solidFill>
              </a:rPr>
              <a:t>request </a:t>
            </a:r>
            <a:r>
              <a:rPr lang="en-US" sz="2000" dirty="0" smtClean="0">
                <a:solidFill>
                  <a:schemeClr val="tx1"/>
                </a:solidFill>
              </a:rPr>
              <a:t>- Query </a:t>
            </a:r>
            <a:r>
              <a:rPr lang="en-US" sz="2000" dirty="0">
                <a:solidFill>
                  <a:schemeClr val="tx1"/>
                </a:solidFill>
              </a:rPr>
              <a:t>parameter to define location to return data for either </a:t>
            </a:r>
            <a:r>
              <a:rPr lang="en-US" sz="2000" dirty="0" smtClean="0">
                <a:solidFill>
                  <a:schemeClr val="tx1"/>
                </a:solidFill>
              </a:rPr>
              <a:t>:</a:t>
            </a:r>
            <a:endParaRPr lang="en-US" sz="2000" dirty="0">
              <a:solidFill>
                <a:schemeClr val="tx1"/>
              </a:solidFill>
            </a:endParaRPr>
          </a:p>
          <a:p>
            <a:pPr lvl="1"/>
            <a:r>
              <a:rPr lang="en-US" b="1" dirty="0" smtClean="0">
                <a:solidFill>
                  <a:schemeClr val="tx1"/>
                </a:solidFill>
              </a:rPr>
              <a:t>Latitude and </a:t>
            </a:r>
            <a:r>
              <a:rPr lang="en-US" b="1" dirty="0">
                <a:solidFill>
                  <a:schemeClr val="tx1"/>
                </a:solidFill>
              </a:rPr>
              <a:t>Longitude</a:t>
            </a:r>
            <a:r>
              <a:rPr lang="en-US" b="1" dirty="0" smtClean="0">
                <a:solidFill>
                  <a:schemeClr val="tx1"/>
                </a:solidFill>
              </a:rPr>
              <a:t> - </a:t>
            </a:r>
            <a:r>
              <a:rPr lang="en-US" dirty="0" smtClean="0">
                <a:solidFill>
                  <a:schemeClr val="tx1"/>
                </a:solidFill>
              </a:rPr>
              <a:t>in </a:t>
            </a:r>
            <a:r>
              <a:rPr lang="en-US" dirty="0">
                <a:solidFill>
                  <a:schemeClr val="tx1"/>
                </a:solidFill>
              </a:rPr>
              <a:t>decimal </a:t>
            </a:r>
            <a:r>
              <a:rPr lang="en-US" dirty="0" smtClean="0">
                <a:solidFill>
                  <a:schemeClr val="tx1"/>
                </a:solidFill>
              </a:rPr>
              <a:t>degrees</a:t>
            </a:r>
          </a:p>
          <a:p>
            <a:pPr marL="347663" lvl="1" indent="0">
              <a:buNone/>
            </a:pPr>
            <a:endParaRPr lang="en-US" dirty="0">
              <a:solidFill>
                <a:schemeClr val="tx1"/>
              </a:solidFill>
            </a:endParaRPr>
          </a:p>
          <a:p>
            <a:r>
              <a:rPr lang="en-US" sz="2000" b="1" dirty="0" smtClean="0">
                <a:solidFill>
                  <a:schemeClr val="tx1"/>
                </a:solidFill>
              </a:rPr>
              <a:t>Or</a:t>
            </a:r>
            <a:r>
              <a:rPr lang="en-US" sz="2000" dirty="0" smtClean="0">
                <a:solidFill>
                  <a:schemeClr val="tx1"/>
                </a:solidFill>
              </a:rPr>
              <a:t> (in order to simplify query caching):</a:t>
            </a:r>
          </a:p>
          <a:p>
            <a:pPr lvl="1"/>
            <a:r>
              <a:rPr lang="en-US" b="1" dirty="0" err="1" smtClean="0">
                <a:solidFill>
                  <a:schemeClr val="tx1"/>
                </a:solidFill>
              </a:rPr>
              <a:t>GeoHash</a:t>
            </a:r>
            <a:r>
              <a:rPr lang="en-US" b="1" dirty="0">
                <a:solidFill>
                  <a:schemeClr val="tx1"/>
                </a:solidFill>
              </a:rPr>
              <a:t> </a:t>
            </a:r>
            <a:r>
              <a:rPr lang="en-US" b="1" dirty="0" smtClean="0">
                <a:solidFill>
                  <a:schemeClr val="tx1"/>
                </a:solidFill>
              </a:rPr>
              <a:t>- </a:t>
            </a:r>
            <a:r>
              <a:rPr lang="en-US" dirty="0" smtClean="0">
                <a:solidFill>
                  <a:schemeClr val="tx1"/>
                </a:solidFill>
              </a:rPr>
              <a:t>A </a:t>
            </a:r>
            <a:r>
              <a:rPr lang="en-US" dirty="0" err="1">
                <a:solidFill>
                  <a:schemeClr val="tx1"/>
                </a:solidFill>
              </a:rPr>
              <a:t>GeoHash</a:t>
            </a:r>
            <a:r>
              <a:rPr lang="en-US" dirty="0">
                <a:solidFill>
                  <a:schemeClr val="tx1"/>
                </a:solidFill>
              </a:rPr>
              <a:t> encoding of the latitude and longitude of the </a:t>
            </a:r>
            <a:r>
              <a:rPr lang="en-US" dirty="0" smtClean="0">
                <a:solidFill>
                  <a:schemeClr val="tx1"/>
                </a:solidFill>
              </a:rPr>
              <a:t>request</a:t>
            </a:r>
          </a:p>
          <a:p>
            <a:pPr marL="347663" lvl="1" indent="0">
              <a:buNone/>
            </a:pPr>
            <a:endParaRPr lang="en-US" sz="1600" dirty="0">
              <a:solidFill>
                <a:schemeClr val="tx1"/>
              </a:solidFill>
            </a:endParaRPr>
          </a:p>
          <a:p>
            <a:r>
              <a:rPr lang="en-US" sz="2000" b="1" dirty="0" smtClean="0">
                <a:solidFill>
                  <a:schemeClr val="tx1"/>
                </a:solidFill>
              </a:rPr>
              <a:t>Units - </a:t>
            </a:r>
            <a:r>
              <a:rPr lang="en-US" sz="2000" dirty="0" smtClean="0">
                <a:solidFill>
                  <a:schemeClr val="tx1"/>
                </a:solidFill>
              </a:rPr>
              <a:t>Query </a:t>
            </a:r>
            <a:r>
              <a:rPr lang="en-US" sz="2000" dirty="0">
                <a:solidFill>
                  <a:schemeClr val="tx1"/>
                </a:solidFill>
              </a:rPr>
              <a:t>parameter to define the type of units to return Metric or Imperial, by default Open Weather API's should return data in Metric units</a:t>
            </a:r>
          </a:p>
          <a:p>
            <a:pPr marL="0" indent="0">
              <a:buNone/>
            </a:pPr>
            <a:endParaRPr lang="en-GB" dirty="0"/>
          </a:p>
        </p:txBody>
      </p:sp>
      <p:sp>
        <p:nvSpPr>
          <p:cNvPr id="4" name="Footer Placeholder 3"/>
          <p:cNvSpPr>
            <a:spLocks noGrp="1"/>
          </p:cNvSpPr>
          <p:nvPr>
            <p:ph type="ftr" sz="quarter" idx="10"/>
          </p:nvPr>
        </p:nvSpPr>
        <p:spPr/>
        <p:txBody>
          <a:bodyPr/>
          <a:lstStyle/>
          <a:p>
            <a:pPr>
              <a:defRPr/>
            </a:pPr>
            <a:r>
              <a:rPr lang="en-US" altLang="en-US" smtClean="0"/>
              <a:t>Copyright © 2018 Open Geospatial Consortium</a:t>
            </a:r>
            <a:endParaRPr lang="en-US" altLang="en-US" dirty="0"/>
          </a:p>
        </p:txBody>
      </p:sp>
    </p:spTree>
    <p:extLst>
      <p:ext uri="{BB962C8B-B14F-4D97-AF65-F5344CB8AC3E}">
        <p14:creationId xmlns:p14="http://schemas.microsoft.com/office/powerpoint/2010/main" val="382016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Steps</a:t>
            </a:r>
            <a:endParaRPr lang="en-GB" dirty="0"/>
          </a:p>
        </p:txBody>
      </p:sp>
      <p:sp>
        <p:nvSpPr>
          <p:cNvPr id="3" name="Content Placeholder 2"/>
          <p:cNvSpPr>
            <a:spLocks noGrp="1"/>
          </p:cNvSpPr>
          <p:nvPr>
            <p:ph idx="1"/>
          </p:nvPr>
        </p:nvSpPr>
        <p:spPr/>
        <p:txBody>
          <a:bodyPr/>
          <a:lstStyle/>
          <a:p>
            <a:endParaRPr lang="en-GB" dirty="0" smtClean="0"/>
          </a:p>
          <a:p>
            <a:r>
              <a:rPr lang="en-GB" dirty="0" smtClean="0"/>
              <a:t>Feedback and comments – Now is your chance!</a:t>
            </a:r>
          </a:p>
          <a:p>
            <a:endParaRPr lang="en-GB" dirty="0"/>
          </a:p>
          <a:p>
            <a:r>
              <a:rPr lang="en-GB" dirty="0" smtClean="0"/>
              <a:t>Assess overlaps with Pete Trevelyan’s work (API design for Met Ocean extraction)</a:t>
            </a:r>
          </a:p>
          <a:p>
            <a:endParaRPr lang="en-GB" dirty="0"/>
          </a:p>
          <a:p>
            <a:r>
              <a:rPr lang="en-GB" dirty="0" smtClean="0"/>
              <a:t>Form a working group to progress Met Ocean API standards</a:t>
            </a:r>
            <a:endParaRPr lang="en-GB" dirty="0"/>
          </a:p>
        </p:txBody>
      </p:sp>
      <p:sp>
        <p:nvSpPr>
          <p:cNvPr id="4" name="Footer Placeholder 3"/>
          <p:cNvSpPr>
            <a:spLocks noGrp="1"/>
          </p:cNvSpPr>
          <p:nvPr>
            <p:ph type="ftr" sz="quarter" idx="10"/>
          </p:nvPr>
        </p:nvSpPr>
        <p:spPr/>
        <p:txBody>
          <a:bodyPr/>
          <a:lstStyle/>
          <a:p>
            <a:pPr>
              <a:defRPr/>
            </a:pPr>
            <a:r>
              <a:rPr lang="en-US" altLang="en-US" smtClean="0"/>
              <a:t>Copyright © 2018 Open Geospatial Consortium</a:t>
            </a:r>
            <a:endParaRPr lang="en-US" altLang="en-US" dirty="0"/>
          </a:p>
        </p:txBody>
      </p:sp>
    </p:spTree>
    <p:extLst>
      <p:ext uri="{BB962C8B-B14F-4D97-AF65-F5344CB8AC3E}">
        <p14:creationId xmlns:p14="http://schemas.microsoft.com/office/powerpoint/2010/main" val="261608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Open Weather</a:t>
            </a:r>
            <a:endParaRPr lang="en-US" dirty="0"/>
          </a:p>
        </p:txBody>
      </p:sp>
      <p:sp>
        <p:nvSpPr>
          <p:cNvPr id="4" name="Footer Placeholder 3"/>
          <p:cNvSpPr>
            <a:spLocks noGrp="1"/>
          </p:cNvSpPr>
          <p:nvPr>
            <p:ph type="ftr" sz="quarter" idx="10"/>
          </p:nvPr>
        </p:nvSpPr>
        <p:spPr/>
        <p:txBody>
          <a:bodyPr/>
          <a:lstStyle/>
          <a:p>
            <a:pPr>
              <a:defRPr/>
            </a:pPr>
            <a:r>
              <a:rPr lang="en-US" altLang="en-US" smtClean="0"/>
              <a:t>Copyright © 2018 Open Geospatial Consortium</a:t>
            </a:r>
            <a:endParaRPr lang="en-US" altLang="en-US" dirty="0"/>
          </a:p>
        </p:txBody>
      </p:sp>
      <p:sp>
        <p:nvSpPr>
          <p:cNvPr id="3" name="Content Placeholder 2"/>
          <p:cNvSpPr>
            <a:spLocks noGrp="1"/>
          </p:cNvSpPr>
          <p:nvPr>
            <p:ph idx="1"/>
          </p:nvPr>
        </p:nvSpPr>
        <p:spPr/>
        <p:txBody>
          <a:bodyPr/>
          <a:lstStyle/>
          <a:p>
            <a:pPr marL="0" indent="0">
              <a:buNone/>
            </a:pPr>
            <a:r>
              <a:rPr lang="en-GB" dirty="0" smtClean="0"/>
              <a:t>Open Weather initiative:</a:t>
            </a:r>
          </a:p>
          <a:p>
            <a:pPr marL="0" indent="0">
              <a:buNone/>
            </a:pPr>
            <a:endParaRPr lang="en-GB" dirty="0" smtClean="0"/>
          </a:p>
          <a:p>
            <a:r>
              <a:rPr lang="en-GB" dirty="0" smtClean="0"/>
              <a:t>Create </a:t>
            </a:r>
            <a:r>
              <a:rPr lang="en-GB" b="1" dirty="0" smtClean="0"/>
              <a:t>standards</a:t>
            </a:r>
            <a:r>
              <a:rPr lang="en-GB" dirty="0" smtClean="0"/>
              <a:t> for common and consistent access to weather data for Developers </a:t>
            </a:r>
            <a:r>
              <a:rPr lang="en-GB" b="1" dirty="0" smtClean="0"/>
              <a:t>without Met </a:t>
            </a:r>
            <a:r>
              <a:rPr lang="en-GB" b="1" smtClean="0"/>
              <a:t>Ocean Domain </a:t>
            </a:r>
            <a:r>
              <a:rPr lang="en-GB" b="1" dirty="0" smtClean="0"/>
              <a:t>experience</a:t>
            </a:r>
            <a:r>
              <a:rPr lang="en-GB" dirty="0" smtClean="0"/>
              <a:t>.</a:t>
            </a:r>
          </a:p>
          <a:p>
            <a:endParaRPr lang="en-GB" dirty="0" smtClean="0"/>
          </a:p>
          <a:p>
            <a:r>
              <a:rPr lang="en-GB" dirty="0" smtClean="0"/>
              <a:t>Standard approach to </a:t>
            </a:r>
            <a:r>
              <a:rPr lang="en-GB" b="1" dirty="0" smtClean="0"/>
              <a:t>accessing</a:t>
            </a:r>
            <a:r>
              <a:rPr lang="en-GB" dirty="0" smtClean="0"/>
              <a:t> and </a:t>
            </a:r>
            <a:r>
              <a:rPr lang="en-GB" b="1" dirty="0" smtClean="0"/>
              <a:t>describing</a:t>
            </a:r>
            <a:r>
              <a:rPr lang="en-GB" dirty="0" smtClean="0"/>
              <a:t> global weather data from multiple providers.</a:t>
            </a:r>
          </a:p>
          <a:p>
            <a:endParaRPr lang="en-GB" dirty="0" smtClean="0"/>
          </a:p>
          <a:p>
            <a:r>
              <a:rPr lang="en-GB" dirty="0" smtClean="0"/>
              <a:t>Maintaining </a:t>
            </a:r>
            <a:r>
              <a:rPr lang="en-GB" b="1" dirty="0" smtClean="0"/>
              <a:t>authoritative</a:t>
            </a:r>
            <a:r>
              <a:rPr lang="en-GB" dirty="0" smtClean="0"/>
              <a:t> voice and </a:t>
            </a:r>
            <a:r>
              <a:rPr lang="en-GB" b="1" dirty="0" smtClean="0"/>
              <a:t>attribution</a:t>
            </a:r>
            <a:r>
              <a:rPr lang="en-GB" dirty="0" smtClean="0"/>
              <a:t>.</a:t>
            </a:r>
            <a:endParaRPr lang="en-GB" dirty="0"/>
          </a:p>
        </p:txBody>
      </p:sp>
    </p:spTree>
    <p:extLst>
      <p:ext uri="{BB962C8B-B14F-4D97-AF65-F5344CB8AC3E}">
        <p14:creationId xmlns:p14="http://schemas.microsoft.com/office/powerpoint/2010/main" val="620226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Weather</a:t>
            </a:r>
            <a:endParaRPr lang="en-GB" dirty="0"/>
          </a:p>
        </p:txBody>
      </p:sp>
      <p:sp>
        <p:nvSpPr>
          <p:cNvPr id="4" name="Footer Placeholder 3"/>
          <p:cNvSpPr>
            <a:spLocks noGrp="1"/>
          </p:cNvSpPr>
          <p:nvPr>
            <p:ph type="ftr" sz="quarter" idx="10"/>
          </p:nvPr>
        </p:nvSpPr>
        <p:spPr/>
        <p:txBody>
          <a:bodyPr/>
          <a:lstStyle/>
          <a:p>
            <a:pPr>
              <a:defRPr/>
            </a:pPr>
            <a:r>
              <a:rPr lang="en-US" altLang="en-US" smtClean="0"/>
              <a:t>Copyright © 2018 Open Geospatial Consortium</a:t>
            </a:r>
            <a:endParaRPr lang="en-US" altLang="en-US" dirty="0"/>
          </a:p>
        </p:txBody>
      </p:sp>
      <p:sp>
        <p:nvSpPr>
          <p:cNvPr id="6" name="Rounded Rectangle 5"/>
          <p:cNvSpPr/>
          <p:nvPr/>
        </p:nvSpPr>
        <p:spPr bwMode="auto">
          <a:xfrm>
            <a:off x="762000" y="2590800"/>
            <a:ext cx="3124200" cy="1828800"/>
          </a:xfrm>
          <a:prstGeom prst="roundRect">
            <a:avLst/>
          </a:prstGeom>
          <a:solidFill>
            <a:schemeClr val="accent1">
              <a:lumMod val="60000"/>
              <a:lumOff val="40000"/>
            </a:schemeClr>
          </a:solidFill>
          <a:ln w="12700" cap="flat" cmpd="sng" algn="ctr">
            <a:solidFill>
              <a:srgbClr val="969696"/>
            </a:solidFill>
            <a:prstDash val="solid"/>
            <a:round/>
            <a:headEnd type="none" w="med" len="med"/>
            <a:tailEnd type="none" w="med" len="med"/>
          </a:ln>
          <a:effectLst/>
        </p:spPr>
        <p:txBody>
          <a:bodyPr rtlCol="0" anchor="ctr"/>
          <a:lstStyle/>
          <a:p>
            <a:pPr algn="ctr"/>
            <a:r>
              <a:rPr lang="en-GB" sz="2800" dirty="0" smtClean="0"/>
              <a:t>Implementation</a:t>
            </a:r>
            <a:endParaRPr lang="en-GB" sz="2800" dirty="0"/>
          </a:p>
        </p:txBody>
      </p:sp>
      <p:sp>
        <p:nvSpPr>
          <p:cNvPr id="7" name="Rounded Rectangle 6"/>
          <p:cNvSpPr/>
          <p:nvPr/>
        </p:nvSpPr>
        <p:spPr bwMode="auto">
          <a:xfrm>
            <a:off x="4876800" y="2588491"/>
            <a:ext cx="3124200" cy="1828800"/>
          </a:xfrm>
          <a:prstGeom prst="roundRect">
            <a:avLst/>
          </a:prstGeom>
          <a:solidFill>
            <a:schemeClr val="accent4">
              <a:lumMod val="60000"/>
              <a:lumOff val="40000"/>
            </a:schemeClr>
          </a:solidFill>
          <a:ln w="12700" cap="flat" cmpd="sng" algn="ctr">
            <a:solidFill>
              <a:srgbClr val="969696"/>
            </a:solidFill>
            <a:prstDash val="solid"/>
            <a:round/>
            <a:headEnd type="none" w="med" len="med"/>
            <a:tailEnd type="none" w="med" len="med"/>
          </a:ln>
          <a:effectLst/>
        </p:spPr>
        <p:txBody>
          <a:bodyPr rtlCol="0" anchor="ctr"/>
          <a:lstStyle/>
          <a:p>
            <a:pPr algn="ctr"/>
            <a:r>
              <a:rPr lang="en-GB" sz="2800" dirty="0" smtClean="0"/>
              <a:t>Data and access standards</a:t>
            </a:r>
            <a:endParaRPr lang="en-GB" sz="2800" dirty="0"/>
          </a:p>
        </p:txBody>
      </p:sp>
      <p:sp>
        <p:nvSpPr>
          <p:cNvPr id="8" name="TextBox 7"/>
          <p:cNvSpPr txBox="1"/>
          <p:nvPr/>
        </p:nvSpPr>
        <p:spPr>
          <a:xfrm>
            <a:off x="838200" y="4516351"/>
            <a:ext cx="2971800" cy="1752600"/>
          </a:xfrm>
          <a:prstGeom prst="rect">
            <a:avLst/>
          </a:prstGeom>
          <a:noFill/>
        </p:spPr>
        <p:txBody>
          <a:bodyPr wrap="square" rtlCol="0">
            <a:noAutofit/>
          </a:bodyPr>
          <a:lstStyle/>
          <a:p>
            <a:r>
              <a:rPr lang="en-GB" sz="1600" b="0" dirty="0" smtClean="0"/>
              <a:t>Building supported system to enable multiple NHMS to provide weather data services to developers in common and consistent manner. </a:t>
            </a:r>
          </a:p>
        </p:txBody>
      </p:sp>
      <p:sp>
        <p:nvSpPr>
          <p:cNvPr id="9" name="TextBox 8"/>
          <p:cNvSpPr txBox="1"/>
          <p:nvPr/>
        </p:nvSpPr>
        <p:spPr>
          <a:xfrm>
            <a:off x="4953000" y="4516351"/>
            <a:ext cx="2971800" cy="2209800"/>
          </a:xfrm>
          <a:prstGeom prst="rect">
            <a:avLst/>
          </a:prstGeom>
          <a:noFill/>
        </p:spPr>
        <p:txBody>
          <a:bodyPr wrap="square" rtlCol="0">
            <a:noAutofit/>
          </a:bodyPr>
          <a:lstStyle/>
          <a:p>
            <a:r>
              <a:rPr lang="en-GB" sz="1600" b="0" dirty="0" smtClean="0"/>
              <a:t>Defining the data formats and access patterns for a range of Met Ocean data as a community standard, enabling developers to easily access global data from multiple providers.</a:t>
            </a:r>
          </a:p>
        </p:txBody>
      </p:sp>
      <p:sp>
        <p:nvSpPr>
          <p:cNvPr id="10" name="TextBox 9"/>
          <p:cNvSpPr txBox="1"/>
          <p:nvPr/>
        </p:nvSpPr>
        <p:spPr>
          <a:xfrm>
            <a:off x="914400" y="1145309"/>
            <a:ext cx="6019800" cy="531091"/>
          </a:xfrm>
          <a:prstGeom prst="rect">
            <a:avLst/>
          </a:prstGeom>
          <a:noFill/>
        </p:spPr>
        <p:txBody>
          <a:bodyPr wrap="square" rtlCol="0">
            <a:noAutofit/>
          </a:bodyPr>
          <a:lstStyle/>
          <a:p>
            <a:r>
              <a:rPr lang="en-GB" sz="2800" dirty="0" smtClean="0"/>
              <a:t>Two distinct activities:</a:t>
            </a:r>
          </a:p>
        </p:txBody>
      </p:sp>
      <p:sp>
        <p:nvSpPr>
          <p:cNvPr id="11" name="TextBox 10"/>
          <p:cNvSpPr txBox="1"/>
          <p:nvPr/>
        </p:nvSpPr>
        <p:spPr>
          <a:xfrm>
            <a:off x="5791200" y="1978891"/>
            <a:ext cx="1295400" cy="609600"/>
          </a:xfrm>
          <a:prstGeom prst="rect">
            <a:avLst/>
          </a:prstGeom>
          <a:noFill/>
        </p:spPr>
        <p:txBody>
          <a:bodyPr wrap="square" rtlCol="0">
            <a:noAutofit/>
          </a:bodyPr>
          <a:lstStyle/>
          <a:p>
            <a:r>
              <a:rPr lang="en-GB" sz="2800" dirty="0" smtClean="0"/>
              <a:t>OGC</a:t>
            </a:r>
          </a:p>
        </p:txBody>
      </p:sp>
      <p:sp>
        <p:nvSpPr>
          <p:cNvPr id="12" name="TextBox 11"/>
          <p:cNvSpPr txBox="1"/>
          <p:nvPr/>
        </p:nvSpPr>
        <p:spPr>
          <a:xfrm>
            <a:off x="762000" y="1978891"/>
            <a:ext cx="3429000" cy="609600"/>
          </a:xfrm>
          <a:prstGeom prst="rect">
            <a:avLst/>
          </a:prstGeom>
          <a:noFill/>
        </p:spPr>
        <p:txBody>
          <a:bodyPr wrap="square" rtlCol="0">
            <a:noAutofit/>
          </a:bodyPr>
          <a:lstStyle/>
          <a:p>
            <a:r>
              <a:rPr lang="en-GB" sz="2800" dirty="0" smtClean="0"/>
              <a:t>WMO / Open WIS</a:t>
            </a:r>
          </a:p>
        </p:txBody>
      </p:sp>
    </p:spTree>
    <p:extLst>
      <p:ext uri="{BB962C8B-B14F-4D97-AF65-F5344CB8AC3E}">
        <p14:creationId xmlns:p14="http://schemas.microsoft.com/office/powerpoint/2010/main" val="1060242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Users</a:t>
            </a:r>
            <a:endParaRPr lang="en-GB" dirty="0"/>
          </a:p>
        </p:txBody>
      </p:sp>
      <p:sp>
        <p:nvSpPr>
          <p:cNvPr id="3" name="Content Placeholder 2"/>
          <p:cNvSpPr>
            <a:spLocks noGrp="1"/>
          </p:cNvSpPr>
          <p:nvPr>
            <p:ph idx="1"/>
          </p:nvPr>
        </p:nvSpPr>
        <p:spPr/>
        <p:txBody>
          <a:bodyPr/>
          <a:lstStyle/>
          <a:p>
            <a:pPr marL="233045" indent="-233045"/>
            <a:r>
              <a:rPr lang="en-GB" dirty="0"/>
              <a:t>Users are predominantly application developers with limited knowledge of Met and Ocean data </a:t>
            </a:r>
            <a:r>
              <a:rPr lang="en-GB"/>
              <a:t>types.</a:t>
            </a:r>
            <a:endParaRPr lang="en-US"/>
          </a:p>
          <a:p>
            <a:pPr marL="233045" indent="-233045"/>
            <a:endParaRPr lang="en-GB" dirty="0">
              <a:cs typeface="Arial"/>
            </a:endParaRPr>
          </a:p>
          <a:p>
            <a:pPr marL="233045" indent="-233045"/>
            <a:r>
              <a:rPr lang="en-GB" dirty="0"/>
              <a:t>Also limited knowledge of / desire to work with WFS and WCS</a:t>
            </a:r>
            <a:endParaRPr lang="en-GB" dirty="0">
              <a:cs typeface="Arial"/>
            </a:endParaRPr>
          </a:p>
          <a:p>
            <a:pPr marL="233045" indent="-233045"/>
            <a:endParaRPr lang="en-GB" dirty="0">
              <a:cs typeface="Arial"/>
            </a:endParaRPr>
          </a:p>
          <a:p>
            <a:pPr marL="233045" indent="-233045"/>
            <a:r>
              <a:rPr lang="en-GB" dirty="0"/>
              <a:t>Familiar </a:t>
            </a:r>
            <a:r>
              <a:rPr lang="en-GB"/>
              <a:t>with W3C</a:t>
            </a:r>
            <a:r>
              <a:rPr lang="en-GB" dirty="0"/>
              <a:t> </a:t>
            </a:r>
            <a:r>
              <a:rPr lang="en-GB"/>
              <a:t> and </a:t>
            </a:r>
            <a:r>
              <a:rPr lang="en-GB" dirty="0"/>
              <a:t>standards such </a:t>
            </a:r>
            <a:r>
              <a:rPr lang="en-GB"/>
              <a:t>as JSON.</a:t>
            </a:r>
            <a:endParaRPr lang="en-GB" dirty="0">
              <a:cs typeface="Arial"/>
            </a:endParaRPr>
          </a:p>
          <a:p>
            <a:pPr marL="233045" indent="-233045"/>
            <a:endParaRPr lang="en-GB" dirty="0">
              <a:cs typeface="Arial"/>
            </a:endParaRPr>
          </a:p>
          <a:p>
            <a:pPr marL="233045" indent="-233045"/>
            <a:r>
              <a:rPr lang="en-GB" dirty="0"/>
              <a:t>Developing applications that are not primarily focused on Met and ocean data.</a:t>
            </a:r>
            <a:endParaRPr lang="en-GB" dirty="0">
              <a:cs typeface="Arial"/>
            </a:endParaRPr>
          </a:p>
        </p:txBody>
      </p:sp>
      <p:sp>
        <p:nvSpPr>
          <p:cNvPr id="4" name="Footer Placeholder 3"/>
          <p:cNvSpPr>
            <a:spLocks noGrp="1"/>
          </p:cNvSpPr>
          <p:nvPr>
            <p:ph type="ftr" sz="quarter" idx="10"/>
          </p:nvPr>
        </p:nvSpPr>
        <p:spPr/>
        <p:txBody>
          <a:bodyPr/>
          <a:lstStyle/>
          <a:p>
            <a:pPr>
              <a:defRPr/>
            </a:pPr>
            <a:r>
              <a:rPr lang="en-US" altLang="en-US" smtClean="0"/>
              <a:t>Copyright © 2018 Open Geospatial Consortium</a:t>
            </a:r>
            <a:endParaRPr lang="en-US" altLang="en-US" dirty="0"/>
          </a:p>
        </p:txBody>
      </p:sp>
    </p:spTree>
    <p:extLst>
      <p:ext uri="{BB962C8B-B14F-4D97-AF65-F5344CB8AC3E}">
        <p14:creationId xmlns:p14="http://schemas.microsoft.com/office/powerpoint/2010/main" val="2989516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Features</a:t>
            </a:r>
            <a:endParaRPr lang="en-GB" dirty="0"/>
          </a:p>
        </p:txBody>
      </p:sp>
      <p:sp>
        <p:nvSpPr>
          <p:cNvPr id="4" name="Footer Placeholder 3"/>
          <p:cNvSpPr>
            <a:spLocks noGrp="1"/>
          </p:cNvSpPr>
          <p:nvPr>
            <p:ph type="ftr" sz="quarter" idx="10"/>
          </p:nvPr>
        </p:nvSpPr>
        <p:spPr/>
        <p:txBody>
          <a:bodyPr/>
          <a:lstStyle/>
          <a:p>
            <a:pPr>
              <a:defRPr/>
            </a:pPr>
            <a:r>
              <a:rPr lang="en-US" altLang="en-US" smtClean="0"/>
              <a:t>Copyright © 2018 Open Geospatial Consortium</a:t>
            </a:r>
            <a:endParaRPr lang="en-US" altLang="en-US" dirty="0"/>
          </a:p>
        </p:txBody>
      </p:sp>
      <p:sp>
        <p:nvSpPr>
          <p:cNvPr id="7" name="Rectangle 2"/>
          <p:cNvSpPr>
            <a:spLocks noGrp="1" noChangeArrowheads="1"/>
          </p:cNvSpPr>
          <p:nvPr>
            <p:ph idx="1"/>
          </p:nvPr>
        </p:nvSpPr>
        <p:spPr bwMode="auto">
          <a:xfrm>
            <a:off x="457200" y="3031708"/>
            <a:ext cx="8112125" cy="84122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01568"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rPr>
              <a:t>The type of </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GeoJSON</a:t>
            </a:r>
            <a:r>
              <a:rPr kumimoji="0" lang="en-US" altLang="en-US" sz="1600" b="0" i="0" u="none" strike="noStrike" cap="none" normalizeH="0" baseline="0" dirty="0" smtClean="0">
                <a:ln>
                  <a:noFill/>
                </a:ln>
                <a:solidFill>
                  <a:srgbClr val="333333"/>
                </a:solidFill>
                <a:effectLst/>
                <a:latin typeface="Consolas" panose="020B0609020204030204" pitchFamily="49" charset="0"/>
              </a:rPr>
              <a:t> object, the default for Open Weather will be </a:t>
            </a:r>
            <a:r>
              <a:rPr kumimoji="0" lang="en-US" altLang="en-US" sz="1600" b="0" i="0" u="none" strike="noStrike" cap="none" normalizeH="0" baseline="0" dirty="0" err="1" smtClean="0">
                <a:ln>
                  <a:noFill/>
                </a:ln>
                <a:solidFill>
                  <a:srgbClr val="333333"/>
                </a:solidFill>
                <a:effectLst/>
                <a:latin typeface="Consolas" panose="020B0609020204030204" pitchFamily="49" charset="0"/>
              </a:rPr>
              <a:t>FeatureCollection</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endParaRPr kumimoji="0" lang="en-US" altLang="en-US" sz="1600" b="0" i="0" u="none" strike="noStrike" cap="none" normalizeH="0" baseline="0" dirty="0" smtClean="0">
              <a:ln>
                <a:noFill/>
              </a:ln>
              <a:solidFill>
                <a:srgbClr val="333333"/>
              </a:solidFill>
              <a:effectLst/>
              <a:latin typeface="Helvetica Neue"/>
            </a:endParaRPr>
          </a:p>
        </p:txBody>
      </p:sp>
      <p:sp>
        <p:nvSpPr>
          <p:cNvPr id="8" name="TextBox 7"/>
          <p:cNvSpPr txBox="1"/>
          <p:nvPr/>
        </p:nvSpPr>
        <p:spPr>
          <a:xfrm>
            <a:off x="346075" y="1371600"/>
            <a:ext cx="8112125" cy="1431952"/>
          </a:xfrm>
          <a:prstGeom prst="rect">
            <a:avLst/>
          </a:prstGeom>
          <a:noFill/>
        </p:spPr>
        <p:txBody>
          <a:bodyPr wrap="square" rtlCol="0">
            <a:noAutofit/>
          </a:bodyPr>
          <a:lstStyle/>
          <a:p>
            <a:pPr lvl="0"/>
            <a:r>
              <a:rPr lang="en-US" altLang="en-US" sz="1800" dirty="0">
                <a:solidFill>
                  <a:srgbClr val="000000"/>
                </a:solidFill>
                <a:latin typeface="Helvetica Neue"/>
              </a:rPr>
              <a:t>Data format</a:t>
            </a:r>
          </a:p>
          <a:p>
            <a:pPr lvl="0"/>
            <a:r>
              <a:rPr lang="en-US" altLang="en-US" sz="1800" b="0" dirty="0">
                <a:solidFill>
                  <a:srgbClr val="333333"/>
                </a:solidFill>
                <a:latin typeface="Helvetica Neue"/>
              </a:rPr>
              <a:t>The Open Weather format is based on </a:t>
            </a:r>
            <a:r>
              <a:rPr lang="en-US" altLang="en-US" sz="1800" b="0" dirty="0" err="1">
                <a:solidFill>
                  <a:srgbClr val="333333"/>
                </a:solidFill>
                <a:latin typeface="Helvetica Neue"/>
              </a:rPr>
              <a:t>GeoJSON</a:t>
            </a:r>
            <a:r>
              <a:rPr lang="en-US" altLang="en-US" sz="1800" b="0" dirty="0">
                <a:solidFill>
                  <a:srgbClr val="333333"/>
                </a:solidFill>
                <a:latin typeface="Helvetica Neue"/>
              </a:rPr>
              <a:t> but extends it to provide the extra metadata required to describe the information returned by the users query. The core parts of </a:t>
            </a:r>
            <a:r>
              <a:rPr lang="en-US" altLang="en-US" sz="1800" b="0" dirty="0" err="1">
                <a:solidFill>
                  <a:srgbClr val="0088CC"/>
                </a:solidFill>
                <a:latin typeface="Helvetica Neue"/>
                <a:hlinkClick r:id="rId3" tooltip="GeoJSON"/>
              </a:rPr>
              <a:t>GeoJSON</a:t>
            </a:r>
            <a:r>
              <a:rPr lang="en-US" altLang="en-US" sz="1800" b="0" dirty="0">
                <a:solidFill>
                  <a:srgbClr val="333333"/>
                </a:solidFill>
                <a:latin typeface="Helvetica Neue"/>
              </a:rPr>
              <a:t> object are as follows:</a:t>
            </a:r>
            <a:endParaRPr lang="en-US" altLang="en-US" sz="1800" b="0" dirty="0"/>
          </a:p>
          <a:p>
            <a:endParaRPr lang="en-GB" sz="1800" dirty="0" err="1" smtClean="0"/>
          </a:p>
        </p:txBody>
      </p:sp>
      <p:sp>
        <p:nvSpPr>
          <p:cNvPr id="9" name="TextBox 8"/>
          <p:cNvSpPr txBox="1"/>
          <p:nvPr/>
        </p:nvSpPr>
        <p:spPr>
          <a:xfrm>
            <a:off x="381000" y="2667000"/>
            <a:ext cx="1143000" cy="304800"/>
          </a:xfrm>
          <a:prstGeom prst="rect">
            <a:avLst/>
          </a:prstGeom>
          <a:noFill/>
        </p:spPr>
        <p:txBody>
          <a:bodyPr wrap="square" rtlCol="0">
            <a:noAutofit/>
          </a:bodyPr>
          <a:lstStyle/>
          <a:p>
            <a:r>
              <a:rPr lang="en-GB" sz="1800" dirty="0" smtClean="0"/>
              <a:t>Type</a:t>
            </a:r>
          </a:p>
        </p:txBody>
      </p:sp>
      <p:sp>
        <p:nvSpPr>
          <p:cNvPr id="11" name="TextBox 10"/>
          <p:cNvSpPr txBox="1"/>
          <p:nvPr/>
        </p:nvSpPr>
        <p:spPr>
          <a:xfrm>
            <a:off x="381000" y="3962193"/>
            <a:ext cx="1143000" cy="304800"/>
          </a:xfrm>
          <a:prstGeom prst="rect">
            <a:avLst/>
          </a:prstGeom>
          <a:noFill/>
        </p:spPr>
        <p:txBody>
          <a:bodyPr wrap="square" rtlCol="0">
            <a:noAutofit/>
          </a:bodyPr>
          <a:lstStyle/>
          <a:p>
            <a:r>
              <a:rPr lang="en-GB" sz="1800" dirty="0" smtClean="0"/>
              <a:t>Features</a:t>
            </a:r>
          </a:p>
        </p:txBody>
      </p:sp>
      <p:sp>
        <p:nvSpPr>
          <p:cNvPr id="12" name="Rectangle 2"/>
          <p:cNvSpPr txBox="1">
            <a:spLocks noChangeArrowheads="1"/>
          </p:cNvSpPr>
          <p:nvPr/>
        </p:nvSpPr>
        <p:spPr bwMode="auto">
          <a:xfrm>
            <a:off x="457199" y="4425664"/>
            <a:ext cx="8112125" cy="34878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0" rIns="91440" bIns="101568" numCol="1" anchor="ctr" anchorCtr="0" compatLnSpc="1">
            <a:prstTxWarp prst="textNoShape">
              <a:avLst/>
            </a:prstTxWarp>
            <a:spAutoFit/>
          </a:bodyPr>
          <a:lstStyle>
            <a:lvl1pPr marL="233363" indent="-233363" algn="l" rtl="0" eaLnBrk="0" fontAlgn="base" hangingPunct="0">
              <a:spcBef>
                <a:spcPct val="20000"/>
              </a:spcBef>
              <a:spcAft>
                <a:spcPct val="0"/>
              </a:spcAft>
              <a:buClr>
                <a:srgbClr val="092E5C"/>
              </a:buClr>
              <a:buChar char="•"/>
              <a:defRPr sz="2400">
                <a:solidFill>
                  <a:schemeClr val="tx1"/>
                </a:solidFill>
                <a:latin typeface="Arial" panose="020B0604020202020204" pitchFamily="34" charset="0"/>
                <a:ea typeface="MS PGothic" pitchFamily="34" charset="-128"/>
                <a:cs typeface="MS PGothic" charset="0"/>
              </a:defRPr>
            </a:lvl1pPr>
            <a:lvl2pPr marL="569913" indent="-222250" algn="l" rtl="0" eaLnBrk="0" fontAlgn="base" hangingPunct="0">
              <a:spcBef>
                <a:spcPct val="20000"/>
              </a:spcBef>
              <a:spcAft>
                <a:spcPct val="0"/>
              </a:spcAft>
              <a:buClr>
                <a:srgbClr val="092E5C"/>
              </a:buClr>
              <a:buChar char="–"/>
              <a:defRPr sz="2000">
                <a:solidFill>
                  <a:schemeClr val="tx1"/>
                </a:solidFill>
                <a:latin typeface="Arial" panose="020B0604020202020204" pitchFamily="34" charset="0"/>
                <a:ea typeface="MS PGothic" pitchFamily="34" charset="-128"/>
                <a:cs typeface="MS PGothic" charset="0"/>
              </a:defRPr>
            </a:lvl2pPr>
            <a:lvl3pPr marL="912813" indent="-228600" algn="l" rtl="0" eaLnBrk="0" fontAlgn="base" hangingPunct="0">
              <a:spcBef>
                <a:spcPct val="20000"/>
              </a:spcBef>
              <a:spcAft>
                <a:spcPct val="0"/>
              </a:spcAft>
              <a:buClr>
                <a:srgbClr val="092E5C"/>
              </a:buClr>
              <a:buChar char="•"/>
              <a:defRPr>
                <a:solidFill>
                  <a:schemeClr val="tx1"/>
                </a:solidFill>
                <a:latin typeface="Arial" panose="020B0604020202020204" pitchFamily="34" charset="0"/>
                <a:ea typeface="MS PGothic" pitchFamily="34" charset="-128"/>
                <a:cs typeface="MS PGothic" charset="0"/>
              </a:defRPr>
            </a:lvl3pPr>
            <a:lvl4pPr marL="1255713" indent="-228600" algn="l" rtl="0" eaLnBrk="0" fontAlgn="base" hangingPunct="0">
              <a:spcBef>
                <a:spcPct val="20000"/>
              </a:spcBef>
              <a:spcAft>
                <a:spcPct val="0"/>
              </a:spcAft>
              <a:buClr>
                <a:srgbClr val="092E5C"/>
              </a:buClr>
              <a:buChar char="–"/>
              <a:defRPr sz="1600">
                <a:solidFill>
                  <a:schemeClr val="tx1"/>
                </a:solidFill>
                <a:latin typeface="Arial" panose="020B0604020202020204" pitchFamily="34" charset="0"/>
                <a:ea typeface="MS PGothic" pitchFamily="34" charset="-128"/>
                <a:cs typeface="MS PGothic" charset="0"/>
              </a:defRPr>
            </a:lvl4pPr>
            <a:lvl5pPr marL="1598613" indent="-228600" algn="l" rtl="0" eaLnBrk="0" fontAlgn="base" hangingPunct="0">
              <a:spcBef>
                <a:spcPct val="20000"/>
              </a:spcBef>
              <a:spcAft>
                <a:spcPct val="0"/>
              </a:spcAft>
              <a:buClr>
                <a:srgbClr val="092E5C"/>
              </a:buClr>
              <a:buChar char="»"/>
              <a:defRPr sz="1600">
                <a:solidFill>
                  <a:schemeClr val="tx1"/>
                </a:solidFill>
                <a:latin typeface="Arial" panose="020B0604020202020204" pitchFamily="34" charset="0"/>
                <a:ea typeface="MS PGothic" pitchFamily="34" charset="-128"/>
                <a:cs typeface="MS PGothic" charset="0"/>
              </a:defRPr>
            </a:lvl5pPr>
            <a:lvl6pPr marL="20558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6pPr>
            <a:lvl7pPr marL="25130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7pPr>
            <a:lvl8pPr marL="29702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8pPr>
            <a:lvl9pPr marL="34274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9pPr>
          </a:lstStyle>
          <a:p>
            <a:pPr marL="0" lvl="0" indent="0">
              <a:buNone/>
            </a:pPr>
            <a:r>
              <a:rPr lang="en-US" altLang="en-US" sz="1600" b="0" dirty="0">
                <a:solidFill>
                  <a:srgbClr val="333333"/>
                </a:solidFill>
                <a:latin typeface="Consolas" panose="020B0609020204030204" pitchFamily="49" charset="0"/>
              </a:rPr>
              <a:t>An array of Feature objects which contain the data values. </a:t>
            </a:r>
            <a:endParaRPr lang="en-US" altLang="en-US" sz="1600" b="0" dirty="0">
              <a:solidFill>
                <a:srgbClr val="333333"/>
              </a:solidFill>
              <a:latin typeface="Helvetica Neue"/>
            </a:endParaRPr>
          </a:p>
        </p:txBody>
      </p:sp>
      <p:sp>
        <p:nvSpPr>
          <p:cNvPr id="13" name="TextBox 12"/>
          <p:cNvSpPr txBox="1"/>
          <p:nvPr/>
        </p:nvSpPr>
        <p:spPr>
          <a:xfrm>
            <a:off x="383309" y="4937722"/>
            <a:ext cx="1143000" cy="304800"/>
          </a:xfrm>
          <a:prstGeom prst="rect">
            <a:avLst/>
          </a:prstGeom>
          <a:noFill/>
        </p:spPr>
        <p:txBody>
          <a:bodyPr wrap="square" rtlCol="0">
            <a:noAutofit/>
          </a:bodyPr>
          <a:lstStyle/>
          <a:p>
            <a:r>
              <a:rPr lang="en-GB" sz="1800" dirty="0" err="1" smtClean="0"/>
              <a:t>bbox</a:t>
            </a:r>
            <a:endParaRPr lang="en-GB" sz="1800" dirty="0" smtClean="0"/>
          </a:p>
        </p:txBody>
      </p:sp>
      <p:sp>
        <p:nvSpPr>
          <p:cNvPr id="14" name="Rectangle 2"/>
          <p:cNvSpPr txBox="1">
            <a:spLocks noChangeArrowheads="1"/>
          </p:cNvSpPr>
          <p:nvPr/>
        </p:nvSpPr>
        <p:spPr bwMode="auto">
          <a:xfrm>
            <a:off x="457199" y="5376734"/>
            <a:ext cx="8112125" cy="59500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0" rIns="91440" bIns="101568" numCol="1" anchor="ctr" anchorCtr="0" compatLnSpc="1">
            <a:prstTxWarp prst="textNoShape">
              <a:avLst/>
            </a:prstTxWarp>
            <a:spAutoFit/>
          </a:bodyPr>
          <a:lstStyle>
            <a:lvl1pPr marL="233363" indent="-233363" algn="l" rtl="0" eaLnBrk="0" fontAlgn="base" hangingPunct="0">
              <a:spcBef>
                <a:spcPct val="20000"/>
              </a:spcBef>
              <a:spcAft>
                <a:spcPct val="0"/>
              </a:spcAft>
              <a:buClr>
                <a:srgbClr val="092E5C"/>
              </a:buClr>
              <a:buChar char="•"/>
              <a:defRPr sz="2400">
                <a:solidFill>
                  <a:schemeClr val="tx1"/>
                </a:solidFill>
                <a:latin typeface="Arial" panose="020B0604020202020204" pitchFamily="34" charset="0"/>
                <a:ea typeface="MS PGothic" pitchFamily="34" charset="-128"/>
                <a:cs typeface="MS PGothic" charset="0"/>
              </a:defRPr>
            </a:lvl1pPr>
            <a:lvl2pPr marL="569913" indent="-222250" algn="l" rtl="0" eaLnBrk="0" fontAlgn="base" hangingPunct="0">
              <a:spcBef>
                <a:spcPct val="20000"/>
              </a:spcBef>
              <a:spcAft>
                <a:spcPct val="0"/>
              </a:spcAft>
              <a:buClr>
                <a:srgbClr val="092E5C"/>
              </a:buClr>
              <a:buChar char="–"/>
              <a:defRPr sz="2000">
                <a:solidFill>
                  <a:schemeClr val="tx1"/>
                </a:solidFill>
                <a:latin typeface="Arial" panose="020B0604020202020204" pitchFamily="34" charset="0"/>
                <a:ea typeface="MS PGothic" pitchFamily="34" charset="-128"/>
                <a:cs typeface="MS PGothic" charset="0"/>
              </a:defRPr>
            </a:lvl2pPr>
            <a:lvl3pPr marL="912813" indent="-228600" algn="l" rtl="0" eaLnBrk="0" fontAlgn="base" hangingPunct="0">
              <a:spcBef>
                <a:spcPct val="20000"/>
              </a:spcBef>
              <a:spcAft>
                <a:spcPct val="0"/>
              </a:spcAft>
              <a:buClr>
                <a:srgbClr val="092E5C"/>
              </a:buClr>
              <a:buChar char="•"/>
              <a:defRPr>
                <a:solidFill>
                  <a:schemeClr val="tx1"/>
                </a:solidFill>
                <a:latin typeface="Arial" panose="020B0604020202020204" pitchFamily="34" charset="0"/>
                <a:ea typeface="MS PGothic" pitchFamily="34" charset="-128"/>
                <a:cs typeface="MS PGothic" charset="0"/>
              </a:defRPr>
            </a:lvl3pPr>
            <a:lvl4pPr marL="1255713" indent="-228600" algn="l" rtl="0" eaLnBrk="0" fontAlgn="base" hangingPunct="0">
              <a:spcBef>
                <a:spcPct val="20000"/>
              </a:spcBef>
              <a:spcAft>
                <a:spcPct val="0"/>
              </a:spcAft>
              <a:buClr>
                <a:srgbClr val="092E5C"/>
              </a:buClr>
              <a:buChar char="–"/>
              <a:defRPr sz="1600">
                <a:solidFill>
                  <a:schemeClr val="tx1"/>
                </a:solidFill>
                <a:latin typeface="Arial" panose="020B0604020202020204" pitchFamily="34" charset="0"/>
                <a:ea typeface="MS PGothic" pitchFamily="34" charset="-128"/>
                <a:cs typeface="MS PGothic" charset="0"/>
              </a:defRPr>
            </a:lvl4pPr>
            <a:lvl5pPr marL="1598613" indent="-228600" algn="l" rtl="0" eaLnBrk="0" fontAlgn="base" hangingPunct="0">
              <a:spcBef>
                <a:spcPct val="20000"/>
              </a:spcBef>
              <a:spcAft>
                <a:spcPct val="0"/>
              </a:spcAft>
              <a:buClr>
                <a:srgbClr val="092E5C"/>
              </a:buClr>
              <a:buChar char="»"/>
              <a:defRPr sz="1600">
                <a:solidFill>
                  <a:schemeClr val="tx1"/>
                </a:solidFill>
                <a:latin typeface="Arial" panose="020B0604020202020204" pitchFamily="34" charset="0"/>
                <a:ea typeface="MS PGothic" pitchFamily="34" charset="-128"/>
                <a:cs typeface="MS PGothic" charset="0"/>
              </a:defRPr>
            </a:lvl5pPr>
            <a:lvl6pPr marL="20558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6pPr>
            <a:lvl7pPr marL="25130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7pPr>
            <a:lvl8pPr marL="29702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8pPr>
            <a:lvl9pPr marL="34274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9pPr>
          </a:lstStyle>
          <a:p>
            <a:pPr marL="0" lvl="0" indent="0">
              <a:buNone/>
            </a:pPr>
            <a:r>
              <a:rPr lang="en-US" altLang="en-US" sz="1600" b="0" dirty="0">
                <a:solidFill>
                  <a:srgbClr val="333333"/>
                </a:solidFill>
                <a:latin typeface="Consolas" panose="020B0609020204030204" pitchFamily="49" charset="0"/>
              </a:rPr>
              <a:t>A bounding box which defines an area which encompasses all of the features with the </a:t>
            </a:r>
            <a:r>
              <a:rPr lang="en-US" altLang="en-US" sz="1600" b="0" dirty="0" err="1">
                <a:solidFill>
                  <a:srgbClr val="333333"/>
                </a:solidFill>
                <a:latin typeface="Consolas" panose="020B0609020204030204" pitchFamily="49" charset="0"/>
              </a:rPr>
              <a:t>FeatureCollection</a:t>
            </a:r>
            <a:r>
              <a:rPr lang="en-US" altLang="en-US" sz="1600" b="0" dirty="0">
                <a:solidFill>
                  <a:srgbClr val="333333"/>
                </a:solidFill>
                <a:latin typeface="Consolas" panose="020B0609020204030204" pitchFamily="49" charset="0"/>
              </a:rPr>
              <a:t>. </a:t>
            </a:r>
            <a:endParaRPr lang="en-US" altLang="en-US" sz="1600" b="0" dirty="0">
              <a:solidFill>
                <a:srgbClr val="333333"/>
              </a:solidFill>
              <a:latin typeface="Helvetica Neue"/>
            </a:endParaRPr>
          </a:p>
        </p:txBody>
      </p:sp>
    </p:spTree>
    <p:extLst>
      <p:ext uri="{BB962C8B-B14F-4D97-AF65-F5344CB8AC3E}">
        <p14:creationId xmlns:p14="http://schemas.microsoft.com/office/powerpoint/2010/main" val="1283254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Features</a:t>
            </a:r>
            <a:endParaRPr lang="en-GB" dirty="0"/>
          </a:p>
        </p:txBody>
      </p:sp>
      <p:sp>
        <p:nvSpPr>
          <p:cNvPr id="4" name="Footer Placeholder 3"/>
          <p:cNvSpPr>
            <a:spLocks noGrp="1"/>
          </p:cNvSpPr>
          <p:nvPr>
            <p:ph type="ftr" sz="quarter" idx="10"/>
          </p:nvPr>
        </p:nvSpPr>
        <p:spPr/>
        <p:txBody>
          <a:bodyPr/>
          <a:lstStyle/>
          <a:p>
            <a:pPr>
              <a:defRPr/>
            </a:pPr>
            <a:r>
              <a:rPr lang="en-US" altLang="en-US" smtClean="0"/>
              <a:t>Copyright © 2018 Open Geospatial Consortium</a:t>
            </a:r>
            <a:endParaRPr lang="en-US" altLang="en-US" dirty="0"/>
          </a:p>
        </p:txBody>
      </p:sp>
      <p:sp>
        <p:nvSpPr>
          <p:cNvPr id="5" name="Content Placeholder 4"/>
          <p:cNvSpPr>
            <a:spLocks noGrp="1"/>
          </p:cNvSpPr>
          <p:nvPr>
            <p:ph idx="1"/>
          </p:nvPr>
        </p:nvSpPr>
        <p:spPr>
          <a:xfrm>
            <a:off x="344487" y="1446840"/>
            <a:ext cx="8458200" cy="369332"/>
          </a:xfrm>
          <a:prstGeom prst="rect">
            <a:avLst/>
          </a:prstGeom>
        </p:spPr>
        <p:txBody>
          <a:bodyPr>
            <a:spAutoFit/>
          </a:bodyPr>
          <a:lstStyle/>
          <a:p>
            <a:pPr marL="0" lvl="0" indent="0">
              <a:buNone/>
            </a:pPr>
            <a:r>
              <a:rPr lang="en-US" altLang="en-US" sz="1800" b="0" dirty="0" smtClean="0">
                <a:solidFill>
                  <a:srgbClr val="333333"/>
                </a:solidFill>
                <a:latin typeface="Helvetica Neue"/>
              </a:rPr>
              <a:t>Open </a:t>
            </a:r>
            <a:r>
              <a:rPr lang="en-US" altLang="en-US" sz="1800" b="0" dirty="0">
                <a:solidFill>
                  <a:srgbClr val="333333"/>
                </a:solidFill>
                <a:latin typeface="Helvetica Neue"/>
              </a:rPr>
              <a:t>Weather extends the format by adding two new values</a:t>
            </a:r>
            <a:r>
              <a:rPr lang="en-US" altLang="en-US" sz="1800" b="0" dirty="0" smtClean="0">
                <a:solidFill>
                  <a:srgbClr val="333333"/>
                </a:solidFill>
                <a:latin typeface="Helvetica Neue"/>
              </a:rPr>
              <a:t>:</a:t>
            </a:r>
            <a:endParaRPr lang="en-US" altLang="en-US" sz="1800" b="0" dirty="0"/>
          </a:p>
        </p:txBody>
      </p:sp>
      <p:sp>
        <p:nvSpPr>
          <p:cNvPr id="6" name="Rectangle 2"/>
          <p:cNvSpPr txBox="1">
            <a:spLocks noChangeArrowheads="1"/>
          </p:cNvSpPr>
          <p:nvPr/>
        </p:nvSpPr>
        <p:spPr bwMode="auto">
          <a:xfrm>
            <a:off x="457200" y="2583136"/>
            <a:ext cx="8112125" cy="108744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0" rIns="91440" bIns="101568" numCol="1" anchor="ctr" anchorCtr="0" compatLnSpc="1">
            <a:prstTxWarp prst="textNoShape">
              <a:avLst/>
            </a:prstTxWarp>
            <a:spAutoFit/>
          </a:bodyPr>
          <a:lstStyle>
            <a:lvl1pPr marL="233363" indent="-233363" algn="l" rtl="0" eaLnBrk="0" fontAlgn="base" hangingPunct="0">
              <a:spcBef>
                <a:spcPct val="20000"/>
              </a:spcBef>
              <a:spcAft>
                <a:spcPct val="0"/>
              </a:spcAft>
              <a:buClr>
                <a:srgbClr val="092E5C"/>
              </a:buClr>
              <a:buChar char="•"/>
              <a:defRPr sz="2400">
                <a:solidFill>
                  <a:schemeClr val="tx1"/>
                </a:solidFill>
                <a:latin typeface="Arial" panose="020B0604020202020204" pitchFamily="34" charset="0"/>
                <a:ea typeface="MS PGothic" pitchFamily="34" charset="-128"/>
                <a:cs typeface="MS PGothic" charset="0"/>
              </a:defRPr>
            </a:lvl1pPr>
            <a:lvl2pPr marL="569913" indent="-222250" algn="l" rtl="0" eaLnBrk="0" fontAlgn="base" hangingPunct="0">
              <a:spcBef>
                <a:spcPct val="20000"/>
              </a:spcBef>
              <a:spcAft>
                <a:spcPct val="0"/>
              </a:spcAft>
              <a:buClr>
                <a:srgbClr val="092E5C"/>
              </a:buClr>
              <a:buChar char="–"/>
              <a:defRPr sz="2000">
                <a:solidFill>
                  <a:schemeClr val="tx1"/>
                </a:solidFill>
                <a:latin typeface="Arial" panose="020B0604020202020204" pitchFamily="34" charset="0"/>
                <a:ea typeface="MS PGothic" pitchFamily="34" charset="-128"/>
                <a:cs typeface="MS PGothic" charset="0"/>
              </a:defRPr>
            </a:lvl2pPr>
            <a:lvl3pPr marL="912813" indent="-228600" algn="l" rtl="0" eaLnBrk="0" fontAlgn="base" hangingPunct="0">
              <a:spcBef>
                <a:spcPct val="20000"/>
              </a:spcBef>
              <a:spcAft>
                <a:spcPct val="0"/>
              </a:spcAft>
              <a:buClr>
                <a:srgbClr val="092E5C"/>
              </a:buClr>
              <a:buChar char="•"/>
              <a:defRPr>
                <a:solidFill>
                  <a:schemeClr val="tx1"/>
                </a:solidFill>
                <a:latin typeface="Arial" panose="020B0604020202020204" pitchFamily="34" charset="0"/>
                <a:ea typeface="MS PGothic" pitchFamily="34" charset="-128"/>
                <a:cs typeface="MS PGothic" charset="0"/>
              </a:defRPr>
            </a:lvl3pPr>
            <a:lvl4pPr marL="1255713" indent="-228600" algn="l" rtl="0" eaLnBrk="0" fontAlgn="base" hangingPunct="0">
              <a:spcBef>
                <a:spcPct val="20000"/>
              </a:spcBef>
              <a:spcAft>
                <a:spcPct val="0"/>
              </a:spcAft>
              <a:buClr>
                <a:srgbClr val="092E5C"/>
              </a:buClr>
              <a:buChar char="–"/>
              <a:defRPr sz="1600">
                <a:solidFill>
                  <a:schemeClr val="tx1"/>
                </a:solidFill>
                <a:latin typeface="Arial" panose="020B0604020202020204" pitchFamily="34" charset="0"/>
                <a:ea typeface="MS PGothic" pitchFamily="34" charset="-128"/>
                <a:cs typeface="MS PGothic" charset="0"/>
              </a:defRPr>
            </a:lvl4pPr>
            <a:lvl5pPr marL="1598613" indent="-228600" algn="l" rtl="0" eaLnBrk="0" fontAlgn="base" hangingPunct="0">
              <a:spcBef>
                <a:spcPct val="20000"/>
              </a:spcBef>
              <a:spcAft>
                <a:spcPct val="0"/>
              </a:spcAft>
              <a:buClr>
                <a:srgbClr val="092E5C"/>
              </a:buClr>
              <a:buChar char="»"/>
              <a:defRPr sz="1600">
                <a:solidFill>
                  <a:schemeClr val="tx1"/>
                </a:solidFill>
                <a:latin typeface="Arial" panose="020B0604020202020204" pitchFamily="34" charset="0"/>
                <a:ea typeface="MS PGothic" pitchFamily="34" charset="-128"/>
                <a:cs typeface="MS PGothic" charset="0"/>
              </a:defRPr>
            </a:lvl5pPr>
            <a:lvl6pPr marL="20558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6pPr>
            <a:lvl7pPr marL="25130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7pPr>
            <a:lvl8pPr marL="29702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8pPr>
            <a:lvl9pPr marL="34274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9pPr>
          </a:lstStyle>
          <a:p>
            <a:pPr marL="0" indent="0">
              <a:spcBef>
                <a:spcPct val="0"/>
              </a:spcBef>
              <a:buClrTx/>
              <a:buFontTx/>
              <a:buNone/>
            </a:pPr>
            <a:endParaRPr lang="en-US" altLang="en-US" sz="1600" b="0" kern="0" dirty="0">
              <a:solidFill>
                <a:srgbClr val="333333"/>
              </a:solidFill>
              <a:latin typeface="Consolas" panose="020B0609020204030204" pitchFamily="49" charset="0"/>
            </a:endParaRPr>
          </a:p>
          <a:p>
            <a:pPr marL="0" indent="0">
              <a:spcBef>
                <a:spcPct val="0"/>
              </a:spcBef>
              <a:buClrTx/>
              <a:buFontTx/>
              <a:buNone/>
            </a:pPr>
            <a:r>
              <a:rPr lang="en-US" altLang="en-US" sz="1600" b="0" dirty="0">
                <a:solidFill>
                  <a:srgbClr val="333333"/>
                </a:solidFill>
                <a:latin typeface="Consolas" panose="020B0609020204030204" pitchFamily="49" charset="0"/>
              </a:rPr>
              <a:t>This defines when the data was created, links to Licensing details, links to the terms and conditions and any text that should be included for attributions.</a:t>
            </a:r>
            <a:endParaRPr lang="en-US" altLang="en-US" sz="1600" b="0" kern="0" dirty="0">
              <a:solidFill>
                <a:srgbClr val="333333"/>
              </a:solidFill>
              <a:latin typeface="Helvetica Neue"/>
            </a:endParaRPr>
          </a:p>
        </p:txBody>
      </p:sp>
      <p:sp>
        <p:nvSpPr>
          <p:cNvPr id="7" name="TextBox 6"/>
          <p:cNvSpPr txBox="1"/>
          <p:nvPr/>
        </p:nvSpPr>
        <p:spPr>
          <a:xfrm>
            <a:off x="355311" y="2209800"/>
            <a:ext cx="1524000" cy="304800"/>
          </a:xfrm>
          <a:prstGeom prst="rect">
            <a:avLst/>
          </a:prstGeom>
          <a:noFill/>
        </p:spPr>
        <p:txBody>
          <a:bodyPr wrap="square" rtlCol="0">
            <a:noAutofit/>
          </a:bodyPr>
          <a:lstStyle/>
          <a:p>
            <a:r>
              <a:rPr lang="en-US" altLang="en-US" sz="1800" dirty="0">
                <a:solidFill>
                  <a:srgbClr val="333333"/>
                </a:solidFill>
                <a:latin typeface="Helvetica Neue"/>
              </a:rPr>
              <a:t>metadata</a:t>
            </a:r>
            <a:endParaRPr lang="en-GB" sz="1800" dirty="0" smtClean="0"/>
          </a:p>
        </p:txBody>
      </p:sp>
      <p:sp>
        <p:nvSpPr>
          <p:cNvPr id="8" name="Rectangle 2"/>
          <p:cNvSpPr txBox="1">
            <a:spLocks noChangeArrowheads="1"/>
          </p:cNvSpPr>
          <p:nvPr/>
        </p:nvSpPr>
        <p:spPr bwMode="auto">
          <a:xfrm>
            <a:off x="457199" y="4221424"/>
            <a:ext cx="8112125" cy="84122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FAA26D3D-D897-4be2-8F04-BA451C77F1D7}">
              <ma14:placeholderFlag xmlns="" xmlns:ma14="http://schemas.microsoft.com/office/mac/drawingml/2011/main" val="1"/>
            </a:ext>
          </a:extLst>
        </p:spPr>
        <p:txBody>
          <a:bodyPr vert="horz" wrap="square" lIns="91440" tIns="0" rIns="91440" bIns="101568" numCol="1" anchor="ctr" anchorCtr="0" compatLnSpc="1">
            <a:prstTxWarp prst="textNoShape">
              <a:avLst/>
            </a:prstTxWarp>
            <a:spAutoFit/>
          </a:bodyPr>
          <a:lstStyle>
            <a:lvl1pPr marL="233363" indent="-233363" algn="l" rtl="0" eaLnBrk="0" fontAlgn="base" hangingPunct="0">
              <a:spcBef>
                <a:spcPct val="20000"/>
              </a:spcBef>
              <a:spcAft>
                <a:spcPct val="0"/>
              </a:spcAft>
              <a:buClr>
                <a:srgbClr val="092E5C"/>
              </a:buClr>
              <a:buChar char="•"/>
              <a:defRPr sz="2400">
                <a:solidFill>
                  <a:schemeClr val="tx1"/>
                </a:solidFill>
                <a:latin typeface="Arial" panose="020B0604020202020204" pitchFamily="34" charset="0"/>
                <a:ea typeface="MS PGothic" pitchFamily="34" charset="-128"/>
                <a:cs typeface="MS PGothic" charset="0"/>
              </a:defRPr>
            </a:lvl1pPr>
            <a:lvl2pPr marL="569913" indent="-222250" algn="l" rtl="0" eaLnBrk="0" fontAlgn="base" hangingPunct="0">
              <a:spcBef>
                <a:spcPct val="20000"/>
              </a:spcBef>
              <a:spcAft>
                <a:spcPct val="0"/>
              </a:spcAft>
              <a:buClr>
                <a:srgbClr val="092E5C"/>
              </a:buClr>
              <a:buChar char="–"/>
              <a:defRPr sz="2000">
                <a:solidFill>
                  <a:schemeClr val="tx1"/>
                </a:solidFill>
                <a:latin typeface="Arial" panose="020B0604020202020204" pitchFamily="34" charset="0"/>
                <a:ea typeface="MS PGothic" pitchFamily="34" charset="-128"/>
                <a:cs typeface="MS PGothic" charset="0"/>
              </a:defRPr>
            </a:lvl2pPr>
            <a:lvl3pPr marL="912813" indent="-228600" algn="l" rtl="0" eaLnBrk="0" fontAlgn="base" hangingPunct="0">
              <a:spcBef>
                <a:spcPct val="20000"/>
              </a:spcBef>
              <a:spcAft>
                <a:spcPct val="0"/>
              </a:spcAft>
              <a:buClr>
                <a:srgbClr val="092E5C"/>
              </a:buClr>
              <a:buChar char="•"/>
              <a:defRPr>
                <a:solidFill>
                  <a:schemeClr val="tx1"/>
                </a:solidFill>
                <a:latin typeface="Arial" panose="020B0604020202020204" pitchFamily="34" charset="0"/>
                <a:ea typeface="MS PGothic" pitchFamily="34" charset="-128"/>
                <a:cs typeface="MS PGothic" charset="0"/>
              </a:defRPr>
            </a:lvl3pPr>
            <a:lvl4pPr marL="1255713" indent="-228600" algn="l" rtl="0" eaLnBrk="0" fontAlgn="base" hangingPunct="0">
              <a:spcBef>
                <a:spcPct val="20000"/>
              </a:spcBef>
              <a:spcAft>
                <a:spcPct val="0"/>
              </a:spcAft>
              <a:buClr>
                <a:srgbClr val="092E5C"/>
              </a:buClr>
              <a:buChar char="–"/>
              <a:defRPr sz="1600">
                <a:solidFill>
                  <a:schemeClr val="tx1"/>
                </a:solidFill>
                <a:latin typeface="Arial" panose="020B0604020202020204" pitchFamily="34" charset="0"/>
                <a:ea typeface="MS PGothic" pitchFamily="34" charset="-128"/>
                <a:cs typeface="MS PGothic" charset="0"/>
              </a:defRPr>
            </a:lvl4pPr>
            <a:lvl5pPr marL="1598613" indent="-228600" algn="l" rtl="0" eaLnBrk="0" fontAlgn="base" hangingPunct="0">
              <a:spcBef>
                <a:spcPct val="20000"/>
              </a:spcBef>
              <a:spcAft>
                <a:spcPct val="0"/>
              </a:spcAft>
              <a:buClr>
                <a:srgbClr val="092E5C"/>
              </a:buClr>
              <a:buChar char="»"/>
              <a:defRPr sz="1600">
                <a:solidFill>
                  <a:schemeClr val="tx1"/>
                </a:solidFill>
                <a:latin typeface="Arial" panose="020B0604020202020204" pitchFamily="34" charset="0"/>
                <a:ea typeface="MS PGothic" pitchFamily="34" charset="-128"/>
                <a:cs typeface="MS PGothic" charset="0"/>
              </a:defRPr>
            </a:lvl5pPr>
            <a:lvl6pPr marL="20558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6pPr>
            <a:lvl7pPr marL="25130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7pPr>
            <a:lvl8pPr marL="29702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8pPr>
            <a:lvl9pPr marL="3427413" indent="-228600" algn="l" rtl="0" eaLnBrk="0" fontAlgn="base" hangingPunct="0">
              <a:spcBef>
                <a:spcPct val="0"/>
              </a:spcBef>
              <a:spcAft>
                <a:spcPct val="0"/>
              </a:spcAft>
              <a:buClr>
                <a:srgbClr val="092E5C"/>
              </a:buClr>
              <a:buChar char="»"/>
              <a:defRPr sz="1600">
                <a:solidFill>
                  <a:schemeClr val="tx1"/>
                </a:solidFill>
                <a:latin typeface="Arial" panose="020B0604020202020204" pitchFamily="34" charset="0"/>
              </a:defRPr>
            </a:lvl9pPr>
          </a:lstStyle>
          <a:p>
            <a:pPr marL="0" lvl="0" indent="0">
              <a:buNone/>
            </a:pPr>
            <a:r>
              <a:rPr lang="en-US" altLang="en-US" sz="1600" b="0" dirty="0">
                <a:solidFill>
                  <a:srgbClr val="333333"/>
                </a:solidFill>
                <a:latin typeface="Consolas" panose="020B0609020204030204" pitchFamily="49" charset="0"/>
              </a:rPr>
              <a:t>An array of parameter objects, these follow the same specification as that defined for </a:t>
            </a:r>
            <a:r>
              <a:rPr lang="en-US" altLang="en-US" sz="1600" b="0" dirty="0" err="1">
                <a:solidFill>
                  <a:srgbClr val="333333"/>
                </a:solidFill>
                <a:latin typeface="Consolas" panose="020B0609020204030204" pitchFamily="49" charset="0"/>
              </a:rPr>
              <a:t>CoverageJSON</a:t>
            </a:r>
            <a:r>
              <a:rPr lang="en-US" altLang="en-US" sz="1600" b="0" dirty="0">
                <a:solidFill>
                  <a:srgbClr val="333333"/>
                </a:solidFill>
                <a:latin typeface="Consolas" panose="020B0609020204030204" pitchFamily="49" charset="0"/>
              </a:rPr>
              <a:t> https://github.com/covjson/specification/blob/master/spec.md </a:t>
            </a:r>
            <a:endParaRPr lang="en-US" altLang="en-US" sz="1600" b="0" dirty="0">
              <a:solidFill>
                <a:srgbClr val="333333"/>
              </a:solidFill>
              <a:latin typeface="Helvetica Neue"/>
            </a:endParaRPr>
          </a:p>
        </p:txBody>
      </p:sp>
      <p:sp>
        <p:nvSpPr>
          <p:cNvPr id="9" name="TextBox 8"/>
          <p:cNvSpPr txBox="1"/>
          <p:nvPr/>
        </p:nvSpPr>
        <p:spPr>
          <a:xfrm>
            <a:off x="355311" y="3739117"/>
            <a:ext cx="1524000" cy="304800"/>
          </a:xfrm>
          <a:prstGeom prst="rect">
            <a:avLst/>
          </a:prstGeom>
          <a:noFill/>
        </p:spPr>
        <p:txBody>
          <a:bodyPr wrap="square" rtlCol="0">
            <a:noAutofit/>
          </a:bodyPr>
          <a:lstStyle/>
          <a:p>
            <a:r>
              <a:rPr lang="en-US" sz="1800" dirty="0" smtClean="0">
                <a:solidFill>
                  <a:srgbClr val="333333"/>
                </a:solidFill>
                <a:latin typeface="Helvetica Neue"/>
              </a:rPr>
              <a:t>parameters</a:t>
            </a:r>
            <a:endParaRPr lang="en-GB" sz="1800" dirty="0" smtClean="0"/>
          </a:p>
        </p:txBody>
      </p:sp>
    </p:spTree>
    <p:extLst>
      <p:ext uri="{BB962C8B-B14F-4D97-AF65-F5344CB8AC3E}">
        <p14:creationId xmlns:p14="http://schemas.microsoft.com/office/powerpoint/2010/main" val="2029113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Metadata Object</a:t>
            </a:r>
            <a:endParaRPr lang="en-GB" dirty="0"/>
          </a:p>
        </p:txBody>
      </p:sp>
      <p:sp>
        <p:nvSpPr>
          <p:cNvPr id="4" name="Footer Placeholder 3"/>
          <p:cNvSpPr>
            <a:spLocks noGrp="1"/>
          </p:cNvSpPr>
          <p:nvPr>
            <p:ph type="ftr" sz="quarter" idx="10"/>
          </p:nvPr>
        </p:nvSpPr>
        <p:spPr/>
        <p:txBody>
          <a:bodyPr/>
          <a:lstStyle/>
          <a:p>
            <a:pPr>
              <a:defRPr/>
            </a:pPr>
            <a:r>
              <a:rPr lang="en-US" altLang="en-US" smtClean="0"/>
              <a:t>Copyright © 2018 Open Geospatial Consortium</a:t>
            </a:r>
            <a:endParaRPr lang="en-US" altLang="en-US" dirty="0"/>
          </a:p>
        </p:txBody>
      </p:sp>
      <p:sp>
        <p:nvSpPr>
          <p:cNvPr id="5" name="Rectangle 1"/>
          <p:cNvSpPr>
            <a:spLocks noGrp="1" noChangeArrowheads="1"/>
          </p:cNvSpPr>
          <p:nvPr>
            <p:ph idx="1"/>
          </p:nvPr>
        </p:nvSpPr>
        <p:spPr bwMode="auto">
          <a:xfrm>
            <a:off x="231774" y="2013466"/>
            <a:ext cx="8607425" cy="342654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183691"/>
                </a:solidFill>
                <a:effectLst/>
                <a:latin typeface="Consolas" panose="020B0609020204030204" pitchFamily="49" charset="0"/>
              </a:rPr>
              <a:t>"metadata"</a:t>
            </a:r>
            <a:r>
              <a:rPr kumimoji="0" lang="en-US" altLang="en-US" sz="1800" b="0" i="0" u="none" strike="noStrike" cap="none" normalizeH="0" baseline="0" dirty="0" smtClean="0">
                <a:ln>
                  <a:noFill/>
                </a:ln>
                <a:solidFill>
                  <a:srgbClr val="A71D5D"/>
                </a:solidFill>
                <a:effectLst/>
                <a:latin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a:t>
            </a:r>
            <a:r>
              <a:rPr kumimoji="0" lang="en-US" altLang="en-US" sz="1800" b="0" i="0" u="none" strike="noStrike" cap="none" normalizeH="0" baseline="0" dirty="0" err="1" smtClean="0">
                <a:ln>
                  <a:noFill/>
                </a:ln>
                <a:solidFill>
                  <a:srgbClr val="183691"/>
                </a:solidFill>
                <a:effectLst/>
                <a:latin typeface="Consolas" panose="020B0609020204030204" pitchFamily="49" charset="0"/>
              </a:rPr>
              <a:t>date_created</a:t>
            </a:r>
            <a:r>
              <a:rPr kumimoji="0" lang="en-US" altLang="en-US" sz="1800" b="0" i="0" u="none" strike="noStrike" cap="none" normalizeH="0" baseline="0" dirty="0" smtClean="0">
                <a:ln>
                  <a:noFill/>
                </a:ln>
                <a:solidFill>
                  <a:srgbClr val="183691"/>
                </a:solidFill>
                <a:effectLst/>
                <a:latin typeface="Consolas" panose="020B0609020204030204" pitchFamily="49" charset="0"/>
              </a:rPr>
              <a:t>"</a:t>
            </a:r>
            <a:r>
              <a:rPr kumimoji="0" lang="en-US" altLang="en-US" sz="1800" b="0" i="0" u="none" strike="noStrike" cap="none" normalizeH="0" baseline="0" dirty="0" smtClean="0">
                <a:ln>
                  <a:noFill/>
                </a:ln>
                <a:solidFill>
                  <a:srgbClr val="A71D5D"/>
                </a:solidFill>
                <a:effectLst/>
                <a:latin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"2017-12-01T10:00:00+0100"</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"terms"</a:t>
            </a:r>
            <a:r>
              <a:rPr kumimoji="0" lang="en-US" altLang="en-US" sz="1800" b="0" i="0" u="none" strike="noStrike" cap="none" normalizeH="0" baseline="0" dirty="0" smtClean="0">
                <a:ln>
                  <a:noFill/>
                </a:ln>
                <a:solidFill>
                  <a:srgbClr val="A71D5D"/>
                </a:solidFill>
                <a:effectLst/>
                <a:latin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"https://www.met.no/en/free-meteorological-data/Licensing-and-crediting"</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"Start date"</a:t>
            </a:r>
            <a:r>
              <a:rPr kumimoji="0" lang="en-US" altLang="en-US" sz="1800" b="0" i="0" u="none" strike="noStrike" cap="none" normalizeH="0" baseline="0" dirty="0" smtClean="0">
                <a:ln>
                  <a:noFill/>
                </a:ln>
                <a:solidFill>
                  <a:srgbClr val="A71D5D"/>
                </a:solidFill>
                <a:effectLst/>
                <a:latin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"2017-12-01T07:00:00+0100"</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"Next model"</a:t>
            </a:r>
            <a:r>
              <a:rPr kumimoji="0" lang="en-US" altLang="en-US" sz="1800" b="0" i="0" u="none" strike="noStrike" cap="none" normalizeH="0" baseline="0" dirty="0" smtClean="0">
                <a:ln>
                  <a:noFill/>
                </a:ln>
                <a:solidFill>
                  <a:srgbClr val="A71D5D"/>
                </a:solidFill>
                <a:effectLst/>
                <a:latin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"2017-12-01T10:00:00+0100"</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"End date"</a:t>
            </a:r>
            <a:r>
              <a:rPr kumimoji="0" lang="en-US" altLang="en-US" sz="1800" b="0" i="0" u="none" strike="noStrike" cap="none" normalizeH="0" baseline="0" dirty="0" smtClean="0">
                <a:ln>
                  <a:noFill/>
                </a:ln>
                <a:solidFill>
                  <a:srgbClr val="A71D5D"/>
                </a:solidFill>
                <a:effectLst/>
                <a:latin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"2017-12-03T18:00:00+0100"</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"link"</a:t>
            </a:r>
            <a:r>
              <a:rPr kumimoji="0" lang="en-US" altLang="en-US" sz="1800" b="0" i="0" u="none" strike="noStrike" cap="none" normalizeH="0" baseline="0" dirty="0" smtClean="0">
                <a:ln>
                  <a:noFill/>
                </a:ln>
                <a:solidFill>
                  <a:srgbClr val="A71D5D"/>
                </a:solidFill>
                <a:effectLst/>
                <a:latin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"https://www.met.no/en"</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"model"</a:t>
            </a:r>
            <a:r>
              <a:rPr kumimoji="0" lang="en-US" altLang="en-US" sz="1800" b="0" i="0" u="none" strike="noStrike" cap="none" normalizeH="0" baseline="0" dirty="0" smtClean="0">
                <a:ln>
                  <a:noFill/>
                </a:ln>
                <a:solidFill>
                  <a:srgbClr val="A71D5D"/>
                </a:solidFill>
                <a:effectLst/>
                <a:latin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"LOCAL"</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"Model run ended"</a:t>
            </a:r>
            <a:r>
              <a:rPr kumimoji="0" lang="en-US" altLang="en-US" sz="1800" b="0" i="0" u="none" strike="noStrike" cap="none" normalizeH="0" baseline="0" dirty="0" smtClean="0">
                <a:ln>
                  <a:noFill/>
                </a:ln>
                <a:solidFill>
                  <a:srgbClr val="A71D5D"/>
                </a:solidFill>
                <a:effectLst/>
                <a:latin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"2017-12-01T02:27:46+0100"</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333333"/>
                </a:solidFill>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"credit"</a:t>
            </a:r>
            <a:r>
              <a:rPr kumimoji="0" lang="en-US" altLang="en-US" sz="1800" b="0" i="0" u="none" strike="noStrike" cap="none" normalizeH="0" baseline="0" dirty="0" smtClean="0">
                <a:ln>
                  <a:noFill/>
                </a:ln>
                <a:solidFill>
                  <a:srgbClr val="A71D5D"/>
                </a:solidFill>
                <a:effectLst/>
                <a:latin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r>
              <a:rPr kumimoji="0" lang="en-US" altLang="en-US" sz="1800" b="0" i="0" u="none" strike="noStrike" cap="none" normalizeH="0" baseline="0" dirty="0" smtClean="0">
                <a:ln>
                  <a:noFill/>
                </a:ln>
                <a:solidFill>
                  <a:srgbClr val="183691"/>
                </a:solidFill>
                <a:effectLst/>
                <a:latin typeface="Consolas" panose="020B0609020204030204" pitchFamily="49" charset="0"/>
              </a:rPr>
              <a:t>"Weather forecast from the Norwegian Meteorological Institute"</a:t>
            </a:r>
            <a:r>
              <a:rPr kumimoji="0" lang="en-US" altLang="en-US" sz="1800" b="0" i="0" u="none" strike="noStrike" cap="none" normalizeH="0" baseline="0" dirty="0" smtClean="0">
                <a:ln>
                  <a:noFill/>
                </a:ln>
                <a:solidFill>
                  <a:srgbClr val="333333"/>
                </a:solidFill>
                <a:effectLst/>
                <a:latin typeface="Consolas" panose="020B0609020204030204" pitchFamily="49" charset="0"/>
              </a:rPr>
              <a:t> }</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508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Parameter Object</a:t>
            </a:r>
            <a:endParaRPr lang="en-GB" dirty="0"/>
          </a:p>
        </p:txBody>
      </p:sp>
      <p:sp>
        <p:nvSpPr>
          <p:cNvPr id="4" name="Footer Placeholder 3"/>
          <p:cNvSpPr>
            <a:spLocks noGrp="1"/>
          </p:cNvSpPr>
          <p:nvPr>
            <p:ph type="ftr" sz="quarter" idx="10"/>
          </p:nvPr>
        </p:nvSpPr>
        <p:spPr/>
        <p:txBody>
          <a:bodyPr/>
          <a:lstStyle/>
          <a:p>
            <a:pPr>
              <a:defRPr/>
            </a:pPr>
            <a:r>
              <a:rPr lang="en-US" altLang="en-US" smtClean="0"/>
              <a:t>Copyright © 2018 Open Geospatial Consortium</a:t>
            </a:r>
            <a:endParaRPr lang="en-US" altLang="en-US" dirty="0"/>
          </a:p>
        </p:txBody>
      </p:sp>
      <p:sp>
        <p:nvSpPr>
          <p:cNvPr id="5" name="Rectangle 1"/>
          <p:cNvSpPr>
            <a:spLocks noGrp="1" noChangeArrowheads="1"/>
          </p:cNvSpPr>
          <p:nvPr>
            <p:ph idx="1"/>
          </p:nvPr>
        </p:nvSpPr>
        <p:spPr bwMode="auto">
          <a:xfrm>
            <a:off x="231775" y="1704021"/>
            <a:ext cx="8683625" cy="40421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83691"/>
                </a:solidFill>
                <a:effectLst/>
                <a:latin typeface="Consolas" panose="020B0609020204030204" pitchFamily="49" charset="0"/>
              </a:rPr>
              <a:t>"type"</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"Parameter"</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83691"/>
                </a:solidFill>
                <a:effectLst/>
                <a:latin typeface="Consolas" panose="020B0609020204030204" pitchFamily="49" charset="0"/>
              </a:rPr>
              <a:t>"description"</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err="1" smtClean="0">
                <a:ln>
                  <a:noFill/>
                </a:ln>
                <a:solidFill>
                  <a:srgbClr val="183691"/>
                </a:solidFill>
                <a:effectLst/>
                <a:latin typeface="Consolas" panose="020B0609020204030204" pitchFamily="49" charset="0"/>
              </a:rPr>
              <a:t>en</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"The sea surface temperature in degrees Celsius."</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err="1" smtClean="0">
                <a:ln>
                  <a:noFill/>
                </a:ln>
                <a:solidFill>
                  <a:srgbClr val="183691"/>
                </a:solidFill>
                <a:effectLst/>
                <a:latin typeface="Consolas" panose="020B0609020204030204" pitchFamily="49" charset="0"/>
              </a:rPr>
              <a:t>observedProperty</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"id"</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lang="en-US" altLang="en-US" sz="1600" dirty="0" smtClean="0">
                <a:solidFill>
                  <a:srgbClr val="333333"/>
                </a:solidFill>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"http://vocab.nerc.ac.uk/</a:t>
            </a:r>
            <a:r>
              <a:rPr kumimoji="0" lang="en-US" altLang="en-US" sz="1600" b="0" i="0" u="none" strike="noStrike" cap="none" normalizeH="0" baseline="0" dirty="0" err="1" smtClean="0">
                <a:ln>
                  <a:noFill/>
                </a:ln>
                <a:solidFill>
                  <a:srgbClr val="183691"/>
                </a:solidFill>
                <a:effectLst/>
                <a:latin typeface="Consolas" panose="020B0609020204030204" pitchFamily="49" charset="0"/>
              </a:rPr>
              <a:t>standard_name</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err="1" smtClean="0">
                <a:ln>
                  <a:noFill/>
                </a:ln>
                <a:solidFill>
                  <a:srgbClr val="183691"/>
                </a:solidFill>
                <a:effectLst/>
                <a:latin typeface="Consolas" panose="020B0609020204030204" pitchFamily="49" charset="0"/>
              </a:rPr>
              <a:t>sea_surface_temperature</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"label"</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err="1" smtClean="0">
                <a:ln>
                  <a:noFill/>
                </a:ln>
                <a:solidFill>
                  <a:srgbClr val="183691"/>
                </a:solidFill>
                <a:effectLst/>
                <a:latin typeface="Consolas" panose="020B0609020204030204" pitchFamily="49" charset="0"/>
              </a:rPr>
              <a:t>en</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"Sea Surface Temperature"</a:t>
            </a:r>
            <a:r>
              <a:rPr kumimoji="0" lang="en-US" altLang="en-US" sz="1600" b="0" i="0" u="none" strike="noStrike" cap="none" normalizeH="0" baseline="0" dirty="0" smtClean="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"description"</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err="1" smtClean="0">
                <a:ln>
                  <a:noFill/>
                </a:ln>
                <a:solidFill>
                  <a:srgbClr val="183691"/>
                </a:solidFill>
                <a:effectLst/>
                <a:latin typeface="Consolas" panose="020B0609020204030204" pitchFamily="49" charset="0"/>
              </a:rPr>
              <a:t>en</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"The temperature of sea water near the surface (including the part under sea-ice, if any), and not the skin temperature."</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83691"/>
                </a:solidFill>
                <a:effectLst/>
                <a:latin typeface="Consolas" panose="020B0609020204030204" pitchFamily="49" charset="0"/>
              </a:rPr>
              <a:t>"unit"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83691"/>
                </a:solidFill>
                <a:effectLst/>
                <a:latin typeface="Consolas" panose="020B0609020204030204" pitchFamily="49" charset="0"/>
              </a:rPr>
              <a:t>"label"</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err="1" smtClean="0">
                <a:ln>
                  <a:noFill/>
                </a:ln>
                <a:solidFill>
                  <a:srgbClr val="183691"/>
                </a:solidFill>
                <a:effectLst/>
                <a:latin typeface="Consolas" panose="020B0609020204030204" pitchFamily="49" charset="0"/>
              </a:rPr>
              <a:t>en</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"Degree Celsius"</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183691"/>
                </a:solidFill>
                <a:effectLst/>
                <a:latin typeface="Consolas" panose="020B0609020204030204" pitchFamily="49" charset="0"/>
              </a:rPr>
              <a:t>"symbol"</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 </a:t>
            </a:r>
            <a:r>
              <a:rPr kumimoji="0" lang="en-US" altLang="en-US" sz="1600" b="0" i="0" u="none" strike="noStrike" cap="none" normalizeH="0" baseline="0" dirty="0" smtClean="0">
                <a:ln>
                  <a:noFill/>
                </a:ln>
                <a:solidFill>
                  <a:srgbClr val="183691"/>
                </a:solidFill>
                <a:effectLst/>
                <a:latin typeface="Consolas" panose="020B0609020204030204" pitchFamily="49" charset="0"/>
              </a:rPr>
              <a:t>"value"</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err="1" smtClean="0">
                <a:ln>
                  <a:noFill/>
                </a:ln>
                <a:solidFill>
                  <a:srgbClr val="183691"/>
                </a:solidFill>
                <a:effectLst/>
                <a:latin typeface="Consolas" panose="020B0609020204030204" pitchFamily="49" charset="0"/>
              </a:rPr>
              <a:t>Cel</a:t>
            </a:r>
            <a:r>
              <a:rPr kumimoji="0" lang="en-US" altLang="en-US" sz="1600" b="0" i="0" u="none" strike="noStrike" cap="none" normalizeH="0" baseline="0" dirty="0" smtClean="0">
                <a:ln>
                  <a:noFill/>
                </a:ln>
                <a:solidFill>
                  <a:srgbClr val="183691"/>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"type"</a:t>
            </a:r>
            <a:r>
              <a:rPr kumimoji="0" lang="en-US" altLang="en-US" sz="1600" b="0" i="0" u="none" strike="noStrike" cap="none" normalizeH="0" baseline="0" dirty="0" smtClean="0">
                <a:ln>
                  <a:noFill/>
                </a:ln>
                <a:solidFill>
                  <a:srgbClr val="A71D5D"/>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183691"/>
                </a:solidFill>
                <a:effectLst/>
                <a:latin typeface="Consolas" panose="020B0609020204030204" pitchFamily="49" charset="0"/>
              </a:rPr>
              <a:t>"http://www.opengis.net/def/uom/UCUM/"</a:t>
            </a:r>
            <a:r>
              <a:rPr kumimoji="0" lang="en-US" altLang="en-US" sz="1600" b="0" i="0" u="none" strike="noStrike" cap="none" normalizeH="0" baseline="0" dirty="0" smtClean="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rPr>
              <a: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16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Types</a:t>
            </a:r>
            <a:endParaRPr lang="en-GB" dirty="0"/>
          </a:p>
        </p:txBody>
      </p:sp>
      <p:sp>
        <p:nvSpPr>
          <p:cNvPr id="3" name="Content Placeholder 2"/>
          <p:cNvSpPr>
            <a:spLocks noGrp="1"/>
          </p:cNvSpPr>
          <p:nvPr>
            <p:ph idx="1"/>
          </p:nvPr>
        </p:nvSpPr>
        <p:spPr>
          <a:xfrm>
            <a:off x="346075" y="1279525"/>
            <a:ext cx="8458200" cy="930275"/>
          </a:xfrm>
        </p:spPr>
        <p:txBody>
          <a:bodyPr/>
          <a:lstStyle/>
          <a:p>
            <a:pPr marL="0" indent="0">
              <a:buNone/>
            </a:pPr>
            <a:r>
              <a:rPr lang="en-GB" dirty="0" smtClean="0"/>
              <a:t>Proposed list of Data Types that Must be supported by Open Weather compatible APIs:</a:t>
            </a:r>
          </a:p>
          <a:p>
            <a:pPr marL="0" indent="0">
              <a:buNone/>
            </a:pPr>
            <a:endParaRPr lang="en-GB" sz="1600" dirty="0"/>
          </a:p>
        </p:txBody>
      </p:sp>
      <p:sp>
        <p:nvSpPr>
          <p:cNvPr id="4" name="Footer Placeholder 3"/>
          <p:cNvSpPr>
            <a:spLocks noGrp="1"/>
          </p:cNvSpPr>
          <p:nvPr>
            <p:ph type="ftr" sz="quarter" idx="10"/>
          </p:nvPr>
        </p:nvSpPr>
        <p:spPr/>
        <p:txBody>
          <a:bodyPr/>
          <a:lstStyle/>
          <a:p>
            <a:pPr>
              <a:defRPr/>
            </a:pPr>
            <a:r>
              <a:rPr lang="en-US" altLang="en-US" smtClean="0"/>
              <a:t>Copyright © 2018 Open Geospatial Consortium</a:t>
            </a:r>
            <a:endParaRPr lang="en-US" altLang="en-US" dirty="0"/>
          </a:p>
        </p:txBody>
      </p:sp>
      <p:sp>
        <p:nvSpPr>
          <p:cNvPr id="5" name="TextBox 4"/>
          <p:cNvSpPr txBox="1"/>
          <p:nvPr/>
        </p:nvSpPr>
        <p:spPr>
          <a:xfrm>
            <a:off x="346075" y="2286000"/>
            <a:ext cx="8416925" cy="4191000"/>
          </a:xfrm>
          <a:prstGeom prst="rect">
            <a:avLst/>
          </a:prstGeom>
          <a:noFill/>
        </p:spPr>
        <p:txBody>
          <a:bodyPr wrap="square" rtlCol="0">
            <a:noAutofit/>
          </a:bodyPr>
          <a:lstStyle/>
          <a:p>
            <a:pPr marL="285750" indent="-285750">
              <a:buFont typeface="Arial" panose="020B0604020202020204" pitchFamily="34" charset="0"/>
              <a:buChar char="•"/>
            </a:pPr>
            <a:r>
              <a:rPr lang="en-US" sz="2000" dirty="0" smtClean="0"/>
              <a:t>Air </a:t>
            </a:r>
            <a:r>
              <a:rPr lang="en-US" sz="2000" dirty="0"/>
              <a:t>Temperature </a:t>
            </a:r>
            <a:r>
              <a:rPr lang="en-US" sz="2000" b="0" dirty="0"/>
              <a:t>- Temperature value for the defined </a:t>
            </a:r>
            <a:r>
              <a:rPr lang="en-US" sz="2000" b="0" dirty="0" smtClean="0"/>
              <a:t>time</a:t>
            </a:r>
            <a:endParaRPr lang="en-US" sz="2000" b="0" dirty="0"/>
          </a:p>
          <a:p>
            <a:pPr marL="285750" indent="-285750">
              <a:buFont typeface="Arial" panose="020B0604020202020204" pitchFamily="34" charset="0"/>
              <a:buChar char="•"/>
            </a:pPr>
            <a:r>
              <a:rPr lang="en-US" sz="2000" dirty="0"/>
              <a:t>Wind Speed </a:t>
            </a:r>
            <a:r>
              <a:rPr lang="en-US" sz="2000" b="0" dirty="0"/>
              <a:t>- Wind speed for the defined </a:t>
            </a:r>
            <a:r>
              <a:rPr lang="en-US" sz="2000" b="0" dirty="0" smtClean="0"/>
              <a:t>time</a:t>
            </a:r>
            <a:endParaRPr lang="en-US" sz="2000" b="0" dirty="0"/>
          </a:p>
          <a:p>
            <a:pPr marL="285750" indent="-285750">
              <a:buFont typeface="Arial" panose="020B0604020202020204" pitchFamily="34" charset="0"/>
              <a:buChar char="•"/>
            </a:pPr>
            <a:r>
              <a:rPr lang="en-US" sz="2000" dirty="0"/>
              <a:t>Wind Direction </a:t>
            </a:r>
            <a:r>
              <a:rPr lang="en-US" sz="2000" b="0" dirty="0"/>
              <a:t>- Wind direction in decimal degrees for the defined </a:t>
            </a:r>
            <a:r>
              <a:rPr lang="en-US" sz="2000" b="0" dirty="0" smtClean="0"/>
              <a:t>time</a:t>
            </a:r>
            <a:endParaRPr lang="en-US" sz="2000" b="0" dirty="0"/>
          </a:p>
          <a:p>
            <a:pPr marL="285750" indent="-285750">
              <a:buFont typeface="Arial" panose="020B0604020202020204" pitchFamily="34" charset="0"/>
              <a:buChar char="•"/>
            </a:pPr>
            <a:r>
              <a:rPr lang="en-US" sz="2000" dirty="0"/>
              <a:t>Weather Text </a:t>
            </a:r>
            <a:r>
              <a:rPr lang="en-US" sz="2000" b="0" dirty="0"/>
              <a:t>- Short Text description of weather conditions for the defined </a:t>
            </a:r>
            <a:r>
              <a:rPr lang="en-US" sz="2000" b="0" dirty="0" smtClean="0"/>
              <a:t>time</a:t>
            </a:r>
            <a:endParaRPr lang="en-US" sz="2000" b="0" dirty="0"/>
          </a:p>
          <a:p>
            <a:pPr marL="285750" indent="-285750">
              <a:buFont typeface="Arial" panose="020B0604020202020204" pitchFamily="34" charset="0"/>
              <a:buChar char="•"/>
            </a:pPr>
            <a:r>
              <a:rPr lang="en-US" sz="2000" dirty="0"/>
              <a:t>Weather Icon </a:t>
            </a:r>
            <a:r>
              <a:rPr lang="en-US" sz="2000" b="0" dirty="0"/>
              <a:t>- Link to an icon describing weather conditions for the defined time</a:t>
            </a:r>
          </a:p>
          <a:p>
            <a:pPr marL="285750" indent="-285750">
              <a:buFont typeface="Arial" panose="020B0604020202020204" pitchFamily="34" charset="0"/>
              <a:buChar char="•"/>
            </a:pPr>
            <a:r>
              <a:rPr lang="en-US" sz="2000" dirty="0"/>
              <a:t>Maximum Air Temperature </a:t>
            </a:r>
            <a:r>
              <a:rPr lang="en-US" sz="2000" b="0" dirty="0"/>
              <a:t>- Maximum Temperature value for the defined time period</a:t>
            </a:r>
          </a:p>
          <a:p>
            <a:pPr marL="285750" indent="-285750">
              <a:buFont typeface="Arial" panose="020B0604020202020204" pitchFamily="34" charset="0"/>
              <a:buChar char="•"/>
            </a:pPr>
            <a:r>
              <a:rPr lang="en-US" sz="2000" dirty="0"/>
              <a:t>Minimum Air Temperature </a:t>
            </a:r>
            <a:r>
              <a:rPr lang="en-US" sz="2000" b="0" dirty="0"/>
              <a:t>- Minimum Temperature value for the defined time period</a:t>
            </a:r>
          </a:p>
          <a:p>
            <a:pPr marL="285750" indent="-285750">
              <a:buFont typeface="Arial" panose="020B0604020202020204" pitchFamily="34" charset="0"/>
              <a:buChar char="•"/>
            </a:pPr>
            <a:endParaRPr lang="en-GB" sz="2000" b="0" dirty="0" err="1" smtClean="0"/>
          </a:p>
        </p:txBody>
      </p:sp>
    </p:spTree>
    <p:extLst>
      <p:ext uri="{BB962C8B-B14F-4D97-AF65-F5344CB8AC3E}">
        <p14:creationId xmlns:p14="http://schemas.microsoft.com/office/powerpoint/2010/main" val="3949853667"/>
      </p:ext>
    </p:extLst>
  </p:cSld>
  <p:clrMapOvr>
    <a:masterClrMapping/>
  </p:clrMapOvr>
</p:sld>
</file>

<file path=ppt/theme/theme1.xml><?xml version="1.0" encoding="utf-8"?>
<a:theme xmlns:a="http://schemas.openxmlformats.org/drawingml/2006/main" name="OGC_PowerPoint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GC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969696"/>
          </a:solidFill>
          <a:prstDash val="solid"/>
          <a:round/>
          <a:headEnd type="none" w="med" len="med"/>
          <a:tailEnd type="none" w="med" len="med"/>
        </a:ln>
        <a:effectLst/>
      </a:spPr>
      <a:bodyPr rtlCol="0" anchor="ctr"/>
      <a:lstStyle>
        <a:defPPr algn="ctr">
          <a:defRPr/>
        </a:defPPr>
      </a:lstStyle>
    </a:spDef>
    <a:lnDef>
      <a:spPr bwMode="auto">
        <a:noFill/>
        <a:ln w="12700" cap="flat" cmpd="sng" algn="ctr">
          <a:solidFill>
            <a:srgbClr val="969696"/>
          </a:solidFill>
          <a:prstDash val="solid"/>
          <a:round/>
          <a:headEnd type="none" w="med" len="med"/>
          <a:tailEnd type="none" w="med" len="med"/>
        </a:ln>
        <a:effectLst/>
      </a:spPr>
      <a:bodyPr/>
      <a:lstStyle/>
    </a:lnDef>
    <a:txDef>
      <a:spPr>
        <a:noFill/>
      </a:spPr>
      <a:bodyPr wrap="none" rtlCol="0">
        <a:noAutofit/>
      </a:bodyPr>
      <a:lstStyle>
        <a:defPPr>
          <a:defRPr dirty="0" err="1" smtClean="0"/>
        </a:defPPr>
      </a:lstStyle>
    </a:txDef>
  </a:objectDefaults>
  <a:extraClrSchemeLst>
    <a:extraClrScheme>
      <a:clrScheme name="OGC_PowerPoint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GC_PowerPoint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GC_PowerPoint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GC_PowerPoint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GC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GC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GC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9765F2E9994B4BA63C323130560BBF" ma:contentTypeVersion="4" ma:contentTypeDescription="Create a new document." ma:contentTypeScope="" ma:versionID="86fed1000e8d3312eb688d2ad791f14b">
  <xsd:schema xmlns:xsd="http://www.w3.org/2001/XMLSchema" xmlns:xs="http://www.w3.org/2001/XMLSchema" xmlns:p="http://schemas.microsoft.com/office/2006/metadata/properties" xmlns:ns2="bdf07912-3481-492d-8072-c31e4ad36254" xmlns:ns3="6ffefe55-445f-4744-962b-1bd2cc66b49e" targetNamespace="http://schemas.microsoft.com/office/2006/metadata/properties" ma:root="true" ma:fieldsID="644e6a5f1848d9e735cc081fca12dbd8" ns2:_="" ns3:_="">
    <xsd:import namespace="bdf07912-3481-492d-8072-c31e4ad36254"/>
    <xsd:import namespace="6ffefe55-445f-4744-962b-1bd2cc66b49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f07912-3481-492d-8072-c31e4ad3625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ffefe55-445f-4744-962b-1bd2cc66b49e"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898377-7BB9-48F5-8E14-C3DDC8A6C0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f07912-3481-492d-8072-c31e4ad36254"/>
    <ds:schemaRef ds:uri="6ffefe55-445f-4744-962b-1bd2cc66b4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6D4B6B-089F-4DA1-BB70-DA42AF09B28F}">
  <ds:schemaRefs>
    <ds:schemaRef ds:uri="http://schemas.microsoft.com/sharepoint/v3/contenttype/forms"/>
  </ds:schemaRefs>
</ds:datastoreItem>
</file>

<file path=customXml/itemProps3.xml><?xml version="1.0" encoding="utf-8"?>
<ds:datastoreItem xmlns:ds="http://schemas.openxmlformats.org/officeDocument/2006/customXml" ds:itemID="{CFD29FC6-52F4-420E-B1B2-0B9A409F3405}">
  <ds:schemaRefs>
    <ds:schemaRef ds:uri="bdf07912-3481-492d-8072-c31e4ad36254"/>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6ffefe55-445f-4744-962b-1bd2cc66b49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369</TotalTime>
  <Words>805</Words>
  <Application>Microsoft Office PowerPoint</Application>
  <PresentationFormat>On-screen Show (4:3)</PresentationFormat>
  <Paragraphs>120</Paragraphs>
  <Slides>11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MS PGothic</vt:lpstr>
      <vt:lpstr>Arial</vt:lpstr>
      <vt:lpstr>Arial Black</vt:lpstr>
      <vt:lpstr>Calibri</vt:lpstr>
      <vt:lpstr>CG Times</vt:lpstr>
      <vt:lpstr>Consolas</vt:lpstr>
      <vt:lpstr>Helvetica Neue</vt:lpstr>
      <vt:lpstr>Times New Roman</vt:lpstr>
      <vt:lpstr>OGC_PowerPoint_Template</vt:lpstr>
      <vt:lpstr>Open Weather and JSON Point Features</vt:lpstr>
      <vt:lpstr>What is Open Weather</vt:lpstr>
      <vt:lpstr>Open Weather</vt:lpstr>
      <vt:lpstr>Types of Users</vt:lpstr>
      <vt:lpstr>Point Features</vt:lpstr>
      <vt:lpstr>Point Features</vt:lpstr>
      <vt:lpstr>Example Metadata Object</vt:lpstr>
      <vt:lpstr>Example Parameter Object</vt:lpstr>
      <vt:lpstr>Data Types</vt:lpstr>
      <vt:lpstr>Required Query Options</vt:lpstr>
      <vt:lpstr>Next Steps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Volunteered Geographic Information (VGI) Workshop</dc:title>
  <dc:subject>OGC TC/PC</dc:subject>
  <dc:creator>Scott Simmons</dc:creator>
  <cp:lastModifiedBy>Carne, Richard</cp:lastModifiedBy>
  <cp:revision>108</cp:revision>
  <cp:lastPrinted>2003-02-03T21:59:32Z</cp:lastPrinted>
  <dcterms:created xsi:type="dcterms:W3CDTF">2015-09-08T23:47:11Z</dcterms:created>
  <dcterms:modified xsi:type="dcterms:W3CDTF">2018-03-20T18:11:39Z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0x010100709765F2E9994B4BA63C323130560BBF</vt:lpwstr>
  </property>
</Properties>
</file>