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1" r:id="rId7"/>
    <p:sldId id="259" r:id="rId8"/>
    <p:sldId id="266" r:id="rId9"/>
    <p:sldId id="270" r:id="rId10"/>
    <p:sldId id="272" r:id="rId11"/>
    <p:sldId id="268" r:id="rId12"/>
    <p:sldId id="267" r:id="rId13"/>
    <p:sldId id="273" r:id="rId14"/>
    <p:sldId id="260" r:id="rId15"/>
    <p:sldId id="269" r:id="rId16"/>
    <p:sldId id="263" r:id="rId17"/>
    <p:sldId id="258" r:id="rId18"/>
    <p:sldId id="265" r:id="rId19"/>
    <p:sldId id="261" r:id="rId20"/>
    <p:sldId id="264" r:id="rId21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189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that by Weather we mean any weather information for any available point in time past,</a:t>
            </a:r>
            <a:r>
              <a:rPr lang="en-GB" baseline="0" dirty="0" smtClean="0"/>
              <a:t> present future thus encompassing historical, present </a:t>
            </a:r>
            <a:r>
              <a:rPr lang="en-GB" baseline="0" dirty="0" err="1" smtClean="0"/>
              <a:t>obs</a:t>
            </a:r>
            <a:r>
              <a:rPr lang="en-GB" baseline="0" dirty="0" smtClean="0"/>
              <a:t> and modelling as well as long term climate modelling.</a:t>
            </a:r>
          </a:p>
          <a:p>
            <a:r>
              <a:rPr lang="en-GB" baseline="0" dirty="0" smtClean="0"/>
              <a:t>Seeking to follow in the footstep of Spatial Data on the Web in developing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2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Met Office</a:t>
            </a:r>
            <a:r>
              <a:rPr lang="en-GB" baseline="0" dirty="0" smtClean="0"/>
              <a:t> restrict access to Gitter.im for staff, Slack is ok for now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0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53322" y="1101689"/>
            <a:ext cx="110927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>
                <a:latin typeface="Arial" charset="0"/>
              </a:rPr>
              <a:t>Meeting Sponsors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D7A2C-EEFF-E740-AE93-B15B0F6338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01915" y="1733413"/>
            <a:ext cx="2784582" cy="911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1A229-242F-CC46-88F4-B19D8C9277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6500" y="2286214"/>
            <a:ext cx="2396019" cy="898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82D6A-A2FE-6D4B-9E82-7E2C6604A8B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22502" y="1600200"/>
            <a:ext cx="2731819" cy="5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107th OGC Technical Committee</a:t>
            </a:r>
          </a:p>
          <a:p>
            <a:r>
              <a:rPr lang="en-US" altLang="en-US" dirty="0">
                <a:ea typeface="MS PGothic" charset="-128"/>
              </a:rPr>
              <a:t>Fort Collins, Colorado USA</a:t>
            </a:r>
          </a:p>
          <a:p>
            <a:r>
              <a:rPr lang="en-US" altLang="en-US" dirty="0" smtClean="0">
                <a:ea typeface="MS PGothic" charset="-128"/>
              </a:rPr>
              <a:t>Richard Carne (UK Met Office)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6th </a:t>
            </a:r>
            <a:r>
              <a:rPr lang="en-US" altLang="en-US" dirty="0">
                <a:ea typeface="MS PGothic" charset="-128"/>
              </a:rPr>
              <a:t>June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181"/>
            <a:ext cx="9144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3388" y="6248400"/>
            <a:ext cx="3200400" cy="2286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04741"/>
              </p:ext>
            </p:extLst>
          </p:nvPr>
        </p:nvGraphicFramePr>
        <p:xfrm>
          <a:off x="381000" y="1295400"/>
          <a:ext cx="81534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78733301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220866828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9876496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Jun 18 – Aug 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Sep 18 – Nov 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 18 – Feb 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6625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224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159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3487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2581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33378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0083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819400" y="1856053"/>
            <a:ext cx="559329" cy="381000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600" dirty="0" smtClean="0"/>
              <a:t>TC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537464" y="1856053"/>
            <a:ext cx="559329" cy="381000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600" dirty="0" smtClean="0"/>
              <a:t>TC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36033" y="1899180"/>
            <a:ext cx="559329" cy="381000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600" dirty="0" smtClean="0"/>
              <a:t>TC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124200" y="4292073"/>
            <a:ext cx="3886200" cy="20161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Engineering Activity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062926" y="4598988"/>
            <a:ext cx="2303464" cy="20161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Engineering Report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8254735" y="1856053"/>
            <a:ext cx="559329" cy="381000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600" dirty="0" smtClean="0"/>
              <a:t>TC</a:t>
            </a:r>
            <a:endParaRPr lang="en-GB" sz="16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33400" y="3930018"/>
            <a:ext cx="2743200" cy="224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Identify Engineering partners</a:t>
            </a:r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572000" y="4932663"/>
            <a:ext cx="4242064" cy="248405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Best Practice Documentation</a:t>
            </a:r>
            <a:endParaRPr lang="en-GB" sz="14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686800" y="4932664"/>
            <a:ext cx="304800" cy="21956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33400" y="3017206"/>
            <a:ext cx="1905000" cy="201612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Gather Use Cases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448329" y="3299650"/>
            <a:ext cx="1731433" cy="201612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Review / Prioritise</a:t>
            </a:r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438400" y="3625218"/>
            <a:ext cx="2133600" cy="230187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/>
              <a:t>Extract Requirements</a:t>
            </a:r>
            <a:endParaRPr lang="en-GB" sz="1400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36033" y="2434168"/>
            <a:ext cx="935567" cy="445282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Finalise Vision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Forming the Community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pic>
        <p:nvPicPr>
          <p:cNvPr id="1026" name="Picture 2" descr="http://communityhealth.phsa.ca/Content/images/PopPublicHealt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641975" cy="515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Focus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to set up focus group for weather on the web</a:t>
            </a:r>
          </a:p>
          <a:p>
            <a:pPr lvl="1"/>
            <a:r>
              <a:rPr lang="en-GB" dirty="0" smtClean="0"/>
              <a:t>Requires commitment from interested members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Should include engineering partners</a:t>
            </a:r>
            <a:endParaRPr lang="en-GB" dirty="0" smtClean="0"/>
          </a:p>
          <a:p>
            <a:pPr lvl="1"/>
            <a:r>
              <a:rPr lang="en-GB" dirty="0" smtClean="0"/>
              <a:t>Sign up to focus group </a:t>
            </a:r>
            <a:r>
              <a:rPr lang="en-GB" dirty="0" smtClean="0"/>
              <a:t>today</a:t>
            </a:r>
          </a:p>
          <a:p>
            <a:pPr lvl="1"/>
            <a:r>
              <a:rPr lang="en-GB" dirty="0"/>
              <a:t>Propose setting up regular Tele/video conference for members of Weather on the Web focus group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8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Repo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33" t="8835" r="17084"/>
          <a:stretch/>
        </p:blipFill>
        <p:spPr>
          <a:xfrm>
            <a:off x="863076" y="1020762"/>
            <a:ext cx="7421021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DWG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Propose</a:t>
            </a:r>
            <a:r>
              <a:rPr lang="en-GB" dirty="0" smtClean="0"/>
              <a:t> that DWG agree on the creation of a new repository under the OGC GitHub organisation, </a:t>
            </a:r>
            <a:r>
              <a:rPr lang="en-GB" b="1" dirty="0" smtClean="0"/>
              <a:t>named weather-on-the-web </a:t>
            </a:r>
            <a:r>
              <a:rPr lang="en-GB" dirty="0" smtClean="0"/>
              <a:t>And that the repo be made </a:t>
            </a:r>
            <a:r>
              <a:rPr lang="en-GB" b="1" dirty="0" smtClean="0"/>
              <a:t>publically accessible.</a:t>
            </a:r>
          </a:p>
          <a:p>
            <a:endParaRPr lang="en-GB" b="1" dirty="0"/>
          </a:p>
          <a:p>
            <a:r>
              <a:rPr lang="en-GB" b="1" dirty="0" smtClean="0"/>
              <a:t>Vote now!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0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</a:t>
            </a:r>
            <a:r>
              <a:rPr lang="en-GB" dirty="0" smtClean="0"/>
              <a:t>Channel / Gitter.im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208"/>
          <a:stretch/>
        </p:blipFill>
        <p:spPr>
          <a:xfrm>
            <a:off x="346075" y="1600200"/>
            <a:ext cx="8458200" cy="43936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8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3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Vision statement for Weather on the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Thoughts on Best Practice from George Percival</a:t>
            </a:r>
            <a:endParaRPr lang="en-US" dirty="0" smtClean="0"/>
          </a:p>
          <a:p>
            <a:r>
              <a:rPr lang="en-US" dirty="0" smtClean="0"/>
              <a:t>Outline Project plan</a:t>
            </a:r>
          </a:p>
          <a:p>
            <a:r>
              <a:rPr lang="en-US" dirty="0" smtClean="0"/>
              <a:t>Forming the Community</a:t>
            </a:r>
          </a:p>
          <a:p>
            <a:pPr lvl="1"/>
            <a:r>
              <a:rPr lang="en-US" dirty="0"/>
              <a:t>Focus Group and Member </a:t>
            </a:r>
            <a:r>
              <a:rPr lang="en-US" dirty="0" smtClean="0"/>
              <a:t>commitment</a:t>
            </a:r>
          </a:p>
          <a:p>
            <a:pPr lvl="1"/>
            <a:r>
              <a:rPr lang="en-US" dirty="0" smtClean="0"/>
              <a:t>Community Communication </a:t>
            </a:r>
          </a:p>
          <a:p>
            <a:pPr lvl="1"/>
            <a:r>
              <a:rPr lang="en-US" dirty="0" smtClean="0"/>
              <a:t>GitHub </a:t>
            </a:r>
            <a:r>
              <a:rPr lang="en-US" dirty="0"/>
              <a:t>/ </a:t>
            </a:r>
            <a:r>
              <a:rPr lang="en-US" dirty="0" smtClean="0"/>
              <a:t>slack / Gitter.im </a:t>
            </a:r>
            <a:r>
              <a:rPr lang="en-US" dirty="0"/>
              <a:t>/ bi-weekly </a:t>
            </a:r>
            <a:r>
              <a:rPr lang="en-US" dirty="0" smtClean="0"/>
              <a:t>telco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480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pic>
        <p:nvPicPr>
          <p:cNvPr id="2052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28666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on the Web 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7" y="1524000"/>
            <a:ext cx="8458200" cy="26828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purpose of </a:t>
            </a:r>
            <a:r>
              <a:rPr lang="en-US" sz="3200" dirty="0" smtClean="0"/>
              <a:t>Weather* </a:t>
            </a:r>
            <a:r>
              <a:rPr lang="en-US" sz="3200" dirty="0"/>
              <a:t>on the Web is to clarify and </a:t>
            </a:r>
            <a:r>
              <a:rPr lang="en-US" sz="3200" dirty="0" err="1"/>
              <a:t>formalise</a:t>
            </a:r>
            <a:r>
              <a:rPr lang="en-US" sz="3200" dirty="0"/>
              <a:t> the weather related standards landscape that enables the development and use of weather based web </a:t>
            </a:r>
            <a:r>
              <a:rPr lang="en-US" sz="3200" dirty="0" smtClean="0"/>
              <a:t>services.</a:t>
            </a:r>
            <a:endParaRPr lang="en-US" sz="3200" dirty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endParaRPr lang="en-US" sz="12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775" y="5334000"/>
            <a:ext cx="84582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* Weather meaning any meteorological information that covers past present and future state of the atmosphere including observations and climatological data.</a:t>
            </a:r>
          </a:p>
          <a:p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3347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on the Web Vision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determine how </a:t>
            </a:r>
            <a:r>
              <a:rPr lang="en-US" sz="2000" dirty="0" smtClean="0"/>
              <a:t>weather </a:t>
            </a:r>
            <a:r>
              <a:rPr lang="en-US" sz="2000" dirty="0"/>
              <a:t>information can best be integrated with other data on the Web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define a range of access patterns and encoding </a:t>
            </a:r>
            <a:r>
              <a:rPr lang="en-US" sz="2000" dirty="0" smtClean="0"/>
              <a:t>extensions** </a:t>
            </a:r>
            <a:r>
              <a:rPr lang="en-US" sz="2000" dirty="0"/>
              <a:t>that cover a set of core use cases specified</a:t>
            </a:r>
            <a:r>
              <a:rPr lang="en-US" sz="2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identify and assess existing methods and tools</a:t>
            </a:r>
            <a:r>
              <a:rPr lang="en-US" sz="2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drive consensus on weather standards for the web</a:t>
            </a:r>
            <a:r>
              <a:rPr lang="en-US" sz="20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and to produce a set of best practice for use of weather information on the web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i="1" dirty="0" smtClean="0"/>
              <a:t>** </a:t>
            </a:r>
            <a:r>
              <a:rPr lang="en-US" sz="1600" i="1" dirty="0"/>
              <a:t>encoding extensions: for example specifying </a:t>
            </a:r>
            <a:r>
              <a:rPr lang="en-US" sz="1600" i="1" dirty="0" err="1"/>
              <a:t>GeoJSON</a:t>
            </a:r>
            <a:r>
              <a:rPr lang="en-US" sz="1600" i="1" dirty="0"/>
              <a:t> structures for describing weather at a specific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8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API vs Product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Weather on the Web </a:t>
            </a:r>
            <a:r>
              <a:rPr lang="en-US" dirty="0" smtClean="0"/>
              <a:t>will </a:t>
            </a:r>
            <a:r>
              <a:rPr lang="en-US" dirty="0"/>
              <a:t>solely focused on data </a:t>
            </a:r>
            <a:r>
              <a:rPr lang="en-US" dirty="0" smtClean="0"/>
              <a:t>APIs centered around weather information </a:t>
            </a:r>
            <a:r>
              <a:rPr lang="en-US" dirty="0"/>
              <a:t>as opposed to product APIs, in which specific business </a:t>
            </a:r>
            <a:r>
              <a:rPr lang="en-US" dirty="0" smtClean="0"/>
              <a:t>logic and context of use </a:t>
            </a:r>
            <a:r>
              <a:rPr lang="en-US" dirty="0"/>
              <a:t>is required </a:t>
            </a:r>
            <a:r>
              <a:rPr lang="en-US" dirty="0" smtClean="0"/>
              <a:t>to add further value.</a:t>
            </a:r>
          </a:p>
          <a:p>
            <a:endParaRPr lang="en-US" dirty="0"/>
          </a:p>
          <a:p>
            <a:r>
              <a:rPr lang="en-US" dirty="0"/>
              <a:t>Weather on the Web will not consider Use Cases that require specific business knowledge of the end 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Do we agree with this focus?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5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93345" y="1905000"/>
            <a:ext cx="4160483" cy="3297142"/>
            <a:chOff x="2438400" y="1981200"/>
            <a:chExt cx="4160483" cy="32971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75" t="24779" r="26375" b="9777"/>
            <a:stretch/>
          </p:blipFill>
          <p:spPr>
            <a:xfrm>
              <a:off x="2590800" y="2209800"/>
              <a:ext cx="4008083" cy="30685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1981200"/>
              <a:ext cx="1665584" cy="1985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B02B-209D-5C41-9757-459A188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Best Practice in the TC P&amp;P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7545-023F-0E49-992F-DAEDA5F2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best practices related to</a:t>
            </a:r>
            <a:r>
              <a:rPr lang="en-US" b="1" dirty="0"/>
              <a:t> one or more OGC standards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best practice is a technique or methodology that, through experience, implementation and research, has proven to reliably lead to a desired result</a:t>
            </a:r>
          </a:p>
          <a:p>
            <a:r>
              <a:rPr lang="en-US" dirty="0"/>
              <a:t>Must contain “</a:t>
            </a:r>
            <a:r>
              <a:rPr lang="en-US" b="1" dirty="0"/>
              <a:t>evidence of implementation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Implementation in commercial product, implementation in open source applications or software, and/or implementation in deployed applications. </a:t>
            </a:r>
          </a:p>
          <a:p>
            <a:pPr lvl="1"/>
            <a:r>
              <a:rPr lang="en-US" dirty="0"/>
              <a:t>Single research related implementation is not proper evidence of implementation.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423B3-3DB3-6141-9B5E-6B2C435D6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92E5C"/>
                </a:solidFill>
                <a:effectLst/>
                <a:uLnTx/>
                <a:uFillTx/>
                <a:latin typeface="Arial" charset="0"/>
                <a:ea typeface="MS PGothic" charset="-128"/>
                <a:cs typeface="+mn-cs"/>
              </a:rPr>
              <a:t>Copyright © 2018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1121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F735D-F7FC-3049-B235-DED76C52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r>
              <a:rPr lang="en-US" dirty="0"/>
              <a:t>Approach: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Best </a:t>
            </a:r>
            <a:r>
              <a:rPr lang="en-US" dirty="0"/>
              <a:t>Practice for </a:t>
            </a:r>
            <a:r>
              <a:rPr lang="en-US" dirty="0" smtClean="0"/>
              <a:t>w</a:t>
            </a:r>
            <a:r>
              <a:rPr lang="en-US" dirty="0" smtClean="0"/>
              <a:t>eather info on the web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4C629-12BD-DE45-9D1B-F7D28B76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/>
              <a:t>Normative Body of BP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62821-06A3-3B43-9EF6-13697E3B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3951288"/>
          </a:xfrm>
        </p:spPr>
        <p:txBody>
          <a:bodyPr/>
          <a:lstStyle/>
          <a:p>
            <a:r>
              <a:rPr lang="en-US" dirty="0"/>
              <a:t>Access to </a:t>
            </a:r>
            <a:r>
              <a:rPr lang="en-US" dirty="0" smtClean="0"/>
              <a:t>weather info </a:t>
            </a:r>
            <a:r>
              <a:rPr lang="en-US" dirty="0"/>
              <a:t>using OGC standards</a:t>
            </a:r>
          </a:p>
          <a:p>
            <a:r>
              <a:rPr lang="en-US" dirty="0"/>
              <a:t>Processing </a:t>
            </a:r>
            <a:r>
              <a:rPr lang="en-US" dirty="0" smtClean="0"/>
              <a:t>of weather info </a:t>
            </a:r>
            <a:r>
              <a:rPr lang="en-US" dirty="0"/>
              <a:t>using OGC standards</a:t>
            </a:r>
          </a:p>
          <a:p>
            <a:r>
              <a:rPr lang="en-US" dirty="0" smtClean="0"/>
              <a:t>Weather information Data </a:t>
            </a:r>
            <a:r>
              <a:rPr lang="en-US" dirty="0"/>
              <a:t>models </a:t>
            </a:r>
            <a:r>
              <a:rPr lang="en-US" dirty="0" smtClean="0"/>
              <a:t>using </a:t>
            </a:r>
            <a:r>
              <a:rPr lang="en-US" dirty="0"/>
              <a:t>OGC standards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ECFD2C-DBEA-2147-9BDF-653BFD8B3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r>
              <a:rPr lang="en-US" dirty="0"/>
              <a:t>Informative Annexes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029CB0-41EF-BB44-ADBD-F801928F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3951288"/>
          </a:xfrm>
        </p:spPr>
        <p:txBody>
          <a:bodyPr/>
          <a:lstStyle/>
          <a:p>
            <a:r>
              <a:rPr lang="en-US" dirty="0"/>
              <a:t>Operational </a:t>
            </a:r>
            <a:r>
              <a:rPr lang="en-US" dirty="0" smtClean="0"/>
              <a:t>Weather Information </a:t>
            </a:r>
            <a:r>
              <a:rPr lang="en-US" dirty="0"/>
              <a:t>systems, </a:t>
            </a:r>
            <a:r>
              <a:rPr lang="en-US" dirty="0" smtClean="0"/>
              <a:t>e.g. NMSs implementation</a:t>
            </a:r>
            <a:r>
              <a:rPr lang="en-US" dirty="0" smtClean="0"/>
              <a:t>, commercial consumers.</a:t>
            </a:r>
            <a:endParaRPr lang="en-US" dirty="0" smtClean="0"/>
          </a:p>
          <a:p>
            <a:r>
              <a:rPr lang="en-US" b="1" i="1" dirty="0" smtClean="0"/>
              <a:t>Interoperability program </a:t>
            </a:r>
            <a:r>
              <a:rPr lang="en-US" dirty="0" smtClean="0"/>
              <a:t>Engineering </a:t>
            </a:r>
            <a:r>
              <a:rPr lang="en-US" dirty="0"/>
              <a:t>Reports</a:t>
            </a:r>
          </a:p>
          <a:p>
            <a:r>
              <a:rPr lang="en-US" dirty="0"/>
              <a:t>Compliant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ACD9C-9C6F-B243-8C9D-8DF0DC303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92E5C"/>
                </a:solidFill>
                <a:effectLst/>
                <a:uLnTx/>
                <a:uFillTx/>
                <a:latin typeface="Arial" charset="0"/>
                <a:ea typeface="MS PGothic" charset="-128"/>
                <a:cs typeface="+mn-cs"/>
              </a:rPr>
              <a:t>Copyright © 2018 Open Geospatial Consortium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958E3-F849-4543-8B75-5DD829A8F6A9}"/>
              </a:ext>
            </a:extLst>
          </p:cNvPr>
          <p:cNvSpPr/>
          <p:nvPr/>
        </p:nvSpPr>
        <p:spPr>
          <a:xfrm>
            <a:off x="498765" y="5151304"/>
            <a:ext cx="4040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charset="-128"/>
                <a:cs typeface="+mn-cs"/>
              </a:rPr>
              <a:t>Normative Body of BP to contain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charset="-128"/>
                <a:cs typeface="+mn-cs"/>
              </a:rPr>
              <a:t>verifiable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769CD-CBDF-574B-9A6B-3D789CD1BE62}"/>
              </a:ext>
            </a:extLst>
          </p:cNvPr>
          <p:cNvSpPr/>
          <p:nvPr/>
        </p:nvSpPr>
        <p:spPr>
          <a:xfrm>
            <a:off x="4727071" y="5102364"/>
            <a:ext cx="3659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charset="-128"/>
                <a:cs typeface="+mn-cs"/>
              </a:rPr>
              <a:t>Informative Annexes provides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S PGothic" charset="-128"/>
                <a:cs typeface="+mn-cs"/>
              </a:rPr>
              <a:t>evidence of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EA827-8D67-DB49-BC0B-9B26E4CF2459}"/>
              </a:ext>
            </a:extLst>
          </p:cNvPr>
          <p:cNvSpPr/>
          <p:nvPr/>
        </p:nvSpPr>
        <p:spPr bwMode="auto">
          <a:xfrm>
            <a:off x="381000" y="1371600"/>
            <a:ext cx="4038600" cy="4648200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G Times" charset="0"/>
              <a:ea typeface="MS PGothic" charset="-128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6A633-8353-414A-BD6A-A924474397EE}"/>
              </a:ext>
            </a:extLst>
          </p:cNvPr>
          <p:cNvSpPr/>
          <p:nvPr/>
        </p:nvSpPr>
        <p:spPr bwMode="auto">
          <a:xfrm>
            <a:off x="4537365" y="1399309"/>
            <a:ext cx="4038600" cy="4648200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G Times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5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765F2E9994B4BA63C323130560BBF" ma:contentTypeVersion="4" ma:contentTypeDescription="Create a new document." ma:contentTypeScope="" ma:versionID="86fed1000e8d3312eb688d2ad791f14b">
  <xsd:schema xmlns:xsd="http://www.w3.org/2001/XMLSchema" xmlns:xs="http://www.w3.org/2001/XMLSchema" xmlns:p="http://schemas.microsoft.com/office/2006/metadata/properties" xmlns:ns2="bdf07912-3481-492d-8072-c31e4ad36254" xmlns:ns3="6ffefe55-445f-4744-962b-1bd2cc66b49e" targetNamespace="http://schemas.microsoft.com/office/2006/metadata/properties" ma:root="true" ma:fieldsID="644e6a5f1848d9e735cc081fca12dbd8" ns2:_="" ns3:_="">
    <xsd:import namespace="bdf07912-3481-492d-8072-c31e4ad36254"/>
    <xsd:import namespace="6ffefe55-445f-4744-962b-1bd2cc66b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07912-3481-492d-8072-c31e4ad36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fefe55-445f-4744-962b-1bd2cc66b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A8A0B5-8ED1-4681-BB02-C7E6971A5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f07912-3481-492d-8072-c31e4ad36254"/>
    <ds:schemaRef ds:uri="6ffefe55-445f-4744-962b-1bd2cc66b4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050E7A-DEB3-4B3F-9D33-EFA4AAF7B16F}">
  <ds:schemaRefs>
    <ds:schemaRef ds:uri="http://schemas.microsoft.com/office/2006/metadata/properties"/>
    <ds:schemaRef ds:uri="http://purl.org/dc/terms/"/>
    <ds:schemaRef ds:uri="bdf07912-3481-492d-8072-c31e4ad3625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ffefe55-445f-4744-962b-1bd2cc66b4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F91A5A-5E09-41D9-93E9-0B63B4486C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716</Words>
  <Application>Microsoft Office PowerPoint</Application>
  <PresentationFormat>On-screen Show (4:3)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PGothic</vt:lpstr>
      <vt:lpstr>Arial</vt:lpstr>
      <vt:lpstr>Arial Black</vt:lpstr>
      <vt:lpstr>CG Times</vt:lpstr>
      <vt:lpstr>Times New Roman</vt:lpstr>
      <vt:lpstr>Wingdings</vt:lpstr>
      <vt:lpstr>OGC_PowerPoint_Template</vt:lpstr>
      <vt:lpstr>Weather on the Web</vt:lpstr>
      <vt:lpstr>Overview</vt:lpstr>
      <vt:lpstr>Vision</vt:lpstr>
      <vt:lpstr>Weather on the Web Vision</vt:lpstr>
      <vt:lpstr>Weather on the Web Vision</vt:lpstr>
      <vt:lpstr>Data API vs Product API</vt:lpstr>
      <vt:lpstr>Best Practice</vt:lpstr>
      <vt:lpstr>OGC Best Practice in the TC P&amp;P</vt:lpstr>
      <vt:lpstr>Approach:  Best Practice for weather info on the web</vt:lpstr>
      <vt:lpstr>Project Plan </vt:lpstr>
      <vt:lpstr>Project Plan</vt:lpstr>
      <vt:lpstr>Forming the Community</vt:lpstr>
      <vt:lpstr>Focus Group</vt:lpstr>
      <vt:lpstr>GitHub Repo</vt:lpstr>
      <vt:lpstr>DWG Proposal</vt:lpstr>
      <vt:lpstr>Slack Channel / Gitter.im</vt:lpstr>
      <vt:lpstr>Questions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Carne, Richard</cp:lastModifiedBy>
  <cp:revision>96</cp:revision>
  <cp:lastPrinted>2003-02-03T21:59:32Z</cp:lastPrinted>
  <dcterms:created xsi:type="dcterms:W3CDTF">2015-09-08T23:47:11Z</dcterms:created>
  <dcterms:modified xsi:type="dcterms:W3CDTF">2018-06-06T16:06:39Z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0x010100709765F2E9994B4BA63C323130560BBF</vt:lpwstr>
  </property>
</Properties>
</file>