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61" r:id="rId5"/>
    <p:sldId id="418" r:id="rId6"/>
    <p:sldId id="275" r:id="rId7"/>
    <p:sldId id="277" r:id="rId8"/>
    <p:sldId id="435" r:id="rId9"/>
    <p:sldId id="436" r:id="rId10"/>
    <p:sldId id="414" r:id="rId11"/>
    <p:sldId id="37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E1E2"/>
    <a:srgbClr val="702082"/>
    <a:srgbClr val="212322"/>
    <a:srgbClr val="5B67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41C4F8-6243-4904-BF56-E2CE2CD1CF2D}" v="4" dt="2022-01-28T12:27:13.9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535" autoAdjust="0"/>
  </p:normalViewPr>
  <p:slideViewPr>
    <p:cSldViewPr snapToGrid="0" snapToObjects="1">
      <p:cViewPr varScale="1">
        <p:scale>
          <a:sx n="122" d="100"/>
          <a:sy n="122" d="100"/>
        </p:scale>
        <p:origin x="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53542-6DB0-433F-A254-AEF992256B1C}" type="datetimeFigureOut">
              <a:rPr lang="en-GB" smtClean="0"/>
              <a:t>28/01/2022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8BA1C7-F8EB-407D-B268-5D2A8AEBBE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01498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3T12:10:33.1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13 2881,'0'0'1928,"-43"-12"-1880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620EB2-56AE-4D49-92A2-200E9A3683D8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D74495-12D2-6A47-A762-3590D5644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722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74495-12D2-6A47-A762-3590D56449E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738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E15FFB9A-F3F6-8946-9ABA-98B8C06C0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1" y="1209040"/>
            <a:ext cx="5264150" cy="2578867"/>
          </a:xfrm>
        </p:spPr>
        <p:txBody>
          <a:bodyPr anchor="b">
            <a:normAutofit/>
          </a:bodyPr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 w/ image</a:t>
            </a:r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5333B02D-6238-4843-B9D5-1E272AAC55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3814895"/>
            <a:ext cx="526415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4" name="Logo" descr="UK Data Service logo">
            <a:extLst>
              <a:ext uri="{FF2B5EF4-FFF2-40B4-BE49-F238E27FC236}">
                <a16:creationId xmlns:a16="http://schemas.microsoft.com/office/drawing/2014/main" id="{76C60B7B-315C-B548-A043-C196F7D38CB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9440" y="182880"/>
            <a:ext cx="3101521" cy="1059831"/>
          </a:xfrm>
          <a:prstGeom prst="rect">
            <a:avLst/>
          </a:prstGeom>
        </p:spPr>
      </p:pic>
      <p:sp>
        <p:nvSpPr>
          <p:cNvPr id="13" name="Picture Placeholder 2" descr="[Image description to go here]">
            <a:extLst>
              <a:ext uri="{FF2B5EF4-FFF2-40B4-BE49-F238E27FC236}">
                <a16:creationId xmlns:a16="http://schemas.microsoft.com/office/drawing/2014/main" id="{3C9C5F8A-2236-FE4B-91BF-E087092BF608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8077200" y="1"/>
            <a:ext cx="4114800" cy="6857999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Place black and white image for generic/service content or </a:t>
            </a:r>
            <a:r>
              <a:rPr lang="en-US" dirty="0" err="1"/>
              <a:t>colour</a:t>
            </a:r>
            <a:r>
              <a:rPr lang="en-US" dirty="0"/>
              <a:t> image for ‘impact’ content.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F2791F5A-39D3-DC4F-AA9D-8EF80ABB16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6213474" y="2388526"/>
            <a:ext cx="3727451" cy="2852737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Place hex graphic here to overlay black and white image.</a:t>
            </a:r>
          </a:p>
        </p:txBody>
      </p:sp>
      <p:pic>
        <p:nvPicPr>
          <p:cNvPr id="10" name="Picture 9" descr="UKRI Economic and Social Research Council logo">
            <a:extLst>
              <a:ext uri="{FF2B5EF4-FFF2-40B4-BE49-F238E27FC236}">
                <a16:creationId xmlns:a16="http://schemas.microsoft.com/office/drawing/2014/main" id="{B406835A-EC17-A04A-BE37-2B9F3923BD3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1851" y="5527040"/>
            <a:ext cx="2210353" cy="56052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DFE899-5F81-544E-A915-E6320293E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3EE13-5FCB-9C42-A93B-39A2047ADC20}" type="datetime1">
              <a:rPr lang="en-GB" smtClean="0"/>
              <a:t>28/01/2022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B821E7-45D7-F74F-B564-964148DA0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A7D14-C32E-2C42-98CD-EAC78D9BD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687C5-7511-7743-B429-3BDBE272F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538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ic/Impact Text &amp;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D1B5E875-B60A-AE45-B59D-5F3A83B91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9964"/>
            <a:ext cx="9977271" cy="548819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BE827E2-8C8D-664E-B07C-9EADEC5D4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9478"/>
            <a:ext cx="504444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A88647BF-A57C-8249-889F-5AC7DD3202E7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309360" y="1463040"/>
            <a:ext cx="5044440" cy="3362960"/>
          </a:xfrm>
          <a:prstGeom prst="roundRect">
            <a:avLst>
              <a:gd name="adj" fmla="val 2736"/>
            </a:avLst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Place black and white image for generic/service content or </a:t>
            </a:r>
            <a:r>
              <a:rPr lang="en-US" dirty="0" err="1"/>
              <a:t>colour</a:t>
            </a:r>
            <a:r>
              <a:rPr lang="en-US" dirty="0"/>
              <a:t> image for ‘impact’ content.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44F07-9552-DF47-A3DF-81EEEB30D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9AB2C-4B99-BA49-A1DA-3174DB9E16C4}" type="datetime1">
              <a:rPr lang="en-GB" smtClean="0"/>
              <a:t>28/01/2022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60707-9E51-FF4F-8A77-BCC5BE697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14B9F-1F46-414D-B534-1A5CCD32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687C5-7511-7743-B429-3BDBE272F28B}" type="slidenum">
              <a:rPr lang="en-US" smtClean="0"/>
              <a:t>‹#›</a:t>
            </a:fld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DA96812-C596-B049-AAB8-93457EF6B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52000" y="2718000"/>
            <a:ext cx="4140000" cy="41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055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ic Text &amp;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DB6D3317-D90B-EF49-866A-F478D6494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9964"/>
            <a:ext cx="9977271" cy="548819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28D9441-422C-3640-820A-487119271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60000" y="1818000"/>
            <a:ext cx="4032000" cy="5040000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BE827E2-8C8D-664E-B07C-9EADEC5D4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9478"/>
            <a:ext cx="5044440" cy="4352400"/>
          </a:xfrm>
          <a:prstGeom prst="roundRect">
            <a:avLst>
              <a:gd name="adj" fmla="val 3758"/>
            </a:avLst>
          </a:prstGeom>
          <a:solidFill>
            <a:srgbClr val="702082"/>
          </a:solidFill>
        </p:spPr>
        <p:txBody>
          <a:bodyPr lIns="180000" tIns="180000" rIns="180000" bIns="180000" anchor="ctr" anchorCtr="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A88647BF-A57C-8249-889F-5AC7DD3202E7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309360" y="1463040"/>
            <a:ext cx="5044440" cy="3362960"/>
          </a:xfrm>
          <a:prstGeom prst="roundRect">
            <a:avLst>
              <a:gd name="adj" fmla="val 2736"/>
            </a:avLst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Place black and white for generic/service content or </a:t>
            </a:r>
            <a:r>
              <a:rPr lang="en-US" dirty="0" err="1"/>
              <a:t>colour</a:t>
            </a:r>
            <a:r>
              <a:rPr lang="en-US" dirty="0"/>
              <a:t> image for ‘impact’ content.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44F07-9552-DF47-A3DF-81EEEB30D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0CEC1-651B-7546-AFA1-0AE5803C80CE}" type="datetime1">
              <a:rPr lang="en-GB" smtClean="0"/>
              <a:t>28/01/2022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60707-9E51-FF4F-8A77-BCC5BE697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14B9F-1F46-414D-B534-1A5CCD32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687C5-7511-7743-B429-3BDBE272F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6710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ic/Impact Text &amp; Im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4BCBE07B-4D26-5540-BEE8-6A38DAFED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9964"/>
            <a:ext cx="9977271" cy="548819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DDACAEE-DC94-BB45-B780-0A6812353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52000" y="2718000"/>
            <a:ext cx="4140000" cy="4140000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BE827E2-8C8D-664E-B07C-9EADEC5D4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9478"/>
            <a:ext cx="5044440" cy="4352400"/>
          </a:xfrm>
          <a:prstGeom prst="roundRect">
            <a:avLst>
              <a:gd name="adj" fmla="val 3758"/>
            </a:avLst>
          </a:prstGeom>
          <a:solidFill>
            <a:srgbClr val="702082"/>
          </a:solidFill>
        </p:spPr>
        <p:txBody>
          <a:bodyPr lIns="180000" tIns="180000" rIns="180000" bIns="180000" anchor="ctr" anchorCtr="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A88647BF-A57C-8249-889F-5AC7DD3202E7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309360" y="1463040"/>
            <a:ext cx="5044440" cy="3362960"/>
          </a:xfrm>
          <a:prstGeom prst="roundRect">
            <a:avLst>
              <a:gd name="adj" fmla="val 2736"/>
            </a:avLst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Place black and white for generic/service content or </a:t>
            </a:r>
            <a:r>
              <a:rPr lang="en-US" dirty="0" err="1"/>
              <a:t>colour</a:t>
            </a:r>
            <a:r>
              <a:rPr lang="en-US" dirty="0"/>
              <a:t> image for ‘impact’ content.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44F07-9552-DF47-A3DF-81EEEB30D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0CEC1-651B-7546-AFA1-0AE5803C80CE}" type="datetime1">
              <a:rPr lang="en-GB" smtClean="0"/>
              <a:t>28/01/2022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60707-9E51-FF4F-8A77-BCC5BE697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14B9F-1F46-414D-B534-1A5CCD32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687C5-7511-7743-B429-3BDBE272F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860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ic Flow Char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56D04D0-7888-BF4A-8490-E3598A8C2B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913682" y="3617843"/>
            <a:ext cx="9288981" cy="0"/>
          </a:xfrm>
          <a:prstGeom prst="line">
            <a:avLst/>
          </a:prstGeom>
          <a:ln w="28575">
            <a:solidFill>
              <a:srgbClr val="7020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DBD6C3D8-F4FB-0748-80D9-9B0C2AE54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52000" y="2718000"/>
            <a:ext cx="4140000" cy="4140000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3EA6D41D-BD33-514C-80EA-5E51B030E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9964"/>
            <a:ext cx="9977271" cy="548819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BE827E2-8C8D-664E-B07C-9EADEC5D4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60844"/>
            <a:ext cx="2369457" cy="3313997"/>
          </a:xfrm>
          <a:prstGeom prst="roundRect">
            <a:avLst>
              <a:gd name="adj" fmla="val 3758"/>
            </a:avLst>
          </a:prstGeom>
          <a:solidFill>
            <a:srgbClr val="702082"/>
          </a:solidFill>
        </p:spPr>
        <p:txBody>
          <a:bodyPr lIns="180000" tIns="180000" rIns="180000" bIns="180000" anchor="ctr" anchorCtr="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Box 15" descr="1">
            <a:extLst>
              <a:ext uri="{FF2B5EF4-FFF2-40B4-BE49-F238E27FC236}">
                <a16:creationId xmlns:a16="http://schemas.microsoft.com/office/drawing/2014/main" id="{5229882F-8E60-DC4E-B829-E40C3B79068A}"/>
              </a:ext>
            </a:extLst>
          </p:cNvPr>
          <p:cNvSpPr txBox="1">
            <a:spLocks noChangeAspect="1"/>
          </p:cNvSpPr>
          <p:nvPr userDrawn="1"/>
        </p:nvSpPr>
        <p:spPr>
          <a:xfrm>
            <a:off x="3440291" y="3257843"/>
            <a:ext cx="720000" cy="720000"/>
          </a:xfrm>
          <a:prstGeom prst="ellipse">
            <a:avLst/>
          </a:prstGeom>
          <a:solidFill>
            <a:srgbClr val="702082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b="0" i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551A80D3-61D4-CF4A-8400-CA845C20853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443757" y="1960844"/>
            <a:ext cx="2370113" cy="3313997"/>
          </a:xfrm>
          <a:prstGeom prst="roundRect">
            <a:avLst>
              <a:gd name="adj" fmla="val 3758"/>
            </a:avLst>
          </a:prstGeom>
          <a:solidFill>
            <a:srgbClr val="212322"/>
          </a:solidFill>
        </p:spPr>
        <p:txBody>
          <a:bodyPr lIns="180000" tIns="180000" rIns="180000" bIns="180000" anchor="ctr" anchorCtr="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Box 17" descr="2">
            <a:extLst>
              <a:ext uri="{FF2B5EF4-FFF2-40B4-BE49-F238E27FC236}">
                <a16:creationId xmlns:a16="http://schemas.microsoft.com/office/drawing/2014/main" id="{FEC23411-C866-AD45-97DB-A8500AA6A094}"/>
              </a:ext>
            </a:extLst>
          </p:cNvPr>
          <p:cNvSpPr txBox="1">
            <a:spLocks/>
          </p:cNvSpPr>
          <p:nvPr userDrawn="1"/>
        </p:nvSpPr>
        <p:spPr>
          <a:xfrm>
            <a:off x="7041271" y="3257843"/>
            <a:ext cx="720000" cy="720000"/>
          </a:xfrm>
          <a:prstGeom prst="ellipse">
            <a:avLst/>
          </a:prstGeom>
          <a:solidFill>
            <a:srgbClr val="212322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b="0" i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4B35406F-3770-2A40-9173-67A3538D2FBD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042227" y="1960844"/>
            <a:ext cx="2361661" cy="3313997"/>
          </a:xfrm>
          <a:prstGeom prst="roundRect">
            <a:avLst>
              <a:gd name="adj" fmla="val 3758"/>
            </a:avLst>
          </a:prstGeom>
          <a:solidFill>
            <a:srgbClr val="702082"/>
          </a:solidFill>
        </p:spPr>
        <p:txBody>
          <a:bodyPr lIns="180000" tIns="180000" rIns="180000" bIns="180000" anchor="ctr" anchorCtr="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Box 18" descr="3">
            <a:extLst>
              <a:ext uri="{FF2B5EF4-FFF2-40B4-BE49-F238E27FC236}">
                <a16:creationId xmlns:a16="http://schemas.microsoft.com/office/drawing/2014/main" id="{A666CD40-405E-8F48-BB3F-139D673BAC5B}"/>
              </a:ext>
            </a:extLst>
          </p:cNvPr>
          <p:cNvSpPr txBox="1">
            <a:spLocks/>
          </p:cNvSpPr>
          <p:nvPr userDrawn="1"/>
        </p:nvSpPr>
        <p:spPr>
          <a:xfrm>
            <a:off x="10633800" y="3275678"/>
            <a:ext cx="720000" cy="720000"/>
          </a:xfrm>
          <a:prstGeom prst="ellipse">
            <a:avLst/>
          </a:prstGeom>
          <a:solidFill>
            <a:srgbClr val="702082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b="0" i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44F07-9552-DF47-A3DF-81EEEB30D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5BF9A-A25A-9E44-AC24-21CF2156EB06}" type="datetime1">
              <a:rPr lang="en-GB" smtClean="0"/>
              <a:t>28/01/2022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60707-9E51-FF4F-8A77-BCC5BE697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14B9F-1F46-414D-B534-1A5CCD32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687C5-7511-7743-B429-3BDBE272F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9386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ic Flow Char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56D04D0-7888-BF4A-8490-E3598A8C2B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50800" y="3617843"/>
            <a:ext cx="12253463" cy="0"/>
          </a:xfrm>
          <a:prstGeom prst="line">
            <a:avLst/>
          </a:prstGeom>
          <a:ln w="28575">
            <a:solidFill>
              <a:srgbClr val="7020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4AE12F76-1376-6D42-B2AA-7CB3A9664C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52000" y="2718000"/>
            <a:ext cx="4140000" cy="4140000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867A9403-DB04-8348-B31B-339D7FB80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9964"/>
            <a:ext cx="9977271" cy="548819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BE827E2-8C8D-664E-B07C-9EADEC5D4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60844"/>
            <a:ext cx="2369457" cy="3313997"/>
          </a:xfrm>
          <a:prstGeom prst="roundRect">
            <a:avLst>
              <a:gd name="adj" fmla="val 3758"/>
            </a:avLst>
          </a:prstGeom>
          <a:solidFill>
            <a:srgbClr val="702082"/>
          </a:solidFill>
        </p:spPr>
        <p:txBody>
          <a:bodyPr lIns="180000" tIns="180000" rIns="180000" bIns="180000" anchor="ctr" anchorCtr="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Box 15" descr="3">
            <a:extLst>
              <a:ext uri="{FF2B5EF4-FFF2-40B4-BE49-F238E27FC236}">
                <a16:creationId xmlns:a16="http://schemas.microsoft.com/office/drawing/2014/main" id="{5229882F-8E60-DC4E-B829-E40C3B79068A}"/>
              </a:ext>
            </a:extLst>
          </p:cNvPr>
          <p:cNvSpPr txBox="1">
            <a:spLocks noChangeAspect="1"/>
          </p:cNvSpPr>
          <p:nvPr userDrawn="1"/>
        </p:nvSpPr>
        <p:spPr>
          <a:xfrm>
            <a:off x="3440291" y="3264220"/>
            <a:ext cx="720000" cy="720000"/>
          </a:xfrm>
          <a:prstGeom prst="ellipse">
            <a:avLst/>
          </a:prstGeom>
          <a:solidFill>
            <a:srgbClr val="702082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b="0" i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551A80D3-61D4-CF4A-8400-CA845C20853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443757" y="1960844"/>
            <a:ext cx="2370113" cy="3313997"/>
          </a:xfrm>
          <a:prstGeom prst="roundRect">
            <a:avLst>
              <a:gd name="adj" fmla="val 3758"/>
            </a:avLst>
          </a:prstGeom>
          <a:solidFill>
            <a:srgbClr val="212322"/>
          </a:solidFill>
        </p:spPr>
        <p:txBody>
          <a:bodyPr lIns="180000" tIns="180000" rIns="180000" bIns="180000" anchor="ctr" anchorCtr="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Box 17" descr="4">
            <a:extLst>
              <a:ext uri="{FF2B5EF4-FFF2-40B4-BE49-F238E27FC236}">
                <a16:creationId xmlns:a16="http://schemas.microsoft.com/office/drawing/2014/main" id="{FEC23411-C866-AD45-97DB-A8500AA6A094}"/>
              </a:ext>
            </a:extLst>
          </p:cNvPr>
          <p:cNvSpPr txBox="1">
            <a:spLocks noChangeAspect="1"/>
          </p:cNvSpPr>
          <p:nvPr userDrawn="1"/>
        </p:nvSpPr>
        <p:spPr>
          <a:xfrm>
            <a:off x="7041271" y="3264220"/>
            <a:ext cx="720000" cy="720000"/>
          </a:xfrm>
          <a:prstGeom prst="ellipse">
            <a:avLst/>
          </a:prstGeom>
          <a:solidFill>
            <a:srgbClr val="212322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b="0" i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4B35406F-3770-2A40-9173-67A3538D2FBD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042227" y="1960844"/>
            <a:ext cx="2361661" cy="3313997"/>
          </a:xfrm>
          <a:prstGeom prst="roundRect">
            <a:avLst>
              <a:gd name="adj" fmla="val 3758"/>
            </a:avLst>
          </a:prstGeom>
          <a:solidFill>
            <a:srgbClr val="702082"/>
          </a:solidFill>
        </p:spPr>
        <p:txBody>
          <a:bodyPr lIns="180000" tIns="180000" rIns="180000" bIns="180000" anchor="ctr" anchorCtr="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Box 18" descr="5">
            <a:extLst>
              <a:ext uri="{FF2B5EF4-FFF2-40B4-BE49-F238E27FC236}">
                <a16:creationId xmlns:a16="http://schemas.microsoft.com/office/drawing/2014/main" id="{A666CD40-405E-8F48-BB3F-139D673BAC5B}"/>
              </a:ext>
            </a:extLst>
          </p:cNvPr>
          <p:cNvSpPr txBox="1">
            <a:spLocks/>
          </p:cNvSpPr>
          <p:nvPr userDrawn="1"/>
        </p:nvSpPr>
        <p:spPr>
          <a:xfrm>
            <a:off x="10746535" y="3264220"/>
            <a:ext cx="723600" cy="720000"/>
          </a:xfrm>
          <a:prstGeom prst="ellipse">
            <a:avLst/>
          </a:prstGeom>
          <a:solidFill>
            <a:srgbClr val="702082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b="0" i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44F07-9552-DF47-A3DF-81EEEB30D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3D537-DB89-2741-879E-E6FBC377CB7F}" type="datetime1">
              <a:rPr lang="en-GB" smtClean="0"/>
              <a:t>28/01/2022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60707-9E51-FF4F-8A77-BCC5BE697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14B9F-1F46-414D-B534-1A5CCD32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687C5-7511-7743-B429-3BDBE272F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2499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ic Flow Char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56D04D0-7888-BF4A-8490-E3598A8C2B1F}"/>
              </a:ext>
            </a:extLst>
          </p:cNvPr>
          <p:cNvCxnSpPr>
            <a:cxnSpLocks/>
          </p:cNvCxnSpPr>
          <p:nvPr userDrawn="1"/>
        </p:nvCxnSpPr>
        <p:spPr>
          <a:xfrm>
            <a:off x="0" y="3617843"/>
            <a:ext cx="11036591" cy="0"/>
          </a:xfrm>
          <a:prstGeom prst="line">
            <a:avLst/>
          </a:prstGeom>
          <a:ln w="28575">
            <a:solidFill>
              <a:srgbClr val="7020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53365D08-9FBB-4142-93B8-0502CDFD98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52000" y="2718000"/>
            <a:ext cx="4140000" cy="4140000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A783AA5C-25E9-1D47-A098-CB8BECAF4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9964"/>
            <a:ext cx="9977271" cy="548819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Box 20" descr="4">
            <a:extLst>
              <a:ext uri="{FF2B5EF4-FFF2-40B4-BE49-F238E27FC236}">
                <a16:creationId xmlns:a16="http://schemas.microsoft.com/office/drawing/2014/main" id="{402C4869-86BF-854E-91B5-2F8215766C1F}"/>
              </a:ext>
            </a:extLst>
          </p:cNvPr>
          <p:cNvSpPr txBox="1">
            <a:spLocks/>
          </p:cNvSpPr>
          <p:nvPr userDrawn="1"/>
        </p:nvSpPr>
        <p:spPr>
          <a:xfrm>
            <a:off x="795409" y="3261755"/>
            <a:ext cx="720000" cy="720000"/>
          </a:xfrm>
          <a:prstGeom prst="ellipse">
            <a:avLst/>
          </a:prstGeom>
          <a:solidFill>
            <a:srgbClr val="212322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b="0" i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BE827E2-8C8D-664E-B07C-9EADEC5D4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3663" y="1960844"/>
            <a:ext cx="2369457" cy="3313997"/>
          </a:xfrm>
          <a:prstGeom prst="roundRect">
            <a:avLst>
              <a:gd name="adj" fmla="val 3758"/>
            </a:avLst>
          </a:prstGeom>
          <a:solidFill>
            <a:srgbClr val="212322"/>
          </a:solidFill>
        </p:spPr>
        <p:txBody>
          <a:bodyPr lIns="180000" tIns="180000" rIns="180000" bIns="180000" anchor="ctr" anchorCtr="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Box 15" descr="5">
            <a:extLst>
              <a:ext uri="{FF2B5EF4-FFF2-40B4-BE49-F238E27FC236}">
                <a16:creationId xmlns:a16="http://schemas.microsoft.com/office/drawing/2014/main" id="{5229882F-8E60-DC4E-B829-E40C3B79068A}"/>
              </a:ext>
            </a:extLst>
          </p:cNvPr>
          <p:cNvSpPr txBox="1">
            <a:spLocks/>
          </p:cNvSpPr>
          <p:nvPr userDrawn="1"/>
        </p:nvSpPr>
        <p:spPr>
          <a:xfrm>
            <a:off x="4405429" y="3243612"/>
            <a:ext cx="723600" cy="720000"/>
          </a:xfrm>
          <a:prstGeom prst="ellipse">
            <a:avLst/>
          </a:prstGeom>
          <a:solidFill>
            <a:srgbClr val="702082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b="0" i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551A80D3-61D4-CF4A-8400-CA845C20853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382573" y="1960844"/>
            <a:ext cx="2370113" cy="3313997"/>
          </a:xfrm>
          <a:prstGeom prst="roundRect">
            <a:avLst>
              <a:gd name="adj" fmla="val 3758"/>
            </a:avLst>
          </a:prstGeom>
          <a:solidFill>
            <a:srgbClr val="702082"/>
          </a:solidFill>
        </p:spPr>
        <p:txBody>
          <a:bodyPr lIns="180000" tIns="180000" rIns="180000" bIns="180000" anchor="ctr" anchorCtr="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Box 17" descr="6">
            <a:extLst>
              <a:ext uri="{FF2B5EF4-FFF2-40B4-BE49-F238E27FC236}">
                <a16:creationId xmlns:a16="http://schemas.microsoft.com/office/drawing/2014/main" id="{FEC23411-C866-AD45-97DB-A8500AA6A094}"/>
              </a:ext>
            </a:extLst>
          </p:cNvPr>
          <p:cNvSpPr txBox="1">
            <a:spLocks/>
          </p:cNvSpPr>
          <p:nvPr userDrawn="1"/>
        </p:nvSpPr>
        <p:spPr>
          <a:xfrm>
            <a:off x="8020801" y="3243612"/>
            <a:ext cx="720000" cy="720000"/>
          </a:xfrm>
          <a:prstGeom prst="ellipse">
            <a:avLst/>
          </a:prstGeom>
          <a:solidFill>
            <a:srgbClr val="212322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b="0" i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4B35406F-3770-2A40-9173-67A3538D2FBD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9007581" y="1960844"/>
            <a:ext cx="2361661" cy="3313997"/>
          </a:xfrm>
          <a:prstGeom prst="roundRect">
            <a:avLst>
              <a:gd name="adj" fmla="val 3758"/>
            </a:avLst>
          </a:prstGeom>
          <a:solidFill>
            <a:srgbClr val="212322"/>
          </a:solidFill>
        </p:spPr>
        <p:txBody>
          <a:bodyPr lIns="180000" tIns="180000" rIns="180000" bIns="180000" anchor="ctr" anchorCtr="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44F07-9552-DF47-A3DF-81EEEB30D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96729-12C7-6847-AF20-30EC9E9095B0}" type="datetime1">
              <a:rPr lang="en-GB" smtClean="0"/>
              <a:t>28/01/2022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60707-9E51-FF4F-8A77-BCC5BE697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14B9F-1F46-414D-B534-1A5CCD32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687C5-7511-7743-B429-3BDBE272F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4758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ic/Impact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926A9C47-FC13-6448-9F53-7E11444CC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9964"/>
            <a:ext cx="9977271" cy="548819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5878313-77FD-8244-8818-E61634B96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52000" y="2718000"/>
            <a:ext cx="4140000" cy="4140000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A0C2EC8-81AB-2648-BD99-8F3BC31361FC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38200" y="1459478"/>
            <a:ext cx="504444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4B89A0-27EB-7D49-A1FB-0A24F43DED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360" y="1473048"/>
            <a:ext cx="504444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96E716-C6D3-7140-8AC0-DDCC0A368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26011-5817-4C4F-8C54-ED4A8F32D78D}" type="datetime1">
              <a:rPr lang="en-GB" smtClean="0"/>
              <a:t>28/01/2022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33742A-7D36-C84C-82B7-F28431F11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FA0B6A-A6F4-6C45-A2B9-16CA5FF65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687C5-7511-7743-B429-3BDBE272F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5667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ic/Impact Two Colum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60337DCC-087C-EF4C-B483-4BDDB1506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9964"/>
            <a:ext cx="9977271" cy="548819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1502FDC-D3BB-9B41-8939-2A314D1D4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52000" y="2718000"/>
            <a:ext cx="4140000" cy="4140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DD5734-76C8-6E43-990B-FACD1199D3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462549"/>
            <a:ext cx="5042852" cy="82391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D2049980-D938-5240-A9B1-A7B9C08A3FD7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38200" y="2540580"/>
            <a:ext cx="5044440" cy="33272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94AF8A-80DC-4A40-A902-B667F28933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09360" y="1462549"/>
            <a:ext cx="5046028" cy="82391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1FFC97D4-D179-AC49-9CD5-C230CF63DF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360" y="2554150"/>
            <a:ext cx="5044440" cy="33272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7CB24B-B261-464F-8701-7A7D30D33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D4DEB-400B-2F47-8EA9-BED2FF45862A}" type="datetime1">
              <a:rPr lang="en-GB" smtClean="0"/>
              <a:t>28/01/2022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7D488B-CF03-CF4C-AC0D-CE28BE917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FEA418-9509-2546-A306-76691545C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687C5-7511-7743-B429-3BDBE272F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2325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ic/Impact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6BF8616-2073-4D43-96DD-F449E93AA9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52000" y="2718000"/>
            <a:ext cx="4140000" cy="414000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CEB37C-4AD6-6546-88C7-0D5145F73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7DED8-4350-C740-BB7C-D6C45B1EB394}" type="datetime1">
              <a:rPr lang="en-GB" smtClean="0"/>
              <a:t>28/01/2022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F34D09-7FF5-A642-B57F-6056C877E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49AC83-1E27-5343-BB94-CDF1C9977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687C5-7511-7743-B429-3BDBE272F28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F5B6C1-7363-7845-84D2-65178D7AC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9964"/>
            <a:ext cx="9977271" cy="548819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2650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ic/Impact Two Colum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B171A6C3-7214-5D45-B4C8-B6981E6ED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9964"/>
            <a:ext cx="9977271" cy="548819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9054E92-8F01-F54E-8278-480D5601F5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52000" y="2718000"/>
            <a:ext cx="4140000" cy="4140000"/>
          </a:xfrm>
          <a:prstGeom prst="rect">
            <a:avLst/>
          </a:prstGeom>
        </p:spPr>
      </p:pic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E2730E72-8D0C-9849-B689-B4BEB07099DE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838201" y="1463040"/>
            <a:ext cx="5044440" cy="3362960"/>
          </a:xfrm>
          <a:prstGeom prst="roundRect">
            <a:avLst>
              <a:gd name="adj" fmla="val 2736"/>
            </a:avLst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70287752-A3D4-354A-80FC-B04FFE1BC6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5150923"/>
            <a:ext cx="5042853" cy="68817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D51B0398-8716-8F4A-97F7-95F84FB5CA3A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6309360" y="1463040"/>
            <a:ext cx="5044440" cy="3362960"/>
          </a:xfrm>
          <a:prstGeom prst="roundRect">
            <a:avLst>
              <a:gd name="adj" fmla="val 2736"/>
            </a:avLst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CBB708B0-6D17-BC4F-A793-1D36B2137D90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6309360" y="5150923"/>
            <a:ext cx="5085807" cy="68817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822C03-EB4F-6C40-A1DC-FC28C5081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19124-9FEE-F749-B64E-9F79989DAC2E}" type="datetime1">
              <a:rPr lang="en-GB" smtClean="0"/>
              <a:t>28/01/2022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7AB214-15AA-D748-81F1-3058A1785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425E78-C9A1-1F43-B258-04C4C460E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687C5-7511-7743-B429-3BDBE272F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611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ic 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E568CA6-59BD-244B-9036-0C61FAFBF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160000" y="1818000"/>
            <a:ext cx="4032000" cy="5040000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D7F1ED91-20F3-6C45-B97B-320BA4DC4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229360"/>
            <a:ext cx="7347646" cy="255854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ACAD05E5-D687-604F-9665-B43A8F5A0F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814895"/>
            <a:ext cx="733679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1" name="Picture 10" descr="UK Data Service logo">
            <a:extLst>
              <a:ext uri="{FF2B5EF4-FFF2-40B4-BE49-F238E27FC236}">
                <a16:creationId xmlns:a16="http://schemas.microsoft.com/office/drawing/2014/main" id="{156298A7-4C3C-BA4C-97D4-F2F510C5A17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99440" y="182880"/>
            <a:ext cx="3101521" cy="1059831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6A7BAA-6633-ED49-B704-0C3C14CAA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5A42F-436F-F945-AF86-C545F1275288}" type="datetime1">
              <a:rPr lang="en-GB" smtClean="0"/>
              <a:t>28/01/2022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B7BBB-4F97-4945-8A6E-B312377E7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C29CD-B531-3345-9F02-2BBEC37AF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687C5-7511-7743-B429-3BDBE272F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5621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ic/Impact Text w/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8D637F60-8147-E64A-B40D-2B0E76450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9964"/>
            <a:ext cx="9977271" cy="548819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D3CC57A-08FB-2043-9F96-FEB3835CE5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52000" y="2718000"/>
            <a:ext cx="4140000" cy="4140000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E30400B8-1E22-FA40-8821-BF2BE615A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3040"/>
            <a:ext cx="3981994" cy="41137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B1AA4212-F7CB-D54A-B323-E0607E7F2D43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5183188" y="1463040"/>
            <a:ext cx="6170612" cy="4113741"/>
          </a:xfrm>
          <a:prstGeom prst="roundRect">
            <a:avLst>
              <a:gd name="adj" fmla="val 2736"/>
            </a:avLst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Place black and white for generic/service content or </a:t>
            </a:r>
            <a:r>
              <a:rPr lang="en-US" dirty="0" err="1"/>
              <a:t>colour</a:t>
            </a:r>
            <a:r>
              <a:rPr lang="en-US" dirty="0"/>
              <a:t> image for ‘impact’ content.</a:t>
            </a:r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E5832B-BD35-5546-BFD6-7A0897477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B5539-A31E-E445-B370-3EE7B5028308}" type="datetime1">
              <a:rPr lang="en-GB" smtClean="0"/>
              <a:t>28/01/2022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417B17-7C2F-CC4E-8479-ACD6C7D42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C452-7B7D-9941-880B-F88136874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687C5-7511-7743-B429-3BDBE272F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4769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D257F14C-28EB-D44F-835B-2A45258A3E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40193" y="0"/>
            <a:ext cx="4140000" cy="4140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DCBD7EA-7633-8544-82AA-792AA39D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052000" y="2718000"/>
            <a:ext cx="4140000" cy="41400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2278BD0B-2407-594E-B441-F29356308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240077"/>
            <a:ext cx="5264150" cy="254783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3073C0B5-D10A-244A-A642-F2ECD8D216A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3814895"/>
            <a:ext cx="526415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Insert contact details [name, email]</a:t>
            </a:r>
          </a:p>
        </p:txBody>
      </p:sp>
      <p:pic>
        <p:nvPicPr>
          <p:cNvPr id="17" name="Logo" descr="UK Data Service logo">
            <a:extLst>
              <a:ext uri="{FF2B5EF4-FFF2-40B4-BE49-F238E27FC236}">
                <a16:creationId xmlns:a16="http://schemas.microsoft.com/office/drawing/2014/main" id="{0F76BA20-AA2B-7340-AC15-C4F4ACBB3B6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99440" y="182880"/>
            <a:ext cx="3101521" cy="1059831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CEB37C-4AD6-6546-88C7-0D5145F73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91B23-550B-D34F-BD1A-05839C075451}" type="datetime1">
              <a:rPr lang="en-GB" smtClean="0"/>
              <a:t>28/01/2022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F34D09-7FF5-A642-B57F-6056C877E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49AC83-1E27-5343-BB94-CDF1C9977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687C5-7511-7743-B429-3BDBE272F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6269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2278BD0B-2407-594E-B441-F29356308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252603"/>
            <a:ext cx="5264150" cy="2535304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CEB37C-4AD6-6546-88C7-0D5145F73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91B23-550B-D34F-BD1A-05839C075451}" type="datetime1">
              <a:rPr lang="en-GB" smtClean="0"/>
              <a:t>28/01/2022</a:t>
            </a:fld>
            <a:endParaRPr lang="en-US"/>
          </a:p>
        </p:txBody>
      </p:sp>
      <p:pic>
        <p:nvPicPr>
          <p:cNvPr id="10" name="Logo" descr="UK Data Service logo">
            <a:extLst>
              <a:ext uri="{FF2B5EF4-FFF2-40B4-BE49-F238E27FC236}">
                <a16:creationId xmlns:a16="http://schemas.microsoft.com/office/drawing/2014/main" id="{7236A974-59D9-5341-B4B6-A118591D7A9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9440" y="182880"/>
            <a:ext cx="3101521" cy="1059831"/>
          </a:xfrm>
          <a:prstGeom prst="rect">
            <a:avLst/>
          </a:prstGeom>
        </p:spPr>
      </p:pic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3073C0B5-D10A-244A-A642-F2ECD8D21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814895"/>
            <a:ext cx="526415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F34D09-7FF5-A642-B57F-6056C877E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49AC83-1E27-5343-BB94-CDF1C9977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687C5-7511-7743-B429-3BDBE272F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0014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BB6CE-15A0-1F4C-8750-95EFE6464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3ABD98-971F-2E47-A3B1-7DF8D24359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D3FDF4-2C51-0642-B47E-E9644E942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89C17-556E-C046-A339-146F08853335}" type="datetime1">
              <a:rPr lang="en-GB" smtClean="0"/>
              <a:t>28/01/2022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A1DE3-9B49-6A45-9086-4F82B8A46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178811-6AAB-0544-B451-5714A93F5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687C5-7511-7743-B429-3BDBE272F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74092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704203-40B6-AD49-BABA-0F53D899F9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AD708B-2825-8A44-ADE7-0D8D0CFF2C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64769-EEF7-A549-9639-8815B6003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E35E5-3497-504C-90EE-ACD012EC1750}" type="datetime1">
              <a:rPr lang="en-GB" smtClean="0"/>
              <a:t>28/01/2022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21ACA-B6B2-A145-B9B1-6320D9CAF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F0699-5091-B846-8889-D3EC580EB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687C5-7511-7743-B429-3BDBE272F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9490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&quot; &quot;">
            <a:extLst>
              <a:ext uri="{FF2B5EF4-FFF2-40B4-BE49-F238E27FC236}">
                <a16:creationId xmlns:a16="http://schemas.microsoft.com/office/drawing/2014/main" id="{130685FF-8861-7240-BA53-FA31C6C9C27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10600" y="3099873"/>
            <a:ext cx="3594462" cy="3594462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96E716-C6D3-7140-8AC0-DDCC0A368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F70C-7487-5D49-97F3-B37681DB2E7A}" type="datetime1">
              <a:rPr lang="en-GB" smtClean="0"/>
              <a:t>28/01/2022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33742A-7D36-C84C-82B7-F28431F11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FA0B6A-A6F4-6C45-A2B9-16CA5FF65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687C5-7511-7743-B429-3BDBE272F28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CBA2EDF-5ADA-2A43-803A-5C04DEC2A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977271" cy="548819"/>
          </a:xfrm>
        </p:spPr>
        <p:txBody>
          <a:bodyPr>
            <a:noAutofit/>
          </a:bodyPr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238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text block (No-colour He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AB4B117-0BB7-B947-BBCE-4B75B6FF2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3409"/>
            <a:ext cx="9977271" cy="548819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38200" y="1524001"/>
            <a:ext cx="9977438" cy="322099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pic>
        <p:nvPicPr>
          <p:cNvPr id="6" name="Picture 5" descr="&quot; &quot;">
            <a:extLst>
              <a:ext uri="{FF2B5EF4-FFF2-40B4-BE49-F238E27FC236}">
                <a16:creationId xmlns:a16="http://schemas.microsoft.com/office/drawing/2014/main" id="{5E49A4A5-C4C1-5D41-BB01-2986D21171C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10600" y="3099873"/>
            <a:ext cx="3594462" cy="359446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CEB37C-4AD6-6546-88C7-0D5145F73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7DED8-4350-C740-BB7C-D6C45B1EB394}" type="datetime1">
              <a:rPr lang="en-GB" smtClean="0"/>
              <a:t>28/01/2022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F34D09-7FF5-A642-B57F-6056C877E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49AC83-1E27-5343-BB94-CDF1C9977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687C5-7511-7743-B429-3BDBE272F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561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ngle text block (Colour He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AB4B117-0BB7-B947-BBCE-4B75B6FF2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8123"/>
            <a:ext cx="9977271" cy="548819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38200" y="1548713"/>
            <a:ext cx="8843682" cy="40654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49AC83-1E27-5343-BB94-CDF1C9977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687C5-7511-7743-B429-3BDBE272F28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CEB37C-4AD6-6546-88C7-0D5145F73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7DED8-4350-C740-BB7C-D6C45B1EB394}" type="datetime1">
              <a:rPr lang="en-GB" smtClean="0"/>
              <a:t>28/01/2022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F34D09-7FF5-A642-B57F-6056C877E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10" descr="&quot; &quot;">
            <a:extLst>
              <a:ext uri="{FF2B5EF4-FFF2-40B4-BE49-F238E27FC236}">
                <a16:creationId xmlns:a16="http://schemas.microsoft.com/office/drawing/2014/main" id="{96E4B558-0EB5-6F40-AF8C-7DF31DEF437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12000" y="1223011"/>
            <a:ext cx="508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349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text block (Small He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AB4B117-0BB7-B947-BBCE-4B75B6FF2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8123"/>
            <a:ext cx="9977271" cy="548819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38200" y="1540477"/>
            <a:ext cx="9977438" cy="425789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F34D09-7FF5-A642-B57F-6056C877E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49AC83-1E27-5343-BB94-CDF1C9977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687C5-7511-7743-B429-3BDBE272F28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CEB37C-4AD6-6546-88C7-0D5145F73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7DED8-4350-C740-BB7C-D6C45B1EB394}" type="datetime1">
              <a:rPr lang="en-GB" smtClean="0"/>
              <a:t>28/01/2022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E568CA6-59BD-244B-9036-0C61FAFBFC2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647926" y="5391304"/>
            <a:ext cx="1544074" cy="1930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423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2556283B-FAA3-0C45-8F69-C61CD2C68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9964"/>
            <a:ext cx="9977271" cy="548819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D2BAFDA-3085-094D-8597-EA125B75D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52000" y="2718000"/>
            <a:ext cx="4140000" cy="4140000"/>
          </a:xfrm>
          <a:prstGeom prst="rect">
            <a:avLst/>
          </a:prstGeom>
        </p:spPr>
      </p:pic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D7C0223E-760F-4543-BDE3-CA6F2E441259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838200" y="1498600"/>
            <a:ext cx="7315200" cy="4484687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GB" smtClean="0">
                <a:effectLst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Double click the icon to add and edit charts. Use suitable brand </a:t>
            </a:r>
            <a:r>
              <a:rPr lang="en-US" dirty="0" err="1"/>
              <a:t>colours</a:t>
            </a:r>
            <a:r>
              <a:rPr lang="en-US" dirty="0"/>
              <a:t> to change the chart’s appearance. Use black or purple </a:t>
            </a:r>
            <a:r>
              <a:rPr lang="en-US" dirty="0" err="1"/>
              <a:t>colour</a:t>
            </a:r>
            <a:r>
              <a:rPr lang="en-US" dirty="0"/>
              <a:t> (</a:t>
            </a:r>
            <a:r>
              <a:rPr lang="en-GB" dirty="0">
                <a:solidFill>
                  <a:srgbClr val="222221"/>
                </a:solidFill>
                <a:effectLst/>
                <a:latin typeface="Helvetica" pitchFamily="2" charset="0"/>
              </a:rPr>
              <a:t>#702082) for all text. Refer to theme and our brand guide for more colours.</a:t>
            </a:r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96E716-C6D3-7140-8AC0-DDCC0A368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F70C-7487-5D49-97F3-B37681DB2E7A}" type="datetime1">
              <a:rPr lang="en-GB" smtClean="0"/>
              <a:t>28/01/2022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33742A-7D36-C84C-82B7-F28431F11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FA0B6A-A6F4-6C45-A2B9-16CA5FF65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687C5-7511-7743-B429-3BDBE272F2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745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6E85E4F7-9E26-F444-BDD5-B54AD9B35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9964"/>
            <a:ext cx="9977271" cy="548819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179C323-C234-3B4B-AC17-6AE6E5045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52000" y="2718000"/>
            <a:ext cx="4140000" cy="4140000"/>
          </a:xfrm>
          <a:prstGeom prst="rect">
            <a:avLst/>
          </a:prstGeom>
        </p:spPr>
      </p:pic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3F149F08-6749-4F49-BA62-07A1E155EC2B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838200" y="1498600"/>
            <a:ext cx="9977438" cy="381952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Double click icon to design your table. Use black or purple </a:t>
            </a:r>
            <a:r>
              <a:rPr lang="en-US" dirty="0" err="1"/>
              <a:t>colour</a:t>
            </a:r>
            <a:r>
              <a:rPr lang="en-US" dirty="0"/>
              <a:t> (</a:t>
            </a:r>
            <a:r>
              <a:rPr lang="en-GB" dirty="0">
                <a:solidFill>
                  <a:srgbClr val="222221"/>
                </a:solidFill>
                <a:effectLst/>
                <a:latin typeface="Helvetica" pitchFamily="2" charset="0"/>
              </a:rPr>
              <a:t>#702082) for all text. Refer to theme and our brand guide for more colours.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96E716-C6D3-7140-8AC0-DDCC0A368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24559-C37D-F943-A0B6-3EDAAF776624}" type="datetime1">
              <a:rPr lang="en-GB" smtClean="0"/>
              <a:t>28/01/2022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33742A-7D36-C84C-82B7-F28431F11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FA0B6A-A6F4-6C45-A2B9-16CA5FF65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687C5-7511-7743-B429-3BDBE272F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359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6E85E4F7-9E26-F444-BDD5-B54AD9B35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9964"/>
            <a:ext cx="9977271" cy="548819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179C323-C234-3B4B-AC17-6AE6E5045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52000" y="2718000"/>
            <a:ext cx="4140000" cy="4140000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96E716-C6D3-7140-8AC0-DDCC0A368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24559-C37D-F943-A0B6-3EDAAF776624}" type="datetime1">
              <a:rPr lang="en-GB" smtClean="0"/>
              <a:t>28/01/2022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33742A-7D36-C84C-82B7-F28431F11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FA0B6A-A6F4-6C45-A2B9-16CA5FF65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687C5-7511-7743-B429-3BDBE272F28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SmartArt Placeholder 3"/>
          <p:cNvSpPr>
            <a:spLocks noGrp="1"/>
          </p:cNvSpPr>
          <p:nvPr>
            <p:ph type="dgm" sz="quarter" idx="13"/>
          </p:nvPr>
        </p:nvSpPr>
        <p:spPr>
          <a:xfrm>
            <a:off x="838200" y="1773238"/>
            <a:ext cx="9424988" cy="3600450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837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ic Tex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DF05234C-2ACE-284E-9BC2-36AD230EE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60000" y="1818000"/>
            <a:ext cx="4032000" cy="504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A51BE7A-0162-E341-B254-C9EBCDF7D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9964"/>
            <a:ext cx="9977271" cy="548819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2430BE4-70A3-6545-9DF6-33845DC86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9478"/>
            <a:ext cx="504444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A88647BF-A57C-8249-889F-5AC7DD3202E7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309360" y="1463040"/>
            <a:ext cx="5044440" cy="3362960"/>
          </a:xfrm>
          <a:prstGeom prst="roundRect">
            <a:avLst>
              <a:gd name="adj" fmla="val 2736"/>
            </a:avLst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Place black and white image for generic/service content or </a:t>
            </a:r>
            <a:r>
              <a:rPr lang="en-US" dirty="0" err="1"/>
              <a:t>colour</a:t>
            </a:r>
            <a:r>
              <a:rPr lang="en-US" dirty="0"/>
              <a:t> image for ‘impact’ content.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44F07-9552-DF47-A3DF-81EEEB30D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9AB2C-4B99-BA49-A1DA-3174DB9E16C4}" type="datetime1">
              <a:rPr lang="en-GB" smtClean="0"/>
              <a:t>28/01/2022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60707-9E51-FF4F-8A77-BCC5BE697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14B9F-1F46-414D-B534-1A5CCD32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687C5-7511-7743-B429-3BDBE272F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55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8D3251-F8FF-3E43-9ABF-224BA6655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00C572-2F59-9442-A975-71EAAFC4CB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01CD03-6088-6243-83B0-E50471392C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94F93ADD-E702-C74C-B2F2-777AA750DCF5}" type="datetime1">
              <a:rPr lang="en-GB" smtClean="0"/>
              <a:t>28/01/2022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C6E44-43F8-EC48-801C-C47A6939F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F583A-B9F5-4F41-8DD5-8AC7F4FF96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016687C5-7511-7743-B429-3BDBE272F2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375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712" r:id="rId3"/>
    <p:sldLayoutId id="2147483713" r:id="rId4"/>
    <p:sldLayoutId id="2147483714" r:id="rId5"/>
    <p:sldLayoutId id="2147483677" r:id="rId6"/>
    <p:sldLayoutId id="2147483669" r:id="rId7"/>
    <p:sldLayoutId id="2147483715" r:id="rId8"/>
    <p:sldLayoutId id="2147483665" r:id="rId9"/>
    <p:sldLayoutId id="2147483702" r:id="rId10"/>
    <p:sldLayoutId id="2147483680" r:id="rId11"/>
    <p:sldLayoutId id="2147483706" r:id="rId12"/>
    <p:sldLayoutId id="2147483671" r:id="rId13"/>
    <p:sldLayoutId id="2147483673" r:id="rId14"/>
    <p:sldLayoutId id="2147483692" r:id="rId15"/>
    <p:sldLayoutId id="2147483652" r:id="rId16"/>
    <p:sldLayoutId id="2147483653" r:id="rId17"/>
    <p:sldLayoutId id="2147483654" r:id="rId18"/>
    <p:sldLayoutId id="2147483655" r:id="rId19"/>
    <p:sldLayoutId id="2147483657" r:id="rId20"/>
    <p:sldLayoutId id="2147483670" r:id="rId21"/>
    <p:sldLayoutId id="2147483678" r:id="rId22"/>
    <p:sldLayoutId id="2147483658" r:id="rId23"/>
    <p:sldLayoutId id="2147483659" r:id="rId24"/>
    <p:sldLayoutId id="2147483716" r:id="rId2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customXml" Target="../ink/ink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kdataservice.ac.uk/news-and-events/events/past-events.aspx" TargetMode="External"/><Relationship Id="rId2" Type="http://schemas.openxmlformats.org/officeDocument/2006/relationships/hyperlink" Target="https://ukdataservice.ac.uk/news-and-events/events.aspx" TargetMode="Externa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mailto:julia.kasmire@manchester.ac.uk" TargetMode="Externa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61B70D4-7556-534B-BB93-5540A3673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316" y="1055716"/>
            <a:ext cx="8113221" cy="1651536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Adding real-world data to agent-based modelling for social scientists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607BC-A661-1942-930C-8EB3C9C8A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3335" y="3282880"/>
            <a:ext cx="6217342" cy="1500187"/>
          </a:xfrm>
        </p:spPr>
        <p:txBody>
          <a:bodyPr/>
          <a:lstStyle/>
          <a:p>
            <a:r>
              <a:rPr lang="en-GB" i="1" dirty="0" err="1">
                <a:latin typeface="Arial"/>
                <a:cs typeface="Arial"/>
              </a:rPr>
              <a:t>Dr.</a:t>
            </a:r>
            <a:r>
              <a:rPr lang="en-GB" i="1" dirty="0">
                <a:latin typeface="Arial"/>
                <a:cs typeface="Arial"/>
              </a:rPr>
              <a:t> J. Kasmire</a:t>
            </a:r>
            <a:endParaRPr lang="en-US" dirty="0">
              <a:latin typeface="Arial"/>
              <a:cs typeface="Arial"/>
            </a:endParaRPr>
          </a:p>
          <a:p>
            <a:r>
              <a:rPr lang="en-GB" i="1" dirty="0">
                <a:latin typeface="Arial"/>
                <a:cs typeface="Arial"/>
              </a:rPr>
              <a:t>Research Fellow at Cathie Marsh Institute and UK Data Service</a:t>
            </a:r>
            <a:endParaRPr lang="en-GB" dirty="0">
              <a:latin typeface="Arial"/>
              <a:cs typeface="Arial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B40B0B-BDD4-934E-8690-7D00D9EAE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687C5-7511-7743-B429-3BDBE272F28B}" type="slidenum">
              <a:rPr lang="en-US" smtClean="0"/>
              <a:t>1</a:t>
            </a:fld>
            <a:endParaRPr lang="en-US"/>
          </a:p>
        </p:txBody>
      </p:sp>
      <p:pic>
        <p:nvPicPr>
          <p:cNvPr id="7" name="Picture Placeholder 5" descr="People walking in a busy unnamed location">
            <a:extLst>
              <a:ext uri="{FF2B5EF4-FFF2-40B4-BE49-F238E27FC236}">
                <a16:creationId xmlns:a16="http://schemas.microsoft.com/office/drawing/2014/main" id="{081F8F27-1C23-DE44-B435-0913D52578A2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l="4994" r="4994"/>
          <a:stretch>
            <a:fillRect/>
          </a:stretch>
        </p:blipFill>
        <p:spPr/>
      </p:pic>
      <p:pic>
        <p:nvPicPr>
          <p:cNvPr id="8" name="Picture 6" descr="&quot; &quot;&#10;&#10;"/>
          <p:cNvPicPr>
            <a:picLocks noGrp="1" noChangeAspect="1" noChangeArrowheads="1"/>
          </p:cNvPicPr>
          <p:nvPr>
            <p:ph type="pic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99" r="11899"/>
          <a:stretch>
            <a:fillRect/>
          </a:stretch>
        </p:blipFill>
        <p:spPr bwMode="auto">
          <a:xfrm>
            <a:off x="4705949" y="1744755"/>
            <a:ext cx="3727451" cy="285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1208069" y="6479114"/>
            <a:ext cx="669063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GB" sz="9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Copyright © 2021 UK Data Service. Created by CSS </a:t>
            </a:r>
            <a:r>
              <a:rPr lang="en-GB" sz="9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 Team, </a:t>
            </a:r>
            <a:r>
              <a:rPr lang="en-GB" sz="9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UK Data Service. </a:t>
            </a:r>
            <a:endParaRPr lang="en-GB" sz="9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B5E2D81-0948-40C0-AE85-79B8351A43D8}"/>
                  </a:ext>
                </a:extLst>
              </p14:cNvPr>
              <p14:cNvContentPartPr/>
              <p14:nvPr/>
            </p14:nvContentPartPr>
            <p14:xfrm>
              <a:off x="1101109" y="1862542"/>
              <a:ext cx="16200" cy="46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B5E2D81-0948-40C0-AE85-79B8351A43D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92469" y="1853902"/>
                <a:ext cx="33840" cy="22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41458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/>
              <a:t>Interaction in this workshop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GB" sz="3200" dirty="0">
                <a:latin typeface="+mn-lt"/>
                <a:cs typeface="Arial"/>
              </a:rPr>
              <a:t>Zoom chat -&gt; technical questions for facilitator</a:t>
            </a:r>
          </a:p>
          <a:p>
            <a:r>
              <a:rPr lang="en-GB" sz="3200" dirty="0">
                <a:latin typeface="+mn-lt"/>
                <a:cs typeface="Arial"/>
              </a:rPr>
              <a:t>Zoom Q&amp;A -&gt; content questions for the host, upvote questions of others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687C5-7511-7743-B429-3BDBE272F28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667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600" dirty="0"/>
              <a:t>Can you hear us?</a:t>
            </a:r>
          </a:p>
        </p:txBody>
      </p:sp>
      <p:sp>
        <p:nvSpPr>
          <p:cNvPr id="4" name="Oval Callout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081562" y="2065552"/>
            <a:ext cx="3965158" cy="3038463"/>
          </a:xfrm>
          <a:prstGeom prst="wedgeEllipseCallout">
            <a:avLst/>
          </a:prstGeom>
          <a:gradFill>
            <a:gsLst>
              <a:gs pos="49000">
                <a:schemeClr val="tx1"/>
              </a:gs>
              <a:gs pos="100000">
                <a:schemeClr val="bg1"/>
              </a:gs>
              <a:gs pos="100000">
                <a:schemeClr val="bg1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0" dirty="0"/>
              <a:t>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687C5-7511-7743-B429-3BDBE272F28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164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/>
              <a:t>Troubleshooting audio problems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Check your speaker/headset is plugged in / volume is on.</a:t>
            </a:r>
          </a:p>
          <a:p>
            <a:r>
              <a:rPr lang="en-GB" sz="3200" dirty="0"/>
              <a:t>Click on audio to change to listening via phone</a:t>
            </a:r>
          </a:p>
          <a:p>
            <a:r>
              <a:rPr lang="en-GB" sz="3200" dirty="0"/>
              <a:t>We are recording this workshop and will post it on YouTube (also live streaming there now)</a:t>
            </a:r>
          </a:p>
          <a:p>
            <a:pPr marL="0" indent="0">
              <a:buNone/>
            </a:pPr>
            <a:r>
              <a:rPr lang="en-GB" sz="3000" dirty="0"/>
              <a:t>(https://www.youtube.com/user/UKDATASERVICE)</a:t>
            </a:r>
          </a:p>
          <a:p>
            <a:pPr marL="0" indent="0">
              <a:buNone/>
            </a:pPr>
            <a:endParaRPr lang="en-GB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687C5-7511-7743-B429-3BDBE272F28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104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ABAB6-12C5-49C1-88DA-89359102C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>
                <a:latin typeface="Arial"/>
                <a:cs typeface="Arial"/>
              </a:rPr>
              <a:t>You might be interested in other UKDS events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06EB3D-71B2-40D9-9E11-89DDD37BB2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GB" sz="3200" dirty="0">
                <a:latin typeface="Arial"/>
                <a:cs typeface="Arial"/>
              </a:rPr>
              <a:t>ABM workshop on running experiments - Feb 16</a:t>
            </a:r>
          </a:p>
          <a:p>
            <a:r>
              <a:rPr lang="en-GB" sz="3200" dirty="0">
                <a:latin typeface="Arial"/>
                <a:cs typeface="Arial"/>
              </a:rPr>
              <a:t>ABM guest researcher seminar - Mar 9</a:t>
            </a:r>
            <a:endParaRPr lang="en-US" sz="3200" dirty="0"/>
          </a:p>
          <a:p>
            <a:r>
              <a:rPr lang="en-GB" sz="3200" dirty="0">
                <a:latin typeface="Arial"/>
                <a:cs typeface="Arial"/>
              </a:rPr>
              <a:t>CSS Drop-ins – Every 2</a:t>
            </a:r>
            <a:r>
              <a:rPr lang="en-GB" sz="3200" baseline="30000" dirty="0">
                <a:latin typeface="Arial"/>
                <a:cs typeface="Arial"/>
              </a:rPr>
              <a:t>nd</a:t>
            </a:r>
            <a:r>
              <a:rPr lang="en-GB" sz="3200" dirty="0">
                <a:latin typeface="Arial"/>
                <a:cs typeface="Arial"/>
              </a:rPr>
              <a:t> Tuesday of month at 13:00</a:t>
            </a:r>
            <a:endParaRPr lang="en-US" sz="3200" dirty="0"/>
          </a:p>
          <a:p>
            <a:endParaRPr lang="en-GB" sz="3200" dirty="0">
              <a:latin typeface="Arial"/>
              <a:cs typeface="Arial"/>
              <a:hlinkClick r:id="rId2"/>
            </a:endParaRPr>
          </a:p>
          <a:p>
            <a:r>
              <a:rPr lang="en-GB" sz="3000" dirty="0">
                <a:latin typeface="Arial"/>
                <a:cs typeface="Arial"/>
                <a:hlinkClick r:id="rId2"/>
              </a:rPr>
              <a:t>https://ukdataservice.ac.uk/news-and-events/events.aspx</a:t>
            </a:r>
            <a:r>
              <a:rPr lang="en-GB" sz="3000" dirty="0">
                <a:latin typeface="Arial"/>
                <a:cs typeface="Arial"/>
              </a:rPr>
              <a:t> </a:t>
            </a:r>
          </a:p>
          <a:p>
            <a:r>
              <a:rPr lang="en-GB" sz="3000" dirty="0">
                <a:latin typeface="Arial"/>
                <a:cs typeface="Arial"/>
                <a:hlinkClick r:id="rId3"/>
              </a:rPr>
              <a:t>https://www.ukdataservice.ac.uk/news-and-events/events/past-events.aspx</a:t>
            </a:r>
            <a:endParaRPr lang="en-GB" sz="3000" dirty="0">
              <a:latin typeface="Arial"/>
              <a:cs typeface="Arial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34B16C-AEDD-4330-B895-9D81BF3A1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687C5-7511-7743-B429-3BDBE272F28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095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ABAB6-12C5-49C1-88DA-89359102C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06EB3D-71B2-40D9-9E11-89DDD37BB2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en-GB" sz="3200" dirty="0">
                <a:latin typeface="Arial"/>
                <a:cs typeface="Arial"/>
              </a:rPr>
              <a:t>Open CSV model in </a:t>
            </a:r>
            <a:r>
              <a:rPr lang="en-GB" sz="3200" dirty="0" err="1">
                <a:latin typeface="Arial"/>
                <a:cs typeface="Arial"/>
              </a:rPr>
              <a:t>NetLogo</a:t>
            </a:r>
            <a:endParaRPr lang="en-GB" sz="3200" dirty="0">
              <a:latin typeface="Arial"/>
              <a:cs typeface="Arial"/>
            </a:endParaRPr>
          </a:p>
          <a:p>
            <a:pPr lvl="1"/>
            <a:r>
              <a:rPr lang="en-GB" sz="2800" dirty="0">
                <a:latin typeface="Arial"/>
                <a:cs typeface="Arial"/>
              </a:rPr>
              <a:t>Navigate tabs</a:t>
            </a:r>
          </a:p>
          <a:p>
            <a:pPr lvl="1"/>
            <a:r>
              <a:rPr lang="en-GB" sz="2800" dirty="0">
                <a:latin typeface="Arial"/>
                <a:cs typeface="Arial"/>
              </a:rPr>
              <a:t>Run as random</a:t>
            </a:r>
          </a:p>
          <a:p>
            <a:pPr lvl="1"/>
            <a:r>
              <a:rPr lang="en-GB" sz="2800" dirty="0">
                <a:latin typeface="Arial"/>
                <a:cs typeface="Arial"/>
              </a:rPr>
              <a:t>Write to .csv file</a:t>
            </a:r>
          </a:p>
          <a:p>
            <a:pPr lvl="1"/>
            <a:r>
              <a:rPr lang="en-GB" sz="2800" dirty="0">
                <a:latin typeface="Arial"/>
                <a:cs typeface="Arial"/>
              </a:rPr>
              <a:t>Read from .csv file</a:t>
            </a:r>
          </a:p>
          <a:p>
            <a:r>
              <a:rPr lang="en-GB" sz="3200" dirty="0">
                <a:latin typeface="Arial"/>
                <a:cs typeface="Arial"/>
              </a:rPr>
              <a:t>Open </a:t>
            </a:r>
            <a:r>
              <a:rPr lang="en-GB" sz="3200" dirty="0" err="1">
                <a:latin typeface="Arial"/>
                <a:cs typeface="Arial"/>
              </a:rPr>
              <a:t>GIS_commute</a:t>
            </a:r>
            <a:r>
              <a:rPr lang="en-GB" sz="3200" dirty="0">
                <a:latin typeface="Arial"/>
                <a:cs typeface="Arial"/>
              </a:rPr>
              <a:t> model in </a:t>
            </a:r>
            <a:r>
              <a:rPr lang="en-GB" sz="3200" dirty="0" err="1">
                <a:latin typeface="Arial"/>
                <a:cs typeface="Arial"/>
              </a:rPr>
              <a:t>NetLogo</a:t>
            </a:r>
            <a:endParaRPr lang="en-GB" sz="3200" dirty="0">
              <a:latin typeface="Arial"/>
              <a:cs typeface="Arial"/>
            </a:endParaRPr>
          </a:p>
          <a:p>
            <a:pPr lvl="1"/>
            <a:r>
              <a:rPr lang="en-GB" sz="2800" dirty="0">
                <a:latin typeface="Arial"/>
                <a:cs typeface="Arial"/>
              </a:rPr>
              <a:t>Run as random with various settings</a:t>
            </a:r>
          </a:p>
          <a:p>
            <a:pPr lvl="1"/>
            <a:r>
              <a:rPr lang="en-GB" sz="2800" dirty="0">
                <a:latin typeface="Arial"/>
                <a:cs typeface="Arial"/>
              </a:rPr>
              <a:t>Examine code/folders for data files (.</a:t>
            </a:r>
            <a:r>
              <a:rPr lang="en-GB" sz="2800" dirty="0" err="1">
                <a:latin typeface="Arial"/>
                <a:cs typeface="Arial"/>
              </a:rPr>
              <a:t>shp</a:t>
            </a:r>
            <a:r>
              <a:rPr lang="en-GB" sz="2800" dirty="0">
                <a:latin typeface="Arial"/>
                <a:cs typeface="Arial"/>
              </a:rPr>
              <a:t>, etc.)</a:t>
            </a:r>
          </a:p>
          <a:p>
            <a:pPr lvl="1"/>
            <a:r>
              <a:rPr lang="en-GB" sz="2800" dirty="0">
                <a:latin typeface="Arial"/>
                <a:cs typeface="Arial"/>
              </a:rPr>
              <a:t>Run as GM_LAs with various settings</a:t>
            </a:r>
            <a:r>
              <a:rPr lang="en-GB" sz="3200" dirty="0">
                <a:latin typeface="Arial"/>
                <a:cs typeface="Arial"/>
              </a:rPr>
              <a:t> </a:t>
            </a:r>
          </a:p>
          <a:p>
            <a:r>
              <a:rPr lang="en-GB" sz="3200" dirty="0">
                <a:latin typeface="Arial"/>
                <a:cs typeface="Arial"/>
              </a:rPr>
              <a:t>Questions</a:t>
            </a:r>
            <a:endParaRPr lang="en-GB" sz="3200" dirty="0">
              <a:cs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32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34B16C-AEDD-4330-B895-9D81BF3A1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687C5-7511-7743-B429-3BDBE272F28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928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19964"/>
            <a:ext cx="9977271" cy="5488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300" b="0" i="0" kern="120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Evaluation</a:t>
            </a:r>
          </a:p>
        </p:txBody>
      </p:sp>
      <p:pic>
        <p:nvPicPr>
          <p:cNvPr id="5" name="Picture 4" descr="A screen shot showing the 'continue' button taking them to the post-webinar survey">
            <a:extLst>
              <a:ext uri="{FF2B5EF4-FFF2-40B4-BE49-F238E27FC236}">
                <a16:creationId xmlns:a16="http://schemas.microsoft.com/office/drawing/2014/main" id="{4864CA75-DC7C-4D67-91D7-0D2EBD75D9D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92065"/>
            <a:ext cx="5044440" cy="2686163"/>
          </a:xfrm>
          <a:prstGeom prst="rect">
            <a:avLst/>
          </a:prstGeom>
          <a:noFill/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0C1BAD1-4C31-4A8B-943E-110216B567EC}"/>
              </a:ext>
            </a:extLst>
          </p:cNvPr>
          <p:cNvSpPr txBox="1">
            <a:spLocks/>
          </p:cNvSpPr>
          <p:nvPr/>
        </p:nvSpPr>
        <p:spPr>
          <a:xfrm>
            <a:off x="6309360" y="1473048"/>
            <a:ext cx="50444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US"/>
              <a:t>When you leave the webinar, please complete our short survey.</a:t>
            </a:r>
          </a:p>
          <a:p>
            <a:pPr marL="0"/>
            <a:r>
              <a:rPr lang="en-US"/>
              <a:t>Just click on ‘continue’ to access the survey.</a:t>
            </a:r>
          </a:p>
          <a:p>
            <a:pPr marL="0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16687C5-7511-7743-B429-3BDBE272F28B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331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you.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GB" sz="2000" dirty="0" err="1"/>
              <a:t>Dr.</a:t>
            </a:r>
            <a:r>
              <a:rPr lang="en-GB" sz="2000" dirty="0"/>
              <a:t> J. Kasmire</a:t>
            </a:r>
          </a:p>
          <a:p>
            <a:r>
              <a:rPr lang="en-GB" sz="2000" dirty="0"/>
              <a:t>Email to </a:t>
            </a:r>
            <a:r>
              <a:rPr lang="en-GB" sz="2000" u="sng" dirty="0">
                <a:solidFill>
                  <a:srgbClr val="0000FF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julia.kasmire@manchester.ac.uk</a:t>
            </a:r>
            <a:endParaRPr lang="en-GB" sz="2000" u="sng" dirty="0">
              <a:solidFill>
                <a:srgbClr val="0000FF"/>
              </a:solidFill>
            </a:endParaRPr>
          </a:p>
          <a:p>
            <a:r>
              <a:rPr lang="en-GB" sz="2000" dirty="0"/>
              <a:t>@JKasmireComplex on Twitter </a:t>
            </a:r>
          </a:p>
          <a:p>
            <a:r>
              <a:rPr lang="en-GB" sz="2000" dirty="0"/>
              <a:t>@JKasmireComplex on Twitch</a:t>
            </a:r>
          </a:p>
          <a:p>
            <a:r>
              <a:rPr lang="en-GB" sz="2000" dirty="0">
                <a:cs typeface="Arial" pitchFamily="34" charset="0"/>
              </a:rPr>
              <a:t>UKDS</a:t>
            </a:r>
          </a:p>
          <a:p>
            <a:r>
              <a:rPr lang="en-GB" sz="2000" dirty="0">
                <a:cs typeface="Arial" pitchFamily="34" charset="0"/>
              </a:rPr>
              <a:t>@UKDataService on Twitter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687C5-7511-7743-B429-3BDBE272F28B}" type="slidenum">
              <a:rPr lang="en-US" smtClean="0"/>
              <a:t>8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4E5667D-5916-4AC4-816F-E26F8CEA0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91869" y="4571034"/>
            <a:ext cx="709263" cy="882113"/>
            <a:chOff x="1807983" y="2780928"/>
            <a:chExt cx="928940" cy="1155327"/>
          </a:xfrm>
        </p:grpSpPr>
        <p:pic>
          <p:nvPicPr>
            <p:cNvPr id="7" name="Picture 6" descr="Twitch">
              <a:extLst>
                <a:ext uri="{FF2B5EF4-FFF2-40B4-BE49-F238E27FC236}">
                  <a16:creationId xmlns:a16="http://schemas.microsoft.com/office/drawing/2014/main" id="{25D7ABC1-96FF-4406-956E-2DD01221B75A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07983" y="3413725"/>
              <a:ext cx="928940" cy="522530"/>
            </a:xfrm>
            <a:prstGeom prst="rect">
              <a:avLst/>
            </a:prstGeom>
          </p:spPr>
        </p:pic>
        <p:pic>
          <p:nvPicPr>
            <p:cNvPr id="8" name="Picture 7" descr="Twitter">
              <a:extLst>
                <a:ext uri="{FF2B5EF4-FFF2-40B4-BE49-F238E27FC236}">
                  <a16:creationId xmlns:a16="http://schemas.microsoft.com/office/drawing/2014/main" id="{22BC0D66-4CC2-4C85-BC76-D9075297F2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1544" y="2780928"/>
              <a:ext cx="608856" cy="608856"/>
            </a:xfrm>
            <a:prstGeom prst="rect">
              <a:avLst/>
            </a:prstGeom>
          </p:spPr>
        </p:pic>
      </p:grpSp>
      <p:pic>
        <p:nvPicPr>
          <p:cNvPr id="9" name="Picture 8" descr="Twitter">
            <a:extLst>
              <a:ext uri="{FF2B5EF4-FFF2-40B4-BE49-F238E27FC236}">
                <a16:creationId xmlns:a16="http://schemas.microsoft.com/office/drawing/2014/main" id="{BAA8C234-6209-46A8-BF56-AF579060A4A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854" y="5779153"/>
            <a:ext cx="464873" cy="464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847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702082"/>
      </a:dk1>
      <a:lt1>
        <a:srgbClr val="FFFFFF"/>
      </a:lt1>
      <a:dk2>
        <a:srgbClr val="212322"/>
      </a:dk2>
      <a:lt2>
        <a:srgbClr val="D9E1E2"/>
      </a:lt2>
      <a:accent1>
        <a:srgbClr val="CE0057"/>
      </a:accent1>
      <a:accent2>
        <a:srgbClr val="2B5696"/>
      </a:accent2>
      <a:accent3>
        <a:srgbClr val="008654"/>
      </a:accent3>
      <a:accent4>
        <a:srgbClr val="FF6620"/>
      </a:accent4>
      <a:accent5>
        <a:srgbClr val="00A8CE"/>
      </a:accent5>
      <a:accent6>
        <a:srgbClr val="78BD20"/>
      </a:accent6>
      <a:hlink>
        <a:srgbClr val="2B5696"/>
      </a:hlink>
      <a:folHlink>
        <a:srgbClr val="5B6770"/>
      </a:folHlink>
    </a:clrScheme>
    <a:fontScheme name="UKDS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ssiblePowerPointTemplate" id="{83363A15-5269-416E-8CA4-EA92709F3CDF}" vid="{7BBDC08D-7AE3-40DA-B3F1-93BFC737C2C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D5F373B85FCF47AAFC80BC7D80700A" ma:contentTypeVersion="13" ma:contentTypeDescription="Create a new document." ma:contentTypeScope="" ma:versionID="a5b55bbc0f30dd09a013d653378de863">
  <xsd:schema xmlns:xsd="http://www.w3.org/2001/XMLSchema" xmlns:xs="http://www.w3.org/2001/XMLSchema" xmlns:p="http://schemas.microsoft.com/office/2006/metadata/properties" xmlns:ns2="28b91107-4a81-451c-84f7-f52706813e27" xmlns:ns3="1d2e6339-9963-4444-b0f2-be5dad007de0" targetNamespace="http://schemas.microsoft.com/office/2006/metadata/properties" ma:root="true" ma:fieldsID="acc4db7ff3478e5e9f5534b78202516d" ns2:_="" ns3:_="">
    <xsd:import namespace="28b91107-4a81-451c-84f7-f52706813e27"/>
    <xsd:import namespace="1d2e6339-9963-4444-b0f2-be5dad007de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b91107-4a81-451c-84f7-f52706813e2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2e6339-9963-4444-b0f2-be5dad007de0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E6A3BF6-5E26-4764-BA80-8BC242DCD14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AD4857A-DAF0-4B27-8305-2C4C9694E27D}">
  <ds:schemaRefs>
    <ds:schemaRef ds:uri="http://schemas.microsoft.com/office/2006/metadata/properties"/>
    <ds:schemaRef ds:uri="http://www.w3.org/XML/1998/namespace"/>
    <ds:schemaRef ds:uri="http://purl.org/dc/terms/"/>
    <ds:schemaRef ds:uri="28b91107-4a81-451c-84f7-f52706813e27"/>
    <ds:schemaRef ds:uri="1d2e6339-9963-4444-b0f2-be5dad007de0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E7DA82B1-EE99-4689-9282-FB1FEC986EE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8b91107-4a81-451c-84f7-f52706813e27"/>
    <ds:schemaRef ds:uri="1d2e6339-9963-4444-b0f2-be5dad007de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902</TotalTime>
  <Words>314</Words>
  <Application>Microsoft Office PowerPoint</Application>
  <PresentationFormat>Widescreen</PresentationFormat>
  <Paragraphs>51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Helvetica</vt:lpstr>
      <vt:lpstr>Office Theme</vt:lpstr>
      <vt:lpstr>Adding real-world data to agent-based modelling for social scientists</vt:lpstr>
      <vt:lpstr>Interaction in this workshop</vt:lpstr>
      <vt:lpstr>Can you hear us?</vt:lpstr>
      <vt:lpstr>Troubleshooting audio problems</vt:lpstr>
      <vt:lpstr>You might be interested in other UKDS events</vt:lpstr>
      <vt:lpstr>Table of contents</vt:lpstr>
      <vt:lpstr>Evaluation</vt:lpstr>
      <vt:lpstr>Thank you.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Lemon, Fiona F</dc:creator>
  <cp:lastModifiedBy>Julia Kasmire</cp:lastModifiedBy>
  <cp:revision>6</cp:revision>
  <dcterms:created xsi:type="dcterms:W3CDTF">2021-06-22T11:46:42Z</dcterms:created>
  <dcterms:modified xsi:type="dcterms:W3CDTF">2022-01-28T12:46:56Z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0x01010082D5F373B85FCF47AAFC80BC7D80700A</vt:lpwstr>
  </property>
</Properties>
</file>