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</p:sldIdLst>
  <p:sldSz cx="10077450" cy="7562850"/>
  <p:notesSz cx="7559675" cy="106918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Obrázok 36"/>
          <p:cNvPicPr/>
          <p:nvPr/>
        </p:nvPicPr>
        <p:blipFill>
          <a:blip r:embed="rId2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Obrázok 37"/>
          <p:cNvPicPr/>
          <p:nvPr/>
        </p:nvPicPr>
        <p:blipFill>
          <a:blip r:embed="rId2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9B8A454-A133-4C61-B1AD-A8103C0B1721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41000" y="292608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Predikcia popularity článkov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 rot="5400">
            <a:off x="531720" y="4444560"/>
            <a:ext cx="9068760" cy="75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>
                <a:latin typeface="Arial"/>
              </a:rPr>
              <a:t>Objavovanie znalostí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4923000" y="3611160"/>
            <a:ext cx="256320" cy="42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 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274320" y="6671520"/>
            <a:ext cx="391284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 Martin Číž, Peter Uherek</a:t>
            </a:r>
            <a:endParaRPr/>
          </a:p>
        </p:txBody>
      </p:sp>
      <p:sp>
        <p:nvSpPr>
          <p:cNvPr id="43" name="TextShape 5"/>
          <p:cNvSpPr txBox="1"/>
          <p:nvPr/>
        </p:nvSpPr>
        <p:spPr>
          <a:xfrm>
            <a:off x="6142320" y="6720840"/>
            <a:ext cx="3657600" cy="65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 FIIT STU, LS 2015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/>
          </p:nvPr>
        </p:nvSpPr>
        <p:spPr>
          <a:xfrm>
            <a:off x="203316" y="1563840"/>
            <a:ext cx="9369084" cy="5602071"/>
          </a:xfrm>
        </p:spPr>
        <p:txBody>
          <a:bodyPr/>
          <a:lstStyle/>
          <a:p>
            <a:r>
              <a:rPr lang="sk-SK" dirty="0" smtClean="0"/>
              <a:t>Odstránili sme články s </a:t>
            </a:r>
            <a:r>
              <a:rPr lang="sk-SK" dirty="0" err="1" smtClean="0"/>
              <a:t>čítanosťou</a:t>
            </a:r>
            <a:r>
              <a:rPr lang="sk-SK" dirty="0" smtClean="0"/>
              <a:t> nad 10 000            </a:t>
            </a:r>
          </a:p>
          <a:p>
            <a:pPr lvl="1"/>
            <a:r>
              <a:rPr lang="sk-SK" dirty="0" smtClean="0"/>
              <a:t>141 článkov</a:t>
            </a:r>
          </a:p>
          <a:p>
            <a:r>
              <a:rPr lang="sk-SK" dirty="0" smtClean="0"/>
              <a:t>Zlepšenie výsledkov </a:t>
            </a:r>
          </a:p>
          <a:p>
            <a:pPr lvl="1"/>
            <a:r>
              <a:rPr lang="sk-SK" dirty="0" smtClean="0"/>
              <a:t>CV predtým =  8,73</a:t>
            </a:r>
          </a:p>
          <a:p>
            <a:pPr lvl="1"/>
            <a:r>
              <a:rPr lang="sk-SK" dirty="0" smtClean="0"/>
              <a:t>CV potom = 7,7</a:t>
            </a:r>
            <a:endParaRPr lang="sk-SK" dirty="0"/>
          </a:p>
          <a:p>
            <a:r>
              <a:rPr lang="sk-SK" dirty="0" smtClean="0"/>
              <a:t>Pridanie nových atribútov do vektoru </a:t>
            </a:r>
          </a:p>
          <a:p>
            <a:pPr lvl="1"/>
            <a:r>
              <a:rPr lang="sk-SK" dirty="0" smtClean="0"/>
              <a:t>Počet slov (CV </a:t>
            </a:r>
            <a:r>
              <a:rPr lang="sk-SK" dirty="0"/>
              <a:t>= </a:t>
            </a:r>
            <a:r>
              <a:rPr lang="sk-SK" dirty="0" smtClean="0"/>
              <a:t>7.41) </a:t>
            </a:r>
          </a:p>
          <a:p>
            <a:pPr lvl="1"/>
            <a:r>
              <a:rPr lang="sk-SK" dirty="0" smtClean="0"/>
              <a:t>Kategória (CV = 7,1)</a:t>
            </a:r>
          </a:p>
          <a:p>
            <a:pPr lvl="1"/>
            <a:r>
              <a:rPr lang="sk-SK" dirty="0" smtClean="0"/>
              <a:t>Sekcia, SME kategória (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CV = 6,98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Pridanie času (CV = 7,12)</a:t>
            </a:r>
          </a:p>
          <a:p>
            <a:r>
              <a:rPr lang="sk-SK" dirty="0" smtClean="0"/>
              <a:t>Najlepší výsledok</a:t>
            </a:r>
          </a:p>
          <a:p>
            <a:pPr lvl="1"/>
            <a:r>
              <a:rPr lang="sk-SK" dirty="0" smtClean="0"/>
              <a:t>Priemerná chyba = 421</a:t>
            </a:r>
          </a:p>
          <a:p>
            <a:pPr lvl="1"/>
            <a:r>
              <a:rPr lang="sk-SK" dirty="0" smtClean="0"/>
              <a:t>Medián chyby = 68,7</a:t>
            </a:r>
          </a:p>
          <a:p>
            <a:pPr marL="457200" lvl="1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86451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36355" y="50688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k-SK" sz="3600" dirty="0" smtClean="0"/>
              <a:t>Najlepší výsledok</a:t>
            </a:r>
            <a:endParaRPr sz="3600" dirty="0"/>
          </a:p>
        </p:txBody>
      </p:sp>
      <p:sp>
        <p:nvSpPr>
          <p:cNvPr id="51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572452"/>
            <a:ext cx="10058400" cy="519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ďalej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/>
          </p:nvPr>
        </p:nvSpPr>
        <p:spPr>
          <a:xfrm>
            <a:off x="503640" y="1495828"/>
            <a:ext cx="9068760" cy="4370400"/>
          </a:xfrm>
        </p:spPr>
        <p:txBody>
          <a:bodyPr/>
          <a:lstStyle/>
          <a:p>
            <a:r>
              <a:rPr lang="sk-SK" dirty="0" smtClean="0"/>
              <a:t>Pridanie nových atribútov</a:t>
            </a:r>
          </a:p>
          <a:p>
            <a:pPr lvl="1"/>
            <a:r>
              <a:rPr lang="sk-SK" dirty="0"/>
              <a:t>Je uvedený na titulnej strane alebo nie je</a:t>
            </a:r>
            <a:r>
              <a:rPr lang="sk-SK" dirty="0" smtClean="0"/>
              <a:t>?</a:t>
            </a:r>
          </a:p>
          <a:p>
            <a:pPr lvl="1"/>
            <a:r>
              <a:rPr lang="sk-SK" dirty="0" smtClean="0"/>
              <a:t>Analýza fotografie</a:t>
            </a:r>
          </a:p>
          <a:p>
            <a:pPr lvl="1"/>
            <a:r>
              <a:rPr lang="sk-SK" dirty="0" smtClean="0"/>
              <a:t>Analýza nadpisu </a:t>
            </a:r>
          </a:p>
          <a:p>
            <a:pPr lvl="1"/>
            <a:r>
              <a:rPr lang="sk-SK" dirty="0" smtClean="0"/>
              <a:t>Iná metrika popularity</a:t>
            </a:r>
          </a:p>
          <a:p>
            <a:pPr lvl="1"/>
            <a:r>
              <a:rPr lang="sk-SK" dirty="0" smtClean="0"/>
              <a:t>Presnejšia </a:t>
            </a:r>
            <a:r>
              <a:rPr lang="sk-SK" dirty="0" err="1" smtClean="0"/>
              <a:t>lematizácia</a:t>
            </a:r>
            <a:endParaRPr lang="sk-SK" dirty="0"/>
          </a:p>
          <a:p>
            <a:pPr lvl="1"/>
            <a:r>
              <a:rPr lang="sk-SK" dirty="0" smtClean="0"/>
              <a:t>Podobnosť slov, </a:t>
            </a:r>
            <a:r>
              <a:rPr lang="sk-SK" dirty="0" err="1" smtClean="0"/>
              <a:t>synonýma</a:t>
            </a:r>
            <a:endParaRPr lang="sk-SK" dirty="0" smtClean="0"/>
          </a:p>
          <a:p>
            <a:r>
              <a:rPr lang="sk-SK" dirty="0" smtClean="0"/>
              <a:t>Vyskúšať iné modely</a:t>
            </a:r>
          </a:p>
          <a:p>
            <a:pPr lvl="1"/>
            <a:r>
              <a:rPr lang="sk-SK" dirty="0" smtClean="0"/>
              <a:t>Iné regresné modely</a:t>
            </a:r>
          </a:p>
          <a:p>
            <a:pPr lvl="1"/>
            <a:r>
              <a:rPr lang="sk-SK" dirty="0" smtClean="0"/>
              <a:t>Nerúnové siete</a:t>
            </a:r>
          </a:p>
        </p:txBody>
      </p:sp>
    </p:spTree>
    <p:extLst>
      <p:ext uri="{BB962C8B-B14F-4D97-AF65-F5344CB8AC3E}">
        <p14:creationId xmlns:p14="http://schemas.microsoft.com/office/powerpoint/2010/main" val="104354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Dataset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Arial"/>
              </a:rPr>
              <a:t>15 </a:t>
            </a:r>
            <a:r>
              <a:rPr lang="en-US" sz="3200" dirty="0" err="1">
                <a:latin typeface="Arial"/>
              </a:rPr>
              <a:t>dní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návštev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článkov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na</a:t>
            </a:r>
            <a:r>
              <a:rPr lang="en-US" sz="3200" dirty="0">
                <a:latin typeface="Arial"/>
              </a:rPr>
              <a:t> sme.sk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Články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 err="1">
                <a:latin typeface="Arial"/>
              </a:rPr>
              <a:t>Lematizovaný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nadpis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 err="1">
                <a:latin typeface="Arial"/>
              </a:rPr>
              <a:t>Lematizovaný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obsah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 err="1">
                <a:latin typeface="Arial"/>
              </a:rPr>
              <a:t>Počet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nie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unikátnych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návštev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 err="1">
                <a:latin typeface="Arial"/>
              </a:rPr>
              <a:t>Dátum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publikovania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Selekcia dát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Články</a:t>
            </a:r>
            <a:r>
              <a:rPr lang="en-US" sz="3200" dirty="0">
                <a:latin typeface="Arial"/>
              </a:rPr>
              <a:t> z </a:t>
            </a:r>
            <a:r>
              <a:rPr lang="en-US" sz="3200" dirty="0" err="1">
                <a:latin typeface="Arial"/>
              </a:rPr>
              <a:t>rozmedzia</a:t>
            </a:r>
            <a:r>
              <a:rPr lang="en-US" sz="3200" dirty="0">
                <a:latin typeface="Arial"/>
              </a:rPr>
              <a:t> 2 </a:t>
            </a:r>
            <a:r>
              <a:rPr lang="en-US" sz="3200" dirty="0" err="1">
                <a:latin typeface="Arial"/>
              </a:rPr>
              <a:t>týždňov</a:t>
            </a:r>
            <a:r>
              <a:rPr lang="en-US" sz="3200" dirty="0">
                <a:latin typeface="Arial"/>
              </a:rPr>
              <a:t>.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Arial"/>
              </a:rPr>
              <a:t>Pre </a:t>
            </a:r>
            <a:r>
              <a:rPr lang="en-US" sz="3200" dirty="0" err="1">
                <a:latin typeface="Arial"/>
              </a:rPr>
              <a:t>každý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článok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sme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vypočítali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návštevnosť</a:t>
            </a:r>
            <a:r>
              <a:rPr lang="en-US" sz="3200" dirty="0">
                <a:latin typeface="Arial"/>
              </a:rPr>
              <a:t> 1 </a:t>
            </a:r>
            <a:r>
              <a:rPr lang="en-US" sz="3200" dirty="0" err="1">
                <a:latin typeface="Arial"/>
              </a:rPr>
              <a:t>deň</a:t>
            </a:r>
            <a:r>
              <a:rPr lang="en-US" sz="3200" dirty="0">
                <a:latin typeface="Arial"/>
              </a:rPr>
              <a:t> od </a:t>
            </a:r>
            <a:r>
              <a:rPr lang="en-US" sz="3200" dirty="0" err="1">
                <a:latin typeface="Arial"/>
              </a:rPr>
              <a:t>publikovania</a:t>
            </a:r>
            <a:r>
              <a:rPr lang="en-US" sz="3200" dirty="0"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Kroky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Lematizácia</a:t>
            </a:r>
            <a:r>
              <a:rPr lang="en-US" sz="3200" dirty="0">
                <a:latin typeface="Arial"/>
              </a:rPr>
              <a:t>
http://text.fiit.stuba.sk/lemmatizer/#fast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O</a:t>
            </a:r>
            <a:r>
              <a:rPr lang="en-US" sz="3200" dirty="0" err="1" smtClean="0">
                <a:latin typeface="Arial"/>
              </a:rPr>
              <a:t>dstránenie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stop </a:t>
            </a:r>
            <a:r>
              <a:rPr lang="en-US" sz="3200" dirty="0" err="1">
                <a:latin typeface="Arial"/>
              </a:rPr>
              <a:t>slov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Transformácia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vektor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metódou</a:t>
            </a:r>
            <a:r>
              <a:rPr lang="en-US" sz="3200" dirty="0">
                <a:latin typeface="Arial"/>
              </a:rPr>
              <a:t> TD-IDF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Prevod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logaritmický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tvar</a:t>
            </a:r>
            <a:endParaRPr lang="sk-SK" sz="3200" dirty="0">
              <a:latin typeface="Arial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sk-SK" sz="3200" dirty="0" smtClean="0">
                <a:latin typeface="Arial"/>
              </a:rPr>
              <a:t>Lineárna regresia</a:t>
            </a:r>
            <a:endParaRPr lang="sk-SK" sz="3200" dirty="0">
              <a:latin typeface="Arial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al"/>
              </a:rPr>
              <a:t>Krížová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validácia</a:t>
            </a:r>
            <a:r>
              <a:rPr lang="en-US" sz="3200" dirty="0">
                <a:latin typeface="Arial"/>
              </a:rPr>
              <a:t> s 10 </a:t>
            </a:r>
            <a:r>
              <a:rPr lang="en-US" sz="3200" dirty="0" err="1">
                <a:latin typeface="Arial"/>
              </a:rPr>
              <a:t>vrstvami</a:t>
            </a:r>
            <a:r>
              <a:rPr lang="en-US" sz="3200" dirty="0">
                <a:latin typeface="Arial"/>
              </a:rPr>
              <a:t> (folds)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/>
          </p:nvPr>
        </p:nvSpPr>
        <p:spPr>
          <a:xfrm>
            <a:off x="503640" y="1563840"/>
            <a:ext cx="9068760" cy="4385520"/>
          </a:xfrm>
        </p:spPr>
        <p:txBody>
          <a:bodyPr/>
          <a:lstStyle/>
          <a:p>
            <a:r>
              <a:rPr lang="en-US" dirty="0" err="1" smtClean="0"/>
              <a:t>Prv</a:t>
            </a:r>
            <a:r>
              <a:rPr lang="sk-SK" dirty="0" smtClean="0"/>
              <a:t>ý pokus</a:t>
            </a:r>
          </a:p>
          <a:p>
            <a:pPr lvl="1"/>
            <a:r>
              <a:rPr lang="sk-SK" dirty="0" smtClean="0"/>
              <a:t>Počet článkov 4125</a:t>
            </a:r>
          </a:p>
          <a:p>
            <a:pPr lvl="1"/>
            <a:r>
              <a:rPr lang="sk-SK" dirty="0" smtClean="0"/>
              <a:t>Najčastejšie sa vyskytujúce slová (106 / 56 000)</a:t>
            </a:r>
          </a:p>
          <a:p>
            <a:pPr lvl="1"/>
            <a:r>
              <a:rPr lang="sk-SK" dirty="0" smtClean="0"/>
              <a:t>CV (</a:t>
            </a:r>
            <a:r>
              <a:rPr lang="sk-SK" dirty="0" err="1" smtClean="0"/>
              <a:t>Cross-validation</a:t>
            </a:r>
            <a:r>
              <a:rPr lang="sk-SK" dirty="0" smtClean="0"/>
              <a:t> </a:t>
            </a:r>
            <a:r>
              <a:rPr lang="sk-SK" dirty="0" err="1"/>
              <a:t>error</a:t>
            </a:r>
            <a:r>
              <a:rPr lang="sk-SK" dirty="0"/>
              <a:t> </a:t>
            </a:r>
            <a:r>
              <a:rPr lang="sk-SK" dirty="0" err="1"/>
              <a:t>estimate</a:t>
            </a:r>
            <a:r>
              <a:rPr lang="sk-SK" dirty="0"/>
              <a:t>) = </a:t>
            </a:r>
            <a:r>
              <a:rPr lang="sk-SK" dirty="0" smtClean="0"/>
              <a:t>74</a:t>
            </a:r>
          </a:p>
          <a:p>
            <a:pPr lvl="1"/>
            <a:r>
              <a:rPr lang="sk-SK" dirty="0" smtClean="0"/>
              <a:t>Priemerná chyba </a:t>
            </a:r>
            <a:r>
              <a:rPr lang="sk-SK" dirty="0"/>
              <a:t>= 1297 </a:t>
            </a:r>
          </a:p>
          <a:p>
            <a:pPr lvl="1"/>
            <a:r>
              <a:rPr lang="sk-SK" dirty="0" smtClean="0"/>
              <a:t>Medián = 157</a:t>
            </a:r>
            <a:endParaRPr lang="sk-SK" dirty="0"/>
          </a:p>
          <a:p>
            <a:r>
              <a:rPr lang="sk-SK" dirty="0" smtClean="0"/>
              <a:t>Ďalšie pokusy s viac slovami: </a:t>
            </a:r>
          </a:p>
          <a:p>
            <a:pPr lvl="1"/>
            <a:r>
              <a:rPr lang="sk-SK" dirty="0" smtClean="0"/>
              <a:t>404, 1079, 1357, </a:t>
            </a: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2649</a:t>
            </a:r>
            <a:r>
              <a:rPr lang="sk-SK" b="1" dirty="0" smtClean="0"/>
              <a:t>,</a:t>
            </a:r>
            <a:r>
              <a:rPr lang="sk-SK" b="1" dirty="0" smtClean="0">
                <a:solidFill>
                  <a:schemeClr val="accent3"/>
                </a:solidFill>
              </a:rPr>
              <a:t> </a:t>
            </a:r>
            <a:r>
              <a:rPr lang="sk-SK" b="1" dirty="0" smtClean="0">
                <a:solidFill>
                  <a:srgbClr val="C00000"/>
                </a:solidFill>
              </a:rPr>
              <a:t>4056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</a:t>
            </a:r>
            <a:r>
              <a:rPr lang="sk-SK" dirty="0" smtClean="0"/>
              <a:t>ýsledky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73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881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881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0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563840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0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Slepá ulička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840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17813</TotalTime>
  <Words>213</Words>
  <Application>Microsoft Office PowerPoint</Application>
  <PresentationFormat>Vlastná</PresentationFormat>
  <Paragraphs>61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DejaVu Sans</vt:lpstr>
      <vt:lpstr>StarSymbol</vt:lpstr>
      <vt:lpstr>Times New Roman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Výsledky</vt:lpstr>
      <vt:lpstr>Výsledky</vt:lpstr>
      <vt:lpstr>Výsledky</vt:lpstr>
      <vt:lpstr>Výsledky</vt:lpstr>
      <vt:lpstr>Slepá ulička</vt:lpstr>
      <vt:lpstr>Riešenie</vt:lpstr>
      <vt:lpstr>Prezentácia programu PowerPoint</vt:lpstr>
      <vt:lpstr>Čo ďalej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cp:lastModifiedBy>Peter Uherek</cp:lastModifiedBy>
  <cp:revision>88</cp:revision>
  <dcterms:created xsi:type="dcterms:W3CDTF">2015-03-10T20:08:27Z</dcterms:created>
  <dcterms:modified xsi:type="dcterms:W3CDTF">2015-05-14T00:44:04Z</dcterms:modified>
  <dc:language>en-US</dc:language>
</cp:coreProperties>
</file>