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02" r:id="rId4"/>
    <p:sldId id="303" r:id="rId5"/>
    <p:sldId id="304" r:id="rId6"/>
    <p:sldId id="296" r:id="rId7"/>
    <p:sldId id="301" r:id="rId8"/>
    <p:sldId id="299" r:id="rId9"/>
    <p:sldId id="30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8" autoAdjust="0"/>
    <p:restoredTop sz="94683" autoAdjust="0"/>
  </p:normalViewPr>
  <p:slideViewPr>
    <p:cSldViewPr>
      <p:cViewPr varScale="1">
        <p:scale>
          <a:sx n="76" d="100"/>
          <a:sy n="76" d="100"/>
        </p:scale>
        <p:origin x="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eter\Documents\CIGRE%20work\18OCT19\100176\100176%20Palm%20Beach%20Gardens%20-%202018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eter\Documents\CIGRE%20work\18OCT19\100176\100176%20Palm%20Beach%20Gardens%20-%202018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Peter\Documents\CIGRE%20work\18OCT19\100176\100176%20Palm%20Beach%20Gardens%20-%202018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EMP.DESKTOP-5PMKKNK\Box\RE-REPORTS\OPP\CIGNA\Hospital%20Data\100176%20Palm%20Beach%20Garden%20MC%20-%20FL\2018\CORRECTED%20100176%20Palm%20Beach%20Gardens%20-%202018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latin typeface="Garamond" pitchFamily="18" charset="0"/>
              </a:defRPr>
            </a:pPr>
            <a:r>
              <a:rPr lang="en-US">
                <a:latin typeface="Garamond" pitchFamily="18" charset="0"/>
              </a:rPr>
              <a:t>FY 2018 Charges - Palm Beach Gardens Hospital (000's)</a:t>
            </a:r>
          </a:p>
        </c:rich>
      </c:tx>
      <c:layout>
        <c:manualLayout>
          <c:xMode val="edge"/>
          <c:yMode val="edge"/>
          <c:x val="0.10860511330427668"/>
          <c:y val="2.2527722379496375E-2"/>
        </c:manualLayout>
      </c:layout>
      <c:overlay val="1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1053591197513135"/>
          <c:y val="0.12950466298095717"/>
          <c:w val="0.71263645753674687"/>
          <c:h val="0.86904159707309314"/>
        </c:manualLayout>
      </c:layout>
      <c:pie3DChart>
        <c:varyColors val="1"/>
        <c:ser>
          <c:idx val="0"/>
          <c:order val="0"/>
          <c:dPt>
            <c:idx val="0"/>
            <c:bubble3D val="0"/>
            <c:explosion val="3"/>
            <c:extLst>
              <c:ext xmlns:c16="http://schemas.microsoft.com/office/drawing/2014/chart" uri="{C3380CC4-5D6E-409C-BE32-E72D297353CC}">
                <c16:uniqueId val="{00000001-4FA9-4C92-B4AA-E0999898116D}"/>
              </c:ext>
            </c:extLst>
          </c:dPt>
          <c:dPt>
            <c:idx val="1"/>
            <c:bubble3D val="0"/>
            <c:explosion val="3"/>
            <c:extLst>
              <c:ext xmlns:c16="http://schemas.microsoft.com/office/drawing/2014/chart" uri="{C3380CC4-5D6E-409C-BE32-E72D297353CC}">
                <c16:uniqueId val="{00000003-4FA9-4C92-B4AA-E0999898116D}"/>
              </c:ext>
            </c:extLst>
          </c:dPt>
          <c:dPt>
            <c:idx val="3"/>
            <c:bubble3D val="0"/>
            <c:explosion val="5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5-4FA9-4C92-B4AA-E0999898116D}"/>
              </c:ext>
            </c:extLst>
          </c:dPt>
          <c:dLbls>
            <c:dLbl>
              <c:idx val="0"/>
              <c:layout>
                <c:manualLayout>
                  <c:x val="-0.26209561868285236"/>
                  <c:y val="-4.7557140463825004E-2"/>
                </c:manualLayout>
              </c:layout>
              <c:tx>
                <c:rich>
                  <a:bodyPr/>
                  <a:lstStyle/>
                  <a:p>
                    <a:fld id="{83DFC583-2510-442F-AC39-786599245B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baseline="0">
                        <a:solidFill>
                          <a:schemeClr val="bg1"/>
                        </a:solidFill>
                      </a:rPr>
                      <a:t> </a:t>
                    </a:r>
                    <a:fld id="{36E9E75B-DCB6-4A33-8778-74C646D15525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FA9-4C92-B4AA-E0999898116D}"/>
                </c:ext>
              </c:extLst>
            </c:dLbl>
            <c:dLbl>
              <c:idx val="1"/>
              <c:layout>
                <c:manualLayout>
                  <c:x val="-9.0440273891433682E-3"/>
                  <c:y val="8.5402516174839849E-2"/>
                </c:manualLayout>
              </c:layout>
              <c:tx>
                <c:rich>
                  <a:bodyPr/>
                  <a:lstStyle/>
                  <a:p>
                    <a:fld id="{B68CEE01-73E6-453D-8B20-728EF4545B62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  <a:p>
                    <a:fld id="{F1826E73-BAAC-41F6-AF17-243A842610A1}" type="PERCENTAGE">
                      <a:rPr lang="en-US" baseline="0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FA9-4C92-B4AA-E099989811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A3CA223-BD90-4FDE-AC0A-A1E52DD1A1A0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 baseline="0"/>
                      <a:t> </a:t>
                    </a:r>
                    <a:fld id="{E72F2C76-AB24-4215-8FDA-749F97B51B70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4FA9-4C92-B4AA-E0999898116D}"/>
                </c:ext>
              </c:extLst>
            </c:dLbl>
            <c:dLbl>
              <c:idx val="3"/>
              <c:layout>
                <c:manualLayout>
                  <c:x val="0.18101322127189517"/>
                  <c:y val="3.1279068839799244E-2"/>
                </c:manualLayout>
              </c:layout>
              <c:tx>
                <c:rich>
                  <a:bodyPr/>
                  <a:lstStyle/>
                  <a:p>
                    <a:fld id="{97260330-20FE-41C4-B02C-DFD1B72ABA67}" type="VALUE">
                      <a:rPr lang="en-US"/>
                      <a:pPr/>
                      <a:t>[VALUE]</a:t>
                    </a:fld>
                    <a:endParaRPr lang="en-US"/>
                  </a:p>
                  <a:p>
                    <a:r>
                      <a:rPr lang="en-US" baseline="0"/>
                      <a:t> </a:t>
                    </a:r>
                    <a:fld id="{FDC60F48-E990-4762-B150-F977BB98D6E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FA9-4C92-B4AA-E0999898116D}"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'Hospital Gov Non-Gov'!$B$5:$E$5</c:f>
              <c:strCache>
                <c:ptCount val="4"/>
                <c:pt idx="0">
                  <c:v>Medicare</c:v>
                </c:pt>
                <c:pt idx="1">
                  <c:v>Medicaid</c:v>
                </c:pt>
                <c:pt idx="2">
                  <c:v>Other Gov</c:v>
                </c:pt>
                <c:pt idx="3">
                  <c:v>Non Gov</c:v>
                </c:pt>
              </c:strCache>
            </c:strRef>
          </c:cat>
          <c:val>
            <c:numRef>
              <c:f>'Hospital Gov Non-Gov'!$B$6:$E$6</c:f>
              <c:numCache>
                <c:formatCode>"$"#,##0</c:formatCode>
                <c:ptCount val="4"/>
                <c:pt idx="0">
                  <c:v>1063058.162</c:v>
                </c:pt>
                <c:pt idx="1">
                  <c:v>120419.9</c:v>
                </c:pt>
                <c:pt idx="2">
                  <c:v>42062.652000000002</c:v>
                </c:pt>
                <c:pt idx="3">
                  <c:v>492100.98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FA9-4C92-B4AA-E09998981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'Non Gov Managed Care'!$A$19</c:f>
              <c:strCache>
                <c:ptCount val="1"/>
                <c:pt idx="0">
                  <c:v>Charges</c:v>
                </c:pt>
              </c:strCache>
            </c:strRef>
          </c:tx>
          <c:invertIfNegative val="0"/>
          <c:cat>
            <c:strRef>
              <c:f>'Non Gov Managed Care'!$B$18:$D$18</c:f>
              <c:strCache>
                <c:ptCount val="3"/>
                <c:pt idx="0">
                  <c:v>Non Government</c:v>
                </c:pt>
                <c:pt idx="1">
                  <c:v>Comm. Managed Care</c:v>
                </c:pt>
                <c:pt idx="2">
                  <c:v>Cigna</c:v>
                </c:pt>
              </c:strCache>
            </c:strRef>
          </c:cat>
          <c:val>
            <c:numRef>
              <c:f>'Non Gov Managed Care'!$B$19:$D$19</c:f>
              <c:numCache>
                <c:formatCode>"$"#,##0</c:formatCode>
                <c:ptCount val="3"/>
                <c:pt idx="0">
                  <c:v>492100.98</c:v>
                </c:pt>
                <c:pt idx="1">
                  <c:v>374710.44209999999</c:v>
                </c:pt>
                <c:pt idx="2">
                  <c:v>41247.871340000005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4-4F73-AFE8-ECC4853DC511}"/>
            </c:ext>
          </c:extLst>
        </c:ser>
        <c:ser>
          <c:idx val="1"/>
          <c:order val="1"/>
          <c:tx>
            <c:strRef>
              <c:f>'Non Gov Managed Care'!$A$20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'Non Gov Managed Care'!$B$18:$D$18</c:f>
              <c:strCache>
                <c:ptCount val="3"/>
                <c:pt idx="0">
                  <c:v>Non Government</c:v>
                </c:pt>
                <c:pt idx="1">
                  <c:v>Comm. Managed Care</c:v>
                </c:pt>
                <c:pt idx="2">
                  <c:v>Cigna</c:v>
                </c:pt>
              </c:strCache>
            </c:strRef>
          </c:cat>
          <c:val>
            <c:numRef>
              <c:f>'Non Gov Managed Care'!$B$20:$D$20</c:f>
              <c:numCache>
                <c:formatCode>"$"#,##0</c:formatCode>
                <c:ptCount val="3"/>
                <c:pt idx="0">
                  <c:v>136740.07699999999</c:v>
                </c:pt>
                <c:pt idx="1">
                  <c:v>95987.853359999979</c:v>
                </c:pt>
                <c:pt idx="2">
                  <c:v>11616.712309999999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D4-4F73-AFE8-ECC4853DC511}"/>
            </c:ext>
          </c:extLst>
        </c:ser>
        <c:ser>
          <c:idx val="2"/>
          <c:order val="2"/>
          <c:tx>
            <c:strRef>
              <c:f>'Non Gov Managed Care'!$A$21</c:f>
              <c:strCache>
                <c:ptCount val="1"/>
                <c:pt idx="0">
                  <c:v>Expenses</c:v>
                </c:pt>
              </c:strCache>
            </c:strRef>
          </c:tx>
          <c:invertIfNegative val="0"/>
          <c:cat>
            <c:strRef>
              <c:f>'Non Gov Managed Care'!$B$18:$D$18</c:f>
              <c:strCache>
                <c:ptCount val="3"/>
                <c:pt idx="0">
                  <c:v>Non Government</c:v>
                </c:pt>
                <c:pt idx="1">
                  <c:v>Comm. Managed Care</c:v>
                </c:pt>
                <c:pt idx="2">
                  <c:v>Cigna</c:v>
                </c:pt>
              </c:strCache>
            </c:strRef>
          </c:cat>
          <c:val>
            <c:numRef>
              <c:f>'Non Gov Managed Care'!$B$21:$D$21</c:f>
              <c:numCache>
                <c:formatCode>"$"#,##0</c:formatCode>
                <c:ptCount val="3"/>
                <c:pt idx="0">
                  <c:v>54373.738882308811</c:v>
                </c:pt>
                <c:pt idx="1">
                  <c:v>41402.900143015155</c:v>
                </c:pt>
                <c:pt idx="2">
                  <c:v>4557.6031685452635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D4-4F73-AFE8-ECC4853DC5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573120"/>
        <c:axId val="53574656"/>
        <c:axId val="0"/>
      </c:bar3DChart>
      <c:catAx>
        <c:axId val="53573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3574656"/>
        <c:crosses val="autoZero"/>
        <c:auto val="1"/>
        <c:lblAlgn val="ctr"/>
        <c:lblOffset val="100"/>
        <c:noMultiLvlLbl val="0"/>
      </c:catAx>
      <c:valAx>
        <c:axId val="53574656"/>
        <c:scaling>
          <c:orientation val="minMax"/>
        </c:scaling>
        <c:delete val="0"/>
        <c:axPos val="l"/>
        <c:majorGridlines/>
        <c:numFmt formatCode="&quot;$&quot;#,##0" sourceLinked="1"/>
        <c:majorTickMark val="out"/>
        <c:minorTickMark val="none"/>
        <c:tickLblPos val="nextTo"/>
        <c:crossAx val="535731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>
                <a:latin typeface="Garamond" pitchFamily="18" charset="0"/>
              </a:defRPr>
            </a:pPr>
            <a:r>
              <a:rPr lang="en-US" sz="1600">
                <a:latin typeface="Garamond" pitchFamily="18" charset="0"/>
              </a:rPr>
              <a:t>Cigna FY 2018 Versus Other Managed Care Payers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6572462817147857"/>
          <c:y val="0.19954870224555263"/>
          <c:w val="0.54346894138232726"/>
          <c:h val="0.627966608340624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'Comparison to Market'!$B$22</c:f>
              <c:strCache>
                <c:ptCount val="1"/>
                <c:pt idx="0">
                  <c:v>% of Charges</c:v>
                </c:pt>
              </c:strCache>
            </c:strRef>
          </c:tx>
          <c:spPr>
            <a:solidFill>
              <a:srgbClr val="FFC000"/>
            </a:solidFill>
            <a:ln w="9525" cap="flat" cmpd="sng" algn="ctr">
              <a:solidFill>
                <a:schemeClr val="dk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4.8134283553643046E-3"/>
                  <c:y val="-0.2016532270815545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7D0-4665-B1F5-42D4545B436A}"/>
                </c:ext>
              </c:extLst>
            </c:dLbl>
            <c:dLbl>
              <c:idx val="1"/>
              <c:layout>
                <c:manualLayout>
                  <c:x val="3.549195241538918E-3"/>
                  <c:y val="-0.332110439423502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D0-4665-B1F5-42D4545B436A}"/>
                </c:ext>
              </c:extLst>
            </c:dLbl>
            <c:dLbl>
              <c:idx val="2"/>
              <c:layout>
                <c:manualLayout>
                  <c:x val="2.7851301671252384E-3"/>
                  <c:y val="-0.2904568537079323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7D0-4665-B1F5-42D4545B43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'Comparison to Market'!$A$23:$A$25</c:f>
              <c:strCache>
                <c:ptCount val="3"/>
                <c:pt idx="0">
                  <c:v>All LOB</c:v>
                </c:pt>
                <c:pt idx="1">
                  <c:v>Cigna Managed Care</c:v>
                </c:pt>
                <c:pt idx="2">
                  <c:v>Other Managed Care</c:v>
                </c:pt>
              </c:strCache>
            </c:strRef>
          </c:cat>
          <c:val>
            <c:numRef>
              <c:f>'Comparison to Market'!$B$23:$B$25</c:f>
              <c:numCache>
                <c:formatCode>0.0%</c:formatCode>
                <c:ptCount val="3"/>
                <c:pt idx="0">
                  <c:v>0.16056395752582378</c:v>
                </c:pt>
                <c:pt idx="1">
                  <c:v>0.28163180141455507</c:v>
                </c:pt>
                <c:pt idx="2">
                  <c:v>0.25301532600108112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D0-4665-B1F5-42D4545B4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604352"/>
        <c:axId val="53606272"/>
      </c:barChart>
      <c:lineChart>
        <c:grouping val="standard"/>
        <c:varyColors val="0"/>
        <c:ser>
          <c:idx val="1"/>
          <c:order val="1"/>
          <c:tx>
            <c:strRef>
              <c:f>'Comparison to Market'!$C$22</c:f>
              <c:strCache>
                <c:ptCount val="1"/>
                <c:pt idx="0">
                  <c:v>Cost of Services</c:v>
                </c:pt>
              </c:strCache>
            </c:strRef>
          </c:tx>
          <c:spPr>
            <a:ln w="15875" cmpd="dbl"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ln>
            </c:spPr>
          </c:marker>
          <c:cat>
            <c:strRef>
              <c:f>'Comparison to Market'!$A$23:$A$25</c:f>
              <c:strCache>
                <c:ptCount val="3"/>
                <c:pt idx="0">
                  <c:v>All LOB</c:v>
                </c:pt>
                <c:pt idx="1">
                  <c:v>Cigna Managed Care</c:v>
                </c:pt>
                <c:pt idx="2">
                  <c:v>Other Managed Care</c:v>
                </c:pt>
              </c:strCache>
            </c:strRef>
          </c:cat>
          <c:val>
            <c:numRef>
              <c:f>'Comparison to Market'!$C$23:$C$25</c:f>
              <c:numCache>
                <c:formatCode>0.0%</c:formatCode>
                <c:ptCount val="3"/>
                <c:pt idx="0">
                  <c:v>0.11049305141052312</c:v>
                </c:pt>
                <c:pt idx="1">
                  <c:v>0.11049305141052312</c:v>
                </c:pt>
                <c:pt idx="2">
                  <c:v>0.11049305141052312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7D0-4665-B1F5-42D4545B4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04352"/>
        <c:axId val="53606272"/>
      </c:lineChart>
      <c:catAx>
        <c:axId val="53604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>
                <a:latin typeface="Garamond" pitchFamily="18" charset="0"/>
              </a:defRPr>
            </a:pPr>
            <a:endParaRPr lang="en-US"/>
          </a:p>
        </c:txPr>
        <c:crossAx val="53606272"/>
        <c:crosses val="autoZero"/>
        <c:auto val="1"/>
        <c:lblAlgn val="ctr"/>
        <c:lblOffset val="100"/>
        <c:noMultiLvlLbl val="0"/>
      </c:catAx>
      <c:valAx>
        <c:axId val="536062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200" b="0">
                <a:latin typeface="Garamond" pitchFamily="18" charset="0"/>
              </a:defRPr>
            </a:pPr>
            <a:endParaRPr lang="en-US"/>
          </a:p>
        </c:txPr>
        <c:crossAx val="53604352"/>
        <c:crosses val="autoZero"/>
        <c:crossBetween val="between"/>
      </c:valAx>
    </c:plotArea>
    <c:legend>
      <c:legendPos val="r"/>
      <c:overlay val="0"/>
      <c:spPr>
        <a:ln cmpd="dbl">
          <a:solidFill>
            <a:schemeClr val="tx1"/>
          </a:solidFill>
        </a:ln>
      </c:spPr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ctr" rtl="0">
              <a:defRPr lang="en-US" sz="1600" b="1" i="0" u="none" strike="noStrike" kern="1200" baseline="0">
                <a:solidFill>
                  <a:sysClr val="windowText" lastClr="000000"/>
                </a:solidFill>
                <a:latin typeface="Garamond" pitchFamily="18" charset="0"/>
                <a:ea typeface="+mn-ea"/>
                <a:cs typeface="+mn-cs"/>
              </a:defRPr>
            </a:pPr>
            <a:r>
              <a:rPr lang="en-US" sz="1600" b="1" i="0" u="none" strike="noStrike" kern="1200" baseline="0">
                <a:solidFill>
                  <a:sysClr val="windowText" lastClr="000000"/>
                </a:solidFill>
                <a:latin typeface="Garamond" pitchFamily="18" charset="0"/>
                <a:ea typeface="+mn-ea"/>
                <a:cs typeface="+mn-cs"/>
              </a:rPr>
              <a:t>Cigna FY 2018 Inpatient vs. Outpatient Managed Care</a:t>
            </a:r>
          </a:p>
        </c:rich>
      </c:tx>
      <c:layout>
        <c:manualLayout>
          <c:xMode val="edge"/>
          <c:yMode val="edge"/>
          <c:x val="0.1019161509806068"/>
          <c:y val="4.7940086216658989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5142917469450237"/>
          <c:y val="0.18655236542173431"/>
          <c:w val="0.61893635718423567"/>
          <c:h val="0.659347140805800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'Comparison to Market'!$M$22</c:f>
              <c:strCache>
                <c:ptCount val="1"/>
                <c:pt idx="0">
                  <c:v>% of Charges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ysClr val="windowText" lastClr="00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1CA-483F-A8AA-C5982555BD4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ysClr val="windowText" lastClr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1CA-483F-A8AA-C5982555BD43}"/>
              </c:ext>
            </c:extLst>
          </c:dPt>
          <c:dLbls>
            <c:dLbl>
              <c:idx val="0"/>
              <c:layout>
                <c:manualLayout>
                  <c:x val="4.1624001510575277E-3"/>
                  <c:y val="-0.334117235530524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CA-483F-A8AA-C5982555BD43}"/>
                </c:ext>
              </c:extLst>
            </c:dLbl>
            <c:dLbl>
              <c:idx val="1"/>
              <c:layout>
                <c:manualLayout>
                  <c:x val="4.2182980907359982E-3"/>
                  <c:y val="-0.315335039547425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CA-483F-A8AA-C5982555BD43}"/>
                </c:ext>
              </c:extLst>
            </c:dLbl>
            <c:dLbl>
              <c:idx val="2"/>
              <c:layout>
                <c:manualLayout>
                  <c:x val="8.4936586615603563E-3"/>
                  <c:y val="-0.320607505328773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CA-483F-A8AA-C5982555BD43}"/>
                </c:ext>
              </c:extLst>
            </c:dLbl>
            <c:dLbl>
              <c:idx val="3"/>
              <c:layout>
                <c:manualLayout>
                  <c:x val="4.2680406025332081E-3"/>
                  <c:y val="-0.304568023333358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CA-483F-A8AA-C5982555BD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en-US" sz="1200" b="0" i="0" u="none" strike="noStrike" kern="1200" baseline="0">
                    <a:solidFill>
                      <a:sysClr val="windowText" lastClr="000000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'Comparison to Market'!$L$23:$L$26</c:f>
              <c:strCache>
                <c:ptCount val="4"/>
                <c:pt idx="0">
                  <c:v>Cigna IP</c:v>
                </c:pt>
                <c:pt idx="1">
                  <c:v>Other Managed Care - IP</c:v>
                </c:pt>
                <c:pt idx="2">
                  <c:v>Cigna OP</c:v>
                </c:pt>
                <c:pt idx="3">
                  <c:v>Other Managed Care - OP</c:v>
                </c:pt>
              </c:strCache>
            </c:strRef>
          </c:cat>
          <c:val>
            <c:numRef>
              <c:f>'Comparison to Market'!$M$23:$M$26</c:f>
              <c:numCache>
                <c:formatCode>0.0%</c:formatCode>
                <c:ptCount val="4"/>
                <c:pt idx="0">
                  <c:v>0.28921265429404613</c:v>
                </c:pt>
                <c:pt idx="1">
                  <c:v>0.26999965613870924</c:v>
                </c:pt>
                <c:pt idx="2">
                  <c:v>0.27318647065518725</c:v>
                </c:pt>
                <c:pt idx="3">
                  <c:v>0.23487469358926216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CA-483F-A8AA-C5982555B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288896"/>
        <c:axId val="70290816"/>
      </c:barChart>
      <c:lineChart>
        <c:grouping val="standard"/>
        <c:varyColors val="0"/>
        <c:ser>
          <c:idx val="1"/>
          <c:order val="1"/>
          <c:tx>
            <c:strRef>
              <c:f>'Comparison to Market'!$N$22</c:f>
              <c:strCache>
                <c:ptCount val="1"/>
                <c:pt idx="0">
                  <c:v>Cost of Services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marker>
            <c:symbol val="diamond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strRef>
              <c:f>'Comparison to Market'!$L$23:$L$26</c:f>
              <c:strCache>
                <c:ptCount val="4"/>
                <c:pt idx="0">
                  <c:v>Cigna IP</c:v>
                </c:pt>
                <c:pt idx="1">
                  <c:v>Other Managed Care - IP</c:v>
                </c:pt>
                <c:pt idx="2">
                  <c:v>Cigna OP</c:v>
                </c:pt>
                <c:pt idx="3">
                  <c:v>Other Managed Care - OP</c:v>
                </c:pt>
              </c:strCache>
            </c:strRef>
          </c:cat>
          <c:val>
            <c:numRef>
              <c:f>'Comparison to Market'!$N$23:$N$26</c:f>
              <c:numCache>
                <c:formatCode>0.0%</c:formatCode>
                <c:ptCount val="4"/>
                <c:pt idx="0">
                  <c:v>0.11049305141052311</c:v>
                </c:pt>
                <c:pt idx="1">
                  <c:v>0.11049305141052311</c:v>
                </c:pt>
                <c:pt idx="2">
                  <c:v>0.11049305141052311</c:v>
                </c:pt>
                <c:pt idx="3">
                  <c:v>0.11049305141052311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1CA-483F-A8AA-C5982555B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288896"/>
        <c:axId val="70290816"/>
      </c:lineChart>
      <c:catAx>
        <c:axId val="70288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70290816"/>
        <c:crosses val="autoZero"/>
        <c:auto val="1"/>
        <c:lblAlgn val="ctr"/>
        <c:lblOffset val="100"/>
        <c:noMultiLvlLbl val="0"/>
      </c:catAx>
      <c:valAx>
        <c:axId val="70290816"/>
        <c:scaling>
          <c:orientation val="minMax"/>
        </c:scaling>
        <c:delete val="0"/>
        <c:axPos val="l"/>
        <c:numFmt formatCode="0.0%" sourceLinked="1"/>
        <c:majorTickMark val="out"/>
        <c:minorTickMark val="none"/>
        <c:tickLblPos val="nextTo"/>
        <c:crossAx val="70288896"/>
        <c:crosses val="autoZero"/>
        <c:crossBetween val="between"/>
      </c:valAx>
    </c:plotArea>
    <c:legend>
      <c:legendPos val="r"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2" y="4415791"/>
            <a:ext cx="5140960" cy="41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580"/>
            <a:ext cx="3037840" cy="46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09982F-63F3-4625-920F-760FE678E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37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F1C37-7F4E-43E9-8541-ABA459F647D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161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28600"/>
            <a:ext cx="2047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Garamond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B8DAF4A-5C58-4D90-800D-12AD535CB8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7913372E-524C-4A6E-90DB-792C328651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257BD79D-DB49-4367-925D-7ABD17CB50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6225CE78-E497-4A35-A20E-790046EDB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11679012-C4D7-4828-966C-6EDBA3C0C5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161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228600"/>
            <a:ext cx="2047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Garamond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  <a:lvl2pPr>
              <a:defRPr>
                <a:latin typeface="Garamond" pitchFamily="18" charset="0"/>
              </a:defRPr>
            </a:lvl2pPr>
            <a:lvl3pPr>
              <a:defRPr>
                <a:latin typeface="Garamond" pitchFamily="18" charset="0"/>
              </a:defRPr>
            </a:lvl3pPr>
            <a:lvl4pPr>
              <a:defRPr>
                <a:latin typeface="Garamond" pitchFamily="18" charset="0"/>
              </a:defRPr>
            </a:lvl4pPr>
            <a:lvl5pPr>
              <a:defRPr>
                <a:latin typeface="Garamond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36F62C7-50B9-45C9-A10A-62850FC2AD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DA895D74-555D-49E9-B073-A719E1F24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AFB17049-69F6-466C-ACA6-981B418983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CBD624B8-F524-4F30-8F67-69681B5DB1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1AFC263B-8CA7-4324-8A08-F5C095BDAB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04BFCA3A-8245-4DFB-99C1-FF6F67EC6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68C35DC3-B1EF-40D4-AF20-DB0DC4000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661BAFEF-8F31-480A-A156-F396FD7411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Proprietary and Confidential</a:t>
            </a:r>
          </a:p>
          <a:p>
            <a:pPr>
              <a:defRPr/>
            </a:pPr>
            <a:r>
              <a:rPr lang="en-US" dirty="0"/>
              <a:t>Do not copy or distribute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310CAF65-54F4-4E3C-9100-B96DAB54B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438150" y="304800"/>
            <a:ext cx="161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6400800" y="228600"/>
            <a:ext cx="20478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dirty="0"/>
              <a:t>A Competitive Assessment of Cigna’s Discount Arrangement</a:t>
            </a:r>
            <a:endParaRPr lang="en-US" sz="3200" b="1" dirty="0">
              <a:latin typeface="Century" pitchFamily="18" charset="0"/>
            </a:endParaRPr>
          </a:p>
        </p:txBody>
      </p:sp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971800" y="6384925"/>
            <a:ext cx="3429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886200"/>
            <a:ext cx="640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71600" y="5105400"/>
            <a:ext cx="640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TextBox 3"/>
          <p:cNvSpPr txBox="1">
            <a:spLocks noChangeArrowheads="1"/>
          </p:cNvSpPr>
          <p:nvPr/>
        </p:nvSpPr>
        <p:spPr bwMode="auto">
          <a:xfrm>
            <a:off x="1257300" y="3960011"/>
            <a:ext cx="72771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Palm Beach Gardens Medical Center</a:t>
            </a:r>
          </a:p>
          <a:p>
            <a:pPr algn="ctr"/>
            <a:r>
              <a:rPr lang="en-US" sz="3200" b="1" dirty="0"/>
              <a:t>Palm Beach, FL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81400" y="5562600"/>
            <a:ext cx="1676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Garamond" pitchFamily="18" charset="0"/>
              </a:rPr>
              <a:t>October 18,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  <a:p>
            <a:fld id="{0A96F632-501A-4137-B8BC-F06482D967F9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dirty="0"/>
              <a:t>Introduction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971800" y="6613525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1676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81000" y="1981200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Garamond" pitchFamily="18" charset="0"/>
              </a:rPr>
              <a:t>This report presents an analysis of Cigna’s negotiated financial arrangement with Palm Beach Gardens Medical Center(Medicare #100176)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Garamond" pitchFamily="18" charset="0"/>
              </a:rPr>
              <a:t>The analysis compares Cigna’s effective discount at the Hospital against that for all other commercial managed care payers collectively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Garamond" pitchFamily="18" charset="0"/>
              </a:rPr>
              <a:t>The information provided is intended to guide Cigna’s contract renewal negotiations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latin typeface="Garamond" pitchFamily="18" charset="0"/>
              </a:rPr>
              <a:t>The information presented has been developed using 2018</a:t>
            </a:r>
            <a:r>
              <a:rPr lang="en-US" sz="2000" baseline="30000" dirty="0">
                <a:latin typeface="Garamond" pitchFamily="18" charset="0"/>
              </a:rPr>
              <a:t>1</a:t>
            </a:r>
            <a:r>
              <a:rPr lang="en-US" sz="2000" dirty="0">
                <a:latin typeface="Garamond" pitchFamily="18" charset="0"/>
              </a:rPr>
              <a:t> Hospital financial data filed by the hospital with the Florida Agency for Health Care Administration (AHCA), Cigna’s claim experience with the Hospital and OnPoint Partners analysis</a:t>
            </a:r>
            <a:endParaRPr lang="en-US" sz="1600" dirty="0">
              <a:latin typeface="Garamond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itchFamily="18" charset="0"/>
              </a:rPr>
              <a:t>Additional information from the following sources was also used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Garamond" pitchFamily="18" charset="0"/>
              <a:buChar char="−"/>
            </a:pPr>
            <a:r>
              <a:rPr lang="en-US" sz="1600" dirty="0">
                <a:solidFill>
                  <a:srgbClr val="000000"/>
                </a:solidFill>
                <a:latin typeface="Garamond" pitchFamily="18" charset="0"/>
              </a:rPr>
              <a:t>Medicare Cost Report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Garamond" pitchFamily="18" charset="0"/>
              <a:buChar char="−"/>
            </a:pPr>
            <a:r>
              <a:rPr lang="en-US" sz="1600" dirty="0">
                <a:solidFill>
                  <a:srgbClr val="000000"/>
                </a:solidFill>
                <a:latin typeface="Garamond" pitchFamily="18" charset="0"/>
              </a:rPr>
              <a:t>Hospital Financial Statements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685800" y="6230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The analysis is based on the Hospital’s 2018 fiscal year,  January 1, 2018 - December 31, 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sz="3200" b="1" dirty="0">
                <a:latin typeface="Garamond" pitchFamily="18" charset="0"/>
              </a:rPr>
              <a:t>Cigna’s Financial Profile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685800" y="3810000"/>
            <a:ext cx="7772400" cy="24384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1800" dirty="0">
                <a:latin typeface="Garamond" pitchFamily="18" charset="0"/>
              </a:rPr>
              <a:t>Cigna</a:t>
            </a:r>
            <a:r>
              <a:rPr lang="en-US" sz="1800" dirty="0"/>
              <a:t>’</a:t>
            </a:r>
            <a:r>
              <a:rPr lang="en-US" sz="1800" dirty="0">
                <a:latin typeface="Garamond" pitchFamily="18" charset="0"/>
              </a:rPr>
              <a:t>s discount at the Hospital increased from 68.6% in FY 2017 to 71.8% in FY 2018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Garamond" pitchFamily="18" charset="0"/>
              </a:rPr>
              <a:t>Charges generated by Cigna at the Hospital decreased by 0.5%, while payments to the Hospital decreased by 10.8% from FY 2017 to FY 2018</a:t>
            </a:r>
          </a:p>
          <a:p>
            <a:pPr>
              <a:buFont typeface="Arial" charset="0"/>
              <a:buChar char="•"/>
            </a:pPr>
            <a:r>
              <a:rPr lang="en-US" sz="1800" dirty="0">
                <a:latin typeface="Garamond" pitchFamily="18" charset="0"/>
              </a:rPr>
              <a:t>Inpatient services increased by 4.1%, while utilization of outpatient services at the Hospital decreased by 9.1% from FY 2017 to FY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10CD3FA7-5F3C-431C-94B6-A15DAB8F30B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735012" y="1905000"/>
            <a:ext cx="70432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Garamond" pitchFamily="18" charset="0"/>
              </a:rPr>
              <a:t>Palm Beach Gardens Medical Center– Cigna Claim Experience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7526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85800" y="6248400"/>
            <a:ext cx="448231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Source – Cigna reported claim experience for the Palm Beach Gardens Medical Center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971800" y="6613525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8C5EFC-9701-4748-993A-CA9D0C5B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02867"/>
            <a:ext cx="6669283" cy="9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>
          <a:xfrm>
            <a:off x="5257800" y="2119313"/>
            <a:ext cx="3200400" cy="4114800"/>
          </a:xfrm>
        </p:spPr>
        <p:txBody>
          <a:bodyPr/>
          <a:lstStyle/>
          <a:p>
            <a:r>
              <a:rPr lang="en-US" sz="1600" dirty="0">
                <a:latin typeface="Garamond" pitchFamily="18" charset="0"/>
              </a:rPr>
              <a:t>Medicare, Medicaid and Other Gov programs combined represent 71% of the Hospital’s charges in FY 2018 but only 50% of its revenue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Garamond" pitchFamily="18" charset="0"/>
              </a:rPr>
              <a:t>Non government business (commercial managed care, other insurance, uninsured) accounts for 29% of the hospital’s charges but 50% of its revenue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Garamond" pitchFamily="18" charset="0"/>
              </a:rPr>
              <a:t> The ratio of cost-to-charges (RCC) for the Hospital is .1105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10CD3FA7-5F3C-431C-94B6-A15DAB8F30B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Garamond" pitchFamily="18" charset="0"/>
              </a:rPr>
              <a:t>Financial Performance by Line of Business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1676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685800" y="6222423"/>
            <a:ext cx="7620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Source – 2018 AHCA Report; OnPoint Partners analysis</a:t>
            </a:r>
          </a:p>
          <a:p>
            <a:r>
              <a:rPr lang="en-US" sz="1000" baseline="30000" dirty="0">
                <a:latin typeface="Garamond" pitchFamily="18" charset="0"/>
              </a:rPr>
              <a:t>1</a:t>
            </a:r>
            <a:r>
              <a:rPr lang="en-US" sz="1000" dirty="0">
                <a:latin typeface="Garamond" pitchFamily="18" charset="0"/>
              </a:rPr>
              <a:t>Total revenue includes $64.0 million of employee discounts and other deductions from revenue not specifically assigned to a particular line of business </a:t>
            </a:r>
          </a:p>
          <a:p>
            <a:endParaRPr lang="en-US" sz="1000" dirty="0">
              <a:latin typeface="Garamond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71800" y="6613525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85800" y="1752600"/>
            <a:ext cx="6212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Garamond" pitchFamily="18" charset="0"/>
              </a:rPr>
              <a:t>Palm Beach Gardens Medical Center– Fiscal Year 2018 </a:t>
            </a:r>
            <a:r>
              <a:rPr lang="en-US" sz="1400" b="1" dirty="0">
                <a:latin typeface="Garamond" pitchFamily="18" charset="0"/>
              </a:rPr>
              <a:t>($ 000’s)</a:t>
            </a:r>
            <a:endParaRPr lang="en-US" b="1" dirty="0">
              <a:latin typeface="Garamond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3C9D5-6DBE-4773-B53C-1DD9EF91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78985"/>
            <a:ext cx="4572000" cy="857012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0000000-0008-0000-04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648491"/>
              </p:ext>
            </p:extLst>
          </p:nvPr>
        </p:nvGraphicFramePr>
        <p:xfrm>
          <a:off x="337605" y="3007119"/>
          <a:ext cx="4948238" cy="313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05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5181600" y="3657600"/>
            <a:ext cx="2743200" cy="2590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1600" dirty="0">
                <a:latin typeface="Garamond" pitchFamily="18" charset="0"/>
              </a:rPr>
              <a:t>Commercial managed care represented 76% and 70% of non-government charges and revenue respectively for the Hospital in FY 2018</a:t>
            </a:r>
          </a:p>
          <a:p>
            <a:pPr>
              <a:buFont typeface="Arial" charset="0"/>
              <a:buChar char="•"/>
            </a:pPr>
            <a:r>
              <a:rPr lang="en-US" sz="1600" dirty="0">
                <a:latin typeface="Garamond" pitchFamily="18" charset="0"/>
              </a:rPr>
              <a:t>Cigna represented 11.0%  and 12.1% of commercial managed care charges and revenue respectively for the Hospital in FY 2018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fld id="{44DDE36F-6FE2-4FD5-85EA-C8942C28837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9906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Garamond" pitchFamily="18" charset="0"/>
              </a:rPr>
              <a:t>Commercial Managed Care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676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6588" y="1752600"/>
            <a:ext cx="8220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Garamond" pitchFamily="18" charset="0"/>
              </a:rPr>
              <a:t>Palm Beach Gardens Medical Center Financial Overview – Fiscal Year 2018 </a:t>
            </a:r>
            <a:r>
              <a:rPr lang="en-US" sz="1400" b="1" dirty="0">
                <a:latin typeface="Garamond" pitchFamily="18" charset="0"/>
              </a:rPr>
              <a:t>($ 000’s) </a:t>
            </a:r>
            <a:endParaRPr lang="en-US" b="1" dirty="0">
              <a:latin typeface="Garamond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85800" y="6248400"/>
            <a:ext cx="42082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Source – 2018 AHCA Report; Cigna claim experience; OnPoint Partners analysis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971800" y="6613525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3023E-6E7F-4762-ADAB-292F61AA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7" y="2169717"/>
            <a:ext cx="7476610" cy="1420000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664299"/>
              </p:ext>
            </p:extLst>
          </p:nvPr>
        </p:nvGraphicFramePr>
        <p:xfrm>
          <a:off x="256251" y="3461279"/>
          <a:ext cx="5067300" cy="2787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473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37A87410-F2DF-4C86-B8CD-AA108A841FB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1534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Garamond" pitchFamily="18" charset="0"/>
              </a:rPr>
              <a:t>Cigna Comparison to Market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971800" y="6613525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533400" y="46482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Garamond" pitchFamily="18" charset="0"/>
              </a:rPr>
              <a:t>In FY 2018, Cigna had an unfavorable 2.9% pricing spread (28.2% vs. 25.3% of charges) compared to all other commercial managed care payers collectively – this translates into a 11.5% pricing disadvantage (2.9% ÷ 25.3%)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Garamond" pitchFamily="18" charset="0"/>
              </a:rPr>
              <a:t>Cigna’s negotiated arrangement in FY 2018 reimbursed the Hospital 155% above cost while other payers were 129% above cost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1676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685800" y="6232525"/>
            <a:ext cx="42082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Source – 2018 AHCA Report; Cigna claim experience; OnPoint Partners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461344"/>
              </p:ext>
            </p:extLst>
          </p:nvPr>
        </p:nvGraphicFramePr>
        <p:xfrm>
          <a:off x="990600" y="1591954"/>
          <a:ext cx="6277656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sz="1400" dirty="0"/>
          </a:p>
          <a:p>
            <a:pPr algn="r"/>
            <a:fld id="{A655ECAC-73F7-499F-9548-25DA6F751D8D}" type="slidenum">
              <a:rPr lang="en-US" sz="1400"/>
              <a:pPr algn="r"/>
              <a:t>7</a:t>
            </a:fld>
            <a:endParaRPr lang="en-US" sz="1400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990600"/>
            <a:ext cx="77724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Garamond" pitchFamily="18" charset="0"/>
              </a:rPr>
              <a:t>Savings Analysis</a:t>
            </a: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635524" y="1828800"/>
            <a:ext cx="7955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Palm Beach Gardens Medical Center– Cigna to FY 2018 Market </a:t>
            </a:r>
            <a:r>
              <a:rPr lang="en-US" sz="1400" b="1" dirty="0"/>
              <a:t>($ 000’s)</a:t>
            </a:r>
            <a:endParaRPr lang="en-US" b="1" dirty="0"/>
          </a:p>
        </p:txBody>
      </p:sp>
      <p:sp>
        <p:nvSpPr>
          <p:cNvPr id="23557" name="Content Placeholder 2"/>
          <p:cNvSpPr txBox="1">
            <a:spLocks/>
          </p:cNvSpPr>
          <p:nvPr/>
        </p:nvSpPr>
        <p:spPr bwMode="auto">
          <a:xfrm>
            <a:off x="685800" y="5334000"/>
            <a:ext cx="67818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Garamond" pitchFamily="18" charset="0"/>
              </a:rPr>
              <a:t>Cigna could realize savings if it improves its discount with the Hospital to market competitive levels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2000" y="1676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TextBox 11"/>
          <p:cNvSpPr txBox="1">
            <a:spLocks noChangeArrowheads="1"/>
          </p:cNvSpPr>
          <p:nvPr/>
        </p:nvSpPr>
        <p:spPr bwMode="auto">
          <a:xfrm>
            <a:off x="685800" y="6248400"/>
            <a:ext cx="42723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Source – 2018 AHCA Report; Cigna claim experience; OnPoint Partners analysis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A408B80-B25F-4390-8C4E-50B86F69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613525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FF23F-DD48-42DB-992B-715020CB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10" y="2340333"/>
            <a:ext cx="4605092" cy="24411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5A2AF82C-4408-4D7F-9014-F995C9CAFB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Garamond" pitchFamily="18" charset="0"/>
              </a:rPr>
              <a:t>Opportunity Assessment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73914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Garamond" pitchFamily="18" charset="0"/>
              </a:rPr>
              <a:t>In fiscal year 2018 Cigna was disadvantaged by its discount arrangement with the Palm Beach Gardens Medical Center compared to other commercial competitors</a:t>
            </a:r>
            <a:r>
              <a:rPr lang="en-US" sz="1800" dirty="0">
                <a:latin typeface="Garamond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Garamond" pitchFamily="18" charset="0"/>
              </a:rPr>
              <a:t>In FY 2018, Cigna’s arrangement produced a 71.8% discount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Garamond" pitchFamily="18" charset="0"/>
              </a:rPr>
              <a:t>All other commercial managed care plans had a discount of 74.7%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Garamond" pitchFamily="18" charset="0"/>
              </a:rPr>
              <a:t>There is a potential to improve its position by $1.2 million if Cigna can increase its discounts to market levels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Garamond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1676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">
            <a:extLst>
              <a:ext uri="{FF2B5EF4-FFF2-40B4-BE49-F238E27FC236}">
                <a16:creationId xmlns:a16="http://schemas.microsoft.com/office/drawing/2014/main" id="{6E047F2C-A3C8-47EA-BD1B-FD3EECDE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653281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  <a:p>
            <a:fld id="{37A87410-F2DF-4C86-B8CD-AA108A841FB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153400" cy="762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Garamond" pitchFamily="18" charset="0"/>
              </a:rPr>
              <a:t>Cigna Comparison to Market</a:t>
            </a:r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533400" y="4495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Garamond" pitchFamily="18" charset="0"/>
              </a:rPr>
              <a:t>For Inpatient Services in FY 2018, Cigna had an unfavorable 1.9% pricing spread (28.90% vs. 27.0% of charges) compared to all other commercial managed care payers collectively – this translates into a 7.0% pricing disadvantage (1.9% ÷ 27.0%)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Garamond" pitchFamily="18" charset="0"/>
              </a:rPr>
              <a:t>For Outpatient Services in FY 2018, Cigna had a unfavorable 3.8% pricing spread (27.3% vs. 23.5% of charges) compared to all other commercial managed care payers collectively – this translates into </a:t>
            </a:r>
            <a:r>
              <a:rPr lang="en-US" sz="1800">
                <a:latin typeface="Garamond" pitchFamily="18" charset="0"/>
              </a:rPr>
              <a:t>an 16.2</a:t>
            </a:r>
            <a:r>
              <a:rPr lang="en-US" sz="1800" dirty="0">
                <a:latin typeface="Garamond" pitchFamily="18" charset="0"/>
              </a:rPr>
              <a:t>% pricing disadvantage (3.4% ÷ 23.5%)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latin typeface="Garamond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16764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685799" y="6294936"/>
            <a:ext cx="42082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Source – 2018 AHCA Report; Cigna claim experience; OnPoint Partners analysis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26327C4-5E03-4C50-ABDF-F8B27D29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613525"/>
            <a:ext cx="342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aramond" pitchFamily="18" charset="0"/>
              </a:rPr>
              <a:t>Proprietary and Confidential - © OnPoint Partners 2019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621979"/>
              </p:ext>
            </p:extLst>
          </p:nvPr>
        </p:nvGraphicFramePr>
        <p:xfrm>
          <a:off x="1452222" y="1316832"/>
          <a:ext cx="6010955" cy="317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82038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864</Words>
  <Application>Microsoft Office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</vt:lpstr>
      <vt:lpstr>Garamond</vt:lpstr>
      <vt:lpstr>Times New Roman</vt:lpstr>
      <vt:lpstr>Default Design</vt:lpstr>
      <vt:lpstr>A Competitive Assessment of Cigna’s Discount Arrangement</vt:lpstr>
      <vt:lpstr>Introduction</vt:lpstr>
      <vt:lpstr>Cigna’s Financial Profile</vt:lpstr>
      <vt:lpstr>Financial Performance by Line of Business</vt:lpstr>
      <vt:lpstr>Commercial Managed Care</vt:lpstr>
      <vt:lpstr>Cigna Comparison to Market</vt:lpstr>
      <vt:lpstr>Savings Analysis</vt:lpstr>
      <vt:lpstr>Opportunity Assessment</vt:lpstr>
      <vt:lpstr>Cigna Comparison to Market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Competitive Assessment of Cigna’s Discount Arrangement</dc:title>
  <dc:creator>Dante Giuliano</dc:creator>
  <cp:lastModifiedBy>Peter A. Van Loon</cp:lastModifiedBy>
  <cp:revision>306</cp:revision>
  <cp:lastPrinted>2019-10-17T01:58:36Z</cp:lastPrinted>
  <dcterms:created xsi:type="dcterms:W3CDTF">2007-11-15T15:18:19Z</dcterms:created>
  <dcterms:modified xsi:type="dcterms:W3CDTF">2020-02-04T22:18:27Z</dcterms:modified>
</cp:coreProperties>
</file>