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
  </p:notesMasterIdLst>
  <p:sldIdLst>
    <p:sldId id="257" r:id="rId2"/>
    <p:sldId id="519" r:id="rId3"/>
    <p:sldId id="576" r:id="rId4"/>
    <p:sldId id="277" r:id="rId5"/>
    <p:sldId id="369" r:id="rId6"/>
    <p:sldId id="568" r:id="rId7"/>
    <p:sldId id="561" r:id="rId8"/>
    <p:sldId id="564" r:id="rId9"/>
    <p:sldId id="577" r:id="rId10"/>
    <p:sldId id="5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4A43031-B5BB-4F59-BCF6-1658319A1535}">
          <p14:sldIdLst>
            <p14:sldId id="257"/>
            <p14:sldId id="519"/>
            <p14:sldId id="576"/>
            <p14:sldId id="277"/>
            <p14:sldId id="369"/>
            <p14:sldId id="568"/>
            <p14:sldId id="561"/>
            <p14:sldId id="564"/>
            <p14:sldId id="577"/>
            <p14:sldId id="565"/>
          </p14:sldIdLst>
        </p14:section>
        <p14:section name="UNUSED" id="{B18204F1-308F-4411-A1BA-A2A2C426C92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VanNostrand" initials="PV" lastIdx="1" clrIdx="0">
    <p:extLst>
      <p:ext uri="{19B8F6BF-5375-455C-9EA6-DF929625EA0E}">
        <p15:presenceInfo xmlns:p15="http://schemas.microsoft.com/office/powerpoint/2012/main" userId="0ec671568a4579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6192E"/>
    <a:srgbClr val="00B050"/>
    <a:srgbClr val="000000"/>
    <a:srgbClr val="FFFFFF"/>
    <a:srgbClr val="16C60C"/>
    <a:srgbClr val="D0F4CE"/>
    <a:srgbClr val="DDEEFF"/>
    <a:srgbClr val="FFE0CC"/>
    <a:srgbClr val="CD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675" autoAdjust="0"/>
    <p:restoredTop sz="60987" autoAdjust="0"/>
  </p:normalViewPr>
  <p:slideViewPr>
    <p:cSldViewPr snapToGrid="0" snapToObjects="1" showGuides="1">
      <p:cViewPr varScale="1">
        <p:scale>
          <a:sx n="112" d="100"/>
          <a:sy n="112" d="100"/>
        </p:scale>
        <p:origin x="108" y="96"/>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0239D73C-AF14-7643-8BC7-209F4FB10DDF}" type="datetimeFigureOut">
              <a:rPr lang="en-US" smtClean="0"/>
              <a:pPr/>
              <a:t>8/12/2024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52A25F9-16D3-E64A-8639-7B020C319E7B}" type="slidenum">
              <a:rPr lang="en-US" smtClean="0"/>
              <a:pPr/>
              <a:t>‹#›</a:t>
            </a:fld>
            <a:endParaRPr lang="en-US" dirty="0"/>
          </a:p>
        </p:txBody>
      </p:sp>
    </p:spTree>
    <p:extLst>
      <p:ext uri="{BB962C8B-B14F-4D97-AF65-F5344CB8AC3E}">
        <p14:creationId xmlns:p14="http://schemas.microsoft.com/office/powerpoint/2010/main" val="1908973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my name is Peter VanNostrand and today I’m presenting our proposed demo paper titled </a:t>
            </a:r>
            <a:br>
              <a:rPr lang="en-US" dirty="0"/>
            </a:br>
            <a:r>
              <a:rPr lang="en-US" dirty="0"/>
              <a:t>“Counterfactual Explanation Analytics: Empowering Lay Users to Take Action Against Consequential Automated Decisions”</a:t>
            </a:r>
          </a:p>
        </p:txBody>
      </p:sp>
      <p:sp>
        <p:nvSpPr>
          <p:cNvPr id="4" name="Slide Number Placeholder 3"/>
          <p:cNvSpPr>
            <a:spLocks noGrp="1"/>
          </p:cNvSpPr>
          <p:nvPr>
            <p:ph type="sldNum" sz="quarter" idx="5"/>
          </p:nvPr>
        </p:nvSpPr>
        <p:spPr/>
        <p:txBody>
          <a:bodyPr/>
          <a:lstStyle/>
          <a:p>
            <a:fld id="{F52A25F9-16D3-E64A-8639-7B020C319E7B}" type="slidenum">
              <a:rPr lang="en-US" smtClean="0"/>
              <a:pPr/>
              <a:t>1</a:t>
            </a:fld>
            <a:endParaRPr lang="en-US" dirty="0"/>
          </a:p>
        </p:txBody>
      </p:sp>
    </p:spTree>
    <p:extLst>
      <p:ext uri="{BB962C8B-B14F-4D97-AF65-F5344CB8AC3E}">
        <p14:creationId xmlns:p14="http://schemas.microsoft.com/office/powerpoint/2010/main" val="2528528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comes to you in two parts. In part one we’re going to briefly overview counterfactual explanation, traditional approaches and their limitations, and then introduce our new approach to explanation. In part 2 we’re going to do a live system demonstration of our visual explanation interface written in React and showcase out novel approach to counterfactual explanation as an interactive analytics task</a:t>
            </a:r>
          </a:p>
        </p:txBody>
      </p:sp>
      <p:sp>
        <p:nvSpPr>
          <p:cNvPr id="4" name="Slide Number Placeholder 3"/>
          <p:cNvSpPr>
            <a:spLocks noGrp="1"/>
          </p:cNvSpPr>
          <p:nvPr>
            <p:ph type="sldNum" sz="quarter" idx="5"/>
          </p:nvPr>
        </p:nvSpPr>
        <p:spPr/>
        <p:txBody>
          <a:bodyPr/>
          <a:lstStyle/>
          <a:p>
            <a:fld id="{F52A25F9-16D3-E64A-8639-7B020C319E7B}" type="slidenum">
              <a:rPr lang="en-US" smtClean="0"/>
              <a:pPr/>
              <a:t>2</a:t>
            </a:fld>
            <a:endParaRPr lang="en-US" dirty="0"/>
          </a:p>
        </p:txBody>
      </p:sp>
    </p:spTree>
    <p:extLst>
      <p:ext uri="{BB962C8B-B14F-4D97-AF65-F5344CB8AC3E}">
        <p14:creationId xmlns:p14="http://schemas.microsoft.com/office/powerpoint/2010/main" val="2799529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comes to you in two parts. In part one we’re going to briefly overview counterfactual explanation, traditional approaches and their limitations, and then introduce our new approach to explanation. In part 2 we’re going to do a live system demonstration of our visual explanation interface written in React and showcase out novel approach to counterfactual explanation as an interactive analytics task</a:t>
            </a:r>
          </a:p>
        </p:txBody>
      </p:sp>
      <p:sp>
        <p:nvSpPr>
          <p:cNvPr id="4" name="Slide Number Placeholder 3"/>
          <p:cNvSpPr>
            <a:spLocks noGrp="1"/>
          </p:cNvSpPr>
          <p:nvPr>
            <p:ph type="sldNum" sz="quarter" idx="5"/>
          </p:nvPr>
        </p:nvSpPr>
        <p:spPr/>
        <p:txBody>
          <a:bodyPr/>
          <a:lstStyle/>
          <a:p>
            <a:fld id="{F52A25F9-16D3-E64A-8639-7B020C319E7B}" type="slidenum">
              <a:rPr lang="en-US" smtClean="0"/>
              <a:pPr/>
              <a:t>3</a:t>
            </a:fld>
            <a:endParaRPr lang="en-US" dirty="0"/>
          </a:p>
        </p:txBody>
      </p:sp>
    </p:spTree>
    <p:extLst>
      <p:ext uri="{BB962C8B-B14F-4D97-AF65-F5344CB8AC3E}">
        <p14:creationId xmlns:p14="http://schemas.microsoft.com/office/powerpoint/2010/main" val="1301868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one example of many where consequential decisions about people’s lives are made automatically by machine learning systems. Recent surveys have found that 85% of banks use machine learning </a:t>
            </a:r>
            <a:r>
              <a:rPr lang="en-US" sz="1200" dirty="0"/>
              <a:t>in lending and investment decisions, 49 States use machine learning in pre-trial detention and parole decisions, and more than &gt;90% of F500 companies use automated applicant screening in their hiring process. This means that every day millions of people are rejected for loans, denied parole, or denied a job opportunity based on the decision of these machine learning systems</a:t>
            </a:r>
            <a:endParaRPr lang="en-US" dirty="0"/>
          </a:p>
        </p:txBody>
      </p:sp>
      <p:sp>
        <p:nvSpPr>
          <p:cNvPr id="4" name="Slide Number Placeholder 3"/>
          <p:cNvSpPr>
            <a:spLocks noGrp="1"/>
          </p:cNvSpPr>
          <p:nvPr>
            <p:ph type="sldNum" sz="quarter" idx="5"/>
          </p:nvPr>
        </p:nvSpPr>
        <p:spPr/>
        <p:txBody>
          <a:bodyPr/>
          <a:lstStyle/>
          <a:p>
            <a:fld id="{F52A25F9-16D3-E64A-8639-7B020C319E7B}" type="slidenum">
              <a:rPr lang="en-US" smtClean="0"/>
              <a:pPr/>
              <a:t>4</a:t>
            </a:fld>
            <a:endParaRPr lang="en-US" dirty="0"/>
          </a:p>
        </p:txBody>
      </p:sp>
    </p:spTree>
    <p:extLst>
      <p:ext uri="{BB962C8B-B14F-4D97-AF65-F5344CB8AC3E}">
        <p14:creationId xmlns:p14="http://schemas.microsoft.com/office/powerpoint/2010/main" val="49384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when facing these negative outcomes users want to know why. And specifically those questions are often phrased something like this: why was my loan application classified as rejected rather than accepted, why was my parole request denied rather than approved, or why was my resume classified as not-hired rather than hired</a:t>
            </a:r>
          </a:p>
        </p:txBody>
      </p:sp>
      <p:sp>
        <p:nvSpPr>
          <p:cNvPr id="4" name="Slide Number Placeholder 3"/>
          <p:cNvSpPr>
            <a:spLocks noGrp="1"/>
          </p:cNvSpPr>
          <p:nvPr>
            <p:ph type="sldNum" sz="quarter" idx="5"/>
          </p:nvPr>
        </p:nvSpPr>
        <p:spPr/>
        <p:txBody>
          <a:bodyPr/>
          <a:lstStyle/>
          <a:p>
            <a:fld id="{F52A25F9-16D3-E64A-8639-7B020C319E7B}" type="slidenum">
              <a:rPr lang="en-US" smtClean="0"/>
              <a:pPr/>
              <a:t>5</a:t>
            </a:fld>
            <a:endParaRPr lang="en-US" dirty="0"/>
          </a:p>
        </p:txBody>
      </p:sp>
    </p:spTree>
    <p:extLst>
      <p:ext uri="{BB962C8B-B14F-4D97-AF65-F5344CB8AC3E}">
        <p14:creationId xmlns:p14="http://schemas.microsoft.com/office/powerpoint/2010/main" val="1192628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when facing these negative outcomes users want to know why. And specifically those questions are often phrased something like this: why was my loan application classified as rejected rather than accepted, why was my parole request denied rather than approved, or why was my resume classified as not-hired rather than hired</a:t>
            </a:r>
          </a:p>
        </p:txBody>
      </p:sp>
      <p:sp>
        <p:nvSpPr>
          <p:cNvPr id="4" name="Slide Number Placeholder 3"/>
          <p:cNvSpPr>
            <a:spLocks noGrp="1"/>
          </p:cNvSpPr>
          <p:nvPr>
            <p:ph type="sldNum" sz="quarter" idx="5"/>
          </p:nvPr>
        </p:nvSpPr>
        <p:spPr/>
        <p:txBody>
          <a:bodyPr/>
          <a:lstStyle/>
          <a:p>
            <a:fld id="{F52A25F9-16D3-E64A-8639-7B020C319E7B}" type="slidenum">
              <a:rPr lang="en-US" smtClean="0"/>
              <a:pPr/>
              <a:t>6</a:t>
            </a:fld>
            <a:endParaRPr lang="en-US" dirty="0"/>
          </a:p>
        </p:txBody>
      </p:sp>
    </p:spTree>
    <p:extLst>
      <p:ext uri="{BB962C8B-B14F-4D97-AF65-F5344CB8AC3E}">
        <p14:creationId xmlns:p14="http://schemas.microsoft.com/office/powerpoint/2010/main" val="30889305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traditional way of doing this is via counterfactual point explanations. Given a negative outcome such as this rejected loan applicant, traditional explanation techniques generate a new counterfactual point which represents some hypothetical changes to the instance such that it would be accepted such as “your application would have been accepted if your income was $1500 and your rent was $500.” If we look at the decision surface of the machine learning model this equate to starting from the observed instance x and moving across the decision boundary to some new point x’, and this is often done to minimize the size of this change according to some distance function. This has two main challenges though. The first is explanation personalization. A user could very obviously say “I can’t get a raise” or “I’d rather save money than move” which means that these suggested changes wouldn’t actually be actionable for them. The second challenge is feature variations. If the user is targeting a raise to $1500 but ends up getting a raise to $1450, what happens in this case? In the decision surface we can think about this as the possibility of small </a:t>
            </a:r>
            <a:r>
              <a:rPr lang="en-US" dirty="0" err="1"/>
              <a:t>pertburbation</a:t>
            </a:r>
            <a:r>
              <a:rPr lang="en-US" dirty="0"/>
              <a:t> causing the user to end up at one of these nearby points instead of exactly meeting the suggested x’. This happens because the counterfactual point places very rigid requirements on users who don’t have 100% agency over their feature-values, and is especially pernicious for features like savings which can vary quite a lot over a normal day meaning that whether or not they get accepted is basically up to random chance of exactly when they reapply</a:t>
            </a:r>
          </a:p>
        </p:txBody>
      </p:sp>
      <p:sp>
        <p:nvSpPr>
          <p:cNvPr id="4" name="Slide Number Placeholder 3"/>
          <p:cNvSpPr>
            <a:spLocks noGrp="1"/>
          </p:cNvSpPr>
          <p:nvPr>
            <p:ph type="sldNum" sz="quarter" idx="5"/>
          </p:nvPr>
        </p:nvSpPr>
        <p:spPr/>
        <p:txBody>
          <a:bodyPr/>
          <a:lstStyle/>
          <a:p>
            <a:fld id="{F52A25F9-16D3-E64A-8639-7B020C319E7B}" type="slidenum">
              <a:rPr lang="en-US" smtClean="0"/>
              <a:pPr/>
              <a:t>7</a:t>
            </a:fld>
            <a:endParaRPr lang="en-US" dirty="0"/>
          </a:p>
        </p:txBody>
      </p:sp>
    </p:spTree>
    <p:extLst>
      <p:ext uri="{BB962C8B-B14F-4D97-AF65-F5344CB8AC3E}">
        <p14:creationId xmlns:p14="http://schemas.microsoft.com/office/powerpoint/2010/main" val="25775774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10" name="Text Placeholder 5"/>
          <p:cNvSpPr>
            <a:spLocks noGrp="1"/>
          </p:cNvSpPr>
          <p:nvPr>
            <p:ph type="body" sz="quarter" idx="10" hasCustomPrompt="1"/>
          </p:nvPr>
        </p:nvSpPr>
        <p:spPr>
          <a:xfrm>
            <a:off x="658368" y="3968496"/>
            <a:ext cx="6638544" cy="1650381"/>
          </a:xfrm>
          <a:prstGeom prst="rect">
            <a:avLst/>
          </a:prstGeom>
        </p:spPr>
        <p:txBody>
          <a:bodyPr lIns="0">
            <a:noAutofit/>
          </a:bodyPr>
          <a:lstStyle>
            <a:lvl1pPr marL="0" indent="0">
              <a:buNone/>
              <a:defRPr sz="2800" b="0" i="0">
                <a:solidFill>
                  <a:schemeClr val="bg1"/>
                </a:solidFill>
                <a:latin typeface="Georgia" charset="0"/>
                <a:ea typeface="Georgia" charset="0"/>
                <a:cs typeface="Georgia" charset="0"/>
              </a:defRPr>
            </a:lvl1pPr>
          </a:lstStyle>
          <a:p>
            <a:pPr lvl="0"/>
            <a:r>
              <a:rPr lang="en-US" dirty="0"/>
              <a:t>Sub-topic</a:t>
            </a:r>
          </a:p>
        </p:txBody>
      </p:sp>
      <p:sp>
        <p:nvSpPr>
          <p:cNvPr id="14" name="Title 1"/>
          <p:cNvSpPr>
            <a:spLocks noGrp="1"/>
          </p:cNvSpPr>
          <p:nvPr>
            <p:ph type="ctrTitle" hasCustomPrompt="1"/>
          </p:nvPr>
        </p:nvSpPr>
        <p:spPr>
          <a:xfrm>
            <a:off x="658368" y="1490472"/>
            <a:ext cx="6638544" cy="2386584"/>
          </a:xfrm>
          <a:prstGeom prst="rect">
            <a:avLst/>
          </a:prstGeom>
          <a:ln>
            <a:noFill/>
          </a:ln>
        </p:spPr>
        <p:txBody>
          <a:bodyPr lIns="0" anchor="b">
            <a:noAutofit/>
          </a:bodyPr>
          <a:lstStyle>
            <a:lvl1pPr algn="l">
              <a:lnSpc>
                <a:spcPts val="5800"/>
              </a:lnSpc>
              <a:defRPr sz="6000" b="1" i="0" cap="none" baseline="0">
                <a:solidFill>
                  <a:schemeClr val="bg1"/>
                </a:solidFill>
                <a:latin typeface="Arial" charset="0"/>
                <a:ea typeface="Arial" charset="0"/>
                <a:cs typeface="Arial" charset="0"/>
              </a:defRPr>
            </a:lvl1pPr>
          </a:lstStyle>
          <a:p>
            <a:r>
              <a:rPr lang="en-US" dirty="0"/>
              <a:t>Presentation</a:t>
            </a:r>
            <a:br>
              <a:rPr lang="en-US" dirty="0"/>
            </a:br>
            <a:r>
              <a:rPr lang="en-US" dirty="0"/>
              <a:t>Title</a:t>
            </a:r>
          </a:p>
        </p:txBody>
      </p:sp>
      <p:pic>
        <p:nvPicPr>
          <p:cNvPr id="7" name="Picture 6">
            <a:extLst>
              <a:ext uri="{FF2B5EF4-FFF2-40B4-BE49-F238E27FC236}">
                <a16:creationId xmlns:a16="http://schemas.microsoft.com/office/drawing/2014/main" id="{E522ED4A-2E99-4432-A765-E8990BCB9C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pic>
        <p:nvPicPr>
          <p:cNvPr id="5" name="Picture 4">
            <a:extLst>
              <a:ext uri="{FF2B5EF4-FFF2-40B4-BE49-F238E27FC236}">
                <a16:creationId xmlns:a16="http://schemas.microsoft.com/office/drawing/2014/main" id="{DCEB1DEC-A1FE-449D-98B9-8BA3CC68D87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60400" y="5853480"/>
            <a:ext cx="2239232" cy="7315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541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Photo">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DC6EF38F-8DF7-3941-B22C-502232E4CB0B}"/>
              </a:ext>
            </a:extLst>
          </p:cNvPr>
          <p:cNvSpPr>
            <a:spLocks noGrp="1" noChangeAspect="1"/>
          </p:cNvSpPr>
          <p:nvPr>
            <p:ph type="pic" idx="13"/>
          </p:nvPr>
        </p:nvSpPr>
        <p:spPr>
          <a:xfrm>
            <a:off x="5098566" y="927100"/>
            <a:ext cx="7093434"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1005840" y="182880"/>
            <a:ext cx="8493760" cy="5909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1371600"/>
            <a:ext cx="4248912" cy="39682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0D8C17C1-D75E-7F4A-895D-15D9E2D1D38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1616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1005840" y="182880"/>
            <a:ext cx="7243572" cy="5909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1371600"/>
            <a:ext cx="4248912" cy="3968249"/>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2">
            <a:extLst>
              <a:ext uri="{FF2B5EF4-FFF2-40B4-BE49-F238E27FC236}">
                <a16:creationId xmlns:a16="http://schemas.microsoft.com/office/drawing/2014/main" id="{0CAA554F-B37C-9E47-B5E4-82235D4EC6CD}"/>
              </a:ext>
            </a:extLst>
          </p:cNvPr>
          <p:cNvSpPr>
            <a:spLocks noGrp="1" noChangeAspect="1"/>
          </p:cNvSpPr>
          <p:nvPr>
            <p:ph type="pic" idx="13"/>
          </p:nvPr>
        </p:nvSpPr>
        <p:spPr>
          <a:xfrm>
            <a:off x="5114631" y="934720"/>
            <a:ext cx="7077369" cy="3064678"/>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8" name="Picture Placeholder 2">
            <a:extLst>
              <a:ext uri="{FF2B5EF4-FFF2-40B4-BE49-F238E27FC236}">
                <a16:creationId xmlns:a16="http://schemas.microsoft.com/office/drawing/2014/main" id="{9F5FDDA2-E7AF-294B-ACDF-BDB5997277BC}"/>
              </a:ext>
            </a:extLst>
          </p:cNvPr>
          <p:cNvSpPr>
            <a:spLocks noGrp="1" noChangeAspect="1"/>
          </p:cNvSpPr>
          <p:nvPr>
            <p:ph type="pic" idx="14"/>
          </p:nvPr>
        </p:nvSpPr>
        <p:spPr>
          <a:xfrm>
            <a:off x="5114631" y="3998296"/>
            <a:ext cx="360252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9" name="Picture Placeholder 2">
            <a:extLst>
              <a:ext uri="{FF2B5EF4-FFF2-40B4-BE49-F238E27FC236}">
                <a16:creationId xmlns:a16="http://schemas.microsoft.com/office/drawing/2014/main" id="{F2499D1A-BF4E-8444-BF94-86863CA11648}"/>
              </a:ext>
            </a:extLst>
          </p:cNvPr>
          <p:cNvSpPr>
            <a:spLocks noGrp="1" noChangeAspect="1"/>
          </p:cNvSpPr>
          <p:nvPr>
            <p:ph type="pic" idx="15"/>
          </p:nvPr>
        </p:nvSpPr>
        <p:spPr>
          <a:xfrm>
            <a:off x="8701089" y="3998296"/>
            <a:ext cx="3490912" cy="2857500"/>
          </a:xfrm>
          <a:prstGeom prst="rect">
            <a:avLst/>
          </a:prstGeom>
          <a:solidFill>
            <a:schemeClr val="bg2">
              <a:lumMod val="75000"/>
            </a:schemeClr>
          </a:solidFill>
          <a:ln>
            <a:solidFill>
              <a:schemeClr val="bg1"/>
            </a:solid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10" name="Footer Placeholder 9">
            <a:extLst>
              <a:ext uri="{FF2B5EF4-FFF2-40B4-BE49-F238E27FC236}">
                <a16:creationId xmlns:a16="http://schemas.microsoft.com/office/drawing/2014/main" id="{2F90DAFF-101D-E948-A7EE-D57686CEB2DD}"/>
              </a:ext>
            </a:extLst>
          </p:cNvPr>
          <p:cNvSpPr>
            <a:spLocks noGrp="1"/>
          </p:cNvSpPr>
          <p:nvPr>
            <p:ph type="ftr" sz="quarter" idx="16"/>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540851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 Width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47F2-B572-1341-97A2-03F799FC1CDE}"/>
              </a:ext>
            </a:extLst>
          </p:cNvPr>
          <p:cNvSpPr>
            <a:spLocks noGrp="1"/>
          </p:cNvSpPr>
          <p:nvPr>
            <p:ph type="title"/>
          </p:nvPr>
        </p:nvSpPr>
        <p:spPr/>
        <p:txBody>
          <a:body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B21EA68-2B0A-7648-9710-0081FFDD7D68}"/>
              </a:ext>
            </a:extLst>
          </p:cNvPr>
          <p:cNvSpPr>
            <a:spLocks noGrp="1" noChangeAspect="1"/>
          </p:cNvSpPr>
          <p:nvPr>
            <p:ph type="pic" idx="13"/>
          </p:nvPr>
        </p:nvSpPr>
        <p:spPr>
          <a:xfrm>
            <a:off x="0" y="927100"/>
            <a:ext cx="12192000" cy="5930900"/>
          </a:xfrm>
          <a:prstGeom prst="rect">
            <a:avLst/>
          </a:prstGeom>
          <a:solidFill>
            <a:schemeClr val="bg2">
              <a:lumMod val="75000"/>
            </a:schemeClr>
          </a:solidFill>
          <a:ln>
            <a:noFill/>
          </a:ln>
        </p:spPr>
        <p:txBody>
          <a:bodyPr anchor="t">
            <a:normAutofit/>
          </a:bodyPr>
          <a:lstStyle>
            <a:lvl1pPr marL="0" indent="0" algn="ctr">
              <a:buNone/>
              <a:defRPr sz="1600" b="0" i="0">
                <a:solidFill>
                  <a:schemeClr val="bg1"/>
                </a:solidFill>
                <a:latin typeface="Arial" charset="0"/>
                <a:ea typeface="Arial" charset="0"/>
                <a:cs typeface="Arial" charset="0"/>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5" name="Footer Placeholder 4">
            <a:extLst>
              <a:ext uri="{FF2B5EF4-FFF2-40B4-BE49-F238E27FC236}">
                <a16:creationId xmlns:a16="http://schemas.microsoft.com/office/drawing/2014/main" id="{7D1C2F5B-0BEC-1B48-AF19-F70CBF88DDD2}"/>
              </a:ext>
            </a:extLst>
          </p:cNvPr>
          <p:cNvSpPr>
            <a:spLocks noGrp="1"/>
          </p:cNvSpPr>
          <p:nvPr>
            <p:ph type="ftr" sz="quarter" idx="14"/>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2760458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1005840" y="182880"/>
            <a:ext cx="7007860" cy="5909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1371600"/>
            <a:ext cx="4248912" cy="3968249"/>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hart Placeholder 2">
            <a:extLst>
              <a:ext uri="{FF2B5EF4-FFF2-40B4-BE49-F238E27FC236}">
                <a16:creationId xmlns:a16="http://schemas.microsoft.com/office/drawing/2014/main" id="{7B782143-2792-E14B-AE51-0FFA9028EB8A}"/>
              </a:ext>
            </a:extLst>
          </p:cNvPr>
          <p:cNvSpPr>
            <a:spLocks noGrp="1"/>
          </p:cNvSpPr>
          <p:nvPr>
            <p:ph type="chart" sz="quarter" idx="16"/>
          </p:nvPr>
        </p:nvSpPr>
        <p:spPr>
          <a:xfrm>
            <a:off x="5161935" y="1976285"/>
            <a:ext cx="6325152" cy="3967316"/>
          </a:xfrm>
          <a:prstGeom prst="rect">
            <a:avLst/>
          </a:prstGeom>
          <a:solidFill>
            <a:schemeClr val="bg2">
              <a:lumMod val="75000"/>
            </a:schemeClr>
          </a:solidFill>
          <a:ln>
            <a:noFill/>
          </a:ln>
        </p:spPr>
        <p:style>
          <a:lnRef idx="1">
            <a:schemeClr val="accent3"/>
          </a:lnRef>
          <a:fillRef idx="2">
            <a:schemeClr val="accent3"/>
          </a:fillRef>
          <a:effectRef idx="1">
            <a:schemeClr val="accent3"/>
          </a:effectRef>
          <a:fontRef idx="none"/>
        </p:style>
        <p:txBody>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baseline="0">
                <a:solidFill>
                  <a:schemeClr val="bg1"/>
                </a:solidFill>
                <a:latin typeface="Arial" charset="0"/>
                <a:ea typeface="Arial" charset="0"/>
                <a:cs typeface="Arial" charset="0"/>
              </a:defRPr>
            </a:lvl1pPr>
          </a:lstStyle>
          <a:p>
            <a:r>
              <a:rPr lang="en-US"/>
              <a:t>Click icon to add chart</a:t>
            </a:r>
            <a:endParaRPr lang="en-US" dirty="0"/>
          </a:p>
        </p:txBody>
      </p:sp>
      <p:sp>
        <p:nvSpPr>
          <p:cNvPr id="8" name="Footer Placeholder 7">
            <a:extLst>
              <a:ext uri="{FF2B5EF4-FFF2-40B4-BE49-F238E27FC236}">
                <a16:creationId xmlns:a16="http://schemas.microsoft.com/office/drawing/2014/main" id="{EEFBFC18-7AE9-1C44-9039-61F804A6140A}"/>
              </a:ext>
            </a:extLst>
          </p:cNvPr>
          <p:cNvSpPr>
            <a:spLocks noGrp="1"/>
          </p:cNvSpPr>
          <p:nvPr>
            <p:ph type="ftr" sz="quarter" idx="17"/>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61249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Slide">
    <p:bg>
      <p:bgPr>
        <a:solidFill>
          <a:schemeClr val="tx2"/>
        </a:solidFill>
        <a:effectLst/>
      </p:bgPr>
    </p:bg>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658368" y="1490663"/>
            <a:ext cx="6638544" cy="2387600"/>
          </a:xfrm>
          <a:prstGeom prst="rect">
            <a:avLst/>
          </a:prstGeom>
          <a:ln>
            <a:noFill/>
          </a:ln>
        </p:spPr>
        <p:txBody>
          <a:bodyPr lIns="0" anchor="b">
            <a:noAutofit/>
          </a:bodyPr>
          <a:lstStyle>
            <a:lvl1pPr algn="l">
              <a:lnSpc>
                <a:spcPts val="5800"/>
              </a:lnSpc>
              <a:defRPr sz="6000" b="1" i="0" cap="all" baseline="0">
                <a:solidFill>
                  <a:schemeClr val="bg1"/>
                </a:solidFill>
                <a:latin typeface="Arial" charset="0"/>
                <a:ea typeface="Arial" charset="0"/>
                <a:cs typeface="Arial" charset="0"/>
              </a:defRPr>
            </a:lvl1pPr>
          </a:lstStyle>
          <a:p>
            <a:r>
              <a:rPr lang="en-US" dirty="0"/>
              <a:t>DIVIDER SLIDE</a:t>
            </a:r>
          </a:p>
        </p:txBody>
      </p:sp>
      <p:sp>
        <p:nvSpPr>
          <p:cNvPr id="6" name="Subtitle 2"/>
          <p:cNvSpPr>
            <a:spLocks noGrp="1"/>
          </p:cNvSpPr>
          <p:nvPr>
            <p:ph type="subTitle" idx="1" hasCustomPrompt="1"/>
          </p:nvPr>
        </p:nvSpPr>
        <p:spPr>
          <a:xfrm>
            <a:off x="658368" y="3970337"/>
            <a:ext cx="6638544" cy="2212976"/>
          </a:xfrm>
          <a:prstGeom prst="rect">
            <a:avLst/>
          </a:prstGeom>
          <a:ln>
            <a:noFill/>
          </a:ln>
        </p:spPr>
        <p:txBody>
          <a:bodyPr lIns="0">
            <a:noAutofit/>
          </a:bodyPr>
          <a:lstStyle>
            <a:lvl1pPr marL="0" indent="0" algn="l">
              <a:buNone/>
              <a:defRPr sz="2800" b="0" baseline="0">
                <a:solidFill>
                  <a:schemeClr val="bg1"/>
                </a:solidFill>
                <a:latin typeface="Georgia" charset="0"/>
                <a:ea typeface="Georgia" charset="0"/>
                <a:cs typeface="Georgia"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title</a:t>
            </a:r>
          </a:p>
        </p:txBody>
      </p:sp>
      <p:pic>
        <p:nvPicPr>
          <p:cNvPr id="8" name="Picture 7">
            <a:extLst>
              <a:ext uri="{FF2B5EF4-FFF2-40B4-BE49-F238E27FC236}">
                <a16:creationId xmlns:a16="http://schemas.microsoft.com/office/drawing/2014/main" id="{2FB2F890-27DB-4405-8667-4AC246576C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31182" y="2693986"/>
            <a:ext cx="4260818" cy="4172236"/>
          </a:xfrm>
          <a:prstGeom prst="rect">
            <a:avLst/>
          </a:prstGeom>
        </p:spPr>
      </p:pic>
    </p:spTree>
    <p:extLst>
      <p:ext uri="{BB962C8B-B14F-4D97-AF65-F5344CB8AC3E}">
        <p14:creationId xmlns:p14="http://schemas.microsoft.com/office/powerpoint/2010/main" val="252752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1005840" y="182880"/>
            <a:ext cx="6951472" cy="590931"/>
          </a:xfrm>
        </p:spPr>
        <p:txBody>
          <a:bodyPr/>
          <a:lstStyle>
            <a:lvl1pPr>
              <a:defRPr>
                <a:solidFill>
                  <a:srgbClr val="FFFFFF"/>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1371600"/>
            <a:ext cx="6951472" cy="3968249"/>
          </a:xfrm>
        </p:spPr>
        <p:txBody>
          <a:bodyPr/>
          <a:lstStyle>
            <a:lvl1pPr>
              <a:buClr>
                <a:srgbClr val="A6192E"/>
              </a:buClr>
              <a:defRPr>
                <a:solidFill>
                  <a:srgbClr val="000000"/>
                </a:solidFill>
              </a:defRPr>
            </a:lvl1pPr>
            <a:lvl2pPr>
              <a:buClr>
                <a:srgbClr val="A6192E"/>
              </a:buClr>
              <a:defRPr>
                <a:solidFill>
                  <a:srgbClr val="000000"/>
                </a:solidFill>
              </a:defRPr>
            </a:lvl2pPr>
            <a:lvl3pPr>
              <a:buClr>
                <a:srgbClr val="A6192E"/>
              </a:buClr>
              <a:defRPr>
                <a:solidFill>
                  <a:srgbClr val="000000"/>
                </a:solidFill>
              </a:defRPr>
            </a:lvl3pPr>
            <a:lvl4pPr>
              <a:buClr>
                <a:srgbClr val="A6192E"/>
              </a:buClr>
              <a:defRPr>
                <a:solidFill>
                  <a:srgbClr val="000000"/>
                </a:solidFill>
              </a:defRPr>
            </a:lvl4pPr>
            <a:lvl5pPr>
              <a:buClr>
                <a:srgbClr val="A6192E"/>
              </a:buCl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912402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enter Tex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3352800" y="2514600"/>
            <a:ext cx="5486400" cy="1828800"/>
          </a:xfrm>
        </p:spPr>
        <p:txBody>
          <a:bodyPr anchor="ctr"/>
          <a:lstStyle>
            <a:lvl1pPr marL="0" indent="0" algn="ctr">
              <a:buClr>
                <a:srgbClr val="A6192E"/>
              </a:buClr>
              <a:buNone/>
              <a:defRPr sz="3200">
                <a:solidFill>
                  <a:srgbClr val="000000"/>
                </a:solidFill>
              </a:defRPr>
            </a:lvl1pPr>
            <a:lvl2pPr>
              <a:buClr>
                <a:srgbClr val="A6192E"/>
              </a:buClr>
              <a:defRPr/>
            </a:lvl2pPr>
            <a:lvl3pPr>
              <a:buClr>
                <a:srgbClr val="A6192E"/>
              </a:buClr>
              <a:defRPr/>
            </a:lvl3pPr>
            <a:lvl4pPr>
              <a:buClr>
                <a:srgbClr val="A6192E"/>
              </a:buClr>
              <a:defRPr/>
            </a:lvl4pPr>
            <a:lvl5pPr>
              <a:buClr>
                <a:srgbClr val="A6192E"/>
              </a:buClr>
              <a:defRPr/>
            </a:lvl5pPr>
          </a:lstStyle>
          <a:p>
            <a:pPr lvl="0"/>
            <a:r>
              <a:rPr lang="en-US"/>
              <a:t>Click to edit Master text styles</a:t>
            </a:r>
          </a:p>
        </p:txBody>
      </p:sp>
      <p:sp>
        <p:nvSpPr>
          <p:cNvPr id="5" name="Footer Placeholder 4">
            <a:extLst>
              <a:ext uri="{FF2B5EF4-FFF2-40B4-BE49-F238E27FC236}">
                <a16:creationId xmlns:a16="http://schemas.microsoft.com/office/drawing/2014/main" id="{11E420E5-CF10-E744-8836-DA131F3DFECE}"/>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643632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ulleted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2049F-7F34-5D48-8F72-755B85F3E737}"/>
              </a:ext>
            </a:extLst>
          </p:cNvPr>
          <p:cNvSpPr>
            <a:spLocks noGrp="1"/>
          </p:cNvSpPr>
          <p:nvPr>
            <p:ph type="title"/>
          </p:nvPr>
        </p:nvSpPr>
        <p:spPr>
          <a:xfrm>
            <a:off x="1005840" y="182880"/>
            <a:ext cx="6951472" cy="590931"/>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C46810-DD61-C649-9461-59FA66CD210E}"/>
              </a:ext>
            </a:extLst>
          </p:cNvPr>
          <p:cNvSpPr>
            <a:spLocks noGrp="1"/>
          </p:cNvSpPr>
          <p:nvPr>
            <p:ph idx="1"/>
          </p:nvPr>
        </p:nvSpPr>
        <p:spPr>
          <a:xfrm>
            <a:off x="566928" y="1371600"/>
            <a:ext cx="6951472" cy="3968249"/>
          </a:xfrm>
        </p:spPr>
        <p:txBody>
          <a:bodyPr/>
          <a:lstStyle>
            <a:lvl1pPr>
              <a:defRPr>
                <a:solidFill>
                  <a:srgbClr val="000000"/>
                </a:solidFill>
              </a:defRPr>
            </a:lvl1pPr>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54A51F46-BA21-2546-AE85-93B56EC06187}"/>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08321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itle and Doubl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52B2E-D090-724F-8681-FBE0CDA2F117}"/>
              </a:ext>
            </a:extLst>
          </p:cNvPr>
          <p:cNvSpPr>
            <a:spLocks noGrp="1"/>
          </p:cNvSpPr>
          <p:nvPr>
            <p:ph type="title"/>
          </p:nvPr>
        </p:nvSpPr>
        <p:spPr>
          <a:xfrm>
            <a:off x="1005840" y="182880"/>
            <a:ext cx="10515600" cy="59093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E559530-982F-0F4F-B296-9DB2F44D8051}"/>
              </a:ext>
            </a:extLst>
          </p:cNvPr>
          <p:cNvSpPr>
            <a:spLocks noGrp="1"/>
          </p:cNvSpPr>
          <p:nvPr>
            <p:ph sz="half" idx="1"/>
          </p:nvPr>
        </p:nvSpPr>
        <p:spPr>
          <a:xfrm>
            <a:off x="566928" y="1371600"/>
            <a:ext cx="4500372" cy="39486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0367C6-4AC8-9C47-BDFA-A5613CF90E15}"/>
              </a:ext>
            </a:extLst>
          </p:cNvPr>
          <p:cNvSpPr>
            <a:spLocks noGrp="1"/>
          </p:cNvSpPr>
          <p:nvPr>
            <p:ph sz="half" idx="2"/>
          </p:nvPr>
        </p:nvSpPr>
        <p:spPr>
          <a:xfrm>
            <a:off x="5410200" y="1371600"/>
            <a:ext cx="4498848" cy="39502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FC1A3F1F-FF47-0844-82BA-F475FCD0AAB6}"/>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49946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5C5C1-32E2-374C-809B-D54BEC11EB3F}"/>
              </a:ext>
            </a:extLst>
          </p:cNvPr>
          <p:cNvSpPr>
            <a:spLocks noGrp="1"/>
          </p:cNvSpPr>
          <p:nvPr>
            <p:ph type="title"/>
          </p:nvPr>
        </p:nvSpPr>
        <p:spPr>
          <a:xfrm>
            <a:off x="1005840" y="182880"/>
            <a:ext cx="10515600" cy="590931"/>
          </a:xfrm>
        </p:spPr>
        <p:txBody>
          <a:bodyPr>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98817A-73B4-F340-8D0E-FB813E55F799}"/>
              </a:ext>
            </a:extLst>
          </p:cNvPr>
          <p:cNvSpPr>
            <a:spLocks noGrp="1"/>
          </p:cNvSpPr>
          <p:nvPr>
            <p:ph type="body" idx="1" hasCustomPrompt="1"/>
          </p:nvPr>
        </p:nvSpPr>
        <p:spPr>
          <a:xfrm>
            <a:off x="566928" y="1371600"/>
            <a:ext cx="5138928" cy="393192"/>
          </a:xfrm>
        </p:spPr>
        <p:txBody>
          <a:bodyPr anchor="t" anchorCtr="0">
            <a:spAutoFit/>
          </a:bodyPr>
          <a:lstStyle>
            <a:lvl1pPr marL="0" indent="0">
              <a:buNone/>
              <a:defRPr sz="1600" b="1" cap="all" baseline="0">
                <a:solidFill>
                  <a:srgbClr val="AC2B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B5126641-0094-3D49-865E-3DB9ECAC43C4}"/>
              </a:ext>
            </a:extLst>
          </p:cNvPr>
          <p:cNvSpPr>
            <a:spLocks noGrp="1"/>
          </p:cNvSpPr>
          <p:nvPr>
            <p:ph sz="half" idx="2"/>
          </p:nvPr>
        </p:nvSpPr>
        <p:spPr>
          <a:xfrm>
            <a:off x="566928" y="1828800"/>
            <a:ext cx="5140515" cy="3535744"/>
          </a:xfrm>
        </p:spPr>
        <p:txBody>
          <a:bodyPr/>
          <a:lstStyle>
            <a:lvl1pPr marL="285750" indent="-285750">
              <a:buClr>
                <a:srgbClr val="AC2B37"/>
              </a:buClr>
              <a:buSzPct val="120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6E11705-25F9-194A-9D2F-C9FEEA3A5744}"/>
              </a:ext>
            </a:extLst>
          </p:cNvPr>
          <p:cNvSpPr>
            <a:spLocks noGrp="1"/>
          </p:cNvSpPr>
          <p:nvPr>
            <p:ph type="body" sz="quarter" idx="3" hasCustomPrompt="1"/>
          </p:nvPr>
        </p:nvSpPr>
        <p:spPr>
          <a:xfrm>
            <a:off x="6172200" y="1371600"/>
            <a:ext cx="5138928" cy="379078"/>
          </a:xfrm>
        </p:spPr>
        <p:txBody>
          <a:bodyPr anchor="t" anchorCtr="0">
            <a:spAutoFit/>
          </a:bodyPr>
          <a:lstStyle>
            <a:lvl1pPr marL="0" indent="0">
              <a:buNone/>
              <a:defRPr sz="1600" b="1" cap="all" baseline="0">
                <a:solidFill>
                  <a:srgbClr val="AC2B37"/>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D978716-6004-6344-B5D2-C780B062C9CF}"/>
              </a:ext>
            </a:extLst>
          </p:cNvPr>
          <p:cNvSpPr>
            <a:spLocks noGrp="1"/>
          </p:cNvSpPr>
          <p:nvPr>
            <p:ph sz="quarter" idx="4"/>
          </p:nvPr>
        </p:nvSpPr>
        <p:spPr>
          <a:xfrm>
            <a:off x="6172200" y="1828800"/>
            <a:ext cx="5138928" cy="3538728"/>
          </a:xfrm>
        </p:spPr>
        <p:txBody>
          <a:bodyPr/>
          <a:lstStyle>
            <a:lvl1pPr marL="285750" indent="-285750">
              <a:buClr>
                <a:srgbClr val="AC2B37"/>
              </a:buClr>
              <a:buSzPct val="120000"/>
              <a:buFont typeface="Arial" panose="020B0604020202020204" pitchFamily="34" charset="0"/>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4BCA91F9-8796-3D42-B75E-9C7F7D9B7352}"/>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374844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2439-3BDA-DB47-AA02-5590274D40F8}"/>
              </a:ext>
            </a:extLst>
          </p:cNvPr>
          <p:cNvSpPr>
            <a:spLocks noGrp="1"/>
          </p:cNvSpPr>
          <p:nvPr>
            <p:ph type="title"/>
          </p:nvPr>
        </p:nvSpPr>
        <p:spPr/>
        <p:txBody>
          <a:bodyPr>
            <a:spAutoFit/>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19A2EBF7-C6C5-4541-B47E-7FB413A3DF8C}"/>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1209253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43613847-6053-FF4A-A422-D886A866F53F}"/>
              </a:ext>
            </a:extLst>
          </p:cNvPr>
          <p:cNvSpPr>
            <a:spLocks noGrp="1"/>
          </p:cNvSpPr>
          <p:nvPr>
            <p:ph type="ftr" sz="quarter" idx="10"/>
          </p:nvPr>
        </p:nvSpPr>
        <p:spPr/>
        <p:txBody>
          <a:bodyPr/>
          <a:lstStyle/>
          <a:p>
            <a:fld id="{EB53C135-CEC6-A548-8917-8F7FEB82358B}" type="slidenum">
              <a:rPr lang="en-US" smtClean="0"/>
              <a:pPr/>
              <a:t>‹#›</a:t>
            </a:fld>
            <a:endParaRPr lang="en-US" dirty="0"/>
          </a:p>
        </p:txBody>
      </p:sp>
    </p:spTree>
    <p:extLst>
      <p:ext uri="{BB962C8B-B14F-4D97-AF65-F5344CB8AC3E}">
        <p14:creationId xmlns:p14="http://schemas.microsoft.com/office/powerpoint/2010/main" val="4251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614BA-85C5-BA49-A402-F7BCCCDB2C4F}"/>
              </a:ext>
            </a:extLst>
          </p:cNvPr>
          <p:cNvSpPr>
            <a:spLocks noGrp="1"/>
          </p:cNvSpPr>
          <p:nvPr>
            <p:ph type="title"/>
          </p:nvPr>
        </p:nvSpPr>
        <p:spPr>
          <a:xfrm>
            <a:off x="1005840" y="182880"/>
            <a:ext cx="10515600" cy="590931"/>
          </a:xfrm>
          <a:prstGeom prst="rect">
            <a:avLst/>
          </a:prstGeom>
        </p:spPr>
        <p:txBody>
          <a:bodyPr vert="horz" lIns="91440" tIns="45720" rIns="91440" bIns="45720" rtlCol="0" anchor="b"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6A66ADF-AEA5-DC4B-841D-168372B891D6}"/>
              </a:ext>
            </a:extLst>
          </p:cNvPr>
          <p:cNvSpPr>
            <a:spLocks noGrp="1"/>
          </p:cNvSpPr>
          <p:nvPr>
            <p:ph type="body" idx="1"/>
          </p:nvPr>
        </p:nvSpPr>
        <p:spPr>
          <a:xfrm>
            <a:off x="566928" y="1371600"/>
            <a:ext cx="10515600" cy="474396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0BD4790E-48FE-324B-A4AD-34E3A7792E59}"/>
              </a:ext>
            </a:extLst>
          </p:cNvPr>
          <p:cNvSpPr>
            <a:spLocks noGrp="1"/>
          </p:cNvSpPr>
          <p:nvPr>
            <p:ph type="ftr" sz="quarter" idx="3"/>
          </p:nvPr>
        </p:nvSpPr>
        <p:spPr>
          <a:xfrm>
            <a:off x="11227776" y="6319774"/>
            <a:ext cx="461303" cy="365125"/>
          </a:xfrm>
          <a:prstGeom prst="rect">
            <a:avLst/>
          </a:prstGeom>
        </p:spPr>
        <p:txBody>
          <a:bodyPr vert="horz" lIns="91440" tIns="45720" rIns="91440" bIns="45720" rtlCol="0" anchor="ctr"/>
          <a:lstStyle>
            <a:lvl1pPr algn="r">
              <a:defRPr sz="1600" b="1">
                <a:solidFill>
                  <a:schemeClr val="accent4"/>
                </a:solidFill>
              </a:defRPr>
            </a:lvl1pPr>
          </a:lstStyle>
          <a:p>
            <a:fld id="{EB53C135-CEC6-A548-8917-8F7FEB82358B}" type="slidenum">
              <a:rPr lang="en-US" smtClean="0"/>
              <a:pPr/>
              <a:t>‹#›</a:t>
            </a:fld>
            <a:endParaRPr lang="en-US" dirty="0"/>
          </a:p>
        </p:txBody>
      </p:sp>
      <p:sp>
        <p:nvSpPr>
          <p:cNvPr id="7" name="Footer Placeholder 4">
            <a:extLst>
              <a:ext uri="{FF2B5EF4-FFF2-40B4-BE49-F238E27FC236}">
                <a16:creationId xmlns:a16="http://schemas.microsoft.com/office/drawing/2014/main" id="{D83A8088-106B-4610-A18C-0D57051DBAA7}"/>
              </a:ext>
            </a:extLst>
          </p:cNvPr>
          <p:cNvSpPr txBox="1">
            <a:spLocks/>
          </p:cNvSpPr>
          <p:nvPr userDrawn="1"/>
        </p:nvSpPr>
        <p:spPr>
          <a:xfrm>
            <a:off x="566928" y="6319773"/>
            <a:ext cx="2545549"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4"/>
                </a:solidFill>
              </a:rPr>
              <a:t>Peter M. VanNostrand</a:t>
            </a:r>
          </a:p>
        </p:txBody>
      </p:sp>
      <p:pic>
        <p:nvPicPr>
          <p:cNvPr id="9" name="Picture 8">
            <a:extLst>
              <a:ext uri="{FF2B5EF4-FFF2-40B4-BE49-F238E27FC236}">
                <a16:creationId xmlns:a16="http://schemas.microsoft.com/office/drawing/2014/main" id="{94010E1F-ADD9-4FCD-8131-0DD87001F677}"/>
              </a:ext>
            </a:extLst>
          </p:cNvPr>
          <p:cNvPicPr>
            <a:picLocks noChangeAspect="1"/>
          </p:cNvPicPr>
          <p:nvPr userDrawn="1"/>
        </p:nvPicPr>
        <p:blipFill rotWithShape="1">
          <a:blip r:embed="rId16"/>
          <a:srcRect l="2123" t="29126" r="65953" b="29450"/>
          <a:stretch/>
        </p:blipFill>
        <p:spPr>
          <a:xfrm>
            <a:off x="156521" y="62144"/>
            <a:ext cx="820814" cy="822960"/>
          </a:xfrm>
          <a:prstGeom prst="rect">
            <a:avLst/>
          </a:prstGeom>
        </p:spPr>
      </p:pic>
      <p:sp>
        <p:nvSpPr>
          <p:cNvPr id="10" name="Footer Placeholder 4">
            <a:extLst>
              <a:ext uri="{FF2B5EF4-FFF2-40B4-BE49-F238E27FC236}">
                <a16:creationId xmlns:a16="http://schemas.microsoft.com/office/drawing/2014/main" id="{803A259B-785B-458A-9C95-143853A134AF}"/>
              </a:ext>
            </a:extLst>
          </p:cNvPr>
          <p:cNvSpPr txBox="1">
            <a:spLocks/>
          </p:cNvSpPr>
          <p:nvPr userDrawn="1"/>
        </p:nvSpPr>
        <p:spPr>
          <a:xfrm>
            <a:off x="4823225" y="6319774"/>
            <a:ext cx="2545549" cy="365125"/>
          </a:xfrm>
          <a:prstGeom prst="rect">
            <a:avLst/>
          </a:prstGeom>
        </p:spPr>
        <p:txBody>
          <a:bodyPr vert="horz" lIns="91440" tIns="45720" rIns="91440" bIns="45720" rtlCol="0" anchor="ctr"/>
          <a:lstStyle>
            <a:defPPr>
              <a:defRPr lang="en-US"/>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solidFill>
                  <a:schemeClr val="accent4"/>
                </a:solidFill>
              </a:rPr>
              <a:t>pvannostrand@wpi.edu</a:t>
            </a:r>
          </a:p>
        </p:txBody>
      </p:sp>
      <p:sp>
        <p:nvSpPr>
          <p:cNvPr id="4" name="Slide Number Placeholder 3">
            <a:extLst>
              <a:ext uri="{FF2B5EF4-FFF2-40B4-BE49-F238E27FC236}">
                <a16:creationId xmlns:a16="http://schemas.microsoft.com/office/drawing/2014/main" id="{41683C37-2AEE-4FCA-8CAB-342A651AE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C750F6-BFEF-452E-8C94-CB4D678FD406}" type="slidenum">
              <a:rPr lang="en-US" smtClean="0"/>
              <a:t>‹#›</a:t>
            </a:fld>
            <a:endParaRPr lang="en-US"/>
          </a:p>
        </p:txBody>
      </p:sp>
    </p:spTree>
    <p:extLst>
      <p:ext uri="{BB962C8B-B14F-4D97-AF65-F5344CB8AC3E}">
        <p14:creationId xmlns:p14="http://schemas.microsoft.com/office/powerpoint/2010/main" val="293797148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50" r:id="rId3"/>
    <p:sldLayoutId id="2147483668" r:id="rId4"/>
    <p:sldLayoutId id="2147483664" r:id="rId5"/>
    <p:sldLayoutId id="2147483652" r:id="rId6"/>
    <p:sldLayoutId id="2147483653" r:id="rId7"/>
    <p:sldLayoutId id="2147483654" r:id="rId8"/>
    <p:sldLayoutId id="2147483655" r:id="rId9"/>
    <p:sldLayoutId id="2147483665" r:id="rId10"/>
    <p:sldLayoutId id="2147483666" r:id="rId11"/>
    <p:sldLayoutId id="2147483660" r:id="rId12"/>
    <p:sldLayoutId id="2147483667" r:id="rId13"/>
  </p:sldLayoutIdLst>
  <p:hf hdr="0" dt="0"/>
  <p:txStyles>
    <p:titleStyle>
      <a:lvl1pPr algn="l" defTabSz="914400" rtl="0" eaLnBrk="1" latinLnBrk="0" hangingPunct="1">
        <a:lnSpc>
          <a:spcPct val="90000"/>
        </a:lnSpc>
        <a:spcBef>
          <a:spcPct val="0"/>
        </a:spcBef>
        <a:buNone/>
        <a:defRPr sz="3600" b="0" i="0" kern="1200">
          <a:solidFill>
            <a:schemeClr val="bg1"/>
          </a:solidFill>
          <a:latin typeface="Georgia" panose="02040502050405020303" pitchFamily="18" charset="0"/>
          <a:ea typeface="+mj-ea"/>
          <a:cs typeface="+mj-cs"/>
        </a:defRPr>
      </a:lvl1pPr>
    </p:titleStyle>
    <p:bodyStyle>
      <a:lvl1pPr marL="228600" indent="-228600" algn="l" defTabSz="914400" rtl="0" eaLnBrk="1" latinLnBrk="0" hangingPunct="1">
        <a:lnSpc>
          <a:spcPct val="130000"/>
        </a:lnSpc>
        <a:spcBef>
          <a:spcPts val="600"/>
        </a:spcBef>
        <a:buClr>
          <a:schemeClr val="tx2"/>
        </a:buClr>
        <a:buSzPct val="120000"/>
        <a:buFont typeface="Arial" panose="020B0604020202020204" pitchFamily="34" charset="0"/>
        <a:buChar char="•"/>
        <a:defRPr sz="1800" kern="1200">
          <a:solidFill>
            <a:srgbClr val="000000"/>
          </a:solidFill>
          <a:latin typeface="+mn-lt"/>
          <a:ea typeface="+mn-ea"/>
          <a:cs typeface="+mn-cs"/>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rgbClr val="000000"/>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rgbClr val="000000"/>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rgbClr val="000000"/>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1.png"/><Relationship Id="rId18" Type="http://schemas.openxmlformats.org/officeDocument/2006/relationships/image" Target="../media/image21.png"/><Relationship Id="rId3" Type="http://schemas.openxmlformats.org/officeDocument/2006/relationships/image" Target="../media/image9.png"/><Relationship Id="rId21" Type="http://schemas.openxmlformats.org/officeDocument/2006/relationships/image" Target="../media/image39.png"/><Relationship Id="rId7" Type="http://schemas.openxmlformats.org/officeDocument/2006/relationships/image" Target="../media/image23.png"/><Relationship Id="rId12" Type="http://schemas.openxmlformats.org/officeDocument/2006/relationships/image" Target="../media/image16.svg"/><Relationship Id="rId17" Type="http://schemas.openxmlformats.org/officeDocument/2006/relationships/image" Target="../media/image20.svg"/><Relationship Id="rId2" Type="http://schemas.openxmlformats.org/officeDocument/2006/relationships/notesSlide" Target="../notesSlides/notesSlide7.xml"/><Relationship Id="rId16" Type="http://schemas.openxmlformats.org/officeDocument/2006/relationships/image" Target="../media/image19.png"/><Relationship Id="rId20"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12.svg"/><Relationship Id="rId11" Type="http://schemas.openxmlformats.org/officeDocument/2006/relationships/image" Target="../media/image15.png"/><Relationship Id="rId5" Type="http://schemas.openxmlformats.org/officeDocument/2006/relationships/image" Target="../media/image11.png"/><Relationship Id="rId15" Type="http://schemas.openxmlformats.org/officeDocument/2006/relationships/image" Target="../media/image18.svg"/><Relationship Id="rId10" Type="http://schemas.openxmlformats.org/officeDocument/2006/relationships/image" Target="../media/image14.svg"/><Relationship Id="rId19" Type="http://schemas.openxmlformats.org/officeDocument/2006/relationships/image" Target="../media/image22.svg"/><Relationship Id="rId4" Type="http://schemas.openxmlformats.org/officeDocument/2006/relationships/image" Target="../media/image10.svg"/><Relationship Id="rId9" Type="http://schemas.openxmlformats.org/officeDocument/2006/relationships/image" Target="../media/image13.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9.png"/><Relationship Id="rId3" Type="http://schemas.openxmlformats.org/officeDocument/2006/relationships/image" Target="../media/image12.svg"/><Relationship Id="rId12" Type="http://schemas.openxmlformats.org/officeDocument/2006/relationships/image" Target="../media/image28.svg"/><Relationship Id="rId2" Type="http://schemas.openxmlformats.org/officeDocument/2006/relationships/image" Target="../media/image11.png"/><Relationship Id="rId16" Type="http://schemas.openxmlformats.org/officeDocument/2006/relationships/image" Target="../media/image30.png"/><Relationship Id="rId1" Type="http://schemas.openxmlformats.org/officeDocument/2006/relationships/slideLayout" Target="../slideLayouts/slideLayout3.xml"/><Relationship Id="rId11" Type="http://schemas.openxmlformats.org/officeDocument/2006/relationships/image" Target="../media/image27.png"/><Relationship Id="rId15" Type="http://schemas.openxmlformats.org/officeDocument/2006/relationships/image" Target="../media/image29.png"/><Relationship Id="rId10" Type="http://schemas.openxmlformats.org/officeDocument/2006/relationships/image" Target="../media/image26.svg"/><Relationship Id="rId9" Type="http://schemas.openxmlformats.org/officeDocument/2006/relationships/image" Target="../media/image25.png"/><Relationship Id="rId1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resentation Title">
            <a:extLst>
              <a:ext uri="{FF2B5EF4-FFF2-40B4-BE49-F238E27FC236}">
                <a16:creationId xmlns:a16="http://schemas.microsoft.com/office/drawing/2014/main" id="{1089AC9A-5D7D-5A4C-8605-7607252D4FA1}"/>
              </a:ext>
            </a:extLst>
          </p:cNvPr>
          <p:cNvSpPr>
            <a:spLocks noGrp="1"/>
          </p:cNvSpPr>
          <p:nvPr>
            <p:ph type="ctrTitle"/>
          </p:nvPr>
        </p:nvSpPr>
        <p:spPr>
          <a:xfrm>
            <a:off x="658368" y="855764"/>
            <a:ext cx="11238663" cy="2074606"/>
          </a:xfrm>
        </p:spPr>
        <p:txBody>
          <a:bodyPr/>
          <a:lstStyle/>
          <a:p>
            <a:pPr>
              <a:lnSpc>
                <a:spcPct val="100000"/>
              </a:lnSpc>
            </a:pPr>
            <a:r>
              <a:rPr lang="en-US" sz="3600" dirty="0"/>
              <a:t>Counterfactual Explanation Analytics: Empowering Lay Users to Take Action Against Consequential Automated Decisions</a:t>
            </a:r>
          </a:p>
        </p:txBody>
      </p:sp>
      <p:sp>
        <p:nvSpPr>
          <p:cNvPr id="7" name="Sub-topic">
            <a:extLst>
              <a:ext uri="{FF2B5EF4-FFF2-40B4-BE49-F238E27FC236}">
                <a16:creationId xmlns:a16="http://schemas.microsoft.com/office/drawing/2014/main" id="{9C71998B-4791-F94C-B599-D1D76743645B}"/>
              </a:ext>
            </a:extLst>
          </p:cNvPr>
          <p:cNvSpPr>
            <a:spLocks noGrp="1"/>
          </p:cNvSpPr>
          <p:nvPr>
            <p:ph type="body" sz="quarter" idx="10"/>
          </p:nvPr>
        </p:nvSpPr>
        <p:spPr>
          <a:xfrm>
            <a:off x="658368" y="3360174"/>
            <a:ext cx="7856458" cy="851893"/>
          </a:xfrm>
        </p:spPr>
        <p:txBody>
          <a:bodyPr/>
          <a:lstStyle/>
          <a:p>
            <a:pPr>
              <a:lnSpc>
                <a:spcPct val="100000"/>
              </a:lnSpc>
              <a:spcBef>
                <a:spcPts val="0"/>
              </a:spcBef>
            </a:pPr>
            <a:r>
              <a:rPr lang="en-US" sz="2400" u="sng" dirty="0"/>
              <a:t>Peter M. VanNostrand,</a:t>
            </a:r>
            <a:r>
              <a:rPr lang="en-US" sz="2400" dirty="0"/>
              <a:t> Dennis M. Hofmann, Lei Ma</a:t>
            </a:r>
          </a:p>
          <a:p>
            <a:pPr>
              <a:lnSpc>
                <a:spcPct val="100000"/>
              </a:lnSpc>
              <a:spcBef>
                <a:spcPts val="0"/>
              </a:spcBef>
            </a:pPr>
            <a:r>
              <a:rPr lang="en-US" sz="2400" dirty="0"/>
              <a:t>Belisha </a:t>
            </a:r>
            <a:r>
              <a:rPr lang="en-US" sz="2400" dirty="0" err="1"/>
              <a:t>Genin</a:t>
            </a:r>
            <a:r>
              <a:rPr lang="en-US" sz="2400" dirty="0"/>
              <a:t>, Randy Huang, Elke A. Rundensteiner</a:t>
            </a:r>
          </a:p>
        </p:txBody>
      </p:sp>
      <p:sp>
        <p:nvSpPr>
          <p:cNvPr id="4" name="Sub-topic">
            <a:extLst>
              <a:ext uri="{FF2B5EF4-FFF2-40B4-BE49-F238E27FC236}">
                <a16:creationId xmlns:a16="http://schemas.microsoft.com/office/drawing/2014/main" id="{9832546E-77B9-BF5D-A32B-5586E4BA9AF1}"/>
              </a:ext>
            </a:extLst>
          </p:cNvPr>
          <p:cNvSpPr txBox="1">
            <a:spLocks/>
          </p:cNvSpPr>
          <p:nvPr/>
        </p:nvSpPr>
        <p:spPr>
          <a:xfrm>
            <a:off x="658368" y="4550930"/>
            <a:ext cx="7856458" cy="457185"/>
          </a:xfrm>
          <a:prstGeom prst="rect">
            <a:avLst/>
          </a:prstGeom>
        </p:spPr>
        <p:txBody>
          <a:bodyPr vert="horz" lIns="0" tIns="45720" rIns="91440" bIns="45720" rtlCol="0">
            <a:noAutofit/>
          </a:bodyPr>
          <a:lstStyle>
            <a:lvl1pPr marL="0" indent="0" algn="l" defTabSz="914400" rtl="0" eaLnBrk="1" latinLnBrk="0" hangingPunct="1">
              <a:lnSpc>
                <a:spcPct val="130000"/>
              </a:lnSpc>
              <a:spcBef>
                <a:spcPts val="600"/>
              </a:spcBef>
              <a:buClr>
                <a:schemeClr val="tx2"/>
              </a:buClr>
              <a:buSzPct val="120000"/>
              <a:buFont typeface="Arial" panose="020B0604020202020204" pitchFamily="34" charset="0"/>
              <a:buNone/>
              <a:defRPr sz="2800" b="0" i="0" kern="1200">
                <a:solidFill>
                  <a:schemeClr val="bg1"/>
                </a:solidFill>
                <a:latin typeface="Georgia" charset="0"/>
                <a:ea typeface="Georgia" charset="0"/>
                <a:cs typeface="Georgia" charset="0"/>
              </a:defRPr>
            </a:lvl1pPr>
            <a:lvl2pPr marL="685800" indent="-182880" algn="l" defTabSz="914400" rtl="0" eaLnBrk="1" latinLnBrk="0" hangingPunct="1">
              <a:lnSpc>
                <a:spcPct val="130000"/>
              </a:lnSpc>
              <a:spcBef>
                <a:spcPts val="600"/>
              </a:spcBef>
              <a:buClr>
                <a:schemeClr val="tx2"/>
              </a:buClr>
              <a:buSzPct val="120000"/>
              <a:buFont typeface="System Font Regular"/>
              <a:buChar char="-"/>
              <a:defRPr sz="1800" kern="1200">
                <a:solidFill>
                  <a:srgbClr val="000000"/>
                </a:solidFill>
                <a:latin typeface="+mn-lt"/>
                <a:ea typeface="+mn-ea"/>
                <a:cs typeface="+mn-cs"/>
              </a:defRPr>
            </a:lvl2pPr>
            <a:lvl3pPr marL="1143000" indent="-182880" algn="l" defTabSz="914400" rtl="0" eaLnBrk="1" latinLnBrk="0" hangingPunct="1">
              <a:lnSpc>
                <a:spcPct val="130000"/>
              </a:lnSpc>
              <a:spcBef>
                <a:spcPts val="600"/>
              </a:spcBef>
              <a:buClr>
                <a:schemeClr val="tx2"/>
              </a:buClr>
              <a:buSzPct val="120000"/>
              <a:buFont typeface="System Font Regular"/>
              <a:buChar char="-"/>
              <a:defRPr sz="1800" kern="1200">
                <a:solidFill>
                  <a:srgbClr val="000000"/>
                </a:solidFill>
                <a:latin typeface="+mn-lt"/>
                <a:ea typeface="+mn-ea"/>
                <a:cs typeface="+mn-cs"/>
              </a:defRPr>
            </a:lvl3pPr>
            <a:lvl4pPr marL="1600200" indent="-182880" algn="l" defTabSz="914400" rtl="0" eaLnBrk="1" latinLnBrk="0" hangingPunct="1">
              <a:lnSpc>
                <a:spcPct val="130000"/>
              </a:lnSpc>
              <a:spcBef>
                <a:spcPts val="600"/>
              </a:spcBef>
              <a:buClr>
                <a:schemeClr val="tx2"/>
              </a:buClr>
              <a:buSzPct val="120000"/>
              <a:buFont typeface="System Font Regular"/>
              <a:buChar char="-"/>
              <a:defRPr sz="1800" kern="1200">
                <a:solidFill>
                  <a:srgbClr val="000000"/>
                </a:solidFill>
                <a:latin typeface="+mn-lt"/>
                <a:ea typeface="+mn-ea"/>
                <a:cs typeface="+mn-cs"/>
              </a:defRPr>
            </a:lvl4pPr>
            <a:lvl5pPr marL="2057400" indent="-182880" algn="l" defTabSz="914400" rtl="0" eaLnBrk="1" latinLnBrk="0" hangingPunct="1">
              <a:lnSpc>
                <a:spcPct val="130000"/>
              </a:lnSpc>
              <a:spcBef>
                <a:spcPts val="600"/>
              </a:spcBef>
              <a:buClr>
                <a:schemeClr val="tx2"/>
              </a:buClr>
              <a:buSzPct val="120000"/>
              <a:buFont typeface="System Font Regular"/>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0"/>
              </a:spcBef>
            </a:pPr>
            <a:r>
              <a:rPr lang="en-US" sz="2400" dirty="0"/>
              <a:t>VLDB 2024 Demonstration Proposal</a:t>
            </a:r>
          </a:p>
        </p:txBody>
      </p:sp>
    </p:spTree>
    <p:extLst>
      <p:ext uri="{BB962C8B-B14F-4D97-AF65-F5344CB8AC3E}">
        <p14:creationId xmlns:p14="http://schemas.microsoft.com/office/powerpoint/2010/main" val="407818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B915-F890-6E65-7784-6A5D25822D9E}"/>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BA19AA30-8A90-DC37-EE0A-1FEAB52D2F89}"/>
              </a:ext>
            </a:extLst>
          </p:cNvPr>
          <p:cNvSpPr>
            <a:spLocks noGrp="1"/>
          </p:cNvSpPr>
          <p:nvPr>
            <p:ph type="ftr" sz="quarter" idx="10"/>
          </p:nvPr>
        </p:nvSpPr>
        <p:spPr/>
        <p:txBody>
          <a:bodyPr/>
          <a:lstStyle/>
          <a:p>
            <a:fld id="{EB53C135-CEC6-A548-8917-8F7FEB82358B}" type="slidenum">
              <a:rPr lang="en-US" smtClean="0"/>
              <a:pPr/>
              <a:t>10</a:t>
            </a:fld>
            <a:endParaRPr lang="en-US" dirty="0"/>
          </a:p>
        </p:txBody>
      </p:sp>
      <p:cxnSp>
        <p:nvCxnSpPr>
          <p:cNvPr id="10" name="Straight Connector 9">
            <a:extLst>
              <a:ext uri="{FF2B5EF4-FFF2-40B4-BE49-F238E27FC236}">
                <a16:creationId xmlns:a16="http://schemas.microsoft.com/office/drawing/2014/main" id="{C9A2D975-99BA-009C-B3D6-3A76B0AED531}"/>
              </a:ext>
            </a:extLst>
          </p:cNvPr>
          <p:cNvCxnSpPr/>
          <p:nvPr/>
        </p:nvCxnSpPr>
        <p:spPr>
          <a:xfrm>
            <a:off x="6010275" y="1209675"/>
            <a:ext cx="0" cy="4924425"/>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1845438-5DD3-A66C-9046-4931A522C4BA}"/>
              </a:ext>
            </a:extLst>
          </p:cNvPr>
          <p:cNvSpPr txBox="1"/>
          <p:nvPr/>
        </p:nvSpPr>
        <p:spPr>
          <a:xfrm>
            <a:off x="904954" y="3173409"/>
            <a:ext cx="3152775" cy="400110"/>
          </a:xfrm>
          <a:prstGeom prst="rect">
            <a:avLst/>
          </a:prstGeom>
          <a:noFill/>
        </p:spPr>
        <p:txBody>
          <a:bodyPr wrap="square" rtlCol="0">
            <a:spAutoFit/>
          </a:bodyPr>
          <a:lstStyle/>
          <a:p>
            <a:r>
              <a:rPr lang="en-US" sz="2000" b="1" dirty="0">
                <a:solidFill>
                  <a:schemeClr val="tx2">
                    <a:lumMod val="20000"/>
                    <a:lumOff val="80000"/>
                  </a:schemeClr>
                </a:solidFill>
              </a:rPr>
              <a:t>Part 1</a:t>
            </a:r>
          </a:p>
        </p:txBody>
      </p:sp>
      <p:sp>
        <p:nvSpPr>
          <p:cNvPr id="13" name="Content Placeholder 2">
            <a:extLst>
              <a:ext uri="{FF2B5EF4-FFF2-40B4-BE49-F238E27FC236}">
                <a16:creationId xmlns:a16="http://schemas.microsoft.com/office/drawing/2014/main" id="{DB7260D7-241E-0D62-604D-0A954A42AB46}"/>
              </a:ext>
            </a:extLst>
          </p:cNvPr>
          <p:cNvSpPr txBox="1">
            <a:spLocks/>
          </p:cNvSpPr>
          <p:nvPr/>
        </p:nvSpPr>
        <p:spPr>
          <a:xfrm>
            <a:off x="904954" y="3780446"/>
            <a:ext cx="3981678" cy="9322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rgbClr val="A6192E"/>
              </a:buClr>
              <a:buSzPct val="120000"/>
              <a:buFont typeface="Arial" panose="020B0604020202020204" pitchFamily="34" charset="0"/>
              <a:buChar char="•"/>
              <a:defRPr sz="1800" kern="1200">
                <a:solidFill>
                  <a:srgbClr val="000000"/>
                </a:solidFill>
                <a:latin typeface="+mn-lt"/>
                <a:ea typeface="+mn-ea"/>
                <a:cs typeface="+mn-cs"/>
              </a:defRPr>
            </a:lvl1pPr>
            <a:lvl2pPr marL="6858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2pPr>
            <a:lvl3pPr marL="11430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3pPr>
            <a:lvl4pPr marL="16002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4pPr>
            <a:lvl5pPr marL="20574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dirty="0">
                <a:solidFill>
                  <a:schemeClr val="bg1">
                    <a:lumMod val="75000"/>
                  </a:schemeClr>
                </a:solidFill>
              </a:rPr>
              <a:t>What is it?</a:t>
            </a:r>
          </a:p>
          <a:p>
            <a:pPr marL="0" indent="0">
              <a:lnSpc>
                <a:spcPct val="100000"/>
              </a:lnSpc>
              <a:spcBef>
                <a:spcPts val="0"/>
              </a:spcBef>
              <a:buNone/>
            </a:pPr>
            <a:r>
              <a:rPr lang="en-US" dirty="0">
                <a:solidFill>
                  <a:schemeClr val="bg1">
                    <a:lumMod val="75000"/>
                  </a:schemeClr>
                </a:solidFill>
              </a:rPr>
              <a:t>Traditional techniques and limitations</a:t>
            </a:r>
          </a:p>
          <a:p>
            <a:pPr marL="0" indent="0">
              <a:lnSpc>
                <a:spcPct val="100000"/>
              </a:lnSpc>
              <a:spcBef>
                <a:spcPts val="0"/>
              </a:spcBef>
              <a:buNone/>
            </a:pPr>
            <a:r>
              <a:rPr lang="en-US" dirty="0">
                <a:solidFill>
                  <a:schemeClr val="bg1">
                    <a:lumMod val="75000"/>
                  </a:schemeClr>
                </a:solidFill>
              </a:rPr>
              <a:t>Our new approach to explanation</a:t>
            </a:r>
          </a:p>
        </p:txBody>
      </p:sp>
      <p:sp>
        <p:nvSpPr>
          <p:cNvPr id="16" name="TextBox 15">
            <a:extLst>
              <a:ext uri="{FF2B5EF4-FFF2-40B4-BE49-F238E27FC236}">
                <a16:creationId xmlns:a16="http://schemas.microsoft.com/office/drawing/2014/main" id="{90312161-A6B6-4898-D0EC-307801C21D32}"/>
              </a:ext>
            </a:extLst>
          </p:cNvPr>
          <p:cNvSpPr txBox="1"/>
          <p:nvPr/>
        </p:nvSpPr>
        <p:spPr>
          <a:xfrm>
            <a:off x="904954" y="2792467"/>
            <a:ext cx="5281838" cy="523220"/>
          </a:xfrm>
          <a:prstGeom prst="rect">
            <a:avLst/>
          </a:prstGeom>
          <a:noFill/>
        </p:spPr>
        <p:txBody>
          <a:bodyPr wrap="square" rtlCol="0">
            <a:spAutoFit/>
          </a:bodyPr>
          <a:lstStyle/>
          <a:p>
            <a:r>
              <a:rPr lang="en-US" sz="2800" dirty="0">
                <a:solidFill>
                  <a:schemeClr val="bg1">
                    <a:lumMod val="75000"/>
                  </a:schemeClr>
                </a:solidFill>
              </a:rPr>
              <a:t>Counterfactual Explanation</a:t>
            </a:r>
          </a:p>
        </p:txBody>
      </p:sp>
      <p:sp>
        <p:nvSpPr>
          <p:cNvPr id="19" name="TextBox 18">
            <a:extLst>
              <a:ext uri="{FF2B5EF4-FFF2-40B4-BE49-F238E27FC236}">
                <a16:creationId xmlns:a16="http://schemas.microsoft.com/office/drawing/2014/main" id="{CA6A75C6-28BA-D1FE-4D33-7DE52EB10D81}"/>
              </a:ext>
            </a:extLst>
          </p:cNvPr>
          <p:cNvSpPr txBox="1"/>
          <p:nvPr/>
        </p:nvSpPr>
        <p:spPr>
          <a:xfrm>
            <a:off x="6591286" y="3173409"/>
            <a:ext cx="3152775" cy="400110"/>
          </a:xfrm>
          <a:prstGeom prst="rect">
            <a:avLst/>
          </a:prstGeom>
          <a:noFill/>
        </p:spPr>
        <p:txBody>
          <a:bodyPr wrap="square" rtlCol="0">
            <a:spAutoFit/>
          </a:bodyPr>
          <a:lstStyle/>
          <a:p>
            <a:r>
              <a:rPr lang="en-US" sz="2000" b="1" dirty="0">
                <a:solidFill>
                  <a:schemeClr val="tx2"/>
                </a:solidFill>
              </a:rPr>
              <a:t>Part 2</a:t>
            </a:r>
          </a:p>
        </p:txBody>
      </p:sp>
      <p:sp>
        <p:nvSpPr>
          <p:cNvPr id="20" name="Content Placeholder 2">
            <a:extLst>
              <a:ext uri="{FF2B5EF4-FFF2-40B4-BE49-F238E27FC236}">
                <a16:creationId xmlns:a16="http://schemas.microsoft.com/office/drawing/2014/main" id="{023A8474-D1B5-8BBD-C9BF-7B21BF5C98A1}"/>
              </a:ext>
            </a:extLst>
          </p:cNvPr>
          <p:cNvSpPr txBox="1">
            <a:spLocks/>
          </p:cNvSpPr>
          <p:nvPr/>
        </p:nvSpPr>
        <p:spPr>
          <a:xfrm>
            <a:off x="6591286" y="3780446"/>
            <a:ext cx="5097791" cy="9322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rgbClr val="A6192E"/>
              </a:buClr>
              <a:buSzPct val="120000"/>
              <a:buFont typeface="Arial" panose="020B0604020202020204" pitchFamily="34" charset="0"/>
              <a:buChar char="•"/>
              <a:defRPr sz="1800" kern="1200">
                <a:solidFill>
                  <a:srgbClr val="000000"/>
                </a:solidFill>
                <a:latin typeface="+mn-lt"/>
                <a:ea typeface="+mn-ea"/>
                <a:cs typeface="+mn-cs"/>
              </a:defRPr>
            </a:lvl1pPr>
            <a:lvl2pPr marL="6858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2pPr>
            <a:lvl3pPr marL="11430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3pPr>
            <a:lvl4pPr marL="16002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4pPr>
            <a:lvl5pPr marL="20574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dirty="0"/>
              <a:t>React Web Dashboard</a:t>
            </a:r>
          </a:p>
          <a:p>
            <a:pPr marL="0" indent="0">
              <a:lnSpc>
                <a:spcPct val="100000"/>
              </a:lnSpc>
              <a:spcBef>
                <a:spcPts val="0"/>
              </a:spcBef>
              <a:buNone/>
            </a:pPr>
            <a:r>
              <a:rPr lang="en-US" dirty="0"/>
              <a:t>Interactive explanation analytics</a:t>
            </a:r>
          </a:p>
        </p:txBody>
      </p:sp>
      <p:sp>
        <p:nvSpPr>
          <p:cNvPr id="21" name="TextBox 20">
            <a:extLst>
              <a:ext uri="{FF2B5EF4-FFF2-40B4-BE49-F238E27FC236}">
                <a16:creationId xmlns:a16="http://schemas.microsoft.com/office/drawing/2014/main" id="{58EB1961-9A24-5B25-0698-FE6E9634A540}"/>
              </a:ext>
            </a:extLst>
          </p:cNvPr>
          <p:cNvSpPr txBox="1"/>
          <p:nvPr/>
        </p:nvSpPr>
        <p:spPr>
          <a:xfrm>
            <a:off x="6591286" y="2792467"/>
            <a:ext cx="5281838" cy="523220"/>
          </a:xfrm>
          <a:prstGeom prst="rect">
            <a:avLst/>
          </a:prstGeom>
          <a:noFill/>
        </p:spPr>
        <p:txBody>
          <a:bodyPr wrap="square" rtlCol="0">
            <a:spAutoFit/>
          </a:bodyPr>
          <a:lstStyle/>
          <a:p>
            <a:r>
              <a:rPr lang="en-US" sz="2800" dirty="0"/>
              <a:t>System Demonstration</a:t>
            </a:r>
          </a:p>
        </p:txBody>
      </p:sp>
    </p:spTree>
    <p:extLst>
      <p:ext uri="{BB962C8B-B14F-4D97-AF65-F5344CB8AC3E}">
        <p14:creationId xmlns:p14="http://schemas.microsoft.com/office/powerpoint/2010/main" val="339573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B915-F890-6E65-7784-6A5D25822D9E}"/>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BA19AA30-8A90-DC37-EE0A-1FEAB52D2F89}"/>
              </a:ext>
            </a:extLst>
          </p:cNvPr>
          <p:cNvSpPr>
            <a:spLocks noGrp="1"/>
          </p:cNvSpPr>
          <p:nvPr>
            <p:ph type="ftr" sz="quarter" idx="10"/>
          </p:nvPr>
        </p:nvSpPr>
        <p:spPr/>
        <p:txBody>
          <a:bodyPr/>
          <a:lstStyle/>
          <a:p>
            <a:fld id="{EB53C135-CEC6-A548-8917-8F7FEB82358B}" type="slidenum">
              <a:rPr lang="en-US" smtClean="0"/>
              <a:pPr/>
              <a:t>2</a:t>
            </a:fld>
            <a:endParaRPr lang="en-US" dirty="0"/>
          </a:p>
        </p:txBody>
      </p:sp>
      <p:cxnSp>
        <p:nvCxnSpPr>
          <p:cNvPr id="10" name="Straight Connector 9">
            <a:extLst>
              <a:ext uri="{FF2B5EF4-FFF2-40B4-BE49-F238E27FC236}">
                <a16:creationId xmlns:a16="http://schemas.microsoft.com/office/drawing/2014/main" id="{C9A2D975-99BA-009C-B3D6-3A76B0AED531}"/>
              </a:ext>
            </a:extLst>
          </p:cNvPr>
          <p:cNvCxnSpPr/>
          <p:nvPr/>
        </p:nvCxnSpPr>
        <p:spPr>
          <a:xfrm>
            <a:off x="6010275" y="1209675"/>
            <a:ext cx="0" cy="4924425"/>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1845438-5DD3-A66C-9046-4931A522C4BA}"/>
              </a:ext>
            </a:extLst>
          </p:cNvPr>
          <p:cNvSpPr txBox="1"/>
          <p:nvPr/>
        </p:nvSpPr>
        <p:spPr>
          <a:xfrm>
            <a:off x="904954" y="3173409"/>
            <a:ext cx="3152775" cy="400110"/>
          </a:xfrm>
          <a:prstGeom prst="rect">
            <a:avLst/>
          </a:prstGeom>
          <a:noFill/>
        </p:spPr>
        <p:txBody>
          <a:bodyPr wrap="square" rtlCol="0">
            <a:spAutoFit/>
          </a:bodyPr>
          <a:lstStyle/>
          <a:p>
            <a:r>
              <a:rPr lang="en-US" sz="2000" b="1" dirty="0">
                <a:solidFill>
                  <a:schemeClr val="tx2"/>
                </a:solidFill>
              </a:rPr>
              <a:t>Part 1</a:t>
            </a:r>
          </a:p>
        </p:txBody>
      </p:sp>
      <p:sp>
        <p:nvSpPr>
          <p:cNvPr id="13" name="Content Placeholder 2">
            <a:extLst>
              <a:ext uri="{FF2B5EF4-FFF2-40B4-BE49-F238E27FC236}">
                <a16:creationId xmlns:a16="http://schemas.microsoft.com/office/drawing/2014/main" id="{DB7260D7-241E-0D62-604D-0A954A42AB46}"/>
              </a:ext>
            </a:extLst>
          </p:cNvPr>
          <p:cNvSpPr txBox="1">
            <a:spLocks/>
          </p:cNvSpPr>
          <p:nvPr/>
        </p:nvSpPr>
        <p:spPr>
          <a:xfrm>
            <a:off x="904954" y="3780446"/>
            <a:ext cx="3981678" cy="9322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rgbClr val="A6192E"/>
              </a:buClr>
              <a:buSzPct val="120000"/>
              <a:buFont typeface="Arial" panose="020B0604020202020204" pitchFamily="34" charset="0"/>
              <a:buChar char="•"/>
              <a:defRPr sz="1800" kern="1200">
                <a:solidFill>
                  <a:srgbClr val="000000"/>
                </a:solidFill>
                <a:latin typeface="+mn-lt"/>
                <a:ea typeface="+mn-ea"/>
                <a:cs typeface="+mn-cs"/>
              </a:defRPr>
            </a:lvl1pPr>
            <a:lvl2pPr marL="6858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2pPr>
            <a:lvl3pPr marL="11430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3pPr>
            <a:lvl4pPr marL="16002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4pPr>
            <a:lvl5pPr marL="20574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dirty="0"/>
              <a:t>Traditional approach and limitations</a:t>
            </a:r>
          </a:p>
          <a:p>
            <a:pPr marL="0" indent="0">
              <a:lnSpc>
                <a:spcPct val="100000"/>
              </a:lnSpc>
              <a:spcBef>
                <a:spcPts val="0"/>
              </a:spcBef>
              <a:buNone/>
            </a:pPr>
            <a:r>
              <a:rPr lang="en-US" dirty="0"/>
              <a:t>Our new approach to explanation</a:t>
            </a:r>
          </a:p>
        </p:txBody>
      </p:sp>
      <p:sp>
        <p:nvSpPr>
          <p:cNvPr id="16" name="TextBox 15">
            <a:extLst>
              <a:ext uri="{FF2B5EF4-FFF2-40B4-BE49-F238E27FC236}">
                <a16:creationId xmlns:a16="http://schemas.microsoft.com/office/drawing/2014/main" id="{90312161-A6B6-4898-D0EC-307801C21D32}"/>
              </a:ext>
            </a:extLst>
          </p:cNvPr>
          <p:cNvSpPr txBox="1"/>
          <p:nvPr/>
        </p:nvSpPr>
        <p:spPr>
          <a:xfrm>
            <a:off x="904954" y="2792467"/>
            <a:ext cx="5281838" cy="523220"/>
          </a:xfrm>
          <a:prstGeom prst="rect">
            <a:avLst/>
          </a:prstGeom>
          <a:noFill/>
        </p:spPr>
        <p:txBody>
          <a:bodyPr wrap="square" rtlCol="0">
            <a:spAutoFit/>
          </a:bodyPr>
          <a:lstStyle/>
          <a:p>
            <a:r>
              <a:rPr lang="en-US" sz="2800" dirty="0"/>
              <a:t>Counterfactual Explanation</a:t>
            </a:r>
          </a:p>
        </p:txBody>
      </p:sp>
      <p:sp>
        <p:nvSpPr>
          <p:cNvPr id="19" name="TextBox 18">
            <a:extLst>
              <a:ext uri="{FF2B5EF4-FFF2-40B4-BE49-F238E27FC236}">
                <a16:creationId xmlns:a16="http://schemas.microsoft.com/office/drawing/2014/main" id="{CA6A75C6-28BA-D1FE-4D33-7DE52EB10D81}"/>
              </a:ext>
            </a:extLst>
          </p:cNvPr>
          <p:cNvSpPr txBox="1"/>
          <p:nvPr/>
        </p:nvSpPr>
        <p:spPr>
          <a:xfrm>
            <a:off x="6591286" y="3173409"/>
            <a:ext cx="3152775" cy="400110"/>
          </a:xfrm>
          <a:prstGeom prst="rect">
            <a:avLst/>
          </a:prstGeom>
          <a:noFill/>
        </p:spPr>
        <p:txBody>
          <a:bodyPr wrap="square" rtlCol="0">
            <a:spAutoFit/>
          </a:bodyPr>
          <a:lstStyle/>
          <a:p>
            <a:r>
              <a:rPr lang="en-US" sz="2000" b="1" dirty="0">
                <a:solidFill>
                  <a:schemeClr val="tx2"/>
                </a:solidFill>
              </a:rPr>
              <a:t>Part 2</a:t>
            </a:r>
          </a:p>
        </p:txBody>
      </p:sp>
      <p:sp>
        <p:nvSpPr>
          <p:cNvPr id="20" name="Content Placeholder 2">
            <a:extLst>
              <a:ext uri="{FF2B5EF4-FFF2-40B4-BE49-F238E27FC236}">
                <a16:creationId xmlns:a16="http://schemas.microsoft.com/office/drawing/2014/main" id="{023A8474-D1B5-8BBD-C9BF-7B21BF5C98A1}"/>
              </a:ext>
            </a:extLst>
          </p:cNvPr>
          <p:cNvSpPr txBox="1">
            <a:spLocks/>
          </p:cNvSpPr>
          <p:nvPr/>
        </p:nvSpPr>
        <p:spPr>
          <a:xfrm>
            <a:off x="6591286" y="3780446"/>
            <a:ext cx="5097791" cy="9322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rgbClr val="A6192E"/>
              </a:buClr>
              <a:buSzPct val="120000"/>
              <a:buFont typeface="Arial" panose="020B0604020202020204" pitchFamily="34" charset="0"/>
              <a:buChar char="•"/>
              <a:defRPr sz="1800" kern="1200">
                <a:solidFill>
                  <a:srgbClr val="000000"/>
                </a:solidFill>
                <a:latin typeface="+mn-lt"/>
                <a:ea typeface="+mn-ea"/>
                <a:cs typeface="+mn-cs"/>
              </a:defRPr>
            </a:lvl1pPr>
            <a:lvl2pPr marL="6858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2pPr>
            <a:lvl3pPr marL="11430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3pPr>
            <a:lvl4pPr marL="16002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4pPr>
            <a:lvl5pPr marL="20574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dirty="0"/>
              <a:t>Visual explanation interface</a:t>
            </a:r>
          </a:p>
          <a:p>
            <a:pPr marL="0" indent="0">
              <a:lnSpc>
                <a:spcPct val="100000"/>
              </a:lnSpc>
              <a:spcBef>
                <a:spcPts val="0"/>
              </a:spcBef>
              <a:buNone/>
            </a:pPr>
            <a:r>
              <a:rPr lang="en-US" dirty="0"/>
              <a:t>Interactive explanation analytics</a:t>
            </a:r>
          </a:p>
        </p:txBody>
      </p:sp>
      <p:sp>
        <p:nvSpPr>
          <p:cNvPr id="21" name="TextBox 20">
            <a:extLst>
              <a:ext uri="{FF2B5EF4-FFF2-40B4-BE49-F238E27FC236}">
                <a16:creationId xmlns:a16="http://schemas.microsoft.com/office/drawing/2014/main" id="{58EB1961-9A24-5B25-0698-FE6E9634A540}"/>
              </a:ext>
            </a:extLst>
          </p:cNvPr>
          <p:cNvSpPr txBox="1"/>
          <p:nvPr/>
        </p:nvSpPr>
        <p:spPr>
          <a:xfrm>
            <a:off x="6591286" y="2792467"/>
            <a:ext cx="5281838" cy="523220"/>
          </a:xfrm>
          <a:prstGeom prst="rect">
            <a:avLst/>
          </a:prstGeom>
          <a:noFill/>
        </p:spPr>
        <p:txBody>
          <a:bodyPr wrap="square" rtlCol="0">
            <a:spAutoFit/>
          </a:bodyPr>
          <a:lstStyle/>
          <a:p>
            <a:r>
              <a:rPr lang="en-US" sz="2800" dirty="0"/>
              <a:t>System Demonstration</a:t>
            </a:r>
          </a:p>
        </p:txBody>
      </p:sp>
    </p:spTree>
    <p:extLst>
      <p:ext uri="{BB962C8B-B14F-4D97-AF65-F5344CB8AC3E}">
        <p14:creationId xmlns:p14="http://schemas.microsoft.com/office/powerpoint/2010/main" val="276456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6" grpId="0"/>
      <p:bldP spid="19" grpId="0"/>
      <p:bldP spid="20"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DB915-F890-6E65-7784-6A5D25822D9E}"/>
              </a:ext>
            </a:extLst>
          </p:cNvPr>
          <p:cNvSpPr>
            <a:spLocks noGrp="1"/>
          </p:cNvSpPr>
          <p:nvPr>
            <p:ph type="title"/>
          </p:nvPr>
        </p:nvSpPr>
        <p:spPr/>
        <p:txBody>
          <a:bodyPr/>
          <a:lstStyle/>
          <a:p>
            <a:endParaRPr lang="en-US" dirty="0"/>
          </a:p>
        </p:txBody>
      </p:sp>
      <p:sp>
        <p:nvSpPr>
          <p:cNvPr id="4" name="Footer Placeholder 3">
            <a:extLst>
              <a:ext uri="{FF2B5EF4-FFF2-40B4-BE49-F238E27FC236}">
                <a16:creationId xmlns:a16="http://schemas.microsoft.com/office/drawing/2014/main" id="{BA19AA30-8A90-DC37-EE0A-1FEAB52D2F89}"/>
              </a:ext>
            </a:extLst>
          </p:cNvPr>
          <p:cNvSpPr>
            <a:spLocks noGrp="1"/>
          </p:cNvSpPr>
          <p:nvPr>
            <p:ph type="ftr" sz="quarter" idx="10"/>
          </p:nvPr>
        </p:nvSpPr>
        <p:spPr/>
        <p:txBody>
          <a:bodyPr/>
          <a:lstStyle/>
          <a:p>
            <a:fld id="{EB53C135-CEC6-A548-8917-8F7FEB82358B}" type="slidenum">
              <a:rPr lang="en-US" smtClean="0"/>
              <a:pPr/>
              <a:t>3</a:t>
            </a:fld>
            <a:endParaRPr lang="en-US" dirty="0"/>
          </a:p>
        </p:txBody>
      </p:sp>
      <p:cxnSp>
        <p:nvCxnSpPr>
          <p:cNvPr id="10" name="Straight Connector 9">
            <a:extLst>
              <a:ext uri="{FF2B5EF4-FFF2-40B4-BE49-F238E27FC236}">
                <a16:creationId xmlns:a16="http://schemas.microsoft.com/office/drawing/2014/main" id="{C9A2D975-99BA-009C-B3D6-3A76B0AED531}"/>
              </a:ext>
            </a:extLst>
          </p:cNvPr>
          <p:cNvCxnSpPr/>
          <p:nvPr/>
        </p:nvCxnSpPr>
        <p:spPr>
          <a:xfrm>
            <a:off x="6010275" y="1209675"/>
            <a:ext cx="0" cy="4924425"/>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1845438-5DD3-A66C-9046-4931A522C4BA}"/>
              </a:ext>
            </a:extLst>
          </p:cNvPr>
          <p:cNvSpPr txBox="1"/>
          <p:nvPr/>
        </p:nvSpPr>
        <p:spPr>
          <a:xfrm>
            <a:off x="904954" y="3173409"/>
            <a:ext cx="3152775" cy="400110"/>
          </a:xfrm>
          <a:prstGeom prst="rect">
            <a:avLst/>
          </a:prstGeom>
          <a:noFill/>
        </p:spPr>
        <p:txBody>
          <a:bodyPr wrap="square" rtlCol="0">
            <a:spAutoFit/>
          </a:bodyPr>
          <a:lstStyle/>
          <a:p>
            <a:r>
              <a:rPr lang="en-US" sz="2000" b="1" dirty="0">
                <a:solidFill>
                  <a:schemeClr val="tx2"/>
                </a:solidFill>
              </a:rPr>
              <a:t>Part 1</a:t>
            </a:r>
          </a:p>
        </p:txBody>
      </p:sp>
      <p:sp>
        <p:nvSpPr>
          <p:cNvPr id="13" name="Content Placeholder 2">
            <a:extLst>
              <a:ext uri="{FF2B5EF4-FFF2-40B4-BE49-F238E27FC236}">
                <a16:creationId xmlns:a16="http://schemas.microsoft.com/office/drawing/2014/main" id="{DB7260D7-241E-0D62-604D-0A954A42AB46}"/>
              </a:ext>
            </a:extLst>
          </p:cNvPr>
          <p:cNvSpPr txBox="1">
            <a:spLocks/>
          </p:cNvSpPr>
          <p:nvPr/>
        </p:nvSpPr>
        <p:spPr>
          <a:xfrm>
            <a:off x="904954" y="3780446"/>
            <a:ext cx="3981678" cy="9322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rgbClr val="A6192E"/>
              </a:buClr>
              <a:buSzPct val="120000"/>
              <a:buFont typeface="Arial" panose="020B0604020202020204" pitchFamily="34" charset="0"/>
              <a:buChar char="•"/>
              <a:defRPr sz="1800" kern="1200">
                <a:solidFill>
                  <a:srgbClr val="000000"/>
                </a:solidFill>
                <a:latin typeface="+mn-lt"/>
                <a:ea typeface="+mn-ea"/>
                <a:cs typeface="+mn-cs"/>
              </a:defRPr>
            </a:lvl1pPr>
            <a:lvl2pPr marL="6858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2pPr>
            <a:lvl3pPr marL="11430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3pPr>
            <a:lvl4pPr marL="16002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4pPr>
            <a:lvl5pPr marL="20574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dirty="0"/>
              <a:t>Traditional approach and limitations</a:t>
            </a:r>
          </a:p>
          <a:p>
            <a:pPr marL="0" indent="0">
              <a:lnSpc>
                <a:spcPct val="100000"/>
              </a:lnSpc>
              <a:spcBef>
                <a:spcPts val="0"/>
              </a:spcBef>
              <a:buNone/>
            </a:pPr>
            <a:r>
              <a:rPr lang="en-US" dirty="0"/>
              <a:t>Our new approach to explanation</a:t>
            </a:r>
          </a:p>
        </p:txBody>
      </p:sp>
      <p:sp>
        <p:nvSpPr>
          <p:cNvPr id="16" name="TextBox 15">
            <a:extLst>
              <a:ext uri="{FF2B5EF4-FFF2-40B4-BE49-F238E27FC236}">
                <a16:creationId xmlns:a16="http://schemas.microsoft.com/office/drawing/2014/main" id="{90312161-A6B6-4898-D0EC-307801C21D32}"/>
              </a:ext>
            </a:extLst>
          </p:cNvPr>
          <p:cNvSpPr txBox="1"/>
          <p:nvPr/>
        </p:nvSpPr>
        <p:spPr>
          <a:xfrm>
            <a:off x="904954" y="2792467"/>
            <a:ext cx="5281838" cy="523220"/>
          </a:xfrm>
          <a:prstGeom prst="rect">
            <a:avLst/>
          </a:prstGeom>
          <a:noFill/>
        </p:spPr>
        <p:txBody>
          <a:bodyPr wrap="square" rtlCol="0">
            <a:spAutoFit/>
          </a:bodyPr>
          <a:lstStyle/>
          <a:p>
            <a:r>
              <a:rPr lang="en-US" sz="2800" dirty="0"/>
              <a:t>Counterfactual Explanation</a:t>
            </a:r>
          </a:p>
        </p:txBody>
      </p:sp>
      <p:sp>
        <p:nvSpPr>
          <p:cNvPr id="19" name="TextBox 18">
            <a:extLst>
              <a:ext uri="{FF2B5EF4-FFF2-40B4-BE49-F238E27FC236}">
                <a16:creationId xmlns:a16="http://schemas.microsoft.com/office/drawing/2014/main" id="{CA6A75C6-28BA-D1FE-4D33-7DE52EB10D81}"/>
              </a:ext>
            </a:extLst>
          </p:cNvPr>
          <p:cNvSpPr txBox="1"/>
          <p:nvPr/>
        </p:nvSpPr>
        <p:spPr>
          <a:xfrm>
            <a:off x="6591286" y="3173409"/>
            <a:ext cx="3152775" cy="400110"/>
          </a:xfrm>
          <a:prstGeom prst="rect">
            <a:avLst/>
          </a:prstGeom>
          <a:noFill/>
        </p:spPr>
        <p:txBody>
          <a:bodyPr wrap="square" rtlCol="0">
            <a:spAutoFit/>
          </a:bodyPr>
          <a:lstStyle/>
          <a:p>
            <a:r>
              <a:rPr lang="en-US" sz="2000" b="1" dirty="0">
                <a:solidFill>
                  <a:schemeClr val="tx2">
                    <a:lumMod val="40000"/>
                    <a:lumOff val="60000"/>
                  </a:schemeClr>
                </a:solidFill>
              </a:rPr>
              <a:t>Part 2</a:t>
            </a:r>
          </a:p>
        </p:txBody>
      </p:sp>
      <p:sp>
        <p:nvSpPr>
          <p:cNvPr id="20" name="Content Placeholder 2">
            <a:extLst>
              <a:ext uri="{FF2B5EF4-FFF2-40B4-BE49-F238E27FC236}">
                <a16:creationId xmlns:a16="http://schemas.microsoft.com/office/drawing/2014/main" id="{023A8474-D1B5-8BBD-C9BF-7B21BF5C98A1}"/>
              </a:ext>
            </a:extLst>
          </p:cNvPr>
          <p:cNvSpPr txBox="1">
            <a:spLocks/>
          </p:cNvSpPr>
          <p:nvPr/>
        </p:nvSpPr>
        <p:spPr>
          <a:xfrm>
            <a:off x="6591286" y="3780446"/>
            <a:ext cx="5097791" cy="932272"/>
          </a:xfrm>
          <a:prstGeom prst="rect">
            <a:avLst/>
          </a:prstGeom>
        </p:spPr>
        <p:txBody>
          <a:bodyPr vert="horz" lIns="91440" tIns="45720" rIns="91440" bIns="45720" rtlCol="0">
            <a:noAutofit/>
          </a:bodyPr>
          <a:lstStyle>
            <a:lvl1pPr marL="228600" indent="-228600" algn="l" defTabSz="914400" rtl="0" eaLnBrk="1" latinLnBrk="0" hangingPunct="1">
              <a:lnSpc>
                <a:spcPct val="130000"/>
              </a:lnSpc>
              <a:spcBef>
                <a:spcPts val="600"/>
              </a:spcBef>
              <a:buClr>
                <a:srgbClr val="A6192E"/>
              </a:buClr>
              <a:buSzPct val="120000"/>
              <a:buFont typeface="Arial" panose="020B0604020202020204" pitchFamily="34" charset="0"/>
              <a:buChar char="•"/>
              <a:defRPr sz="1800" kern="1200">
                <a:solidFill>
                  <a:srgbClr val="000000"/>
                </a:solidFill>
                <a:latin typeface="+mn-lt"/>
                <a:ea typeface="+mn-ea"/>
                <a:cs typeface="+mn-cs"/>
              </a:defRPr>
            </a:lvl1pPr>
            <a:lvl2pPr marL="6858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2pPr>
            <a:lvl3pPr marL="11430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3pPr>
            <a:lvl4pPr marL="16002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4pPr>
            <a:lvl5pPr marL="2057400" indent="-182880" algn="l" defTabSz="914400" rtl="0" eaLnBrk="1" latinLnBrk="0" hangingPunct="1">
              <a:lnSpc>
                <a:spcPct val="130000"/>
              </a:lnSpc>
              <a:spcBef>
                <a:spcPts val="600"/>
              </a:spcBef>
              <a:buClr>
                <a:srgbClr val="A6192E"/>
              </a:buClr>
              <a:buSzPct val="120000"/>
              <a:buFont typeface="System Font Regular"/>
              <a:buChar char="-"/>
              <a:defRPr sz="18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dirty="0">
                <a:solidFill>
                  <a:schemeClr val="bg1">
                    <a:lumMod val="75000"/>
                  </a:schemeClr>
                </a:solidFill>
              </a:rPr>
              <a:t>Visual explanation interface</a:t>
            </a:r>
          </a:p>
          <a:p>
            <a:pPr marL="0" indent="0">
              <a:lnSpc>
                <a:spcPct val="100000"/>
              </a:lnSpc>
              <a:spcBef>
                <a:spcPts val="0"/>
              </a:spcBef>
              <a:buNone/>
            </a:pPr>
            <a:r>
              <a:rPr lang="en-US" dirty="0">
                <a:solidFill>
                  <a:schemeClr val="bg1">
                    <a:lumMod val="75000"/>
                  </a:schemeClr>
                </a:solidFill>
              </a:rPr>
              <a:t>Interactive explanation analytics</a:t>
            </a:r>
          </a:p>
        </p:txBody>
      </p:sp>
      <p:sp>
        <p:nvSpPr>
          <p:cNvPr id="21" name="TextBox 20">
            <a:extLst>
              <a:ext uri="{FF2B5EF4-FFF2-40B4-BE49-F238E27FC236}">
                <a16:creationId xmlns:a16="http://schemas.microsoft.com/office/drawing/2014/main" id="{58EB1961-9A24-5B25-0698-FE6E9634A540}"/>
              </a:ext>
            </a:extLst>
          </p:cNvPr>
          <p:cNvSpPr txBox="1"/>
          <p:nvPr/>
        </p:nvSpPr>
        <p:spPr>
          <a:xfrm>
            <a:off x="6591286" y="2792467"/>
            <a:ext cx="5281838" cy="523220"/>
          </a:xfrm>
          <a:prstGeom prst="rect">
            <a:avLst/>
          </a:prstGeom>
          <a:noFill/>
        </p:spPr>
        <p:txBody>
          <a:bodyPr wrap="square" rtlCol="0">
            <a:spAutoFit/>
          </a:bodyPr>
          <a:lstStyle/>
          <a:p>
            <a:r>
              <a:rPr lang="en-US" sz="2800" dirty="0">
                <a:solidFill>
                  <a:schemeClr val="bg1">
                    <a:lumMod val="75000"/>
                  </a:schemeClr>
                </a:solidFill>
              </a:rPr>
              <a:t>System Demonstration</a:t>
            </a:r>
          </a:p>
        </p:txBody>
      </p:sp>
    </p:spTree>
    <p:extLst>
      <p:ext uri="{BB962C8B-B14F-4D97-AF65-F5344CB8AC3E}">
        <p14:creationId xmlns:p14="http://schemas.microsoft.com/office/powerpoint/2010/main" val="400000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46B3AE60-344D-9FA8-084D-F61243C55ACF}"/>
              </a:ext>
            </a:extLst>
          </p:cNvPr>
          <p:cNvSpPr txBox="1">
            <a:spLocks/>
          </p:cNvSpPr>
          <p:nvPr/>
        </p:nvSpPr>
        <p:spPr>
          <a:xfrm>
            <a:off x="609600" y="5741327"/>
            <a:ext cx="10972800" cy="636411"/>
          </a:xfrm>
          <a:prstGeom prst="rect">
            <a:avLst/>
          </a:prstGeom>
        </p:spPr>
        <p:txBody>
          <a:bodyPr vert="horz" lIns="91440" tIns="45720" rIns="91440" bIns="45720" rtlCol="0" anchor="t" anchorCtr="0">
            <a:noAutofit/>
          </a:bodyPr>
          <a:lstStyle>
            <a:lvl1pPr marL="274320" indent="-274320" algn="l" defTabSz="914400" rtl="0" eaLnBrk="1" latinLnBrk="0" hangingPunct="1">
              <a:lnSpc>
                <a:spcPct val="95000"/>
              </a:lnSpc>
              <a:spcBef>
                <a:spcPts val="1200"/>
              </a:spcBef>
              <a:buClr>
                <a:schemeClr val="bg2"/>
              </a:buClr>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594360" indent="-274320" algn="l" defTabSz="914400" rtl="0" eaLnBrk="1" latinLnBrk="0" hangingPunct="1">
              <a:lnSpc>
                <a:spcPct val="95000"/>
              </a:lnSpc>
              <a:spcBef>
                <a:spcPts val="600"/>
              </a:spcBef>
              <a:buClr>
                <a:schemeClr val="bg2"/>
              </a:buClr>
              <a:buFont typeface="Verdana" pitchFamily="34" charset="0"/>
              <a:buChar char="─"/>
              <a:defRPr sz="2000" kern="1200">
                <a:solidFill>
                  <a:schemeClr val="tx1"/>
                </a:solidFill>
                <a:latin typeface="Verdana" pitchFamily="34" charset="0"/>
                <a:ea typeface="Verdana" pitchFamily="34" charset="0"/>
                <a:cs typeface="Verdana" pitchFamily="34" charset="0"/>
              </a:defRPr>
            </a:lvl2pPr>
            <a:lvl3pPr marL="868680" indent="-228600" algn="l" defTabSz="914400" rtl="0" eaLnBrk="1" latinLnBrk="0" hangingPunct="1">
              <a:lnSpc>
                <a:spcPct val="95000"/>
              </a:lnSpc>
              <a:spcBef>
                <a:spcPts val="600"/>
              </a:spcBef>
              <a:buClr>
                <a:schemeClr val="bg2"/>
              </a:buClr>
              <a:buFont typeface="Wingdings" pitchFamily="2" charset="2"/>
              <a:buChar char="§"/>
              <a:defRPr sz="1800" kern="1200">
                <a:solidFill>
                  <a:schemeClr val="tx1"/>
                </a:solidFill>
                <a:latin typeface="Verdana" pitchFamily="34" charset="0"/>
                <a:ea typeface="Verdana" pitchFamily="34" charset="0"/>
                <a:cs typeface="Verdana" pitchFamily="34" charset="0"/>
              </a:defRPr>
            </a:lvl3pPr>
            <a:lvl4pPr marL="1143000" indent="-228600" algn="l" defTabSz="914400" rtl="0" eaLnBrk="1" latinLnBrk="0" hangingPunct="1">
              <a:lnSpc>
                <a:spcPct val="95000"/>
              </a:lnSpc>
              <a:spcBef>
                <a:spcPts val="600"/>
              </a:spcBef>
              <a:buClr>
                <a:schemeClr val="bg2"/>
              </a:buClr>
              <a:buFont typeface="Courier New" pitchFamily="49" charset="0"/>
              <a:buChar char="o"/>
              <a:defRPr sz="1600" kern="1200">
                <a:solidFill>
                  <a:schemeClr val="tx1"/>
                </a:solidFill>
                <a:latin typeface="Verdana" pitchFamily="34" charset="0"/>
                <a:ea typeface="Verdana" pitchFamily="34" charset="0"/>
                <a:cs typeface="Verdana" pitchFamily="34" charset="0"/>
              </a:defRPr>
            </a:lvl4pPr>
            <a:lvl5pPr marL="1371600" indent="-228600" algn="l" defTabSz="914400" rtl="0" eaLnBrk="1" latinLnBrk="0" hangingPunct="1">
              <a:lnSpc>
                <a:spcPct val="95000"/>
              </a:lnSpc>
              <a:spcBef>
                <a:spcPts val="600"/>
              </a:spcBef>
              <a:buClr>
                <a:schemeClr val="bg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lnSpc>
                <a:spcPct val="100000"/>
              </a:lnSpc>
              <a:spcBef>
                <a:spcPts val="0"/>
              </a:spcBef>
              <a:buNone/>
            </a:pPr>
            <a:r>
              <a:rPr lang="en-US" sz="1100" dirty="0">
                <a:solidFill>
                  <a:schemeClr val="bg1">
                    <a:lumMod val="50000"/>
                  </a:schemeClr>
                </a:solidFill>
              </a:rPr>
              <a:t>[1] Transforming Paradigms: A Global AI in Financial Services Survey, University of Cambridge, 2020</a:t>
            </a:r>
          </a:p>
          <a:p>
            <a:pPr marL="0" indent="0">
              <a:lnSpc>
                <a:spcPct val="100000"/>
              </a:lnSpc>
              <a:spcBef>
                <a:spcPts val="0"/>
              </a:spcBef>
              <a:buNone/>
            </a:pPr>
            <a:r>
              <a:rPr lang="en-US" sz="1100" dirty="0">
                <a:solidFill>
                  <a:schemeClr val="bg1">
                    <a:lumMod val="50000"/>
                  </a:schemeClr>
                </a:solidFill>
              </a:rPr>
              <a:t>[2] Liberty at Risk: Pre-trial Risk Assessment Tools in the U.S., Electronic Privacy Information Center, 2022</a:t>
            </a:r>
          </a:p>
          <a:p>
            <a:pPr marL="0" indent="0">
              <a:lnSpc>
                <a:spcPct val="100000"/>
              </a:lnSpc>
              <a:spcBef>
                <a:spcPts val="0"/>
              </a:spcBef>
              <a:buNone/>
            </a:pPr>
            <a:r>
              <a:rPr lang="en-US" sz="1100" dirty="0">
                <a:solidFill>
                  <a:schemeClr val="bg1">
                    <a:lumMod val="50000"/>
                  </a:schemeClr>
                </a:solidFill>
              </a:rPr>
              <a:t>[3] Hidden Workers: Untapped Talent, 2021 Harvard Business School Survey</a:t>
            </a:r>
          </a:p>
        </p:txBody>
      </p:sp>
      <p:sp>
        <p:nvSpPr>
          <p:cNvPr id="14" name="TextBox 13">
            <a:extLst>
              <a:ext uri="{FF2B5EF4-FFF2-40B4-BE49-F238E27FC236}">
                <a16:creationId xmlns:a16="http://schemas.microsoft.com/office/drawing/2014/main" id="{23CCB70C-648A-CDDD-CB8B-D7A2DB487982}"/>
              </a:ext>
            </a:extLst>
          </p:cNvPr>
          <p:cNvSpPr txBox="1"/>
          <p:nvPr/>
        </p:nvSpPr>
        <p:spPr>
          <a:xfrm>
            <a:off x="1910671" y="1993182"/>
            <a:ext cx="4638468" cy="830997"/>
          </a:xfrm>
          <a:prstGeom prst="rect">
            <a:avLst/>
          </a:prstGeom>
          <a:noFill/>
        </p:spPr>
        <p:txBody>
          <a:bodyPr wrap="square">
            <a:spAutoFit/>
          </a:bodyPr>
          <a:lstStyle/>
          <a:p>
            <a:pPr algn="ctr"/>
            <a:r>
              <a:rPr lang="en-US" sz="2400" b="1" dirty="0">
                <a:solidFill>
                  <a:schemeClr val="tx2"/>
                </a:solidFill>
              </a:rPr>
              <a:t>85% of banks</a:t>
            </a:r>
            <a:r>
              <a:rPr lang="en-US" sz="2400" b="1" dirty="0">
                <a:solidFill>
                  <a:srgbClr val="000000"/>
                </a:solidFill>
              </a:rPr>
              <a:t> </a:t>
            </a:r>
            <a:r>
              <a:rPr lang="en-US" sz="2400" dirty="0"/>
              <a:t>use ML in lending and investment decisions</a:t>
            </a:r>
            <a:r>
              <a:rPr lang="en-US" sz="2400" baseline="40000" dirty="0">
                <a:solidFill>
                  <a:schemeClr val="bg1">
                    <a:lumMod val="50000"/>
                  </a:schemeClr>
                </a:solidFill>
              </a:rPr>
              <a:t>[1]</a:t>
            </a:r>
          </a:p>
        </p:txBody>
      </p:sp>
      <p:sp>
        <p:nvSpPr>
          <p:cNvPr id="15" name="TextBox 14">
            <a:extLst>
              <a:ext uri="{FF2B5EF4-FFF2-40B4-BE49-F238E27FC236}">
                <a16:creationId xmlns:a16="http://schemas.microsoft.com/office/drawing/2014/main" id="{1D030258-4C24-383C-254D-25336EBA6740}"/>
              </a:ext>
            </a:extLst>
          </p:cNvPr>
          <p:cNvSpPr txBox="1"/>
          <p:nvPr/>
        </p:nvSpPr>
        <p:spPr>
          <a:xfrm>
            <a:off x="1910671" y="3137834"/>
            <a:ext cx="4638468" cy="830997"/>
          </a:xfrm>
          <a:prstGeom prst="rect">
            <a:avLst/>
          </a:prstGeom>
          <a:noFill/>
        </p:spPr>
        <p:txBody>
          <a:bodyPr wrap="square">
            <a:spAutoFit/>
          </a:bodyPr>
          <a:lstStyle/>
          <a:p>
            <a:pPr algn="ctr"/>
            <a:r>
              <a:rPr lang="en-US" sz="2400" b="1" dirty="0">
                <a:solidFill>
                  <a:schemeClr val="tx2"/>
                </a:solidFill>
              </a:rPr>
              <a:t>49 States </a:t>
            </a:r>
            <a:r>
              <a:rPr lang="en-US" sz="2400" dirty="0"/>
              <a:t>use ML in pre-trial detention and </a:t>
            </a:r>
            <a:r>
              <a:rPr lang="en-US" sz="2400" dirty="0">
                <a:solidFill>
                  <a:srgbClr val="000000"/>
                </a:solidFill>
              </a:rPr>
              <a:t>parole</a:t>
            </a:r>
            <a:r>
              <a:rPr lang="en-US" sz="2400" dirty="0"/>
              <a:t> decisions</a:t>
            </a:r>
            <a:r>
              <a:rPr lang="en-US" sz="2400" baseline="40000" dirty="0">
                <a:solidFill>
                  <a:schemeClr val="bg1">
                    <a:lumMod val="50000"/>
                  </a:schemeClr>
                </a:solidFill>
              </a:rPr>
              <a:t>[2]</a:t>
            </a:r>
          </a:p>
        </p:txBody>
      </p:sp>
      <p:sp>
        <p:nvSpPr>
          <p:cNvPr id="2" name="TextBox 1">
            <a:extLst>
              <a:ext uri="{FF2B5EF4-FFF2-40B4-BE49-F238E27FC236}">
                <a16:creationId xmlns:a16="http://schemas.microsoft.com/office/drawing/2014/main" id="{EA3AC6D0-2161-352F-FEF5-8ED390C7F246}"/>
              </a:ext>
            </a:extLst>
          </p:cNvPr>
          <p:cNvSpPr txBox="1"/>
          <p:nvPr/>
        </p:nvSpPr>
        <p:spPr>
          <a:xfrm>
            <a:off x="1910671" y="4282486"/>
            <a:ext cx="4638468" cy="830997"/>
          </a:xfrm>
          <a:prstGeom prst="rect">
            <a:avLst/>
          </a:prstGeom>
          <a:noFill/>
        </p:spPr>
        <p:txBody>
          <a:bodyPr wrap="square">
            <a:spAutoFit/>
          </a:bodyPr>
          <a:lstStyle/>
          <a:p>
            <a:pPr algn="ctr"/>
            <a:r>
              <a:rPr lang="en-US" sz="2400" b="1" dirty="0">
                <a:solidFill>
                  <a:schemeClr val="tx2"/>
                </a:solidFill>
              </a:rPr>
              <a:t>&gt;90% of F500 companies</a:t>
            </a:r>
            <a:r>
              <a:rPr lang="en-US" sz="2400" b="1" dirty="0">
                <a:solidFill>
                  <a:srgbClr val="000000"/>
                </a:solidFill>
              </a:rPr>
              <a:t> </a:t>
            </a:r>
            <a:r>
              <a:rPr lang="en-US" sz="2400" dirty="0"/>
              <a:t>use automated applicant screening</a:t>
            </a:r>
            <a:r>
              <a:rPr lang="en-US" sz="2400" baseline="40000" dirty="0">
                <a:solidFill>
                  <a:schemeClr val="bg1">
                    <a:lumMod val="50000"/>
                  </a:schemeClr>
                </a:solidFill>
              </a:rPr>
              <a:t>[3]</a:t>
            </a:r>
          </a:p>
        </p:txBody>
      </p:sp>
      <p:grpSp>
        <p:nvGrpSpPr>
          <p:cNvPr id="6" name="Group 5">
            <a:extLst>
              <a:ext uri="{FF2B5EF4-FFF2-40B4-BE49-F238E27FC236}">
                <a16:creationId xmlns:a16="http://schemas.microsoft.com/office/drawing/2014/main" id="{4EE1BFC7-9F99-8E80-551B-4D495AEA6D89}"/>
              </a:ext>
            </a:extLst>
          </p:cNvPr>
          <p:cNvGrpSpPr/>
          <p:nvPr/>
        </p:nvGrpSpPr>
        <p:grpSpPr>
          <a:xfrm>
            <a:off x="7749955" y="2090475"/>
            <a:ext cx="2298094" cy="636410"/>
            <a:chOff x="1835756" y="3403182"/>
            <a:chExt cx="2298094" cy="636410"/>
          </a:xfrm>
        </p:grpSpPr>
        <p:sp>
          <p:nvSpPr>
            <p:cNvPr id="7" name="TextBox 6">
              <a:extLst>
                <a:ext uri="{FF2B5EF4-FFF2-40B4-BE49-F238E27FC236}">
                  <a16:creationId xmlns:a16="http://schemas.microsoft.com/office/drawing/2014/main" id="{56AEE3B7-7ECD-C697-98D4-6DE9A238CBE3}"/>
                </a:ext>
              </a:extLst>
            </p:cNvPr>
            <p:cNvSpPr txBox="1"/>
            <p:nvPr/>
          </p:nvSpPr>
          <p:spPr>
            <a:xfrm>
              <a:off x="2394169" y="3429000"/>
              <a:ext cx="1739681" cy="523220"/>
            </a:xfrm>
            <a:prstGeom prst="rect">
              <a:avLst/>
            </a:prstGeom>
            <a:noFill/>
          </p:spPr>
          <p:txBody>
            <a:bodyPr wrap="square" rtlCol="0">
              <a:spAutoFit/>
            </a:bodyPr>
            <a:lstStyle/>
            <a:p>
              <a:r>
                <a:rPr lang="en-US" sz="2800" dirty="0">
                  <a:solidFill>
                    <a:schemeClr val="accent1"/>
                  </a:solidFill>
                </a:rPr>
                <a:t>rejected</a:t>
              </a:r>
            </a:p>
          </p:txBody>
        </p:sp>
        <p:pic>
          <p:nvPicPr>
            <p:cNvPr id="8" name="Picture 7">
              <a:extLst>
                <a:ext uri="{FF2B5EF4-FFF2-40B4-BE49-F238E27FC236}">
                  <a16:creationId xmlns:a16="http://schemas.microsoft.com/office/drawing/2014/main" id="{0D12725D-CA04-6CCB-8A4A-26C0B9B7C2A1}"/>
                </a:ext>
              </a:extLst>
            </p:cNvPr>
            <p:cNvPicPr>
              <a:picLocks noChangeAspect="1"/>
            </p:cNvPicPr>
            <p:nvPr/>
          </p:nvPicPr>
          <p:blipFill rotWithShape="1">
            <a:blip r:embed="rId3"/>
            <a:srcRect l="11686" r="12606" b="13716"/>
            <a:stretch/>
          </p:blipFill>
          <p:spPr>
            <a:xfrm>
              <a:off x="1835756" y="3403182"/>
              <a:ext cx="558413" cy="636410"/>
            </a:xfrm>
            <a:prstGeom prst="rect">
              <a:avLst/>
            </a:prstGeom>
          </p:spPr>
        </p:pic>
      </p:grpSp>
      <p:grpSp>
        <p:nvGrpSpPr>
          <p:cNvPr id="9" name="Group 8">
            <a:extLst>
              <a:ext uri="{FF2B5EF4-FFF2-40B4-BE49-F238E27FC236}">
                <a16:creationId xmlns:a16="http://schemas.microsoft.com/office/drawing/2014/main" id="{00BEF40A-24BD-66A4-ACFC-F7F47A59A474}"/>
              </a:ext>
            </a:extLst>
          </p:cNvPr>
          <p:cNvGrpSpPr/>
          <p:nvPr/>
        </p:nvGrpSpPr>
        <p:grpSpPr>
          <a:xfrm>
            <a:off x="7735359" y="3260945"/>
            <a:ext cx="2327287" cy="584775"/>
            <a:chOff x="5149838" y="3429000"/>
            <a:chExt cx="2327287" cy="584775"/>
          </a:xfrm>
        </p:grpSpPr>
        <p:sp>
          <p:nvSpPr>
            <p:cNvPr id="10" name="TextBox 9">
              <a:extLst>
                <a:ext uri="{FF2B5EF4-FFF2-40B4-BE49-F238E27FC236}">
                  <a16:creationId xmlns:a16="http://schemas.microsoft.com/office/drawing/2014/main" id="{1A450327-5A0F-0EDF-81C3-3504DBE28866}"/>
                </a:ext>
              </a:extLst>
            </p:cNvPr>
            <p:cNvSpPr txBox="1"/>
            <p:nvPr/>
          </p:nvSpPr>
          <p:spPr>
            <a:xfrm>
              <a:off x="5867400" y="3429000"/>
              <a:ext cx="1609725" cy="523220"/>
            </a:xfrm>
            <a:prstGeom prst="rect">
              <a:avLst/>
            </a:prstGeom>
            <a:noFill/>
          </p:spPr>
          <p:txBody>
            <a:bodyPr wrap="square" rtlCol="0">
              <a:spAutoFit/>
            </a:bodyPr>
            <a:lstStyle/>
            <a:p>
              <a:r>
                <a:rPr lang="en-US" sz="2800" dirty="0">
                  <a:solidFill>
                    <a:schemeClr val="accent1"/>
                  </a:solidFill>
                </a:rPr>
                <a:t>denied</a:t>
              </a:r>
            </a:p>
          </p:txBody>
        </p:sp>
        <p:pic>
          <p:nvPicPr>
            <p:cNvPr id="11" name="Picture 10">
              <a:extLst>
                <a:ext uri="{FF2B5EF4-FFF2-40B4-BE49-F238E27FC236}">
                  <a16:creationId xmlns:a16="http://schemas.microsoft.com/office/drawing/2014/main" id="{5A7F2ABA-19D1-9815-7D73-340AB7A1FAF6}"/>
                </a:ext>
              </a:extLst>
            </p:cNvPr>
            <p:cNvPicPr>
              <a:picLocks noChangeAspect="1"/>
            </p:cNvPicPr>
            <p:nvPr/>
          </p:nvPicPr>
          <p:blipFill rotWithShape="1">
            <a:blip r:embed="rId4"/>
            <a:srcRect l="9343" t="6450" r="8663" b="26729"/>
            <a:stretch/>
          </p:blipFill>
          <p:spPr>
            <a:xfrm>
              <a:off x="5149838" y="3429000"/>
              <a:ext cx="717563" cy="584775"/>
            </a:xfrm>
            <a:prstGeom prst="rect">
              <a:avLst/>
            </a:prstGeom>
          </p:spPr>
        </p:pic>
      </p:grpSp>
      <p:grpSp>
        <p:nvGrpSpPr>
          <p:cNvPr id="12" name="Group 11">
            <a:extLst>
              <a:ext uri="{FF2B5EF4-FFF2-40B4-BE49-F238E27FC236}">
                <a16:creationId xmlns:a16="http://schemas.microsoft.com/office/drawing/2014/main" id="{CF529AE3-3B4A-607B-F086-C2585112C948}"/>
              </a:ext>
            </a:extLst>
          </p:cNvPr>
          <p:cNvGrpSpPr/>
          <p:nvPr/>
        </p:nvGrpSpPr>
        <p:grpSpPr>
          <a:xfrm>
            <a:off x="7962096" y="4405376"/>
            <a:ext cx="1873813" cy="585216"/>
            <a:chOff x="8434530" y="3428779"/>
            <a:chExt cx="1873813" cy="585216"/>
          </a:xfrm>
        </p:grpSpPr>
        <p:pic>
          <p:nvPicPr>
            <p:cNvPr id="17" name="Graphic 16">
              <a:extLst>
                <a:ext uri="{FF2B5EF4-FFF2-40B4-BE49-F238E27FC236}">
                  <a16:creationId xmlns:a16="http://schemas.microsoft.com/office/drawing/2014/main" id="{C18F406F-1691-3005-02D7-EBE867B9FE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34530" y="3428779"/>
              <a:ext cx="625299" cy="585216"/>
            </a:xfrm>
            <a:prstGeom prst="rect">
              <a:avLst/>
            </a:prstGeom>
          </p:spPr>
        </p:pic>
        <p:sp>
          <p:nvSpPr>
            <p:cNvPr id="19" name="TextBox 18">
              <a:extLst>
                <a:ext uri="{FF2B5EF4-FFF2-40B4-BE49-F238E27FC236}">
                  <a16:creationId xmlns:a16="http://schemas.microsoft.com/office/drawing/2014/main" id="{C557D455-B1D3-5CDD-06CA-6C435F6733DD}"/>
                </a:ext>
              </a:extLst>
            </p:cNvPr>
            <p:cNvSpPr txBox="1"/>
            <p:nvPr/>
          </p:nvSpPr>
          <p:spPr>
            <a:xfrm>
              <a:off x="9059829" y="3429000"/>
              <a:ext cx="1248514" cy="523220"/>
            </a:xfrm>
            <a:prstGeom prst="rect">
              <a:avLst/>
            </a:prstGeom>
            <a:noFill/>
          </p:spPr>
          <p:txBody>
            <a:bodyPr wrap="square" rtlCol="0">
              <a:spAutoFit/>
            </a:bodyPr>
            <a:lstStyle/>
            <a:p>
              <a:r>
                <a:rPr lang="en-US" sz="2800" strike="sngStrike" dirty="0">
                  <a:solidFill>
                    <a:schemeClr val="accent1"/>
                  </a:solidFill>
                </a:rPr>
                <a:t>hired</a:t>
              </a:r>
            </a:p>
          </p:txBody>
        </p:sp>
      </p:grpSp>
      <p:sp>
        <p:nvSpPr>
          <p:cNvPr id="3" name="Title 4">
            <a:extLst>
              <a:ext uri="{FF2B5EF4-FFF2-40B4-BE49-F238E27FC236}">
                <a16:creationId xmlns:a16="http://schemas.microsoft.com/office/drawing/2014/main" id="{D7F08DB1-2602-9D38-BC45-9ED724C55B58}"/>
              </a:ext>
            </a:extLst>
          </p:cNvPr>
          <p:cNvSpPr>
            <a:spLocks noGrp="1"/>
          </p:cNvSpPr>
          <p:nvPr>
            <p:ph type="title"/>
          </p:nvPr>
        </p:nvSpPr>
        <p:spPr>
          <a:xfrm>
            <a:off x="1005840" y="182880"/>
            <a:ext cx="6951472" cy="590931"/>
          </a:xfrm>
        </p:spPr>
        <p:txBody>
          <a:bodyPr/>
          <a:lstStyle/>
          <a:p>
            <a:endParaRPr lang="en-US" dirty="0"/>
          </a:p>
        </p:txBody>
      </p:sp>
    </p:spTree>
    <p:extLst>
      <p:ext uri="{BB962C8B-B14F-4D97-AF65-F5344CB8AC3E}">
        <p14:creationId xmlns:p14="http://schemas.microsoft.com/office/powerpoint/2010/main" val="34814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CAB1DA3C-A84A-02C0-5697-4CA2E6922E9A}"/>
              </a:ext>
            </a:extLst>
          </p:cNvPr>
          <p:cNvSpPr>
            <a:spLocks noGrp="1"/>
          </p:cNvSpPr>
          <p:nvPr>
            <p:ph idx="1"/>
          </p:nvPr>
        </p:nvSpPr>
        <p:spPr/>
        <p:txBody>
          <a:bodyPr/>
          <a:lstStyle/>
          <a:p>
            <a:r>
              <a:rPr lang="en-US" dirty="0"/>
              <a:t>Why?</a:t>
            </a:r>
          </a:p>
        </p:txBody>
      </p:sp>
      <p:sp>
        <p:nvSpPr>
          <p:cNvPr id="3" name="Footer Placeholder 2">
            <a:extLst>
              <a:ext uri="{FF2B5EF4-FFF2-40B4-BE49-F238E27FC236}">
                <a16:creationId xmlns:a16="http://schemas.microsoft.com/office/drawing/2014/main" id="{0E644F30-18FB-BFC1-E1BE-7FBF97D8E02B}"/>
              </a:ext>
            </a:extLst>
          </p:cNvPr>
          <p:cNvSpPr>
            <a:spLocks noGrp="1"/>
          </p:cNvSpPr>
          <p:nvPr>
            <p:ph type="ftr" sz="quarter" idx="10"/>
          </p:nvPr>
        </p:nvSpPr>
        <p:spPr/>
        <p:txBody>
          <a:bodyPr/>
          <a:lstStyle/>
          <a:p>
            <a:fld id="{EB53C135-CEC6-A548-8917-8F7FEB82358B}" type="slidenum">
              <a:rPr lang="en-US" smtClean="0"/>
              <a:pPr/>
              <a:t>5</a:t>
            </a:fld>
            <a:endParaRPr lang="en-US" dirty="0"/>
          </a:p>
        </p:txBody>
      </p:sp>
    </p:spTree>
    <p:extLst>
      <p:ext uri="{BB962C8B-B14F-4D97-AF65-F5344CB8AC3E}">
        <p14:creationId xmlns:p14="http://schemas.microsoft.com/office/powerpoint/2010/main" val="1749289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Content Placeholder 19">
            <a:extLst>
              <a:ext uri="{FF2B5EF4-FFF2-40B4-BE49-F238E27FC236}">
                <a16:creationId xmlns:a16="http://schemas.microsoft.com/office/drawing/2014/main" id="{CAB1DA3C-A84A-02C0-5697-4CA2E6922E9A}"/>
              </a:ext>
            </a:extLst>
          </p:cNvPr>
          <p:cNvSpPr>
            <a:spLocks noGrp="1"/>
          </p:cNvSpPr>
          <p:nvPr>
            <p:ph idx="1"/>
          </p:nvPr>
        </p:nvSpPr>
        <p:spPr>
          <a:xfrm>
            <a:off x="653635" y="2514600"/>
            <a:ext cx="10884730" cy="1365191"/>
          </a:xfrm>
        </p:spPr>
        <p:txBody>
          <a:bodyPr/>
          <a:lstStyle/>
          <a:p>
            <a:r>
              <a:rPr lang="en-US" sz="2800" dirty="0"/>
              <a:t>Why was my loan application</a:t>
            </a:r>
            <a:r>
              <a:rPr lang="en-US" sz="2800" b="1" dirty="0">
                <a:solidFill>
                  <a:srgbClr val="005BBB"/>
                </a:solidFill>
              </a:rPr>
              <a:t> </a:t>
            </a:r>
            <a:r>
              <a:rPr lang="en-US" sz="2800" b="1" dirty="0">
                <a:solidFill>
                  <a:schemeClr val="tx2"/>
                </a:solidFill>
              </a:rPr>
              <a:t>REJECTED </a:t>
            </a:r>
            <a:r>
              <a:rPr lang="en-US" sz="2800" dirty="0"/>
              <a:t>rather than </a:t>
            </a:r>
            <a:r>
              <a:rPr lang="en-US" sz="2800" b="1" dirty="0">
                <a:solidFill>
                  <a:srgbClr val="005BBB"/>
                </a:solidFill>
              </a:rPr>
              <a:t>ACCEPTED</a:t>
            </a:r>
            <a:r>
              <a:rPr lang="en-US" sz="2800" dirty="0"/>
              <a:t>?</a:t>
            </a:r>
          </a:p>
        </p:txBody>
      </p:sp>
      <p:sp>
        <p:nvSpPr>
          <p:cNvPr id="3" name="Footer Placeholder 2">
            <a:extLst>
              <a:ext uri="{FF2B5EF4-FFF2-40B4-BE49-F238E27FC236}">
                <a16:creationId xmlns:a16="http://schemas.microsoft.com/office/drawing/2014/main" id="{0E644F30-18FB-BFC1-E1BE-7FBF97D8E02B}"/>
              </a:ext>
            </a:extLst>
          </p:cNvPr>
          <p:cNvSpPr>
            <a:spLocks noGrp="1"/>
          </p:cNvSpPr>
          <p:nvPr>
            <p:ph type="ftr" sz="quarter" idx="10"/>
          </p:nvPr>
        </p:nvSpPr>
        <p:spPr/>
        <p:txBody>
          <a:bodyPr/>
          <a:lstStyle/>
          <a:p>
            <a:fld id="{EB53C135-CEC6-A548-8917-8F7FEB82358B}" type="slidenum">
              <a:rPr lang="en-US" smtClean="0"/>
              <a:pPr/>
              <a:t>6</a:t>
            </a:fld>
            <a:endParaRPr lang="en-US" dirty="0"/>
          </a:p>
        </p:txBody>
      </p:sp>
      <p:sp>
        <p:nvSpPr>
          <p:cNvPr id="2" name="TextBox 1">
            <a:extLst>
              <a:ext uri="{FF2B5EF4-FFF2-40B4-BE49-F238E27FC236}">
                <a16:creationId xmlns:a16="http://schemas.microsoft.com/office/drawing/2014/main" id="{2AED964A-083B-A8EF-02FA-647C6E1E503C}"/>
              </a:ext>
            </a:extLst>
          </p:cNvPr>
          <p:cNvSpPr txBox="1"/>
          <p:nvPr/>
        </p:nvSpPr>
        <p:spPr>
          <a:xfrm>
            <a:off x="1022363" y="1969485"/>
            <a:ext cx="10147274" cy="461665"/>
          </a:xfrm>
          <a:prstGeom prst="rect">
            <a:avLst/>
          </a:prstGeom>
          <a:noFill/>
        </p:spPr>
        <p:txBody>
          <a:bodyPr wrap="square" rtlCol="0">
            <a:spAutoFit/>
          </a:bodyPr>
          <a:lstStyle/>
          <a:p>
            <a:pPr algn="ctr"/>
            <a:r>
              <a:rPr lang="en-US" sz="2400" b="1" dirty="0">
                <a:solidFill>
                  <a:srgbClr val="000000"/>
                </a:solidFill>
              </a:rPr>
              <a:t>Counterfactual Question</a:t>
            </a:r>
          </a:p>
        </p:txBody>
      </p:sp>
      <p:sp>
        <p:nvSpPr>
          <p:cNvPr id="4" name="Rectangle 3">
            <a:extLst>
              <a:ext uri="{FF2B5EF4-FFF2-40B4-BE49-F238E27FC236}">
                <a16:creationId xmlns:a16="http://schemas.microsoft.com/office/drawing/2014/main" id="{7A7CE65C-559C-4318-1E71-5F48B13F687B}"/>
              </a:ext>
            </a:extLst>
          </p:cNvPr>
          <p:cNvSpPr/>
          <p:nvPr/>
        </p:nvSpPr>
        <p:spPr>
          <a:xfrm>
            <a:off x="519870" y="2391815"/>
            <a:ext cx="11152261" cy="1581086"/>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1DD72C1-C600-E819-B5D7-91DD8A7AC482}"/>
              </a:ext>
            </a:extLst>
          </p:cNvPr>
          <p:cNvCxnSpPr>
            <a:cxnSpLocks/>
            <a:stCxn id="6" idx="0"/>
          </p:cNvCxnSpPr>
          <p:nvPr/>
        </p:nvCxnSpPr>
        <p:spPr>
          <a:xfrm flipV="1">
            <a:off x="3423136" y="3495792"/>
            <a:ext cx="556587" cy="1023442"/>
          </a:xfrm>
          <a:prstGeom prst="straightConnector1">
            <a:avLst/>
          </a:prstGeom>
          <a:ln w="28575">
            <a:solidFill>
              <a:srgbClr val="FF66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65BE902-0F5A-1AA3-DB8F-00CEECC6D224}"/>
              </a:ext>
            </a:extLst>
          </p:cNvPr>
          <p:cNvSpPr txBox="1"/>
          <p:nvPr/>
        </p:nvSpPr>
        <p:spPr>
          <a:xfrm>
            <a:off x="2021279" y="4519234"/>
            <a:ext cx="2803713" cy="461665"/>
          </a:xfrm>
          <a:prstGeom prst="rect">
            <a:avLst/>
          </a:prstGeom>
          <a:noFill/>
        </p:spPr>
        <p:txBody>
          <a:bodyPr wrap="square" rtlCol="0">
            <a:spAutoFit/>
          </a:bodyPr>
          <a:lstStyle/>
          <a:p>
            <a:pPr algn="ctr"/>
            <a:r>
              <a:rPr lang="en-US" sz="2400" dirty="0">
                <a:solidFill>
                  <a:srgbClr val="FF6600"/>
                </a:solidFill>
              </a:rPr>
              <a:t>Observed Instance</a:t>
            </a:r>
          </a:p>
        </p:txBody>
      </p:sp>
      <p:cxnSp>
        <p:nvCxnSpPr>
          <p:cNvPr id="7" name="Straight Arrow Connector 6">
            <a:extLst>
              <a:ext uri="{FF2B5EF4-FFF2-40B4-BE49-F238E27FC236}">
                <a16:creationId xmlns:a16="http://schemas.microsoft.com/office/drawing/2014/main" id="{1A71E197-CE6B-1025-C67D-2CDDE4815DCA}"/>
              </a:ext>
            </a:extLst>
          </p:cNvPr>
          <p:cNvCxnSpPr>
            <a:cxnSpLocks/>
          </p:cNvCxnSpPr>
          <p:nvPr/>
        </p:nvCxnSpPr>
        <p:spPr>
          <a:xfrm flipV="1">
            <a:off x="6266002" y="3495792"/>
            <a:ext cx="0" cy="1023442"/>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BD8D9BC-640A-8181-D4BE-AA02DFF0AB3A}"/>
              </a:ext>
            </a:extLst>
          </p:cNvPr>
          <p:cNvCxnSpPr>
            <a:cxnSpLocks/>
            <a:stCxn id="10" idx="0"/>
          </p:cNvCxnSpPr>
          <p:nvPr/>
        </p:nvCxnSpPr>
        <p:spPr>
          <a:xfrm flipH="1" flipV="1">
            <a:off x="9721516" y="3571579"/>
            <a:ext cx="463303" cy="855272"/>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9EFEE54-5D3A-E245-053A-9F465DABB7D4}"/>
              </a:ext>
            </a:extLst>
          </p:cNvPr>
          <p:cNvSpPr txBox="1"/>
          <p:nvPr/>
        </p:nvSpPr>
        <p:spPr>
          <a:xfrm>
            <a:off x="4999696" y="4519234"/>
            <a:ext cx="2595282" cy="830997"/>
          </a:xfrm>
          <a:prstGeom prst="rect">
            <a:avLst/>
          </a:prstGeom>
          <a:noFill/>
        </p:spPr>
        <p:txBody>
          <a:bodyPr wrap="square" rtlCol="0">
            <a:spAutoFit/>
          </a:bodyPr>
          <a:lstStyle/>
          <a:p>
            <a:pPr algn="ctr"/>
            <a:r>
              <a:rPr lang="en-US" sz="2400" dirty="0">
                <a:solidFill>
                  <a:schemeClr val="tx2"/>
                </a:solidFill>
              </a:rPr>
              <a:t>Factual Outcome</a:t>
            </a:r>
          </a:p>
          <a:p>
            <a:pPr algn="ctr"/>
            <a:r>
              <a:rPr lang="en-US" sz="2400" dirty="0">
                <a:solidFill>
                  <a:schemeClr val="tx2"/>
                </a:solidFill>
              </a:rPr>
              <a:t>(undesired)</a:t>
            </a:r>
          </a:p>
        </p:txBody>
      </p:sp>
      <p:sp>
        <p:nvSpPr>
          <p:cNvPr id="10" name="TextBox 9">
            <a:extLst>
              <a:ext uri="{FF2B5EF4-FFF2-40B4-BE49-F238E27FC236}">
                <a16:creationId xmlns:a16="http://schemas.microsoft.com/office/drawing/2014/main" id="{5041B175-09B3-18CC-79F1-34B81B189393}"/>
              </a:ext>
            </a:extLst>
          </p:cNvPr>
          <p:cNvSpPr txBox="1"/>
          <p:nvPr/>
        </p:nvSpPr>
        <p:spPr>
          <a:xfrm>
            <a:off x="8505104" y="4426851"/>
            <a:ext cx="3359429" cy="830997"/>
          </a:xfrm>
          <a:prstGeom prst="rect">
            <a:avLst/>
          </a:prstGeom>
          <a:noFill/>
        </p:spPr>
        <p:txBody>
          <a:bodyPr wrap="square" rtlCol="0">
            <a:spAutoFit/>
          </a:bodyPr>
          <a:lstStyle/>
          <a:p>
            <a:pPr algn="ctr"/>
            <a:r>
              <a:rPr lang="en-US" sz="2400" spc="-50" dirty="0">
                <a:solidFill>
                  <a:schemeClr val="accent5"/>
                </a:solidFill>
              </a:rPr>
              <a:t>Counterfactual Outcome</a:t>
            </a:r>
          </a:p>
          <a:p>
            <a:pPr algn="ctr"/>
            <a:r>
              <a:rPr lang="en-US" sz="2400" dirty="0">
                <a:solidFill>
                  <a:schemeClr val="accent5"/>
                </a:solidFill>
              </a:rPr>
              <a:t>(desired)</a:t>
            </a:r>
          </a:p>
        </p:txBody>
      </p:sp>
    </p:spTree>
    <p:extLst>
      <p:ext uri="{BB962C8B-B14F-4D97-AF65-F5344CB8AC3E}">
        <p14:creationId xmlns:p14="http://schemas.microsoft.com/office/powerpoint/2010/main" val="243142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A7FE030-BBB0-03F9-DFB2-46CC8FA95C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0459" y="1323552"/>
            <a:ext cx="3468414" cy="914400"/>
          </a:xfrm>
          <a:prstGeom prst="rect">
            <a:avLst/>
          </a:prstGeom>
        </p:spPr>
      </p:pic>
      <p:sp>
        <p:nvSpPr>
          <p:cNvPr id="2" name="Title 1">
            <a:extLst>
              <a:ext uri="{FF2B5EF4-FFF2-40B4-BE49-F238E27FC236}">
                <a16:creationId xmlns:a16="http://schemas.microsoft.com/office/drawing/2014/main" id="{2CD5BDA9-2D40-9818-DA8A-B923BC9A3670}"/>
              </a:ext>
            </a:extLst>
          </p:cNvPr>
          <p:cNvSpPr>
            <a:spLocks noGrp="1"/>
          </p:cNvSpPr>
          <p:nvPr>
            <p:ph type="title"/>
          </p:nvPr>
        </p:nvSpPr>
        <p:spPr>
          <a:xfrm>
            <a:off x="1005839" y="182880"/>
            <a:ext cx="8979989" cy="590931"/>
          </a:xfrm>
        </p:spPr>
        <p:txBody>
          <a:bodyPr/>
          <a:lstStyle/>
          <a:p>
            <a:r>
              <a:rPr lang="en-US" dirty="0"/>
              <a:t>SOTA: Counterfactual Points</a:t>
            </a:r>
          </a:p>
        </p:txBody>
      </p:sp>
      <p:sp>
        <p:nvSpPr>
          <p:cNvPr id="4" name="Footer Placeholder 3">
            <a:extLst>
              <a:ext uri="{FF2B5EF4-FFF2-40B4-BE49-F238E27FC236}">
                <a16:creationId xmlns:a16="http://schemas.microsoft.com/office/drawing/2014/main" id="{C878E354-5AA0-11F0-3E06-0901926CCBFC}"/>
              </a:ext>
            </a:extLst>
          </p:cNvPr>
          <p:cNvSpPr>
            <a:spLocks noGrp="1"/>
          </p:cNvSpPr>
          <p:nvPr>
            <p:ph type="ftr" sz="quarter" idx="10"/>
          </p:nvPr>
        </p:nvSpPr>
        <p:spPr/>
        <p:txBody>
          <a:bodyPr/>
          <a:lstStyle/>
          <a:p>
            <a:fld id="{EB53C135-CEC6-A548-8917-8F7FEB82358B}" type="slidenum">
              <a:rPr lang="en-US" smtClean="0"/>
              <a:pPr/>
              <a:t>7</a:t>
            </a:fld>
            <a:endParaRPr lang="en-US" dirty="0"/>
          </a:p>
        </p:txBody>
      </p:sp>
      <p:pic>
        <p:nvPicPr>
          <p:cNvPr id="42" name="Graphic 41">
            <a:extLst>
              <a:ext uri="{FF2B5EF4-FFF2-40B4-BE49-F238E27FC236}">
                <a16:creationId xmlns:a16="http://schemas.microsoft.com/office/drawing/2014/main" id="{2A3F4A9F-DA8D-F743-CF3B-9B9631E119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75566" y="1352640"/>
            <a:ext cx="3597044" cy="3657600"/>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461F2E4-75CA-72C0-E364-0A974A89CC4A}"/>
                  </a:ext>
                </a:extLst>
              </p:cNvPr>
              <p:cNvSpPr txBox="1"/>
              <p:nvPr/>
            </p:nvSpPr>
            <p:spPr>
              <a:xfrm>
                <a:off x="8981957" y="2087707"/>
                <a:ext cx="4248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0000"/>
                          </a:solidFill>
                          <a:latin typeface="Cambria Math" panose="02040503050406030204" pitchFamily="18" charset="0"/>
                        </a:rPr>
                        <m:t>𝒙</m:t>
                      </m:r>
                    </m:oMath>
                  </m:oMathPara>
                </a14:m>
                <a:endParaRPr lang="en-US" sz="2400" b="1" dirty="0">
                  <a:solidFill>
                    <a:srgbClr val="000000"/>
                  </a:solidFill>
                </a:endParaRPr>
              </a:p>
            </p:txBody>
          </p:sp>
        </mc:Choice>
        <mc:Fallback xmlns="">
          <p:sp>
            <p:nvSpPr>
              <p:cNvPr id="50" name="TextBox 49">
                <a:extLst>
                  <a:ext uri="{FF2B5EF4-FFF2-40B4-BE49-F238E27FC236}">
                    <a16:creationId xmlns:a16="http://schemas.microsoft.com/office/drawing/2014/main" id="{A461F2E4-75CA-72C0-E364-0A974A89CC4A}"/>
                  </a:ext>
                </a:extLst>
              </p:cNvPr>
              <p:cNvSpPr txBox="1">
                <a:spLocks noRot="1" noChangeAspect="1" noMove="1" noResize="1" noEditPoints="1" noAdjustHandles="1" noChangeArrowheads="1" noChangeShapeType="1" noTextEdit="1"/>
              </p:cNvSpPr>
              <p:nvPr/>
            </p:nvSpPr>
            <p:spPr>
              <a:xfrm>
                <a:off x="8981957" y="2087707"/>
                <a:ext cx="424873" cy="461665"/>
              </a:xfrm>
              <a:prstGeom prst="rect">
                <a:avLst/>
              </a:prstGeom>
              <a:blipFill>
                <a:blip r:embed="rId7"/>
                <a:stretch>
                  <a:fillRect/>
                </a:stretch>
              </a:blipFill>
            </p:spPr>
            <p:txBody>
              <a:bodyPr/>
              <a:lstStyle/>
              <a:p>
                <a:r>
                  <a:rPr lang="en-US">
                    <a:noFill/>
                  </a:rPr>
                  <a:t> </a:t>
                </a:r>
              </a:p>
            </p:txBody>
          </p:sp>
        </mc:Fallback>
      </mc:AlternateContent>
      <p:grpSp>
        <p:nvGrpSpPr>
          <p:cNvPr id="52" name="Group 51">
            <a:extLst>
              <a:ext uri="{FF2B5EF4-FFF2-40B4-BE49-F238E27FC236}">
                <a16:creationId xmlns:a16="http://schemas.microsoft.com/office/drawing/2014/main" id="{98CC406D-3D0A-C41C-958A-BF2D59A41B62}"/>
              </a:ext>
            </a:extLst>
          </p:cNvPr>
          <p:cNvGrpSpPr/>
          <p:nvPr/>
        </p:nvGrpSpPr>
        <p:grpSpPr>
          <a:xfrm>
            <a:off x="8589409" y="5071505"/>
            <a:ext cx="2969358" cy="490295"/>
            <a:chOff x="9188952" y="20232306"/>
            <a:chExt cx="3522094" cy="581562"/>
          </a:xfrm>
        </p:grpSpPr>
        <p:sp>
          <p:nvSpPr>
            <p:cNvPr id="53" name="Rectangle 52">
              <a:extLst>
                <a:ext uri="{FF2B5EF4-FFF2-40B4-BE49-F238E27FC236}">
                  <a16:creationId xmlns:a16="http://schemas.microsoft.com/office/drawing/2014/main" id="{8AEE755A-E7F1-9BD2-EB79-A402571C08D1}"/>
                </a:ext>
              </a:extLst>
            </p:cNvPr>
            <p:cNvSpPr/>
            <p:nvPr/>
          </p:nvSpPr>
          <p:spPr>
            <a:xfrm>
              <a:off x="9188952" y="20232306"/>
              <a:ext cx="3493519" cy="581562"/>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4" name="Group 53">
              <a:extLst>
                <a:ext uri="{FF2B5EF4-FFF2-40B4-BE49-F238E27FC236}">
                  <a16:creationId xmlns:a16="http://schemas.microsoft.com/office/drawing/2014/main" id="{07C03F10-7E4E-5B36-2088-8CB7F1CAC2BC}"/>
                </a:ext>
              </a:extLst>
            </p:cNvPr>
            <p:cNvGrpSpPr/>
            <p:nvPr/>
          </p:nvGrpSpPr>
          <p:grpSpPr>
            <a:xfrm>
              <a:off x="9384790" y="20261478"/>
              <a:ext cx="3326256" cy="547603"/>
              <a:chOff x="9234045" y="20834692"/>
              <a:chExt cx="3326256" cy="547603"/>
            </a:xfrm>
          </p:grpSpPr>
          <p:sp>
            <p:nvSpPr>
              <p:cNvPr id="55" name="TextBox 54">
                <a:extLst>
                  <a:ext uri="{FF2B5EF4-FFF2-40B4-BE49-F238E27FC236}">
                    <a16:creationId xmlns:a16="http://schemas.microsoft.com/office/drawing/2014/main" id="{058CE8F4-3ACB-F334-7D11-704842E959E7}"/>
                  </a:ext>
                </a:extLst>
              </p:cNvPr>
              <p:cNvSpPr txBox="1"/>
              <p:nvPr/>
            </p:nvSpPr>
            <p:spPr>
              <a:xfrm>
                <a:off x="9522547" y="20834692"/>
                <a:ext cx="1335054" cy="547603"/>
              </a:xfrm>
              <a:prstGeom prst="rect">
                <a:avLst/>
              </a:prstGeom>
              <a:noFill/>
            </p:spPr>
            <p:txBody>
              <a:bodyPr wrap="square" rtlCol="0">
                <a:spAutoFit/>
              </a:bodyPr>
              <a:lstStyle/>
              <a:p>
                <a:r>
                  <a:rPr lang="en-US" sz="2400" dirty="0">
                    <a:solidFill>
                      <a:schemeClr val="tx1">
                        <a:lumMod val="50000"/>
                      </a:schemeClr>
                    </a:solidFill>
                  </a:rPr>
                  <a:t>Reject</a:t>
                </a:r>
              </a:p>
            </p:txBody>
          </p:sp>
          <p:sp>
            <p:nvSpPr>
              <p:cNvPr id="56" name="TextBox 55">
                <a:extLst>
                  <a:ext uri="{FF2B5EF4-FFF2-40B4-BE49-F238E27FC236}">
                    <a16:creationId xmlns:a16="http://schemas.microsoft.com/office/drawing/2014/main" id="{881223CC-EA56-4558-11EF-0DF5594A3393}"/>
                  </a:ext>
                </a:extLst>
              </p:cNvPr>
              <p:cNvSpPr txBox="1"/>
              <p:nvPr/>
            </p:nvSpPr>
            <p:spPr>
              <a:xfrm>
                <a:off x="11171035" y="20834692"/>
                <a:ext cx="1389266" cy="547603"/>
              </a:xfrm>
              <a:prstGeom prst="rect">
                <a:avLst/>
              </a:prstGeom>
              <a:noFill/>
            </p:spPr>
            <p:txBody>
              <a:bodyPr wrap="square" rtlCol="0">
                <a:spAutoFit/>
              </a:bodyPr>
              <a:lstStyle/>
              <a:p>
                <a:r>
                  <a:rPr lang="en-US" sz="2400" dirty="0">
                    <a:solidFill>
                      <a:schemeClr val="tx1">
                        <a:lumMod val="50000"/>
                      </a:schemeClr>
                    </a:solidFill>
                  </a:rPr>
                  <a:t>Accept</a:t>
                </a:r>
              </a:p>
            </p:txBody>
          </p:sp>
          <p:sp>
            <p:nvSpPr>
              <p:cNvPr id="57" name="Rectangle 56">
                <a:extLst>
                  <a:ext uri="{FF2B5EF4-FFF2-40B4-BE49-F238E27FC236}">
                    <a16:creationId xmlns:a16="http://schemas.microsoft.com/office/drawing/2014/main" id="{F148668E-F534-6822-CBCE-77F19BCFEAD2}"/>
                  </a:ext>
                </a:extLst>
              </p:cNvPr>
              <p:cNvSpPr/>
              <p:nvPr/>
            </p:nvSpPr>
            <p:spPr>
              <a:xfrm>
                <a:off x="9234045" y="20959141"/>
                <a:ext cx="274320" cy="274320"/>
              </a:xfrm>
              <a:prstGeom prst="rect">
                <a:avLst/>
              </a:prstGeom>
              <a:solidFill>
                <a:srgbClr val="F7C9D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8CF433ED-847D-12AB-6724-3A78765DC511}"/>
                  </a:ext>
                </a:extLst>
              </p:cNvPr>
              <p:cNvSpPr/>
              <p:nvPr/>
            </p:nvSpPr>
            <p:spPr>
              <a:xfrm>
                <a:off x="10857602" y="20959141"/>
                <a:ext cx="274320" cy="274320"/>
              </a:xfrm>
              <a:prstGeom prst="rect">
                <a:avLst/>
              </a:prstGeom>
              <a:solidFill>
                <a:srgbClr val="9DC5E9"/>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41F25C28-EFC8-7083-E5F7-2F386AE38487}"/>
                  </a:ext>
                </a:extLst>
              </p:cNvPr>
              <p:cNvSpPr txBox="1"/>
              <p:nvPr/>
            </p:nvSpPr>
            <p:spPr>
              <a:xfrm>
                <a:off x="9681920" y="2649971"/>
                <a:ext cx="4248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0000"/>
                          </a:solidFill>
                          <a:latin typeface="Cambria Math" panose="02040503050406030204" pitchFamily="18" charset="0"/>
                        </a:rPr>
                        <m:t>𝒙</m:t>
                      </m:r>
                      <m:r>
                        <a:rPr lang="en-US" sz="2400" b="1" i="1" smtClean="0">
                          <a:solidFill>
                            <a:srgbClr val="000000"/>
                          </a:solidFill>
                          <a:latin typeface="Cambria Math" panose="02040503050406030204" pitchFamily="18" charset="0"/>
                        </a:rPr>
                        <m:t>′</m:t>
                      </m:r>
                    </m:oMath>
                  </m:oMathPara>
                </a14:m>
                <a:endParaRPr lang="en-US" sz="2400" b="1" dirty="0">
                  <a:solidFill>
                    <a:srgbClr val="000000"/>
                  </a:solidFill>
                </a:endParaRPr>
              </a:p>
            </p:txBody>
          </p:sp>
        </mc:Choice>
        <mc:Fallback xmlns="">
          <p:sp>
            <p:nvSpPr>
              <p:cNvPr id="60" name="TextBox 59">
                <a:extLst>
                  <a:ext uri="{FF2B5EF4-FFF2-40B4-BE49-F238E27FC236}">
                    <a16:creationId xmlns:a16="http://schemas.microsoft.com/office/drawing/2014/main" id="{41F25C28-EFC8-7083-E5F7-2F386AE38487}"/>
                  </a:ext>
                </a:extLst>
              </p:cNvPr>
              <p:cNvSpPr txBox="1">
                <a:spLocks noRot="1" noChangeAspect="1" noMove="1" noResize="1" noEditPoints="1" noAdjustHandles="1" noChangeArrowheads="1" noChangeShapeType="1" noTextEdit="1"/>
              </p:cNvSpPr>
              <p:nvPr/>
            </p:nvSpPr>
            <p:spPr>
              <a:xfrm>
                <a:off x="9681920" y="2649971"/>
                <a:ext cx="424873" cy="461665"/>
              </a:xfrm>
              <a:prstGeom prst="rect">
                <a:avLst/>
              </a:prstGeom>
              <a:blipFill>
                <a:blip r:embed="rId8"/>
                <a:stretch>
                  <a:fillRect l="-5714" r="-10000" b="-1333"/>
                </a:stretch>
              </a:blipFill>
            </p:spPr>
            <p:txBody>
              <a:bodyPr/>
              <a:lstStyle/>
              <a:p>
                <a:r>
                  <a:rPr lang="en-US">
                    <a:noFill/>
                  </a:rPr>
                  <a:t> </a:t>
                </a:r>
              </a:p>
            </p:txBody>
          </p:sp>
        </mc:Fallback>
      </mc:AlternateContent>
      <p:sp>
        <p:nvSpPr>
          <p:cNvPr id="61" name="Oval 60">
            <a:extLst>
              <a:ext uri="{FF2B5EF4-FFF2-40B4-BE49-F238E27FC236}">
                <a16:creationId xmlns:a16="http://schemas.microsoft.com/office/drawing/2014/main" id="{8FF9229C-A2FA-41F7-85FC-F7E65951C9C1}"/>
              </a:ext>
            </a:extLst>
          </p:cNvPr>
          <p:cNvSpPr/>
          <p:nvPr/>
        </p:nvSpPr>
        <p:spPr>
          <a:xfrm>
            <a:off x="9588862" y="2936638"/>
            <a:ext cx="137160" cy="13716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728EE8D5-BBD3-4095-D0E3-E53970197E9E}"/>
              </a:ext>
            </a:extLst>
          </p:cNvPr>
          <p:cNvSpPr txBox="1"/>
          <p:nvPr/>
        </p:nvSpPr>
        <p:spPr>
          <a:xfrm>
            <a:off x="338374" y="5952975"/>
            <a:ext cx="7951172" cy="400110"/>
          </a:xfrm>
          <a:prstGeom prst="rect">
            <a:avLst/>
          </a:prstGeom>
          <a:noFill/>
        </p:spPr>
        <p:txBody>
          <a:bodyPr wrap="square">
            <a:spAutoFit/>
          </a:bodyPr>
          <a:lstStyle/>
          <a:p>
            <a:r>
              <a:rPr lang="en-US" sz="1000" dirty="0">
                <a:solidFill>
                  <a:schemeClr val="bg1">
                    <a:lumMod val="50000"/>
                  </a:schemeClr>
                </a:solidFill>
                <a:latin typeface="Verdana" panose="020B0604030504040204" pitchFamily="34" charset="0"/>
                <a:ea typeface="Verdana" panose="020B0604030504040204" pitchFamily="34" charset="0"/>
              </a:rPr>
              <a:t>[4] Riccardo </a:t>
            </a:r>
            <a:r>
              <a:rPr lang="en-US" sz="1000" dirty="0" err="1">
                <a:solidFill>
                  <a:schemeClr val="bg1">
                    <a:lumMod val="50000"/>
                  </a:schemeClr>
                </a:solidFill>
                <a:latin typeface="Verdana" panose="020B0604030504040204" pitchFamily="34" charset="0"/>
                <a:ea typeface="Verdana" panose="020B0604030504040204" pitchFamily="34" charset="0"/>
              </a:rPr>
              <a:t>Guidotti</a:t>
            </a:r>
            <a:r>
              <a:rPr lang="en-US" sz="1000" dirty="0">
                <a:solidFill>
                  <a:schemeClr val="bg1">
                    <a:lumMod val="50000"/>
                  </a:schemeClr>
                </a:solidFill>
                <a:latin typeface="Verdana" panose="020B0604030504040204" pitchFamily="34" charset="0"/>
                <a:ea typeface="Verdana" panose="020B0604030504040204" pitchFamily="34" charset="0"/>
              </a:rPr>
              <a:t>. 2022. Counterfactual explanations and how to find them: literature review and benchmarking. Data Mining and Knowledge Discovery</a:t>
            </a:r>
          </a:p>
        </p:txBody>
      </p:sp>
      <p:pic>
        <p:nvPicPr>
          <p:cNvPr id="15" name="Graphic 14">
            <a:extLst>
              <a:ext uri="{FF2B5EF4-FFF2-40B4-BE49-F238E27FC236}">
                <a16:creationId xmlns:a16="http://schemas.microsoft.com/office/drawing/2014/main" id="{BA2EF490-E1FA-F2D0-EA31-52897BA577F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61531" y="2531616"/>
            <a:ext cx="1355834" cy="914400"/>
          </a:xfrm>
          <a:prstGeom prst="rect">
            <a:avLst/>
          </a:prstGeom>
        </p:spPr>
      </p:pic>
      <p:pic>
        <p:nvPicPr>
          <p:cNvPr id="19" name="Graphic 18">
            <a:extLst>
              <a:ext uri="{FF2B5EF4-FFF2-40B4-BE49-F238E27FC236}">
                <a16:creationId xmlns:a16="http://schemas.microsoft.com/office/drawing/2014/main" id="{EC2C8767-E2CC-03A4-43B2-00FEAC11D30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080672" y="2575563"/>
            <a:ext cx="3468414" cy="914400"/>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DE0FCD6-BA8A-2CC6-DA04-9F24052A597D}"/>
                  </a:ext>
                </a:extLst>
              </p:cNvPr>
              <p:cNvSpPr txBox="1"/>
              <p:nvPr/>
            </p:nvSpPr>
            <p:spPr>
              <a:xfrm>
                <a:off x="1626237" y="3192129"/>
                <a:ext cx="2027846" cy="307777"/>
              </a:xfrm>
              <a:prstGeom prst="rect">
                <a:avLst/>
              </a:prstGeom>
              <a:noFill/>
            </p:spPr>
            <p:txBody>
              <a:bodyPr wrap="square">
                <a:spAutoFit/>
              </a:bodyPr>
              <a:lstStyle/>
              <a:p>
                <a:pPr algn="ctr"/>
                <a:r>
                  <a:rPr lang="en-US" sz="1400" b="0" dirty="0">
                    <a:solidFill>
                      <a:schemeClr val="tx1"/>
                    </a:solidFill>
                  </a:rPr>
                  <a:t>Minimize </a:t>
                </a:r>
                <a14:m>
                  <m:oMath xmlns:m="http://schemas.openxmlformats.org/officeDocument/2006/math">
                    <m:r>
                      <a:rPr lang="en-US" sz="1400" b="0" i="1" smtClean="0">
                        <a:solidFill>
                          <a:schemeClr val="tx1"/>
                        </a:solidFill>
                        <a:latin typeface="Cambria Math" panose="02040503050406030204" pitchFamily="18" charset="0"/>
                      </a:rPr>
                      <m:t>𝛿</m:t>
                    </m:r>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𝑥</m:t>
                        </m:r>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𝑥</m:t>
                            </m:r>
                          </m:e>
                          <m:sup>
                            <m:r>
                              <a:rPr lang="en-US" sz="1400" b="0" i="1" smtClean="0">
                                <a:solidFill>
                                  <a:schemeClr val="tx1"/>
                                </a:solidFill>
                                <a:latin typeface="Cambria Math" panose="02040503050406030204" pitchFamily="18" charset="0"/>
                              </a:rPr>
                              <m:t>′</m:t>
                            </m:r>
                          </m:sup>
                        </m:sSup>
                      </m:e>
                    </m:d>
                  </m:oMath>
                </a14:m>
                <a:endParaRPr lang="en-US" sz="1400" dirty="0">
                  <a:solidFill>
                    <a:schemeClr val="tx1"/>
                  </a:solidFill>
                </a:endParaRPr>
              </a:p>
            </p:txBody>
          </p:sp>
        </mc:Choice>
        <mc:Fallback xmlns="">
          <p:sp>
            <p:nvSpPr>
              <p:cNvPr id="21" name="TextBox 20">
                <a:extLst>
                  <a:ext uri="{FF2B5EF4-FFF2-40B4-BE49-F238E27FC236}">
                    <a16:creationId xmlns:a16="http://schemas.microsoft.com/office/drawing/2014/main" id="{7DE0FCD6-BA8A-2CC6-DA04-9F24052A597D}"/>
                  </a:ext>
                </a:extLst>
              </p:cNvPr>
              <p:cNvSpPr txBox="1">
                <a:spLocks noRot="1" noChangeAspect="1" noMove="1" noResize="1" noEditPoints="1" noAdjustHandles="1" noChangeArrowheads="1" noChangeShapeType="1" noTextEdit="1"/>
              </p:cNvSpPr>
              <p:nvPr/>
            </p:nvSpPr>
            <p:spPr>
              <a:xfrm>
                <a:off x="1626237" y="3192129"/>
                <a:ext cx="2027846" cy="307777"/>
              </a:xfrm>
              <a:prstGeom prst="rect">
                <a:avLst/>
              </a:prstGeom>
              <a:blipFill>
                <a:blip r:embed="rId13"/>
                <a:stretch>
                  <a:fillRect t="-4000" b="-20000"/>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4533D328-EF75-57C6-1453-6E616A5EEF61}"/>
              </a:ext>
            </a:extLst>
          </p:cNvPr>
          <p:cNvCxnSpPr/>
          <p:nvPr/>
        </p:nvCxnSpPr>
        <p:spPr>
          <a:xfrm>
            <a:off x="1404607" y="3185876"/>
            <a:ext cx="264506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BC84D93-7DD6-99DB-6F04-A0112BC0903F}"/>
              </a:ext>
            </a:extLst>
          </p:cNvPr>
          <p:cNvSpPr txBox="1"/>
          <p:nvPr/>
        </p:nvSpPr>
        <p:spPr>
          <a:xfrm>
            <a:off x="1556383" y="2846179"/>
            <a:ext cx="2312228" cy="369332"/>
          </a:xfrm>
          <a:prstGeom prst="rect">
            <a:avLst/>
          </a:prstGeom>
          <a:noFill/>
        </p:spPr>
        <p:txBody>
          <a:bodyPr wrap="square">
            <a:spAutoFit/>
          </a:bodyPr>
          <a:lstStyle/>
          <a:p>
            <a:pPr algn="ctr"/>
            <a:r>
              <a:rPr lang="en-US" b="0" dirty="0">
                <a:solidFill>
                  <a:schemeClr val="tx1"/>
                </a:solidFill>
              </a:rPr>
              <a:t>Counterfactual Point</a:t>
            </a:r>
            <a:endParaRPr lang="en-US" dirty="0">
              <a:solidFill>
                <a:schemeClr val="tx1"/>
              </a:solidFill>
            </a:endParaRPr>
          </a:p>
        </p:txBody>
      </p:sp>
      <p:pic>
        <p:nvPicPr>
          <p:cNvPr id="37" name="Graphic 36">
            <a:extLst>
              <a:ext uri="{FF2B5EF4-FFF2-40B4-BE49-F238E27FC236}">
                <a16:creationId xmlns:a16="http://schemas.microsoft.com/office/drawing/2014/main" id="{E7D7A188-EA5A-AC55-E467-5A796068BD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091407" y="3894351"/>
            <a:ext cx="1602028" cy="548640"/>
          </a:xfrm>
          <a:prstGeom prst="rect">
            <a:avLst/>
          </a:prstGeom>
        </p:spPr>
      </p:pic>
      <p:pic>
        <p:nvPicPr>
          <p:cNvPr id="39" name="Graphic 38">
            <a:extLst>
              <a:ext uri="{FF2B5EF4-FFF2-40B4-BE49-F238E27FC236}">
                <a16:creationId xmlns:a16="http://schemas.microsoft.com/office/drawing/2014/main" id="{89A184F7-4BE9-3330-EC98-0B87AF27B25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77656" y="3894350"/>
            <a:ext cx="1602033" cy="548640"/>
          </a:xfrm>
          <a:prstGeom prst="rect">
            <a:avLst/>
          </a:prstGeom>
        </p:spPr>
      </p:pic>
      <p:sp>
        <p:nvSpPr>
          <p:cNvPr id="40" name="TextBox 39">
            <a:extLst>
              <a:ext uri="{FF2B5EF4-FFF2-40B4-BE49-F238E27FC236}">
                <a16:creationId xmlns:a16="http://schemas.microsoft.com/office/drawing/2014/main" id="{21DA14AA-7EF4-E3D9-988B-1472E6A475C4}"/>
              </a:ext>
            </a:extLst>
          </p:cNvPr>
          <p:cNvSpPr txBox="1"/>
          <p:nvPr/>
        </p:nvSpPr>
        <p:spPr>
          <a:xfrm>
            <a:off x="4223402" y="3558549"/>
            <a:ext cx="3204424" cy="369332"/>
          </a:xfrm>
          <a:prstGeom prst="rect">
            <a:avLst/>
          </a:prstGeom>
          <a:noFill/>
        </p:spPr>
        <p:txBody>
          <a:bodyPr wrap="square">
            <a:spAutoFit/>
          </a:bodyPr>
          <a:lstStyle/>
          <a:p>
            <a:pPr algn="ctr"/>
            <a:r>
              <a:rPr lang="en-US" b="0" dirty="0">
                <a:solidFill>
                  <a:schemeClr val="tx1"/>
                </a:solidFill>
              </a:rPr>
              <a:t>Challenge 1: Personalization</a:t>
            </a:r>
            <a:endParaRPr lang="en-US" dirty="0">
              <a:solidFill>
                <a:schemeClr val="tx1"/>
              </a:solidFill>
            </a:endParaRPr>
          </a:p>
        </p:txBody>
      </p:sp>
      <p:sp>
        <p:nvSpPr>
          <p:cNvPr id="86" name="TextBox 85">
            <a:extLst>
              <a:ext uri="{FF2B5EF4-FFF2-40B4-BE49-F238E27FC236}">
                <a16:creationId xmlns:a16="http://schemas.microsoft.com/office/drawing/2014/main" id="{EC0F1E4B-7F21-E3F8-2C26-46F0CBC29BDB}"/>
              </a:ext>
            </a:extLst>
          </p:cNvPr>
          <p:cNvSpPr txBox="1"/>
          <p:nvPr/>
        </p:nvSpPr>
        <p:spPr>
          <a:xfrm>
            <a:off x="3916435" y="4528052"/>
            <a:ext cx="3693389" cy="369332"/>
          </a:xfrm>
          <a:prstGeom prst="rect">
            <a:avLst/>
          </a:prstGeom>
          <a:noFill/>
        </p:spPr>
        <p:txBody>
          <a:bodyPr wrap="square">
            <a:spAutoFit/>
          </a:bodyPr>
          <a:lstStyle/>
          <a:p>
            <a:pPr algn="ctr"/>
            <a:r>
              <a:rPr lang="en-US" b="0" dirty="0">
                <a:solidFill>
                  <a:schemeClr val="tx1"/>
                </a:solidFill>
              </a:rPr>
              <a:t>Challenge 2: Feature Variations</a:t>
            </a:r>
            <a:endParaRPr lang="en-US" dirty="0">
              <a:solidFill>
                <a:schemeClr val="tx1"/>
              </a:solidFill>
            </a:endParaRPr>
          </a:p>
        </p:txBody>
      </p:sp>
      <p:pic>
        <p:nvPicPr>
          <p:cNvPr id="95" name="Graphic 94">
            <a:extLst>
              <a:ext uri="{FF2B5EF4-FFF2-40B4-BE49-F238E27FC236}">
                <a16:creationId xmlns:a16="http://schemas.microsoft.com/office/drawing/2014/main" id="{03B6B8CB-FDC5-A18D-3C37-7F62CA8C026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049676" y="4642243"/>
            <a:ext cx="3468414" cy="914400"/>
          </a:xfrm>
          <a:prstGeom prst="rect">
            <a:avLst/>
          </a:prstGeom>
        </p:spPr>
      </p:pic>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1A33C7FA-525B-8369-BB43-CEA3725C0B61}"/>
                  </a:ext>
                </a:extLst>
              </p:cNvPr>
              <p:cNvSpPr txBox="1"/>
              <p:nvPr/>
            </p:nvSpPr>
            <p:spPr>
              <a:xfrm>
                <a:off x="171363" y="1780752"/>
                <a:ext cx="546847" cy="52322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2800" i="1" dirty="0" smtClean="0">
                          <a:solidFill>
                            <a:schemeClr val="bg1"/>
                          </a:solidFill>
                          <a:latin typeface="Cambria Math" panose="02040503050406030204" pitchFamily="18" charset="0"/>
                        </a:rPr>
                        <m:t>𝑥</m:t>
                      </m:r>
                    </m:oMath>
                  </m:oMathPara>
                </a14:m>
                <a:endParaRPr lang="en-US" sz="1600" dirty="0">
                  <a:solidFill>
                    <a:schemeClr val="bg1"/>
                  </a:solidFill>
                </a:endParaRPr>
              </a:p>
            </p:txBody>
          </p:sp>
        </mc:Choice>
        <mc:Fallback xmlns="">
          <p:sp>
            <p:nvSpPr>
              <p:cNvPr id="128" name="TextBox 127">
                <a:extLst>
                  <a:ext uri="{FF2B5EF4-FFF2-40B4-BE49-F238E27FC236}">
                    <a16:creationId xmlns:a16="http://schemas.microsoft.com/office/drawing/2014/main" id="{1A33C7FA-525B-8369-BB43-CEA3725C0B61}"/>
                  </a:ext>
                </a:extLst>
              </p:cNvPr>
              <p:cNvSpPr txBox="1">
                <a:spLocks noRot="1" noChangeAspect="1" noMove="1" noResize="1" noEditPoints="1" noAdjustHandles="1" noChangeArrowheads="1" noChangeShapeType="1" noTextEdit="1"/>
              </p:cNvSpPr>
              <p:nvPr/>
            </p:nvSpPr>
            <p:spPr>
              <a:xfrm>
                <a:off x="171363" y="1780752"/>
                <a:ext cx="546847" cy="523220"/>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7075B734-1587-6F05-17BC-D2F4E54BD275}"/>
                  </a:ext>
                </a:extLst>
              </p:cNvPr>
              <p:cNvSpPr txBox="1"/>
              <p:nvPr/>
            </p:nvSpPr>
            <p:spPr>
              <a:xfrm>
                <a:off x="4176536" y="3044433"/>
                <a:ext cx="546847" cy="52322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p>
                        <m:sSupPr>
                          <m:ctrlPr>
                            <a:rPr lang="en-US" sz="2800" b="0" i="1" dirty="0" smtClean="0">
                              <a:solidFill>
                                <a:schemeClr val="bg1"/>
                              </a:solidFill>
                              <a:latin typeface="Cambria Math" panose="02040503050406030204" pitchFamily="18" charset="0"/>
                            </a:rPr>
                          </m:ctrlPr>
                        </m:sSupPr>
                        <m:e>
                          <m:r>
                            <a:rPr lang="en-US" sz="2800" i="1" dirty="0" smtClean="0">
                              <a:solidFill>
                                <a:schemeClr val="bg1"/>
                              </a:solidFill>
                              <a:latin typeface="Cambria Math" panose="02040503050406030204" pitchFamily="18" charset="0"/>
                            </a:rPr>
                            <m:t>𝑥</m:t>
                          </m:r>
                        </m:e>
                        <m:sup>
                          <m:r>
                            <a:rPr lang="en-US" sz="2800" b="0" i="1" baseline="-20000" dirty="0" smtClean="0">
                              <a:solidFill>
                                <a:schemeClr val="bg1"/>
                              </a:solidFill>
                              <a:latin typeface="Cambria Math" panose="020F0502020204030204" pitchFamily="18" charset="0"/>
                            </a:rPr>
                            <m:t>′</m:t>
                          </m:r>
                        </m:sup>
                      </m:sSup>
                    </m:oMath>
                  </m:oMathPara>
                </a14:m>
                <a:endParaRPr lang="en-US" sz="1600" dirty="0">
                  <a:solidFill>
                    <a:schemeClr val="bg1"/>
                  </a:solidFill>
                </a:endParaRPr>
              </a:p>
            </p:txBody>
          </p:sp>
        </mc:Choice>
        <mc:Fallback xmlns="">
          <p:sp>
            <p:nvSpPr>
              <p:cNvPr id="129" name="TextBox 128">
                <a:extLst>
                  <a:ext uri="{FF2B5EF4-FFF2-40B4-BE49-F238E27FC236}">
                    <a16:creationId xmlns:a16="http://schemas.microsoft.com/office/drawing/2014/main" id="{7075B734-1587-6F05-17BC-D2F4E54BD275}"/>
                  </a:ext>
                </a:extLst>
              </p:cNvPr>
              <p:cNvSpPr txBox="1">
                <a:spLocks noRot="1" noChangeAspect="1" noMove="1" noResize="1" noEditPoints="1" noAdjustHandles="1" noChangeArrowheads="1" noChangeShapeType="1" noTextEdit="1"/>
              </p:cNvSpPr>
              <p:nvPr/>
            </p:nvSpPr>
            <p:spPr>
              <a:xfrm>
                <a:off x="4176536" y="3044433"/>
                <a:ext cx="546847" cy="523220"/>
              </a:xfrm>
              <a:prstGeom prst="rect">
                <a:avLst/>
              </a:prstGeom>
              <a:blipFill>
                <a:blip r:embed="rId21"/>
                <a:stretch>
                  <a:fillRect/>
                </a:stretch>
              </a:blipFill>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49F24FD5-6577-74BF-1BBB-4FFF28F7638E}"/>
              </a:ext>
            </a:extLst>
          </p:cNvPr>
          <p:cNvCxnSpPr>
            <a:cxnSpLocks/>
            <a:stCxn id="51" idx="5"/>
            <a:endCxn id="61" idx="1"/>
          </p:cNvCxnSpPr>
          <p:nvPr/>
        </p:nvCxnSpPr>
        <p:spPr>
          <a:xfrm>
            <a:off x="9114812" y="2641636"/>
            <a:ext cx="494137" cy="315089"/>
          </a:xfrm>
          <a:prstGeom prst="straightConnector1">
            <a:avLst/>
          </a:prstGeom>
          <a:ln w="38100">
            <a:solidFill>
              <a:srgbClr val="00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1B661DF5-E6E4-B8F4-A206-6FDED9A3BD63}"/>
              </a:ext>
            </a:extLst>
          </p:cNvPr>
          <p:cNvSpPr/>
          <p:nvPr/>
        </p:nvSpPr>
        <p:spPr>
          <a:xfrm>
            <a:off x="8997739" y="2524563"/>
            <a:ext cx="137160" cy="137160"/>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625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0" grpId="0"/>
      <p:bldP spid="61" grpId="0" animBg="1"/>
      <p:bldP spid="21" grpId="0"/>
      <p:bldP spid="24" grpId="0"/>
      <p:bldP spid="40" grpId="0"/>
      <p:bldP spid="86" grpId="0"/>
      <p:bldP spid="128" grpId="0"/>
      <p:bldP spid="129" grpId="0"/>
      <p:bldP spid="5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Graphic 36">
            <a:extLst>
              <a:ext uri="{FF2B5EF4-FFF2-40B4-BE49-F238E27FC236}">
                <a16:creationId xmlns:a16="http://schemas.microsoft.com/office/drawing/2014/main" id="{185631F0-494E-5011-5823-7FC7F88144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75566" y="1352640"/>
            <a:ext cx="3597044" cy="3657600"/>
          </a:xfrm>
          <a:prstGeom prst="rect">
            <a:avLst/>
          </a:prstGeom>
        </p:spPr>
      </p:pic>
      <p:sp>
        <p:nvSpPr>
          <p:cNvPr id="2" name="Title 1">
            <a:extLst>
              <a:ext uri="{FF2B5EF4-FFF2-40B4-BE49-F238E27FC236}">
                <a16:creationId xmlns:a16="http://schemas.microsoft.com/office/drawing/2014/main" id="{2CD5BDA9-2D40-9818-DA8A-B923BC9A3670}"/>
              </a:ext>
            </a:extLst>
          </p:cNvPr>
          <p:cNvSpPr>
            <a:spLocks noGrp="1"/>
          </p:cNvSpPr>
          <p:nvPr>
            <p:ph type="title"/>
          </p:nvPr>
        </p:nvSpPr>
        <p:spPr>
          <a:xfrm>
            <a:off x="1005839" y="182880"/>
            <a:ext cx="9745897" cy="590931"/>
          </a:xfrm>
        </p:spPr>
        <p:txBody>
          <a:bodyPr/>
          <a:lstStyle/>
          <a:p>
            <a:r>
              <a:rPr lang="en-US" dirty="0"/>
              <a:t>Ours: Counterfactual Regions</a:t>
            </a:r>
          </a:p>
        </p:txBody>
      </p:sp>
      <p:sp>
        <p:nvSpPr>
          <p:cNvPr id="4" name="Footer Placeholder 3">
            <a:extLst>
              <a:ext uri="{FF2B5EF4-FFF2-40B4-BE49-F238E27FC236}">
                <a16:creationId xmlns:a16="http://schemas.microsoft.com/office/drawing/2014/main" id="{C878E354-5AA0-11F0-3E06-0901926CCBFC}"/>
              </a:ext>
            </a:extLst>
          </p:cNvPr>
          <p:cNvSpPr>
            <a:spLocks noGrp="1"/>
          </p:cNvSpPr>
          <p:nvPr>
            <p:ph type="ftr" sz="quarter" idx="10"/>
          </p:nvPr>
        </p:nvSpPr>
        <p:spPr/>
        <p:txBody>
          <a:bodyPr/>
          <a:lstStyle/>
          <a:p>
            <a:fld id="{EB53C135-CEC6-A548-8917-8F7FEB82358B}" type="slidenum">
              <a:rPr lang="en-US" smtClean="0"/>
              <a:pPr/>
              <a:t>8</a:t>
            </a:fld>
            <a:endParaRPr lang="en-US" dirty="0"/>
          </a:p>
        </p:txBody>
      </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1A33C7FA-525B-8369-BB43-CEA3725C0B61}"/>
                  </a:ext>
                </a:extLst>
              </p:cNvPr>
              <p:cNvSpPr txBox="1"/>
              <p:nvPr/>
            </p:nvSpPr>
            <p:spPr>
              <a:xfrm>
                <a:off x="171363" y="1780752"/>
                <a:ext cx="546847" cy="523220"/>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2800" i="1" dirty="0" smtClean="0">
                          <a:solidFill>
                            <a:schemeClr val="bg1"/>
                          </a:solidFill>
                          <a:latin typeface="Cambria Math" panose="02040503050406030204" pitchFamily="18" charset="0"/>
                        </a:rPr>
                        <m:t>𝑥</m:t>
                      </m:r>
                    </m:oMath>
                  </m:oMathPara>
                </a14:m>
                <a:endParaRPr lang="en-US" sz="1600" dirty="0">
                  <a:solidFill>
                    <a:schemeClr val="bg1"/>
                  </a:solidFill>
                </a:endParaRPr>
              </a:p>
            </p:txBody>
          </p:sp>
        </mc:Choice>
        <mc:Fallback xmlns="">
          <p:sp>
            <p:nvSpPr>
              <p:cNvPr id="128" name="TextBox 127">
                <a:extLst>
                  <a:ext uri="{FF2B5EF4-FFF2-40B4-BE49-F238E27FC236}">
                    <a16:creationId xmlns:a16="http://schemas.microsoft.com/office/drawing/2014/main" id="{1A33C7FA-525B-8369-BB43-CEA3725C0B61}"/>
                  </a:ext>
                </a:extLst>
              </p:cNvPr>
              <p:cNvSpPr txBox="1">
                <a:spLocks noRot="1" noChangeAspect="1" noMove="1" noResize="1" noEditPoints="1" noAdjustHandles="1" noChangeArrowheads="1" noChangeShapeType="1" noTextEdit="1"/>
              </p:cNvSpPr>
              <p:nvPr/>
            </p:nvSpPr>
            <p:spPr>
              <a:xfrm>
                <a:off x="171363" y="1780752"/>
                <a:ext cx="546847" cy="523220"/>
              </a:xfrm>
              <a:prstGeom prst="rect">
                <a:avLst/>
              </a:prstGeom>
              <a:blipFill>
                <a:blip r:embed="rId8"/>
                <a:stretch>
                  <a:fillRect/>
                </a:stretch>
              </a:blipFill>
            </p:spPr>
            <p:txBody>
              <a:bodyPr/>
              <a:lstStyle/>
              <a:p>
                <a:r>
                  <a:rPr lang="en-US">
                    <a:noFill/>
                  </a:rPr>
                  <a:t> </a:t>
                </a:r>
              </a:p>
            </p:txBody>
          </p:sp>
        </mc:Fallback>
      </mc:AlternateContent>
      <p:pic>
        <p:nvPicPr>
          <p:cNvPr id="5" name="Graphic 4">
            <a:extLst>
              <a:ext uri="{FF2B5EF4-FFF2-40B4-BE49-F238E27FC236}">
                <a16:creationId xmlns:a16="http://schemas.microsoft.com/office/drawing/2014/main" id="{25DC5E16-1D2E-DD90-9BC5-DF27240106D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9866" y="2386758"/>
            <a:ext cx="945931" cy="914400"/>
          </a:xfrm>
          <a:prstGeom prst="rect">
            <a:avLst/>
          </a:prstGeom>
        </p:spPr>
      </p:pic>
      <p:cxnSp>
        <p:nvCxnSpPr>
          <p:cNvPr id="6" name="Straight Arrow Connector 5">
            <a:extLst>
              <a:ext uri="{FF2B5EF4-FFF2-40B4-BE49-F238E27FC236}">
                <a16:creationId xmlns:a16="http://schemas.microsoft.com/office/drawing/2014/main" id="{9CFAA84D-3546-231D-67D7-DE476144B0E3}"/>
              </a:ext>
            </a:extLst>
          </p:cNvPr>
          <p:cNvCxnSpPr>
            <a:cxnSpLocks/>
          </p:cNvCxnSpPr>
          <p:nvPr/>
        </p:nvCxnSpPr>
        <p:spPr>
          <a:xfrm flipH="1">
            <a:off x="1268972" y="2998653"/>
            <a:ext cx="264506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8392042-2172-D789-E2C8-3BA10FAE4CAD}"/>
              </a:ext>
            </a:extLst>
          </p:cNvPr>
          <p:cNvSpPr txBox="1"/>
          <p:nvPr/>
        </p:nvSpPr>
        <p:spPr>
          <a:xfrm>
            <a:off x="1420748" y="2658956"/>
            <a:ext cx="2312228" cy="369332"/>
          </a:xfrm>
          <a:prstGeom prst="rect">
            <a:avLst/>
          </a:prstGeom>
          <a:noFill/>
        </p:spPr>
        <p:txBody>
          <a:bodyPr wrap="square">
            <a:spAutoFit/>
          </a:bodyPr>
          <a:lstStyle/>
          <a:p>
            <a:pPr algn="ctr"/>
            <a:r>
              <a:rPr lang="en-US" b="0" dirty="0">
                <a:solidFill>
                  <a:schemeClr val="tx1"/>
                </a:solidFill>
              </a:rPr>
              <a:t>Personalized Query</a:t>
            </a:r>
            <a:endParaRPr lang="en-US" dirty="0">
              <a:solidFill>
                <a:schemeClr val="tx1"/>
              </a:solidFill>
            </a:endParaRPr>
          </a:p>
        </p:txBody>
      </p:sp>
      <p:pic>
        <p:nvPicPr>
          <p:cNvPr id="11" name="Graphic 10">
            <a:extLst>
              <a:ext uri="{FF2B5EF4-FFF2-40B4-BE49-F238E27FC236}">
                <a16:creationId xmlns:a16="http://schemas.microsoft.com/office/drawing/2014/main" id="{A7C5F7F8-D558-3E8C-7B3B-40AD5FB3784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989616" y="2472895"/>
            <a:ext cx="3394707" cy="1234440"/>
          </a:xfrm>
          <a:prstGeom prst="rect">
            <a:avLst/>
          </a:prstGeom>
        </p:spPr>
      </p:pic>
      <p:cxnSp>
        <p:nvCxnSpPr>
          <p:cNvPr id="14" name="Connector: Elbow 13">
            <a:extLst>
              <a:ext uri="{FF2B5EF4-FFF2-40B4-BE49-F238E27FC236}">
                <a16:creationId xmlns:a16="http://schemas.microsoft.com/office/drawing/2014/main" id="{C05D5603-B779-2120-0683-E5760E6B4871}"/>
              </a:ext>
            </a:extLst>
          </p:cNvPr>
          <p:cNvCxnSpPr>
            <a:cxnSpLocks/>
          </p:cNvCxnSpPr>
          <p:nvPr/>
        </p:nvCxnSpPr>
        <p:spPr>
          <a:xfrm>
            <a:off x="707030" y="3350351"/>
            <a:ext cx="3256192" cy="150220"/>
          </a:xfrm>
          <a:prstGeom prst="bentConnector3">
            <a:avLst>
              <a:gd name="adj1" fmla="val 857"/>
            </a:avLst>
          </a:prstGeom>
          <a:ln w="571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2019E5-B2AC-9116-DA06-3FF82B3BD404}"/>
              </a:ext>
            </a:extLst>
          </p:cNvPr>
          <p:cNvSpPr txBox="1"/>
          <p:nvPr/>
        </p:nvSpPr>
        <p:spPr>
          <a:xfrm>
            <a:off x="1344547" y="3146598"/>
            <a:ext cx="2493293" cy="369332"/>
          </a:xfrm>
          <a:prstGeom prst="rect">
            <a:avLst/>
          </a:prstGeom>
          <a:noFill/>
        </p:spPr>
        <p:txBody>
          <a:bodyPr wrap="square">
            <a:spAutoFit/>
          </a:bodyPr>
          <a:lstStyle/>
          <a:p>
            <a:pPr algn="ctr"/>
            <a:r>
              <a:rPr lang="en-US" b="0" dirty="0">
                <a:solidFill>
                  <a:schemeClr val="tx1"/>
                </a:solidFill>
              </a:rPr>
              <a:t>Counterfactual Region</a:t>
            </a:r>
            <a:endParaRPr lang="en-US" dirty="0">
              <a:solidFill>
                <a:schemeClr val="tx1"/>
              </a:solidFill>
            </a:endParaRPr>
          </a:p>
        </p:txBody>
      </p:sp>
      <p:sp>
        <p:nvSpPr>
          <p:cNvPr id="28" name="Rectangle 27">
            <a:extLst>
              <a:ext uri="{FF2B5EF4-FFF2-40B4-BE49-F238E27FC236}">
                <a16:creationId xmlns:a16="http://schemas.microsoft.com/office/drawing/2014/main" id="{4B120330-6306-EE7B-CD6F-CD56BBF50394}"/>
              </a:ext>
            </a:extLst>
          </p:cNvPr>
          <p:cNvSpPr/>
          <p:nvPr/>
        </p:nvSpPr>
        <p:spPr>
          <a:xfrm>
            <a:off x="4580221" y="2350053"/>
            <a:ext cx="2892939" cy="14451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965FB8E-613F-99AA-9482-072D0607958A}"/>
              </a:ext>
            </a:extLst>
          </p:cNvPr>
          <p:cNvSpPr txBox="1"/>
          <p:nvPr/>
        </p:nvSpPr>
        <p:spPr>
          <a:xfrm>
            <a:off x="257990" y="6059476"/>
            <a:ext cx="10503797" cy="246221"/>
          </a:xfrm>
          <a:prstGeom prst="rect">
            <a:avLst/>
          </a:prstGeom>
          <a:noFill/>
        </p:spPr>
        <p:txBody>
          <a:bodyPr wrap="square">
            <a:spAutoFit/>
          </a:bodyPr>
          <a:lstStyle/>
          <a:p>
            <a:r>
              <a:rPr lang="en-US" sz="1000" dirty="0">
                <a:solidFill>
                  <a:schemeClr val="bg1">
                    <a:lumMod val="50000"/>
                  </a:schemeClr>
                </a:solidFill>
                <a:latin typeface="Verdana" panose="020B0604030504040204" pitchFamily="34" charset="0"/>
                <a:ea typeface="Verdana" panose="020B0604030504040204" pitchFamily="34" charset="0"/>
              </a:rPr>
              <a:t>[5] Peter M. VanNostrand, Huayi Zhang, Dennis M. Hofmann, and Elke A. Rundensteiner. 2023. FACET: Robust Counterfactual Explanation Analytics. SIGMOD</a:t>
            </a:r>
          </a:p>
        </p:txBody>
      </p:sp>
      <p:pic>
        <p:nvPicPr>
          <p:cNvPr id="8" name="Graphic 7">
            <a:extLst>
              <a:ext uri="{FF2B5EF4-FFF2-40B4-BE49-F238E27FC236}">
                <a16:creationId xmlns:a16="http://schemas.microsoft.com/office/drawing/2014/main" id="{DE30DFC9-B0A5-8972-F65B-8DCF10B3C09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10459" y="1323552"/>
            <a:ext cx="3468414" cy="914400"/>
          </a:xfrm>
          <a:prstGeom prst="rect">
            <a:avLst/>
          </a:prstGeom>
        </p:spPr>
      </p:pic>
      <p:sp>
        <p:nvSpPr>
          <p:cNvPr id="21" name="Rectangle 20">
            <a:extLst>
              <a:ext uri="{FF2B5EF4-FFF2-40B4-BE49-F238E27FC236}">
                <a16:creationId xmlns:a16="http://schemas.microsoft.com/office/drawing/2014/main" id="{51169A35-4C17-D101-323F-5D820B732D21}"/>
              </a:ext>
            </a:extLst>
          </p:cNvPr>
          <p:cNvSpPr/>
          <p:nvPr/>
        </p:nvSpPr>
        <p:spPr>
          <a:xfrm>
            <a:off x="9575435" y="2949105"/>
            <a:ext cx="1581654" cy="1801533"/>
          </a:xfrm>
          <a:prstGeom prst="rect">
            <a:avLst/>
          </a:prstGeom>
          <a:solidFill>
            <a:srgbClr val="FFFFFF">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B96C503-3D23-60A2-DDDF-CA9235FC6344}"/>
                  </a:ext>
                </a:extLst>
              </p:cNvPr>
              <p:cNvSpPr txBox="1"/>
              <p:nvPr/>
            </p:nvSpPr>
            <p:spPr>
              <a:xfrm>
                <a:off x="9074503" y="2204812"/>
                <a:ext cx="50093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0000"/>
                          </a:solidFill>
                          <a:latin typeface="Cambria Math" panose="02040503050406030204" pitchFamily="18" charset="0"/>
                        </a:rPr>
                        <m:t>𝒙</m:t>
                      </m:r>
                    </m:oMath>
                  </m:oMathPara>
                </a14:m>
                <a:endParaRPr lang="en-US" sz="2400" b="1" dirty="0">
                  <a:solidFill>
                    <a:srgbClr val="000000"/>
                  </a:solidFill>
                </a:endParaRPr>
              </a:p>
            </p:txBody>
          </p:sp>
        </mc:Choice>
        <mc:Fallback xmlns="">
          <p:sp>
            <p:nvSpPr>
              <p:cNvPr id="25" name="TextBox 24">
                <a:extLst>
                  <a:ext uri="{FF2B5EF4-FFF2-40B4-BE49-F238E27FC236}">
                    <a16:creationId xmlns:a16="http://schemas.microsoft.com/office/drawing/2014/main" id="{2B96C503-3D23-60A2-DDDF-CA9235FC6344}"/>
                  </a:ext>
                </a:extLst>
              </p:cNvPr>
              <p:cNvSpPr txBox="1">
                <a:spLocks noRot="1" noChangeAspect="1" noMove="1" noResize="1" noEditPoints="1" noAdjustHandles="1" noChangeArrowheads="1" noChangeShapeType="1" noTextEdit="1"/>
              </p:cNvSpPr>
              <p:nvPr/>
            </p:nvSpPr>
            <p:spPr>
              <a:xfrm>
                <a:off x="9074503" y="2204812"/>
                <a:ext cx="500932" cy="461665"/>
              </a:xfrm>
              <a:prstGeom prst="rect">
                <a:avLst/>
              </a:prstGeom>
              <a:blipFill>
                <a:blip r:embed="rId15"/>
                <a:stretch>
                  <a:fillRect/>
                </a:stretch>
              </a:blipFill>
            </p:spPr>
            <p:txBody>
              <a:bodyPr/>
              <a:lstStyle/>
              <a:p>
                <a:r>
                  <a:rPr lang="en-US">
                    <a:noFill/>
                  </a:rPr>
                  <a:t> </a:t>
                </a:r>
              </a:p>
            </p:txBody>
          </p:sp>
        </mc:Fallback>
      </mc:AlternateContent>
      <p:sp>
        <p:nvSpPr>
          <p:cNvPr id="26" name="Oval 25">
            <a:extLst>
              <a:ext uri="{FF2B5EF4-FFF2-40B4-BE49-F238E27FC236}">
                <a16:creationId xmlns:a16="http://schemas.microsoft.com/office/drawing/2014/main" id="{DD06EFCD-3DDD-D36C-8193-601397437F16}"/>
              </a:ext>
            </a:extLst>
          </p:cNvPr>
          <p:cNvSpPr/>
          <p:nvPr/>
        </p:nvSpPr>
        <p:spPr>
          <a:xfrm>
            <a:off x="9091345" y="2671000"/>
            <a:ext cx="161714" cy="161714"/>
          </a:xfrm>
          <a:prstGeom prst="ellipse">
            <a:avLst/>
          </a:prstGeom>
          <a:solidFill>
            <a:srgbClr val="000000"/>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59F3C5E4-2F68-5ED1-93A2-18D85FD7ED0A}"/>
              </a:ext>
            </a:extLst>
          </p:cNvPr>
          <p:cNvSpPr/>
          <p:nvPr/>
        </p:nvSpPr>
        <p:spPr>
          <a:xfrm>
            <a:off x="10513973" y="3293301"/>
            <a:ext cx="161714" cy="161714"/>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D9CAE41-E382-BFC9-150B-B7A90216C4D0}"/>
                  </a:ext>
                </a:extLst>
              </p:cNvPr>
              <p:cNvSpPr txBox="1"/>
              <p:nvPr/>
            </p:nvSpPr>
            <p:spPr>
              <a:xfrm>
                <a:off x="10725051" y="2901620"/>
                <a:ext cx="500932" cy="475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000000"/>
                          </a:solidFill>
                          <a:latin typeface="Cambria Math" panose="02040503050406030204" pitchFamily="18" charset="0"/>
                        </a:rPr>
                        <m:t>𝑹</m:t>
                      </m:r>
                    </m:oMath>
                  </m:oMathPara>
                </a14:m>
                <a:endParaRPr lang="en-US" sz="2400" b="1" dirty="0">
                  <a:solidFill>
                    <a:srgbClr val="000000"/>
                  </a:solidFill>
                </a:endParaRPr>
              </a:p>
            </p:txBody>
          </p:sp>
        </mc:Choice>
        <mc:Fallback xmlns="">
          <p:sp>
            <p:nvSpPr>
              <p:cNvPr id="31" name="TextBox 30">
                <a:extLst>
                  <a:ext uri="{FF2B5EF4-FFF2-40B4-BE49-F238E27FC236}">
                    <a16:creationId xmlns:a16="http://schemas.microsoft.com/office/drawing/2014/main" id="{4D9CAE41-E382-BFC9-150B-B7A90216C4D0}"/>
                  </a:ext>
                </a:extLst>
              </p:cNvPr>
              <p:cNvSpPr txBox="1">
                <a:spLocks noRot="1" noChangeAspect="1" noMove="1" noResize="1" noEditPoints="1" noAdjustHandles="1" noChangeArrowheads="1" noChangeShapeType="1" noTextEdit="1"/>
              </p:cNvSpPr>
              <p:nvPr/>
            </p:nvSpPr>
            <p:spPr>
              <a:xfrm>
                <a:off x="10725051" y="2901620"/>
                <a:ext cx="500932" cy="475109"/>
              </a:xfrm>
              <a:prstGeom prst="rect">
                <a:avLst/>
              </a:prstGeom>
              <a:blipFill>
                <a:blip r:embed="rId16"/>
                <a:stretch>
                  <a:fillRect/>
                </a:stretch>
              </a:blipFill>
            </p:spPr>
            <p:txBody>
              <a:bodyPr/>
              <a:lstStyle/>
              <a:p>
                <a:r>
                  <a:rPr lang="en-US">
                    <a:noFill/>
                  </a:rPr>
                  <a:t> </a:t>
                </a:r>
              </a:p>
            </p:txBody>
          </p:sp>
        </mc:Fallback>
      </mc:AlternateContent>
      <p:sp>
        <p:nvSpPr>
          <p:cNvPr id="32" name="Oval 31">
            <a:extLst>
              <a:ext uri="{FF2B5EF4-FFF2-40B4-BE49-F238E27FC236}">
                <a16:creationId xmlns:a16="http://schemas.microsoft.com/office/drawing/2014/main" id="{DFA18B6A-A45A-D244-06B2-EFBDC721AF88}"/>
              </a:ext>
            </a:extLst>
          </p:cNvPr>
          <p:cNvSpPr/>
          <p:nvPr/>
        </p:nvSpPr>
        <p:spPr>
          <a:xfrm>
            <a:off x="9758247" y="3214088"/>
            <a:ext cx="161714" cy="161714"/>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B049A9B-A023-230A-1673-8D45B4752B7A}"/>
              </a:ext>
            </a:extLst>
          </p:cNvPr>
          <p:cNvSpPr/>
          <p:nvPr/>
        </p:nvSpPr>
        <p:spPr>
          <a:xfrm>
            <a:off x="9993231" y="4522737"/>
            <a:ext cx="161714" cy="161714"/>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Arrow Connector 33">
            <a:extLst>
              <a:ext uri="{FF2B5EF4-FFF2-40B4-BE49-F238E27FC236}">
                <a16:creationId xmlns:a16="http://schemas.microsoft.com/office/drawing/2014/main" id="{F271EA01-1AA7-3D0A-60C5-5DBED46B72B5}"/>
              </a:ext>
            </a:extLst>
          </p:cNvPr>
          <p:cNvCxnSpPr>
            <a:cxnSpLocks/>
            <a:stCxn id="26" idx="5"/>
            <a:endCxn id="29" idx="1"/>
          </p:cNvCxnSpPr>
          <p:nvPr/>
        </p:nvCxnSpPr>
        <p:spPr>
          <a:xfrm>
            <a:off x="9229377" y="2809032"/>
            <a:ext cx="1308278" cy="507951"/>
          </a:xfrm>
          <a:prstGeom prst="straightConnector1">
            <a:avLst/>
          </a:prstGeom>
          <a:ln w="381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9C895DE-EBED-11EF-2C6E-D5D5621A5D7E}"/>
              </a:ext>
            </a:extLst>
          </p:cNvPr>
          <p:cNvCxnSpPr>
            <a:cxnSpLocks/>
            <a:stCxn id="26" idx="5"/>
            <a:endCxn id="32" idx="1"/>
          </p:cNvCxnSpPr>
          <p:nvPr/>
        </p:nvCxnSpPr>
        <p:spPr>
          <a:xfrm>
            <a:off x="9229377" y="2809032"/>
            <a:ext cx="552552" cy="428738"/>
          </a:xfrm>
          <a:prstGeom prst="straightConnector1">
            <a:avLst/>
          </a:prstGeom>
          <a:ln w="381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BD2AA94-2454-7860-B16E-C95043B9FF3D}"/>
              </a:ext>
            </a:extLst>
          </p:cNvPr>
          <p:cNvCxnSpPr>
            <a:cxnSpLocks/>
            <a:stCxn id="26" idx="5"/>
            <a:endCxn id="33" idx="1"/>
          </p:cNvCxnSpPr>
          <p:nvPr/>
        </p:nvCxnSpPr>
        <p:spPr>
          <a:xfrm>
            <a:off x="9229377" y="2809032"/>
            <a:ext cx="787536" cy="1737387"/>
          </a:xfrm>
          <a:prstGeom prst="straightConnector1">
            <a:avLst/>
          </a:prstGeom>
          <a:ln w="38100">
            <a:solidFill>
              <a:srgbClr val="000000"/>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94EB5560-7340-94A5-6F7B-DEF0E0DD7F04}"/>
              </a:ext>
            </a:extLst>
          </p:cNvPr>
          <p:cNvGrpSpPr/>
          <p:nvPr/>
        </p:nvGrpSpPr>
        <p:grpSpPr>
          <a:xfrm>
            <a:off x="8589409" y="5071505"/>
            <a:ext cx="2969358" cy="490295"/>
            <a:chOff x="9188952" y="20232306"/>
            <a:chExt cx="3522094" cy="581562"/>
          </a:xfrm>
        </p:grpSpPr>
        <p:sp>
          <p:nvSpPr>
            <p:cNvPr id="44" name="Rectangle 43">
              <a:extLst>
                <a:ext uri="{FF2B5EF4-FFF2-40B4-BE49-F238E27FC236}">
                  <a16:creationId xmlns:a16="http://schemas.microsoft.com/office/drawing/2014/main" id="{4868D33C-BC60-708D-59ED-B997A65726C2}"/>
                </a:ext>
              </a:extLst>
            </p:cNvPr>
            <p:cNvSpPr/>
            <p:nvPr/>
          </p:nvSpPr>
          <p:spPr>
            <a:xfrm>
              <a:off x="9188952" y="20232306"/>
              <a:ext cx="3493519" cy="581562"/>
            </a:xfrm>
            <a:prstGeom prst="rect">
              <a:avLst/>
            </a:prstGeom>
            <a:no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5" name="Group 44">
              <a:extLst>
                <a:ext uri="{FF2B5EF4-FFF2-40B4-BE49-F238E27FC236}">
                  <a16:creationId xmlns:a16="http://schemas.microsoft.com/office/drawing/2014/main" id="{FE4C91C6-A130-C63E-0986-2EAD4BBAD51D}"/>
                </a:ext>
              </a:extLst>
            </p:cNvPr>
            <p:cNvGrpSpPr/>
            <p:nvPr/>
          </p:nvGrpSpPr>
          <p:grpSpPr>
            <a:xfrm>
              <a:off x="9384790" y="20261478"/>
              <a:ext cx="3326256" cy="547603"/>
              <a:chOff x="9234045" y="20834692"/>
              <a:chExt cx="3326256" cy="547603"/>
            </a:xfrm>
          </p:grpSpPr>
          <p:sp>
            <p:nvSpPr>
              <p:cNvPr id="46" name="TextBox 45">
                <a:extLst>
                  <a:ext uri="{FF2B5EF4-FFF2-40B4-BE49-F238E27FC236}">
                    <a16:creationId xmlns:a16="http://schemas.microsoft.com/office/drawing/2014/main" id="{638C1C4B-2A24-E29A-7CA6-E713AE8F75BF}"/>
                  </a:ext>
                </a:extLst>
              </p:cNvPr>
              <p:cNvSpPr txBox="1"/>
              <p:nvPr/>
            </p:nvSpPr>
            <p:spPr>
              <a:xfrm>
                <a:off x="9522547" y="20834692"/>
                <a:ext cx="1335054" cy="547603"/>
              </a:xfrm>
              <a:prstGeom prst="rect">
                <a:avLst/>
              </a:prstGeom>
              <a:noFill/>
            </p:spPr>
            <p:txBody>
              <a:bodyPr wrap="square" rtlCol="0">
                <a:spAutoFit/>
              </a:bodyPr>
              <a:lstStyle/>
              <a:p>
                <a:r>
                  <a:rPr lang="en-US" sz="2400" dirty="0">
                    <a:solidFill>
                      <a:schemeClr val="tx1">
                        <a:lumMod val="50000"/>
                      </a:schemeClr>
                    </a:solidFill>
                  </a:rPr>
                  <a:t>Reject</a:t>
                </a:r>
              </a:p>
            </p:txBody>
          </p:sp>
          <p:sp>
            <p:nvSpPr>
              <p:cNvPr id="47" name="TextBox 46">
                <a:extLst>
                  <a:ext uri="{FF2B5EF4-FFF2-40B4-BE49-F238E27FC236}">
                    <a16:creationId xmlns:a16="http://schemas.microsoft.com/office/drawing/2014/main" id="{0683C3FD-614D-5EEF-5001-00CC7A5D9A7C}"/>
                  </a:ext>
                </a:extLst>
              </p:cNvPr>
              <p:cNvSpPr txBox="1"/>
              <p:nvPr/>
            </p:nvSpPr>
            <p:spPr>
              <a:xfrm>
                <a:off x="11171035" y="20834692"/>
                <a:ext cx="1389266" cy="547603"/>
              </a:xfrm>
              <a:prstGeom prst="rect">
                <a:avLst/>
              </a:prstGeom>
              <a:noFill/>
            </p:spPr>
            <p:txBody>
              <a:bodyPr wrap="square" rtlCol="0">
                <a:spAutoFit/>
              </a:bodyPr>
              <a:lstStyle/>
              <a:p>
                <a:r>
                  <a:rPr lang="en-US" sz="2400" dirty="0">
                    <a:solidFill>
                      <a:schemeClr val="tx1">
                        <a:lumMod val="50000"/>
                      </a:schemeClr>
                    </a:solidFill>
                  </a:rPr>
                  <a:t>Accept</a:t>
                </a:r>
              </a:p>
            </p:txBody>
          </p:sp>
          <p:sp>
            <p:nvSpPr>
              <p:cNvPr id="48" name="Rectangle 47">
                <a:extLst>
                  <a:ext uri="{FF2B5EF4-FFF2-40B4-BE49-F238E27FC236}">
                    <a16:creationId xmlns:a16="http://schemas.microsoft.com/office/drawing/2014/main" id="{47868C1A-9A99-DAB1-D89F-ABD6C54EBA6D}"/>
                  </a:ext>
                </a:extLst>
              </p:cNvPr>
              <p:cNvSpPr/>
              <p:nvPr/>
            </p:nvSpPr>
            <p:spPr>
              <a:xfrm>
                <a:off x="9234045" y="20959141"/>
                <a:ext cx="274320" cy="274320"/>
              </a:xfrm>
              <a:prstGeom prst="rect">
                <a:avLst/>
              </a:prstGeom>
              <a:solidFill>
                <a:srgbClr val="F7C9D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A4EEF2AC-FB7F-6CDA-5D25-6DB743E0DCCA}"/>
                  </a:ext>
                </a:extLst>
              </p:cNvPr>
              <p:cNvSpPr/>
              <p:nvPr/>
            </p:nvSpPr>
            <p:spPr>
              <a:xfrm>
                <a:off x="10857602" y="20959141"/>
                <a:ext cx="274320" cy="274320"/>
              </a:xfrm>
              <a:prstGeom prst="rect">
                <a:avLst/>
              </a:prstGeom>
              <a:solidFill>
                <a:srgbClr val="9DC5E9"/>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Tree>
    <p:extLst>
      <p:ext uri="{BB962C8B-B14F-4D97-AF65-F5344CB8AC3E}">
        <p14:creationId xmlns:p14="http://schemas.microsoft.com/office/powerpoint/2010/main" val="349697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7" grpId="0"/>
      <p:bldP spid="28" grpId="0" animBg="1"/>
      <p:bldP spid="21" grpId="0" animBg="1"/>
      <p:bldP spid="25" grpId="0"/>
      <p:bldP spid="26" grpId="0" animBg="1"/>
      <p:bldP spid="29" grpId="0" animBg="1"/>
      <p:bldP spid="31" grpId="0"/>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44B-95F2-1CA7-0F05-A84EEE5B499B}"/>
              </a:ext>
            </a:extLst>
          </p:cNvPr>
          <p:cNvSpPr>
            <a:spLocks noGrp="1"/>
          </p:cNvSpPr>
          <p:nvPr>
            <p:ph type="title"/>
          </p:nvPr>
        </p:nvSpPr>
        <p:spPr>
          <a:xfrm>
            <a:off x="1005839" y="182880"/>
            <a:ext cx="9370193" cy="590931"/>
          </a:xfrm>
        </p:spPr>
        <p:txBody>
          <a:bodyPr/>
          <a:lstStyle/>
          <a:p>
            <a:r>
              <a:rPr lang="en-US" dirty="0"/>
              <a:t>FACET Explanation System</a:t>
            </a:r>
          </a:p>
        </p:txBody>
      </p:sp>
      <p:sp>
        <p:nvSpPr>
          <p:cNvPr id="4" name="Footer Placeholder 3">
            <a:extLst>
              <a:ext uri="{FF2B5EF4-FFF2-40B4-BE49-F238E27FC236}">
                <a16:creationId xmlns:a16="http://schemas.microsoft.com/office/drawing/2014/main" id="{01A82616-27C2-35EB-17CD-D529775C78E8}"/>
              </a:ext>
            </a:extLst>
          </p:cNvPr>
          <p:cNvSpPr>
            <a:spLocks noGrp="1"/>
          </p:cNvSpPr>
          <p:nvPr>
            <p:ph type="ftr" sz="quarter" idx="10"/>
          </p:nvPr>
        </p:nvSpPr>
        <p:spPr/>
        <p:txBody>
          <a:bodyPr/>
          <a:lstStyle/>
          <a:p>
            <a:fld id="{EB53C135-CEC6-A548-8917-8F7FEB82358B}" type="slidenum">
              <a:rPr lang="en-US" smtClean="0"/>
              <a:pPr/>
              <a:t>9</a:t>
            </a:fld>
            <a:endParaRPr lang="en-US" dirty="0"/>
          </a:p>
        </p:txBody>
      </p:sp>
      <p:pic>
        <p:nvPicPr>
          <p:cNvPr id="5" name="Picture 4">
            <a:extLst>
              <a:ext uri="{FF2B5EF4-FFF2-40B4-BE49-F238E27FC236}">
                <a16:creationId xmlns:a16="http://schemas.microsoft.com/office/drawing/2014/main" id="{F51FF823-1D9E-791F-AE05-11FD62A7D9DD}"/>
              </a:ext>
            </a:extLst>
          </p:cNvPr>
          <p:cNvPicPr>
            <a:picLocks noChangeAspect="1"/>
          </p:cNvPicPr>
          <p:nvPr/>
        </p:nvPicPr>
        <p:blipFill>
          <a:blip r:embed="rId2"/>
          <a:stretch>
            <a:fillRect/>
          </a:stretch>
        </p:blipFill>
        <p:spPr>
          <a:xfrm>
            <a:off x="7674966" y="2480271"/>
            <a:ext cx="4334911" cy="1672579"/>
          </a:xfrm>
          <a:prstGeom prst="rect">
            <a:avLst/>
          </a:prstGeom>
        </p:spPr>
      </p:pic>
      <p:sp>
        <p:nvSpPr>
          <p:cNvPr id="6" name="TextBox 5">
            <a:extLst>
              <a:ext uri="{FF2B5EF4-FFF2-40B4-BE49-F238E27FC236}">
                <a16:creationId xmlns:a16="http://schemas.microsoft.com/office/drawing/2014/main" id="{C297AB31-BC72-549C-7192-D1790CBC2B03}"/>
              </a:ext>
            </a:extLst>
          </p:cNvPr>
          <p:cNvSpPr txBox="1"/>
          <p:nvPr/>
        </p:nvSpPr>
        <p:spPr>
          <a:xfrm>
            <a:off x="7674968" y="2140336"/>
            <a:ext cx="4334909" cy="369332"/>
          </a:xfrm>
          <a:prstGeom prst="rect">
            <a:avLst/>
          </a:prstGeom>
          <a:noFill/>
        </p:spPr>
        <p:txBody>
          <a:bodyPr wrap="square">
            <a:spAutoFit/>
          </a:bodyPr>
          <a:lstStyle/>
          <a:p>
            <a:pPr algn="ctr"/>
            <a:r>
              <a:rPr lang="en-US" b="0" dirty="0">
                <a:solidFill>
                  <a:schemeClr val="tx1"/>
                </a:solidFill>
              </a:rPr>
              <a:t>(3) Personalized Analytics</a:t>
            </a:r>
            <a:endParaRPr lang="en-US" dirty="0"/>
          </a:p>
        </p:txBody>
      </p:sp>
      <p:pic>
        <p:nvPicPr>
          <p:cNvPr id="7" name="Picture 6" descr="A diagram of a graph&#10;&#10;Description automatically generated">
            <a:extLst>
              <a:ext uri="{FF2B5EF4-FFF2-40B4-BE49-F238E27FC236}">
                <a16:creationId xmlns:a16="http://schemas.microsoft.com/office/drawing/2014/main" id="{45F607F9-CB5A-A6D7-15DB-CD6B8548C1E6}"/>
              </a:ext>
            </a:extLst>
          </p:cNvPr>
          <p:cNvPicPr>
            <a:picLocks noChangeAspect="1"/>
          </p:cNvPicPr>
          <p:nvPr/>
        </p:nvPicPr>
        <p:blipFill>
          <a:blip r:embed="rId3"/>
          <a:stretch>
            <a:fillRect/>
          </a:stretch>
        </p:blipFill>
        <p:spPr>
          <a:xfrm>
            <a:off x="257178" y="1880730"/>
            <a:ext cx="2821712" cy="3150701"/>
          </a:xfrm>
          <a:prstGeom prst="rect">
            <a:avLst/>
          </a:prstGeom>
        </p:spPr>
      </p:pic>
      <p:pic>
        <p:nvPicPr>
          <p:cNvPr id="8" name="Picture 7" descr="A diagram of a diagram of a number of squares&#10;&#10;Description automatically generated with medium confidence">
            <a:extLst>
              <a:ext uri="{FF2B5EF4-FFF2-40B4-BE49-F238E27FC236}">
                <a16:creationId xmlns:a16="http://schemas.microsoft.com/office/drawing/2014/main" id="{59D7D09E-25A8-89A3-C8C4-BD2425FFF36E}"/>
              </a:ext>
            </a:extLst>
          </p:cNvPr>
          <p:cNvPicPr>
            <a:picLocks noChangeAspect="1"/>
          </p:cNvPicPr>
          <p:nvPr/>
        </p:nvPicPr>
        <p:blipFill>
          <a:blip r:embed="rId4"/>
          <a:stretch>
            <a:fillRect/>
          </a:stretch>
        </p:blipFill>
        <p:spPr>
          <a:xfrm>
            <a:off x="3456172" y="1827865"/>
            <a:ext cx="4072009" cy="2992042"/>
          </a:xfrm>
          <a:prstGeom prst="rect">
            <a:avLst/>
          </a:prstGeom>
        </p:spPr>
      </p:pic>
      <p:sp>
        <p:nvSpPr>
          <p:cNvPr id="10" name="TextBox 9">
            <a:extLst>
              <a:ext uri="{FF2B5EF4-FFF2-40B4-BE49-F238E27FC236}">
                <a16:creationId xmlns:a16="http://schemas.microsoft.com/office/drawing/2014/main" id="{09A73D41-A0E7-B313-A3CF-79FAB9CC4332}"/>
              </a:ext>
            </a:extLst>
          </p:cNvPr>
          <p:cNvSpPr txBox="1"/>
          <p:nvPr/>
        </p:nvSpPr>
        <p:spPr>
          <a:xfrm>
            <a:off x="107854" y="1536858"/>
            <a:ext cx="3086285" cy="369332"/>
          </a:xfrm>
          <a:prstGeom prst="rect">
            <a:avLst/>
          </a:prstGeom>
          <a:noFill/>
        </p:spPr>
        <p:txBody>
          <a:bodyPr wrap="square">
            <a:spAutoFit/>
          </a:bodyPr>
          <a:lstStyle/>
          <a:p>
            <a:pPr algn="ctr"/>
            <a:r>
              <a:rPr lang="en-US" dirty="0"/>
              <a:t>(1) </a:t>
            </a:r>
            <a:r>
              <a:rPr lang="en-US" b="0" dirty="0">
                <a:solidFill>
                  <a:schemeClr val="tx1"/>
                </a:solidFill>
              </a:rPr>
              <a:t>Precompute</a:t>
            </a:r>
            <a:endParaRPr lang="en-US" dirty="0"/>
          </a:p>
        </p:txBody>
      </p:sp>
      <p:sp>
        <p:nvSpPr>
          <p:cNvPr id="11" name="TextBox 10">
            <a:extLst>
              <a:ext uri="{FF2B5EF4-FFF2-40B4-BE49-F238E27FC236}">
                <a16:creationId xmlns:a16="http://schemas.microsoft.com/office/drawing/2014/main" id="{A6480C65-23DE-E31B-D197-DC1E0BE40688}"/>
              </a:ext>
            </a:extLst>
          </p:cNvPr>
          <p:cNvSpPr txBox="1"/>
          <p:nvPr/>
        </p:nvSpPr>
        <p:spPr>
          <a:xfrm>
            <a:off x="3948014" y="1536858"/>
            <a:ext cx="2640836" cy="369332"/>
          </a:xfrm>
          <a:prstGeom prst="rect">
            <a:avLst/>
          </a:prstGeom>
          <a:noFill/>
        </p:spPr>
        <p:txBody>
          <a:bodyPr wrap="square">
            <a:spAutoFit/>
          </a:bodyPr>
          <a:lstStyle/>
          <a:p>
            <a:pPr algn="ctr"/>
            <a:r>
              <a:rPr lang="en-US" b="0" dirty="0">
                <a:solidFill>
                  <a:schemeClr val="tx1"/>
                </a:solidFill>
              </a:rPr>
              <a:t>(2) Index</a:t>
            </a:r>
            <a:endParaRPr lang="en-US" dirty="0"/>
          </a:p>
        </p:txBody>
      </p:sp>
      <p:sp>
        <p:nvSpPr>
          <p:cNvPr id="13" name="TextBox 12">
            <a:extLst>
              <a:ext uri="{FF2B5EF4-FFF2-40B4-BE49-F238E27FC236}">
                <a16:creationId xmlns:a16="http://schemas.microsoft.com/office/drawing/2014/main" id="{37E7BA33-F288-E256-B513-20410E2E8B06}"/>
              </a:ext>
            </a:extLst>
          </p:cNvPr>
          <p:cNvSpPr txBox="1"/>
          <p:nvPr/>
        </p:nvSpPr>
        <p:spPr>
          <a:xfrm>
            <a:off x="639417" y="5321142"/>
            <a:ext cx="10913167" cy="400110"/>
          </a:xfrm>
          <a:prstGeom prst="rect">
            <a:avLst/>
          </a:prstGeom>
          <a:noFill/>
        </p:spPr>
        <p:txBody>
          <a:bodyPr wrap="square" rtlCol="0">
            <a:spAutoFit/>
          </a:bodyPr>
          <a:lstStyle/>
          <a:p>
            <a:pPr algn="ctr"/>
            <a:r>
              <a:rPr lang="en-US" sz="2000" b="1" dirty="0"/>
              <a:t>FACET transforms the explanation generation process into an interactive analytics task</a:t>
            </a:r>
          </a:p>
        </p:txBody>
      </p:sp>
    </p:spTree>
    <p:extLst>
      <p:ext uri="{BB962C8B-B14F-4D97-AF65-F5344CB8AC3E}">
        <p14:creationId xmlns:p14="http://schemas.microsoft.com/office/powerpoint/2010/main" val="378079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13" grpId="0"/>
    </p:bldLst>
  </p:timing>
</p:sld>
</file>

<file path=ppt/theme/theme1.xml><?xml version="1.0" encoding="utf-8"?>
<a:theme xmlns:a="http://schemas.openxmlformats.org/drawingml/2006/main" name="Office Theme">
  <a:themeElements>
    <a:clrScheme name="Custom 1">
      <a:dk1>
        <a:srgbClr val="000000"/>
      </a:dk1>
      <a:lt1>
        <a:srgbClr val="FFFFFF"/>
      </a:lt1>
      <a:dk2>
        <a:srgbClr val="A6192E"/>
      </a:dk2>
      <a:lt2>
        <a:srgbClr val="FFFFFF"/>
      </a:lt2>
      <a:accent1>
        <a:srgbClr val="A6192E"/>
      </a:accent1>
      <a:accent2>
        <a:srgbClr val="41B6E6"/>
      </a:accent2>
      <a:accent3>
        <a:srgbClr val="E56D54"/>
      </a:accent3>
      <a:accent4>
        <a:srgbClr val="9DA6AB"/>
      </a:accent4>
      <a:accent5>
        <a:srgbClr val="005BBB"/>
      </a:accent5>
      <a:accent6>
        <a:srgbClr val="003E51"/>
      </a:accent6>
      <a:hlink>
        <a:srgbClr val="A6192E"/>
      </a:hlink>
      <a:folHlink>
        <a:srgbClr val="D86A4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E2E957C9-B0FC-4B38-953A-B12DA6B33918}" vid="{AC8D4AF7-313D-4BB0-B057-A46F73E089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wpi_custom_v7</Template>
  <TotalTime>1976</TotalTime>
  <Words>1049</Words>
  <Application>Microsoft Office PowerPoint</Application>
  <PresentationFormat>Widescreen</PresentationFormat>
  <Paragraphs>94</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Regular</vt:lpstr>
      <vt:lpstr>Cambria Math</vt:lpstr>
      <vt:lpstr>Georgia</vt:lpstr>
      <vt:lpstr>System Font Regular</vt:lpstr>
      <vt:lpstr>Verdana</vt:lpstr>
      <vt:lpstr>Office Theme</vt:lpstr>
      <vt:lpstr>Counterfactual Explanation Analytics: Empowering Lay Users to Take Action Against Consequential Automated Decisions</vt:lpstr>
      <vt:lpstr>PowerPoint Presentation</vt:lpstr>
      <vt:lpstr>PowerPoint Presentation</vt:lpstr>
      <vt:lpstr>PowerPoint Presentation</vt:lpstr>
      <vt:lpstr>PowerPoint Presentation</vt:lpstr>
      <vt:lpstr>PowerPoint Presentation</vt:lpstr>
      <vt:lpstr>SOTA: Counterfactual Points</vt:lpstr>
      <vt:lpstr>Ours: Counterfactual Regions</vt:lpstr>
      <vt:lpstr>FACET Explanation System</vt:lpstr>
      <vt:lpstr>PowerPoint Presentation</vt:lpstr>
    </vt:vector>
  </TitlesOfParts>
  <Manager/>
  <Company>University at Buffalo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Peter VanNostrand</dc:creator>
  <cp:keywords/>
  <dc:description/>
  <cp:lastModifiedBy>Peter VanNostrand</cp:lastModifiedBy>
  <cp:revision>83</cp:revision>
  <dcterms:created xsi:type="dcterms:W3CDTF">2023-11-13T17:47:16Z</dcterms:created>
  <dcterms:modified xsi:type="dcterms:W3CDTF">2024-08-12T21:27:56Z</dcterms:modified>
  <cp:category/>
</cp:coreProperties>
</file>