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"/>
  </p:notesMasterIdLst>
  <p:sldIdLst>
    <p:sldId id="256" r:id="rId2"/>
    <p:sldId id="266" r:id="rId3"/>
    <p:sldId id="269" r:id="rId4"/>
    <p:sldId id="267" r:id="rId5"/>
    <p:sldId id="268" r:id="rId6"/>
    <p:sldId id="270" r:id="rId7"/>
    <p:sldId id="260" r:id="rId8"/>
  </p:sldIdLst>
  <p:sldSz cx="7315200" cy="54864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0860BD"/>
    <a:srgbClr val="AC2B37"/>
    <a:srgbClr val="A99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61" autoAdjust="0"/>
    <p:restoredTop sz="94660"/>
  </p:normalViewPr>
  <p:slideViewPr>
    <p:cSldViewPr snapToGrid="0">
      <p:cViewPr>
        <p:scale>
          <a:sx n="78" d="100"/>
          <a:sy n="78" d="100"/>
        </p:scale>
        <p:origin x="1656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038F81-C416-4613-BA0D-9CB784449A69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A12E6-A08D-4EE5-933B-C8A6FECAD8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846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Design of panel story inspired by Mike Morrison https://www.youtube.com/watch?v=fQDL8r3r_d4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A12E6-A08D-4EE5-933B-C8A6FECAD82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022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A12E6-A08D-4EE5-933B-C8A6FECAD82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91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A12E6-A08D-4EE5-933B-C8A6FECAD82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51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A12E6-A08D-4EE5-933B-C8A6FECAD82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70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897890"/>
            <a:ext cx="6217920" cy="191008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881630"/>
            <a:ext cx="5486400" cy="1324610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04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1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292100"/>
            <a:ext cx="1577340" cy="46494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92100"/>
            <a:ext cx="4640580" cy="46494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2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1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1367791"/>
            <a:ext cx="6309360" cy="228219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3671571"/>
            <a:ext cx="6309360" cy="1200150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3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1460500"/>
            <a:ext cx="3108960" cy="3481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2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292101"/>
            <a:ext cx="6309360" cy="106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1344930"/>
            <a:ext cx="3094672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2004060"/>
            <a:ext cx="3094672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1344930"/>
            <a:ext cx="3109913" cy="659130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2004060"/>
            <a:ext cx="3109913" cy="2947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20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7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62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789941"/>
            <a:ext cx="3703320" cy="389890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98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365760"/>
            <a:ext cx="2359342" cy="12801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789941"/>
            <a:ext cx="3703320" cy="389890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1645920"/>
            <a:ext cx="2359342" cy="3049270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284-B794-410F-ABB8-320FD4BDD2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8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292101"/>
            <a:ext cx="6309360" cy="10604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460500"/>
            <a:ext cx="6309360" cy="34810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57E284-B794-410F-ABB8-320FD4BDD261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5085081"/>
            <a:ext cx="246888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5085081"/>
            <a:ext cx="1645920" cy="2921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F99FC6-0CC4-49B9-A2ED-9E4BD9CF86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756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8D136DFE-8840-7FAF-B39B-6903FD992014}"/>
              </a:ext>
            </a:extLst>
          </p:cNvPr>
          <p:cNvSpPr>
            <a:spLocks/>
          </p:cNvSpPr>
          <p:nvPr/>
        </p:nvSpPr>
        <p:spPr>
          <a:xfrm>
            <a:off x="0" y="-2"/>
            <a:ext cx="7315200" cy="2002869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8CD1B8-38C6-8CFF-1C29-1ACA359A98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" y="1"/>
            <a:ext cx="6810451" cy="2013246"/>
          </a:xfrm>
        </p:spPr>
        <p:txBody>
          <a:bodyPr anchor="ctr">
            <a:noAutofit/>
          </a:bodyPr>
          <a:lstStyle/>
          <a:p>
            <a:pPr algn="l"/>
            <a:r>
              <a:rPr lang="en-US" sz="3200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Region explanations provide context for users to better understand AI models and avoid negative outcomes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36D2CB-CBFE-40B9-5EF4-28BE580A50EE}"/>
              </a:ext>
            </a:extLst>
          </p:cNvPr>
          <p:cNvGrpSpPr/>
          <p:nvPr/>
        </p:nvGrpSpPr>
        <p:grpSpPr>
          <a:xfrm>
            <a:off x="2133658" y="2249014"/>
            <a:ext cx="3047885" cy="3064182"/>
            <a:chOff x="6560337" y="1685851"/>
            <a:chExt cx="3047885" cy="3064182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6C50BF94-567E-036C-5796-F2272C79CAAE}"/>
                </a:ext>
              </a:extLst>
            </p:cNvPr>
            <p:cNvSpPr/>
            <p:nvPr/>
          </p:nvSpPr>
          <p:spPr>
            <a:xfrm>
              <a:off x="6560443" y="1685851"/>
              <a:ext cx="3047779" cy="3064182"/>
            </a:xfrm>
            <a:custGeom>
              <a:avLst/>
              <a:gdLst>
                <a:gd name="connsiteX0" fmla="*/ 0 w 3047779"/>
                <a:gd name="connsiteY0" fmla="*/ 0 h 3064182"/>
                <a:gd name="connsiteX1" fmla="*/ 3047780 w 3047779"/>
                <a:gd name="connsiteY1" fmla="*/ 0 h 3064182"/>
                <a:gd name="connsiteX2" fmla="*/ 3047780 w 3047779"/>
                <a:gd name="connsiteY2" fmla="*/ 3064182 h 3064182"/>
                <a:gd name="connsiteX3" fmla="*/ 0 w 3047779"/>
                <a:gd name="connsiteY3" fmla="*/ 3064182 h 306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779" h="3064182">
                  <a:moveTo>
                    <a:pt x="0" y="0"/>
                  </a:moveTo>
                  <a:lnTo>
                    <a:pt x="3047780" y="0"/>
                  </a:lnTo>
                  <a:lnTo>
                    <a:pt x="3047780" y="3064182"/>
                  </a:lnTo>
                  <a:lnTo>
                    <a:pt x="0" y="3064182"/>
                  </a:lnTo>
                  <a:close/>
                </a:path>
              </a:pathLst>
            </a:custGeom>
            <a:solidFill>
              <a:srgbClr val="F7C9D0"/>
            </a:solidFill>
            <a:ln w="105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C4608FBE-FC84-96B0-7845-D0AE3BCFBF06}"/>
                </a:ext>
              </a:extLst>
            </p:cNvPr>
            <p:cNvSpPr/>
            <p:nvPr/>
          </p:nvSpPr>
          <p:spPr>
            <a:xfrm>
              <a:off x="6560337" y="2716068"/>
              <a:ext cx="3047885" cy="2033965"/>
            </a:xfrm>
            <a:custGeom>
              <a:avLst/>
              <a:gdLst>
                <a:gd name="connsiteX0" fmla="*/ 3039526 w 3047885"/>
                <a:gd name="connsiteY0" fmla="*/ 273238 h 2033965"/>
                <a:gd name="connsiteX1" fmla="*/ 1242182 w 3047885"/>
                <a:gd name="connsiteY1" fmla="*/ 31955 h 2033965"/>
                <a:gd name="connsiteX2" fmla="*/ 924599 w 3047885"/>
                <a:gd name="connsiteY2" fmla="*/ 590715 h 2033965"/>
                <a:gd name="connsiteX3" fmla="*/ 745436 w 3047885"/>
                <a:gd name="connsiteY3" fmla="*/ 1329590 h 2033965"/>
                <a:gd name="connsiteX4" fmla="*/ 8360 w 3047885"/>
                <a:gd name="connsiteY4" fmla="*/ 1765697 h 2033965"/>
                <a:gd name="connsiteX5" fmla="*/ 0 w 3047885"/>
                <a:gd name="connsiteY5" fmla="*/ 1800408 h 2033965"/>
                <a:gd name="connsiteX6" fmla="*/ 0 w 3047885"/>
                <a:gd name="connsiteY6" fmla="*/ 2033965 h 2033965"/>
                <a:gd name="connsiteX7" fmla="*/ 3047886 w 3047885"/>
                <a:gd name="connsiteY7" fmla="*/ 2033965 h 2033965"/>
                <a:gd name="connsiteX8" fmla="*/ 3047886 w 3047885"/>
                <a:gd name="connsiteY8" fmla="*/ 272285 h 2033965"/>
                <a:gd name="connsiteX9" fmla="*/ 3039526 w 3047885"/>
                <a:gd name="connsiteY9" fmla="*/ 273238 h 2033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7885" h="2033965">
                  <a:moveTo>
                    <a:pt x="3039526" y="273238"/>
                  </a:moveTo>
                  <a:cubicBezTo>
                    <a:pt x="2121805" y="447744"/>
                    <a:pt x="1769406" y="-140223"/>
                    <a:pt x="1242182" y="31955"/>
                  </a:cubicBezTo>
                  <a:cubicBezTo>
                    <a:pt x="1088735" y="97567"/>
                    <a:pt x="938462" y="358639"/>
                    <a:pt x="924599" y="590715"/>
                  </a:cubicBezTo>
                  <a:cubicBezTo>
                    <a:pt x="914017" y="782259"/>
                    <a:pt x="1362612" y="1218050"/>
                    <a:pt x="745436" y="1329590"/>
                  </a:cubicBezTo>
                  <a:cubicBezTo>
                    <a:pt x="350495" y="1421976"/>
                    <a:pt x="95243" y="1618176"/>
                    <a:pt x="8360" y="1765697"/>
                  </a:cubicBezTo>
                  <a:lnTo>
                    <a:pt x="0" y="1800408"/>
                  </a:lnTo>
                  <a:lnTo>
                    <a:pt x="0" y="2033965"/>
                  </a:lnTo>
                  <a:lnTo>
                    <a:pt x="3047886" y="2033965"/>
                  </a:lnTo>
                  <a:lnTo>
                    <a:pt x="3047886" y="272285"/>
                  </a:lnTo>
                  <a:lnTo>
                    <a:pt x="3039526" y="273238"/>
                  </a:lnTo>
                  <a:close/>
                </a:path>
              </a:pathLst>
            </a:custGeom>
            <a:solidFill>
              <a:srgbClr val="9DC5E9"/>
            </a:solidFill>
            <a:ln w="105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741D030-7742-4226-3736-E9611EEAF1A1}"/>
                </a:ext>
              </a:extLst>
            </p:cNvPr>
            <p:cNvSpPr/>
            <p:nvPr/>
          </p:nvSpPr>
          <p:spPr>
            <a:xfrm>
              <a:off x="6568697" y="2716068"/>
              <a:ext cx="3031165" cy="1765697"/>
            </a:xfrm>
            <a:custGeom>
              <a:avLst/>
              <a:gdLst>
                <a:gd name="connsiteX0" fmla="*/ 3031165 w 3031165"/>
                <a:gd name="connsiteY0" fmla="*/ 273238 h 1765697"/>
                <a:gd name="connsiteX1" fmla="*/ 1233822 w 3031165"/>
                <a:gd name="connsiteY1" fmla="*/ 31955 h 1765697"/>
                <a:gd name="connsiteX2" fmla="*/ 916239 w 3031165"/>
                <a:gd name="connsiteY2" fmla="*/ 590715 h 1765697"/>
                <a:gd name="connsiteX3" fmla="*/ 737076 w 3031165"/>
                <a:gd name="connsiteY3" fmla="*/ 1329590 h 1765697"/>
                <a:gd name="connsiteX4" fmla="*/ 0 w 3031165"/>
                <a:gd name="connsiteY4" fmla="*/ 1765697 h 176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1165" h="1765697">
                  <a:moveTo>
                    <a:pt x="3031165" y="273238"/>
                  </a:moveTo>
                  <a:cubicBezTo>
                    <a:pt x="2113445" y="447744"/>
                    <a:pt x="1761045" y="-140223"/>
                    <a:pt x="1233822" y="31955"/>
                  </a:cubicBezTo>
                  <a:cubicBezTo>
                    <a:pt x="1080375" y="97567"/>
                    <a:pt x="930102" y="358639"/>
                    <a:pt x="916239" y="590715"/>
                  </a:cubicBezTo>
                  <a:cubicBezTo>
                    <a:pt x="905656" y="782259"/>
                    <a:pt x="1354251" y="1218050"/>
                    <a:pt x="737076" y="1329590"/>
                  </a:cubicBezTo>
                  <a:cubicBezTo>
                    <a:pt x="342134" y="1421976"/>
                    <a:pt x="86883" y="1618176"/>
                    <a:pt x="0" y="1765697"/>
                  </a:cubicBezTo>
                </a:path>
              </a:pathLst>
            </a:custGeom>
            <a:noFill/>
            <a:ln w="7913" cap="flat">
              <a:solidFill>
                <a:srgbClr val="000000"/>
              </a:solidFill>
              <a:custDash>
                <a:ds d="0" sp="0"/>
                <a:ds d="300000" sp="150000"/>
              </a:custDash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06181FA-D8A4-CF9D-5EC5-B393B9BD2DB6}"/>
                </a:ext>
              </a:extLst>
            </p:cNvPr>
            <p:cNvSpPr/>
            <p:nvPr/>
          </p:nvSpPr>
          <p:spPr>
            <a:xfrm>
              <a:off x="6560443" y="1685851"/>
              <a:ext cx="3047779" cy="3064182"/>
            </a:xfrm>
            <a:custGeom>
              <a:avLst/>
              <a:gdLst>
                <a:gd name="connsiteX0" fmla="*/ 0 w 3047779"/>
                <a:gd name="connsiteY0" fmla="*/ 0 h 3064182"/>
                <a:gd name="connsiteX1" fmla="*/ 3047780 w 3047779"/>
                <a:gd name="connsiteY1" fmla="*/ 0 h 3064182"/>
                <a:gd name="connsiteX2" fmla="*/ 3047780 w 3047779"/>
                <a:gd name="connsiteY2" fmla="*/ 3064182 h 3064182"/>
                <a:gd name="connsiteX3" fmla="*/ 0 w 3047779"/>
                <a:gd name="connsiteY3" fmla="*/ 3064182 h 306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779" h="3064182">
                  <a:moveTo>
                    <a:pt x="0" y="0"/>
                  </a:moveTo>
                  <a:lnTo>
                    <a:pt x="3047780" y="0"/>
                  </a:lnTo>
                  <a:lnTo>
                    <a:pt x="3047780" y="3064182"/>
                  </a:lnTo>
                  <a:lnTo>
                    <a:pt x="0" y="3064182"/>
                  </a:lnTo>
                  <a:close/>
                </a:path>
              </a:pathLst>
            </a:custGeom>
            <a:noFill/>
            <a:ln w="2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88557F86-C24F-4B65-C5A8-04C642EF8B38}"/>
              </a:ext>
            </a:extLst>
          </p:cNvPr>
          <p:cNvSpPr/>
          <p:nvPr/>
        </p:nvSpPr>
        <p:spPr>
          <a:xfrm>
            <a:off x="3331359" y="3609191"/>
            <a:ext cx="1431578" cy="1630594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31A1AE-C051-011E-AAEC-6E6138C38BE1}"/>
                  </a:ext>
                </a:extLst>
              </p:cNvPr>
              <p:cNvSpPr txBox="1"/>
              <p:nvPr/>
            </p:nvSpPr>
            <p:spPr>
              <a:xfrm>
                <a:off x="2877958" y="2945791"/>
                <a:ext cx="453401" cy="492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</m:oMath>
                  </m:oMathPara>
                </a14:m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131A1AE-C051-011E-AAEC-6E6138C38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958" y="2945791"/>
                <a:ext cx="453401" cy="4926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49B5ED0D-2C0D-D486-8EA9-A66975E5B8C4}"/>
              </a:ext>
            </a:extLst>
          </p:cNvPr>
          <p:cNvSpPr/>
          <p:nvPr/>
        </p:nvSpPr>
        <p:spPr>
          <a:xfrm>
            <a:off x="2881895" y="3312531"/>
            <a:ext cx="146370" cy="146370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053845-D540-A99A-92A8-75C619C4ABD4}"/>
                  </a:ext>
                </a:extLst>
              </p:cNvPr>
              <p:cNvSpPr txBox="1"/>
              <p:nvPr/>
            </p:nvSpPr>
            <p:spPr>
              <a:xfrm>
                <a:off x="4358208" y="3557361"/>
                <a:ext cx="453401" cy="430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sz="2400" b="1" dirty="0">
                  <a:solidFill>
                    <a:srgbClr val="000000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6053845-D540-A99A-92A8-75C619C4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8208" y="3557361"/>
                <a:ext cx="453401" cy="430028"/>
              </a:xfrm>
              <a:prstGeom prst="rect">
                <a:avLst/>
              </a:prstGeom>
              <a:blipFill>
                <a:blip r:embed="rId4"/>
                <a:stretch>
                  <a:fillRect b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58DF5E47-08C2-2BBF-4C76-EDC9EB45944D}"/>
              </a:ext>
            </a:extLst>
          </p:cNvPr>
          <p:cNvSpPr txBox="1"/>
          <p:nvPr/>
        </p:nvSpPr>
        <p:spPr>
          <a:xfrm>
            <a:off x="488854" y="2281514"/>
            <a:ext cx="17414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Denied</a:t>
            </a:r>
          </a:p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for loan</a:t>
            </a:r>
          </a:p>
        </p:txBody>
      </p:sp>
      <p:sp>
        <p:nvSpPr>
          <p:cNvPr id="27" name="Dashed Arrow" descr="Dashed Arrow">
            <a:extLst>
              <a:ext uri="{FF2B5EF4-FFF2-40B4-BE49-F238E27FC236}">
                <a16:creationId xmlns:a16="http://schemas.microsoft.com/office/drawing/2014/main" id="{8033411E-671A-A8B3-DF65-6D5A2BE147B4}"/>
              </a:ext>
            </a:extLst>
          </p:cNvPr>
          <p:cNvSpPr/>
          <p:nvPr/>
        </p:nvSpPr>
        <p:spPr>
          <a:xfrm rot="3446286" flipH="1">
            <a:off x="1304220" y="3046515"/>
            <a:ext cx="2083955" cy="1296105"/>
          </a:xfrm>
          <a:prstGeom prst="arc">
            <a:avLst>
              <a:gd name="adj1" fmla="val 16423016"/>
              <a:gd name="adj2" fmla="val 20962836"/>
            </a:avLst>
          </a:prstGeom>
          <a:ln w="20320">
            <a:solidFill>
              <a:schemeClr val="tx1">
                <a:lumMod val="95000"/>
                <a:lumOff val="5000"/>
              </a:schemeClr>
            </a:solidFill>
            <a:prstDash val="dash"/>
            <a:headEnd type="arrow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30" name="Dashed Arrow" descr="Dashed Arrow">
            <a:extLst>
              <a:ext uri="{FF2B5EF4-FFF2-40B4-BE49-F238E27FC236}">
                <a16:creationId xmlns:a16="http://schemas.microsoft.com/office/drawing/2014/main" id="{EC501EBE-78E4-70F1-48E6-00C3A39A23BA}"/>
              </a:ext>
            </a:extLst>
          </p:cNvPr>
          <p:cNvSpPr/>
          <p:nvPr/>
        </p:nvSpPr>
        <p:spPr>
          <a:xfrm rot="900000" flipV="1">
            <a:off x="3892818" y="3331977"/>
            <a:ext cx="2083955" cy="1296105"/>
          </a:xfrm>
          <a:prstGeom prst="arc">
            <a:avLst>
              <a:gd name="adj1" fmla="val 16423016"/>
              <a:gd name="adj2" fmla="val 46914"/>
            </a:avLst>
          </a:prstGeom>
          <a:ln w="20320">
            <a:solidFill>
              <a:schemeClr val="tx1">
                <a:lumMod val="95000"/>
                <a:lumOff val="5000"/>
              </a:schemeClr>
            </a:solidFill>
            <a:prstDash val="dash"/>
            <a:headEnd type="arrow" w="lg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Arial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E902DC-7B05-C70D-5FCD-BA0E9378D5BF}"/>
              </a:ext>
            </a:extLst>
          </p:cNvPr>
          <p:cNvSpPr txBox="1"/>
          <p:nvPr/>
        </p:nvSpPr>
        <p:spPr>
          <a:xfrm>
            <a:off x="5212446" y="2883369"/>
            <a:ext cx="21546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Explanation of how to get approved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B7EF1C18-F7A7-A99B-3EFC-6F1010BC85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2920" y="2132251"/>
            <a:ext cx="445499" cy="99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5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7174A-D09F-3A07-EDFD-E90B564FD442}"/>
              </a:ext>
            </a:extLst>
          </p:cNvPr>
          <p:cNvSpPr txBox="1"/>
          <p:nvPr/>
        </p:nvSpPr>
        <p:spPr>
          <a:xfrm>
            <a:off x="365760" y="365760"/>
            <a:ext cx="6768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AI decisions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can have huge impacts on your life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D5B18EF-8392-D176-78FB-C434135ACA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5578" y="4399704"/>
            <a:ext cx="979448" cy="97944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A3ED8AEB-BD3B-EB7B-1C93-C06ABB600E02}"/>
              </a:ext>
            </a:extLst>
          </p:cNvPr>
          <p:cNvSpPr txBox="1"/>
          <p:nvPr/>
        </p:nvSpPr>
        <p:spPr>
          <a:xfrm>
            <a:off x="914564" y="3620634"/>
            <a:ext cx="17396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dirty="0">
                <a:solidFill>
                  <a:srgbClr val="A6192E"/>
                </a:solidFill>
                <a:latin typeface="Arial" panose="020B0604020202020204"/>
              </a:rPr>
              <a:t>rejected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2592962D-4282-463F-07E9-3176CCC3E5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686" r="12606" b="13716"/>
          <a:stretch/>
        </p:blipFill>
        <p:spPr>
          <a:xfrm>
            <a:off x="356151" y="3584019"/>
            <a:ext cx="558413" cy="636410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2A15496-5BDE-BFB3-3E5D-7096E7FD3335}"/>
              </a:ext>
            </a:extLst>
          </p:cNvPr>
          <p:cNvSpPr txBox="1"/>
          <p:nvPr/>
        </p:nvSpPr>
        <p:spPr>
          <a:xfrm>
            <a:off x="3427829" y="3620634"/>
            <a:ext cx="1609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dirty="0">
                <a:solidFill>
                  <a:srgbClr val="A6192E"/>
                </a:solidFill>
                <a:latin typeface="Arial" panose="020B0604020202020204"/>
              </a:rPr>
              <a:t>denied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F86CAA4C-D67C-FCBE-BAAC-6A190BECC35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343" t="6450" r="8663" b="26729"/>
          <a:stretch/>
        </p:blipFill>
        <p:spPr>
          <a:xfrm>
            <a:off x="2710267" y="3609837"/>
            <a:ext cx="717563" cy="584775"/>
          </a:xfrm>
          <a:prstGeom prst="rect">
            <a:avLst/>
          </a:prstGeom>
        </p:spPr>
      </p:pic>
      <p:pic>
        <p:nvPicPr>
          <p:cNvPr id="53" name="Graphic 52">
            <a:extLst>
              <a:ext uri="{FF2B5EF4-FFF2-40B4-BE49-F238E27FC236}">
                <a16:creationId xmlns:a16="http://schemas.microsoft.com/office/drawing/2014/main" id="{E6032486-D53E-D63A-18E9-DC57CC491F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39589" y="3609616"/>
            <a:ext cx="625299" cy="585216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F69F7D5F-C95A-FC53-FD8A-4D78CFE84966}"/>
              </a:ext>
            </a:extLst>
          </p:cNvPr>
          <p:cNvSpPr txBox="1"/>
          <p:nvPr/>
        </p:nvSpPr>
        <p:spPr>
          <a:xfrm>
            <a:off x="5764888" y="3620634"/>
            <a:ext cx="1248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800" strike="sngStrike" dirty="0">
                <a:solidFill>
                  <a:srgbClr val="A6192E"/>
                </a:solidFill>
                <a:latin typeface="Arial" panose="020B0604020202020204"/>
              </a:rPr>
              <a:t>hired</a:t>
            </a: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1D1BCC73-5781-8C6C-1E6D-65474447B9BF}"/>
              </a:ext>
            </a:extLst>
          </p:cNvPr>
          <p:cNvGrpSpPr/>
          <p:nvPr/>
        </p:nvGrpSpPr>
        <p:grpSpPr>
          <a:xfrm>
            <a:off x="212319" y="1103425"/>
            <a:ext cx="6905751" cy="2145843"/>
            <a:chOff x="572763" y="936258"/>
            <a:chExt cx="6169674" cy="1917120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507636A6-DC97-1094-AA85-519FE21AF998}"/>
                </a:ext>
              </a:extLst>
            </p:cNvPr>
            <p:cNvSpPr/>
            <p:nvPr/>
          </p:nvSpPr>
          <p:spPr>
            <a:xfrm>
              <a:off x="572763" y="936258"/>
              <a:ext cx="1917120" cy="191712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918669-357A-CAC6-1A38-FB1B12A7C7D3}"/>
                </a:ext>
              </a:extLst>
            </p:cNvPr>
            <p:cNvSpPr txBox="1"/>
            <p:nvPr/>
          </p:nvSpPr>
          <p:spPr>
            <a:xfrm>
              <a:off x="645165" y="1242606"/>
              <a:ext cx="1772314" cy="994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sz="6600" b="1" dirty="0">
                  <a:solidFill>
                    <a:schemeClr val="bg1"/>
                  </a:solidFill>
                </a:rPr>
                <a:t>85%</a:t>
              </a:r>
              <a:r>
                <a:rPr lang="en-US" sz="4400" b="1" dirty="0">
                  <a:solidFill>
                    <a:schemeClr val="bg1"/>
                  </a:solidFill>
                </a:rPr>
                <a:t> Banks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7133164-9F3D-E546-82F6-F101C0EE2421}"/>
                </a:ext>
              </a:extLst>
            </p:cNvPr>
            <p:cNvSpPr txBox="1"/>
            <p:nvPr/>
          </p:nvSpPr>
          <p:spPr>
            <a:xfrm>
              <a:off x="742963" y="2305050"/>
              <a:ext cx="1576720" cy="395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AI lending</a:t>
              </a:r>
              <a:endParaRPr lang="en-US" sz="2400" baseline="40000" dirty="0">
                <a:solidFill>
                  <a:schemeClr val="bg1"/>
                </a:solidFill>
              </a:endParaRPr>
            </a:p>
          </p:txBody>
        </p:sp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7056F90D-1B66-0F2B-4D59-AD84738E2415}"/>
                </a:ext>
              </a:extLst>
            </p:cNvPr>
            <p:cNvSpPr/>
            <p:nvPr/>
          </p:nvSpPr>
          <p:spPr>
            <a:xfrm>
              <a:off x="2699040" y="936258"/>
              <a:ext cx="1917120" cy="191712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B2161EE-DDD7-F16B-565F-CDD03280FCAB}"/>
                </a:ext>
              </a:extLst>
            </p:cNvPr>
            <p:cNvSpPr txBox="1"/>
            <p:nvPr/>
          </p:nvSpPr>
          <p:spPr>
            <a:xfrm>
              <a:off x="2721562" y="1242606"/>
              <a:ext cx="1872076" cy="994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sz="6600" b="1" dirty="0">
                  <a:solidFill>
                    <a:schemeClr val="bg1"/>
                  </a:solidFill>
                </a:rPr>
                <a:t>49</a:t>
              </a:r>
            </a:p>
            <a:p>
              <a:pPr algn="ctr">
                <a:lnSpc>
                  <a:spcPts val="4000"/>
                </a:lnSpc>
              </a:pPr>
              <a:r>
                <a:rPr lang="en-US" sz="4400" b="1" dirty="0">
                  <a:solidFill>
                    <a:schemeClr val="bg1"/>
                  </a:solidFill>
                </a:rPr>
                <a:t>States</a:t>
              </a:r>
              <a:endParaRPr lang="en-US" sz="4400" baseline="40000" dirty="0">
                <a:solidFill>
                  <a:schemeClr val="bg1"/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8E151F97-CC93-0DE5-4AC1-FECE41D3BEA2}"/>
                </a:ext>
              </a:extLst>
            </p:cNvPr>
            <p:cNvSpPr txBox="1"/>
            <p:nvPr/>
          </p:nvSpPr>
          <p:spPr>
            <a:xfrm>
              <a:off x="2732956" y="2305050"/>
              <a:ext cx="1849289" cy="395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AI for parole</a:t>
              </a:r>
              <a:endParaRPr lang="en-US" sz="2400" baseline="40000" dirty="0">
                <a:solidFill>
                  <a:schemeClr val="bg1"/>
                </a:solidFill>
              </a:endParaRP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56C61ECA-2A36-A2FA-63C0-FEC8144B1F8A}"/>
                </a:ext>
              </a:extLst>
            </p:cNvPr>
            <p:cNvSpPr/>
            <p:nvPr/>
          </p:nvSpPr>
          <p:spPr>
            <a:xfrm>
              <a:off x="4825317" y="936258"/>
              <a:ext cx="1917120" cy="191712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2F618F3-ACD5-BFEA-9C4C-F6D90D255220}"/>
                </a:ext>
              </a:extLst>
            </p:cNvPr>
            <p:cNvSpPr txBox="1"/>
            <p:nvPr/>
          </p:nvSpPr>
          <p:spPr>
            <a:xfrm>
              <a:off x="4897719" y="1242606"/>
              <a:ext cx="1772314" cy="1013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ts val="4000"/>
                </a:lnSpc>
              </a:pPr>
              <a:r>
                <a:rPr lang="en-US" sz="6600" b="1" dirty="0">
                  <a:solidFill>
                    <a:schemeClr val="bg1"/>
                  </a:solidFill>
                </a:rPr>
                <a:t>90%</a:t>
              </a:r>
              <a:r>
                <a:rPr lang="en-US" sz="4400" b="1" dirty="0">
                  <a:solidFill>
                    <a:schemeClr val="bg1"/>
                  </a:solidFill>
                </a:rPr>
                <a:t> F500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553C49-F250-825D-D2EB-E7057208CEAC}"/>
                </a:ext>
              </a:extLst>
            </p:cNvPr>
            <p:cNvSpPr txBox="1"/>
            <p:nvPr/>
          </p:nvSpPr>
          <p:spPr>
            <a:xfrm>
              <a:off x="4995517" y="2305050"/>
              <a:ext cx="1576720" cy="395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AI in hiring</a:t>
              </a:r>
              <a:endParaRPr lang="en-US" sz="2400" baseline="40000" dirty="0">
                <a:solidFill>
                  <a:schemeClr val="bg1"/>
                </a:solidFill>
              </a:endParaRPr>
            </a:p>
          </p:txBody>
        </p:sp>
      </p:grpSp>
      <p:sp>
        <p:nvSpPr>
          <p:cNvPr id="158" name="Speech Bubble: Rectangle with Corners Rounded 157">
            <a:extLst>
              <a:ext uri="{FF2B5EF4-FFF2-40B4-BE49-F238E27FC236}">
                <a16:creationId xmlns:a16="http://schemas.microsoft.com/office/drawing/2014/main" id="{7EEAF228-2E26-9669-E6BD-944153BB289A}"/>
              </a:ext>
            </a:extLst>
          </p:cNvPr>
          <p:cNvSpPr/>
          <p:nvPr/>
        </p:nvSpPr>
        <p:spPr>
          <a:xfrm>
            <a:off x="261173" y="3517457"/>
            <a:ext cx="6856897" cy="1083904"/>
          </a:xfrm>
          <a:custGeom>
            <a:avLst/>
            <a:gdLst>
              <a:gd name="connsiteX0" fmla="*/ 0 w 6856897"/>
              <a:gd name="connsiteY0" fmla="*/ 135841 h 815027"/>
              <a:gd name="connsiteX1" fmla="*/ 135841 w 6856897"/>
              <a:gd name="connsiteY1" fmla="*/ 0 h 815027"/>
              <a:gd name="connsiteX2" fmla="*/ 1142816 w 6856897"/>
              <a:gd name="connsiteY2" fmla="*/ 0 h 815027"/>
              <a:gd name="connsiteX3" fmla="*/ 1142816 w 6856897"/>
              <a:gd name="connsiteY3" fmla="*/ 0 h 815027"/>
              <a:gd name="connsiteX4" fmla="*/ 2857040 w 6856897"/>
              <a:gd name="connsiteY4" fmla="*/ 0 h 815027"/>
              <a:gd name="connsiteX5" fmla="*/ 6721056 w 6856897"/>
              <a:gd name="connsiteY5" fmla="*/ 0 h 815027"/>
              <a:gd name="connsiteX6" fmla="*/ 6856897 w 6856897"/>
              <a:gd name="connsiteY6" fmla="*/ 135841 h 815027"/>
              <a:gd name="connsiteX7" fmla="*/ 6856897 w 6856897"/>
              <a:gd name="connsiteY7" fmla="*/ 475432 h 815027"/>
              <a:gd name="connsiteX8" fmla="*/ 6856897 w 6856897"/>
              <a:gd name="connsiteY8" fmla="*/ 475432 h 815027"/>
              <a:gd name="connsiteX9" fmla="*/ 6856897 w 6856897"/>
              <a:gd name="connsiteY9" fmla="*/ 679189 h 815027"/>
              <a:gd name="connsiteX10" fmla="*/ 6856897 w 6856897"/>
              <a:gd name="connsiteY10" fmla="*/ 679186 h 815027"/>
              <a:gd name="connsiteX11" fmla="*/ 6721056 w 6856897"/>
              <a:gd name="connsiteY11" fmla="*/ 815027 h 815027"/>
              <a:gd name="connsiteX12" fmla="*/ 2857040 w 6856897"/>
              <a:gd name="connsiteY12" fmla="*/ 815027 h 815027"/>
              <a:gd name="connsiteX13" fmla="*/ 2928444 w 6856897"/>
              <a:gd name="connsiteY13" fmla="*/ 1083904 h 815027"/>
              <a:gd name="connsiteX14" fmla="*/ 1142816 w 6856897"/>
              <a:gd name="connsiteY14" fmla="*/ 815027 h 815027"/>
              <a:gd name="connsiteX15" fmla="*/ 135841 w 6856897"/>
              <a:gd name="connsiteY15" fmla="*/ 815027 h 815027"/>
              <a:gd name="connsiteX16" fmla="*/ 0 w 6856897"/>
              <a:gd name="connsiteY16" fmla="*/ 679186 h 815027"/>
              <a:gd name="connsiteX17" fmla="*/ 0 w 6856897"/>
              <a:gd name="connsiteY17" fmla="*/ 679189 h 815027"/>
              <a:gd name="connsiteX18" fmla="*/ 0 w 6856897"/>
              <a:gd name="connsiteY18" fmla="*/ 475432 h 815027"/>
              <a:gd name="connsiteX19" fmla="*/ 0 w 6856897"/>
              <a:gd name="connsiteY19" fmla="*/ 475432 h 815027"/>
              <a:gd name="connsiteX20" fmla="*/ 0 w 6856897"/>
              <a:gd name="connsiteY20" fmla="*/ 135841 h 815027"/>
              <a:gd name="connsiteX0" fmla="*/ 0 w 6856897"/>
              <a:gd name="connsiteY0" fmla="*/ 135841 h 1083904"/>
              <a:gd name="connsiteX1" fmla="*/ 135841 w 6856897"/>
              <a:gd name="connsiteY1" fmla="*/ 0 h 1083904"/>
              <a:gd name="connsiteX2" fmla="*/ 1142816 w 6856897"/>
              <a:gd name="connsiteY2" fmla="*/ 0 h 1083904"/>
              <a:gd name="connsiteX3" fmla="*/ 1142816 w 6856897"/>
              <a:gd name="connsiteY3" fmla="*/ 0 h 1083904"/>
              <a:gd name="connsiteX4" fmla="*/ 2857040 w 6856897"/>
              <a:gd name="connsiteY4" fmla="*/ 0 h 1083904"/>
              <a:gd name="connsiteX5" fmla="*/ 6721056 w 6856897"/>
              <a:gd name="connsiteY5" fmla="*/ 0 h 1083904"/>
              <a:gd name="connsiteX6" fmla="*/ 6856897 w 6856897"/>
              <a:gd name="connsiteY6" fmla="*/ 135841 h 1083904"/>
              <a:gd name="connsiteX7" fmla="*/ 6856897 w 6856897"/>
              <a:gd name="connsiteY7" fmla="*/ 475432 h 1083904"/>
              <a:gd name="connsiteX8" fmla="*/ 6856897 w 6856897"/>
              <a:gd name="connsiteY8" fmla="*/ 475432 h 1083904"/>
              <a:gd name="connsiteX9" fmla="*/ 6856897 w 6856897"/>
              <a:gd name="connsiteY9" fmla="*/ 679189 h 1083904"/>
              <a:gd name="connsiteX10" fmla="*/ 6856897 w 6856897"/>
              <a:gd name="connsiteY10" fmla="*/ 679186 h 1083904"/>
              <a:gd name="connsiteX11" fmla="*/ 6721056 w 6856897"/>
              <a:gd name="connsiteY11" fmla="*/ 815027 h 1083904"/>
              <a:gd name="connsiteX12" fmla="*/ 2857040 w 6856897"/>
              <a:gd name="connsiteY12" fmla="*/ 815027 h 1083904"/>
              <a:gd name="connsiteX13" fmla="*/ 2928444 w 6856897"/>
              <a:gd name="connsiteY13" fmla="*/ 1083904 h 1083904"/>
              <a:gd name="connsiteX14" fmla="*/ 2399379 w 6856897"/>
              <a:gd name="connsiteY14" fmla="*/ 815027 h 1083904"/>
              <a:gd name="connsiteX15" fmla="*/ 135841 w 6856897"/>
              <a:gd name="connsiteY15" fmla="*/ 815027 h 1083904"/>
              <a:gd name="connsiteX16" fmla="*/ 0 w 6856897"/>
              <a:gd name="connsiteY16" fmla="*/ 679186 h 1083904"/>
              <a:gd name="connsiteX17" fmla="*/ 0 w 6856897"/>
              <a:gd name="connsiteY17" fmla="*/ 679189 h 1083904"/>
              <a:gd name="connsiteX18" fmla="*/ 0 w 6856897"/>
              <a:gd name="connsiteY18" fmla="*/ 475432 h 1083904"/>
              <a:gd name="connsiteX19" fmla="*/ 0 w 6856897"/>
              <a:gd name="connsiteY19" fmla="*/ 475432 h 1083904"/>
              <a:gd name="connsiteX20" fmla="*/ 0 w 6856897"/>
              <a:gd name="connsiteY20" fmla="*/ 135841 h 1083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856897" h="1083904">
                <a:moveTo>
                  <a:pt x="0" y="135841"/>
                </a:moveTo>
                <a:cubicBezTo>
                  <a:pt x="0" y="60818"/>
                  <a:pt x="60818" y="0"/>
                  <a:pt x="135841" y="0"/>
                </a:cubicBezTo>
                <a:lnTo>
                  <a:pt x="1142816" y="0"/>
                </a:lnTo>
                <a:lnTo>
                  <a:pt x="1142816" y="0"/>
                </a:lnTo>
                <a:lnTo>
                  <a:pt x="2857040" y="0"/>
                </a:lnTo>
                <a:lnTo>
                  <a:pt x="6721056" y="0"/>
                </a:lnTo>
                <a:cubicBezTo>
                  <a:pt x="6796079" y="0"/>
                  <a:pt x="6856897" y="60818"/>
                  <a:pt x="6856897" y="135841"/>
                </a:cubicBezTo>
                <a:lnTo>
                  <a:pt x="6856897" y="475432"/>
                </a:lnTo>
                <a:lnTo>
                  <a:pt x="6856897" y="475432"/>
                </a:lnTo>
                <a:lnTo>
                  <a:pt x="6856897" y="679189"/>
                </a:lnTo>
                <a:lnTo>
                  <a:pt x="6856897" y="679186"/>
                </a:lnTo>
                <a:cubicBezTo>
                  <a:pt x="6856897" y="754209"/>
                  <a:pt x="6796079" y="815027"/>
                  <a:pt x="6721056" y="815027"/>
                </a:cubicBezTo>
                <a:lnTo>
                  <a:pt x="2857040" y="815027"/>
                </a:lnTo>
                <a:lnTo>
                  <a:pt x="2928444" y="1083904"/>
                </a:lnTo>
                <a:lnTo>
                  <a:pt x="2399379" y="815027"/>
                </a:lnTo>
                <a:lnTo>
                  <a:pt x="135841" y="815027"/>
                </a:lnTo>
                <a:cubicBezTo>
                  <a:pt x="60818" y="815027"/>
                  <a:pt x="0" y="754209"/>
                  <a:pt x="0" y="679186"/>
                </a:cubicBezTo>
                <a:lnTo>
                  <a:pt x="0" y="679189"/>
                </a:lnTo>
                <a:lnTo>
                  <a:pt x="0" y="475432"/>
                </a:lnTo>
                <a:lnTo>
                  <a:pt x="0" y="475432"/>
                </a:lnTo>
                <a:lnTo>
                  <a:pt x="0" y="135841"/>
                </a:lnTo>
                <a:close/>
              </a:path>
            </a:pathLst>
          </a:custGeom>
          <a:noFill/>
          <a:ln w="3810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924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Box 84">
            <a:extLst>
              <a:ext uri="{FF2B5EF4-FFF2-40B4-BE49-F238E27FC236}">
                <a16:creationId xmlns:a16="http://schemas.microsoft.com/office/drawing/2014/main" id="{D268CA9B-17D9-CB9B-5DEB-6B42B8F2F649}"/>
              </a:ext>
            </a:extLst>
          </p:cNvPr>
          <p:cNvSpPr txBox="1"/>
          <p:nvPr/>
        </p:nvSpPr>
        <p:spPr>
          <a:xfrm>
            <a:off x="274320" y="365760"/>
            <a:ext cx="67682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Counterfactual explanations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 tell you how a decision was made to help change it’s outcome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632E29B-A23A-26AD-8DEF-36258CDF6A58}"/>
              </a:ext>
            </a:extLst>
          </p:cNvPr>
          <p:cNvGrpSpPr/>
          <p:nvPr/>
        </p:nvGrpSpPr>
        <p:grpSpPr>
          <a:xfrm>
            <a:off x="317001" y="1527228"/>
            <a:ext cx="6834583" cy="3175442"/>
            <a:chOff x="262343" y="1462337"/>
            <a:chExt cx="6834583" cy="3175442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B0C2E7A-B0BE-3C83-E5DA-AAF01C09CFA2}"/>
                </a:ext>
              </a:extLst>
            </p:cNvPr>
            <p:cNvGrpSpPr/>
            <p:nvPr/>
          </p:nvGrpSpPr>
          <p:grpSpPr>
            <a:xfrm>
              <a:off x="276939" y="1596345"/>
              <a:ext cx="2298094" cy="636410"/>
              <a:chOff x="1835756" y="3403182"/>
              <a:chExt cx="2298094" cy="6364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A72A6DA7-B098-9E1E-A773-4E07636A2A28}"/>
                  </a:ext>
                </a:extLst>
              </p:cNvPr>
              <p:cNvSpPr txBox="1"/>
              <p:nvPr/>
            </p:nvSpPr>
            <p:spPr>
              <a:xfrm>
                <a:off x="2394169" y="3429000"/>
                <a:ext cx="17396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2800" dirty="0">
                    <a:solidFill>
                      <a:srgbClr val="A6192E"/>
                    </a:solidFill>
                    <a:latin typeface="Arial" panose="020B0604020202020204"/>
                  </a:rPr>
                  <a:t>rejected</a:t>
                </a: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C2B250A1-66E0-D424-0561-CCC9BC1FCE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686" r="12606" b="13716"/>
              <a:stretch/>
            </p:blipFill>
            <p:spPr>
              <a:xfrm>
                <a:off x="1835756" y="3403182"/>
                <a:ext cx="558413" cy="636410"/>
              </a:xfrm>
              <a:prstGeom prst="rect">
                <a:avLst/>
              </a:prstGeom>
            </p:spPr>
          </p:pic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D3CCDFE5-1ADC-3C29-2F75-0FC42EE01F04}"/>
                </a:ext>
              </a:extLst>
            </p:cNvPr>
            <p:cNvGrpSpPr/>
            <p:nvPr/>
          </p:nvGrpSpPr>
          <p:grpSpPr>
            <a:xfrm>
              <a:off x="262343" y="2754524"/>
              <a:ext cx="2327287" cy="584775"/>
              <a:chOff x="5149838" y="3429000"/>
              <a:chExt cx="2327287" cy="584775"/>
            </a:xfrm>
          </p:grpSpPr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7829911-BC9C-9FEA-2033-03BB2C0B6312}"/>
                  </a:ext>
                </a:extLst>
              </p:cNvPr>
              <p:cNvSpPr txBox="1"/>
              <p:nvPr/>
            </p:nvSpPr>
            <p:spPr>
              <a:xfrm>
                <a:off x="5867400" y="3429000"/>
                <a:ext cx="160972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2800" dirty="0">
                    <a:solidFill>
                      <a:srgbClr val="A6192E"/>
                    </a:solidFill>
                    <a:latin typeface="Arial" panose="020B0604020202020204"/>
                  </a:rPr>
                  <a:t>denied</a:t>
                </a:r>
              </a:p>
            </p:txBody>
          </p:sp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1C510254-22DD-7292-8E06-75C2A97545D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343" t="6450" r="8663" b="26729"/>
              <a:stretch/>
            </p:blipFill>
            <p:spPr>
              <a:xfrm>
                <a:off x="5149838" y="3429000"/>
                <a:ext cx="717563" cy="584775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9F1B7DC-9A68-B4E4-78EB-0C6120D1ADA7}"/>
                </a:ext>
              </a:extLst>
            </p:cNvPr>
            <p:cNvGrpSpPr/>
            <p:nvPr/>
          </p:nvGrpSpPr>
          <p:grpSpPr>
            <a:xfrm>
              <a:off x="489080" y="3892957"/>
              <a:ext cx="1873813" cy="585216"/>
              <a:chOff x="8434530" y="3428779"/>
              <a:chExt cx="1873813" cy="585216"/>
            </a:xfrm>
          </p:grpSpPr>
          <p:pic>
            <p:nvPicPr>
              <p:cNvPr id="59" name="Graphic 58">
                <a:extLst>
                  <a:ext uri="{FF2B5EF4-FFF2-40B4-BE49-F238E27FC236}">
                    <a16:creationId xmlns:a16="http://schemas.microsoft.com/office/drawing/2014/main" id="{FC2990EC-67E8-BDC4-71DC-35B1F6277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8434530" y="3428779"/>
                <a:ext cx="625299" cy="585216"/>
              </a:xfrm>
              <a:prstGeom prst="rect">
                <a:avLst/>
              </a:prstGeom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DF67D46-F91F-B28D-7F63-71F853F35C31}"/>
                  </a:ext>
                </a:extLst>
              </p:cNvPr>
              <p:cNvSpPr txBox="1"/>
              <p:nvPr/>
            </p:nvSpPr>
            <p:spPr>
              <a:xfrm>
                <a:off x="9059829" y="3429000"/>
                <a:ext cx="1248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2800" strike="sngStrike" dirty="0">
                    <a:solidFill>
                      <a:srgbClr val="A6192E"/>
                    </a:solidFill>
                    <a:latin typeface="Arial" panose="020B0604020202020204"/>
                  </a:rPr>
                  <a:t>hired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15F3DC79-1195-749D-28C9-F9AA0B1C4D28}"/>
                </a:ext>
              </a:extLst>
            </p:cNvPr>
            <p:cNvGrpSpPr/>
            <p:nvPr/>
          </p:nvGrpSpPr>
          <p:grpSpPr>
            <a:xfrm>
              <a:off x="4560707" y="1596345"/>
              <a:ext cx="2298094" cy="636410"/>
              <a:chOff x="4748812" y="1910292"/>
              <a:chExt cx="2298094" cy="636410"/>
            </a:xfrm>
          </p:grpSpPr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E2FCDA4-5C8C-36DC-324E-7B6C6A914CE8}"/>
                  </a:ext>
                </a:extLst>
              </p:cNvPr>
              <p:cNvSpPr txBox="1"/>
              <p:nvPr/>
            </p:nvSpPr>
            <p:spPr>
              <a:xfrm>
                <a:off x="5307225" y="1966887"/>
                <a:ext cx="173968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2800" dirty="0">
                    <a:solidFill>
                      <a:srgbClr val="005BBB"/>
                    </a:solidFill>
                    <a:latin typeface="Arial" panose="020B0604020202020204"/>
                  </a:rPr>
                  <a:t>accepted</a:t>
                </a:r>
              </a:p>
            </p:txBody>
          </p:sp>
          <p:pic>
            <p:nvPicPr>
              <p:cNvPr id="65" name="Picture 64">
                <a:extLst>
                  <a:ext uri="{FF2B5EF4-FFF2-40B4-BE49-F238E27FC236}">
                    <a16:creationId xmlns:a16="http://schemas.microsoft.com/office/drawing/2014/main" id="{B0D4DE8A-FFD5-05E9-FD8C-70D7D98140C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11686" r="12606" b="13716"/>
              <a:stretch/>
            </p:blipFill>
            <p:spPr>
              <a:xfrm>
                <a:off x="4748812" y="1910292"/>
                <a:ext cx="558413" cy="636410"/>
              </a:xfrm>
              <a:prstGeom prst="rect">
                <a:avLst/>
              </a:prstGeom>
            </p:spPr>
          </p:pic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8E808879-34B9-99B9-B491-759541F55105}"/>
                </a:ext>
              </a:extLst>
            </p:cNvPr>
            <p:cNvGrpSpPr/>
            <p:nvPr/>
          </p:nvGrpSpPr>
          <p:grpSpPr>
            <a:xfrm>
              <a:off x="4546111" y="2754524"/>
              <a:ext cx="2550815" cy="584775"/>
              <a:chOff x="4734216" y="3058589"/>
              <a:chExt cx="2550815" cy="584775"/>
            </a:xfrm>
          </p:grpSpPr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9B6CDF6-C338-DAB0-7305-542EB01FF340}"/>
                  </a:ext>
                </a:extLst>
              </p:cNvPr>
              <p:cNvSpPr txBox="1"/>
              <p:nvPr/>
            </p:nvSpPr>
            <p:spPr>
              <a:xfrm>
                <a:off x="5451778" y="3089366"/>
                <a:ext cx="18332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2800" dirty="0">
                    <a:solidFill>
                      <a:srgbClr val="005BBB"/>
                    </a:solidFill>
                    <a:latin typeface="Arial" panose="020B0604020202020204"/>
                  </a:rPr>
                  <a:t>approved</a:t>
                </a:r>
              </a:p>
            </p:txBody>
          </p:sp>
          <p:pic>
            <p:nvPicPr>
              <p:cNvPr id="67" name="Picture 66">
                <a:extLst>
                  <a:ext uri="{FF2B5EF4-FFF2-40B4-BE49-F238E27FC236}">
                    <a16:creationId xmlns:a16="http://schemas.microsoft.com/office/drawing/2014/main" id="{7DEAD25D-9FED-E038-D4EA-6AD1D900EF4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343" t="6450" r="8663" b="26729"/>
              <a:stretch/>
            </p:blipFill>
            <p:spPr>
              <a:xfrm>
                <a:off x="4734216" y="3058589"/>
                <a:ext cx="717563" cy="584775"/>
              </a:xfrm>
              <a:prstGeom prst="rect">
                <a:avLst/>
              </a:prstGeom>
            </p:spPr>
          </p:pic>
        </p:grpSp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03C1C180-FA2C-BF28-51BF-210F0873BA4C}"/>
                </a:ext>
              </a:extLst>
            </p:cNvPr>
            <p:cNvGrpSpPr/>
            <p:nvPr/>
          </p:nvGrpSpPr>
          <p:grpSpPr>
            <a:xfrm>
              <a:off x="4772848" y="3892957"/>
              <a:ext cx="1873813" cy="585216"/>
              <a:chOff x="4960953" y="4203798"/>
              <a:chExt cx="1873813" cy="585216"/>
            </a:xfrm>
          </p:grpSpPr>
          <p:pic>
            <p:nvPicPr>
              <p:cNvPr id="68" name="Graphic 67">
                <a:extLst>
                  <a:ext uri="{FF2B5EF4-FFF2-40B4-BE49-F238E27FC236}">
                    <a16:creationId xmlns:a16="http://schemas.microsoft.com/office/drawing/2014/main" id="{15BB7DA7-05FF-862D-9B56-05FA0746A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960953" y="4203798"/>
                <a:ext cx="625299" cy="585216"/>
              </a:xfrm>
              <a:prstGeom prst="rect">
                <a:avLst/>
              </a:prstGeom>
            </p:spPr>
          </p:pic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B0DC0A4-51D9-321B-B15A-3241C8ED8418}"/>
                  </a:ext>
                </a:extLst>
              </p:cNvPr>
              <p:cNvSpPr txBox="1"/>
              <p:nvPr/>
            </p:nvSpPr>
            <p:spPr>
              <a:xfrm>
                <a:off x="5586252" y="4234796"/>
                <a:ext cx="124851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:r>
                  <a:rPr lang="en-US" sz="2800" dirty="0">
                    <a:solidFill>
                      <a:srgbClr val="005BBB"/>
                    </a:solidFill>
                    <a:latin typeface="Arial" panose="020B0604020202020204"/>
                  </a:rPr>
                  <a:t>hired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F90D0937-BCB4-BE00-3D70-A8FA34F02176}"/>
                </a:ext>
              </a:extLst>
            </p:cNvPr>
            <p:cNvGrpSpPr/>
            <p:nvPr/>
          </p:nvGrpSpPr>
          <p:grpSpPr>
            <a:xfrm>
              <a:off x="2575033" y="1462337"/>
              <a:ext cx="1824431" cy="904427"/>
              <a:chOff x="2742842" y="4225216"/>
              <a:chExt cx="1824431" cy="904427"/>
            </a:xfrm>
          </p:grpSpPr>
          <p:sp>
            <p:nvSpPr>
              <p:cNvPr id="77" name="Arrow: Right 76">
                <a:extLst>
                  <a:ext uri="{FF2B5EF4-FFF2-40B4-BE49-F238E27FC236}">
                    <a16:creationId xmlns:a16="http://schemas.microsoft.com/office/drawing/2014/main" id="{E4180A2E-7C56-7063-7972-76BAE52195D3}"/>
                  </a:ext>
                </a:extLst>
              </p:cNvPr>
              <p:cNvSpPr/>
              <p:nvPr/>
            </p:nvSpPr>
            <p:spPr>
              <a:xfrm>
                <a:off x="2804307" y="4298646"/>
                <a:ext cx="1762966" cy="830997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79" name="Picture 78">
                <a:extLst>
                  <a:ext uri="{FF2B5EF4-FFF2-40B4-BE49-F238E27FC236}">
                    <a16:creationId xmlns:a16="http://schemas.microsoft.com/office/drawing/2014/main" id="{606A2C39-1A14-EDD8-943F-01A972112EC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3511" r="33156" b="13466"/>
              <a:stretch/>
            </p:blipFill>
            <p:spPr>
              <a:xfrm>
                <a:off x="2742842" y="4225216"/>
                <a:ext cx="313955" cy="815026"/>
              </a:xfrm>
              <a:prstGeom prst="rect">
                <a:avLst/>
              </a:prstGeom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3C81BBF7-F8F4-F3A0-5720-6F92B4164000}"/>
                  </a:ext>
                </a:extLst>
              </p:cNvPr>
              <p:cNvSpPr txBox="1"/>
              <p:nvPr/>
            </p:nvSpPr>
            <p:spPr>
              <a:xfrm>
                <a:off x="3015504" y="4483312"/>
                <a:ext cx="1201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/>
                  </a:rPr>
                  <a:t>action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ED4C8CD0-6FC3-00A5-75F5-55B7E65F690E}"/>
                </a:ext>
              </a:extLst>
            </p:cNvPr>
            <p:cNvGrpSpPr/>
            <p:nvPr/>
          </p:nvGrpSpPr>
          <p:grpSpPr>
            <a:xfrm>
              <a:off x="2575033" y="2594698"/>
              <a:ext cx="1824431" cy="904427"/>
              <a:chOff x="2742842" y="4225216"/>
              <a:chExt cx="1824431" cy="904427"/>
            </a:xfrm>
          </p:grpSpPr>
          <p:sp>
            <p:nvSpPr>
              <p:cNvPr id="88" name="Arrow: Right 87">
                <a:extLst>
                  <a:ext uri="{FF2B5EF4-FFF2-40B4-BE49-F238E27FC236}">
                    <a16:creationId xmlns:a16="http://schemas.microsoft.com/office/drawing/2014/main" id="{A25FAD16-6FA5-6EAB-0F59-FFCE45557F44}"/>
                  </a:ext>
                </a:extLst>
              </p:cNvPr>
              <p:cNvSpPr/>
              <p:nvPr/>
            </p:nvSpPr>
            <p:spPr>
              <a:xfrm>
                <a:off x="2804307" y="4298646"/>
                <a:ext cx="1762966" cy="830997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AF8DAEC0-5ED0-1930-4F3C-758A74F47B9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3511" r="33156" b="13466"/>
              <a:stretch/>
            </p:blipFill>
            <p:spPr>
              <a:xfrm>
                <a:off x="2742842" y="4225216"/>
                <a:ext cx="313955" cy="815026"/>
              </a:xfrm>
              <a:prstGeom prst="rect">
                <a:avLst/>
              </a:prstGeom>
            </p:spPr>
          </p:pic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907EE1B7-83ED-C395-15ED-F04104C1F423}"/>
                  </a:ext>
                </a:extLst>
              </p:cNvPr>
              <p:cNvSpPr txBox="1"/>
              <p:nvPr/>
            </p:nvSpPr>
            <p:spPr>
              <a:xfrm>
                <a:off x="3015504" y="4483312"/>
                <a:ext cx="1201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/>
                  </a:rPr>
                  <a:t>action</a:t>
                </a:r>
              </a:p>
            </p:txBody>
          </p: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A6E3210-478A-73D2-4ADC-D04F3D271C59}"/>
                </a:ext>
              </a:extLst>
            </p:cNvPr>
            <p:cNvGrpSpPr/>
            <p:nvPr/>
          </p:nvGrpSpPr>
          <p:grpSpPr>
            <a:xfrm>
              <a:off x="2536283" y="3733352"/>
              <a:ext cx="1824431" cy="904427"/>
              <a:chOff x="2742842" y="4225216"/>
              <a:chExt cx="1824431" cy="904427"/>
            </a:xfrm>
          </p:grpSpPr>
          <p:sp>
            <p:nvSpPr>
              <p:cNvPr id="92" name="Arrow: Right 91">
                <a:extLst>
                  <a:ext uri="{FF2B5EF4-FFF2-40B4-BE49-F238E27FC236}">
                    <a16:creationId xmlns:a16="http://schemas.microsoft.com/office/drawing/2014/main" id="{B5FF0274-6B8D-8C9F-E672-77776EA506BD}"/>
                  </a:ext>
                </a:extLst>
              </p:cNvPr>
              <p:cNvSpPr/>
              <p:nvPr/>
            </p:nvSpPr>
            <p:spPr>
              <a:xfrm>
                <a:off x="2804307" y="4298646"/>
                <a:ext cx="1762966" cy="830997"/>
              </a:xfrm>
              <a:prstGeom prst="rightArrow">
                <a:avLst/>
              </a:prstGeom>
              <a:solidFill>
                <a:schemeClr val="bg1">
                  <a:lumMod val="8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</p:txBody>
          </p:sp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3D6296D2-8058-3517-4DE6-2B8DD584456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3511" r="33156" b="13466"/>
              <a:stretch/>
            </p:blipFill>
            <p:spPr>
              <a:xfrm>
                <a:off x="2742842" y="4225216"/>
                <a:ext cx="313955" cy="815026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77276930-707C-ED08-97E3-694C81DA9AC7}"/>
                  </a:ext>
                </a:extLst>
              </p:cNvPr>
              <p:cNvSpPr txBox="1"/>
              <p:nvPr/>
            </p:nvSpPr>
            <p:spPr>
              <a:xfrm>
                <a:off x="3015504" y="4483312"/>
                <a:ext cx="1201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defTabSz="914400"/>
                <a:r>
                  <a:rPr lang="en-US" sz="2400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Arial" panose="020B0604020202020204"/>
                  </a:rPr>
                  <a:t>action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655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roup 119">
            <a:extLst>
              <a:ext uri="{FF2B5EF4-FFF2-40B4-BE49-F238E27FC236}">
                <a16:creationId xmlns:a16="http://schemas.microsoft.com/office/drawing/2014/main" id="{5C98D51B-8AE8-BDFA-FE23-74F83A70452B}"/>
              </a:ext>
            </a:extLst>
          </p:cNvPr>
          <p:cNvGrpSpPr/>
          <p:nvPr/>
        </p:nvGrpSpPr>
        <p:grpSpPr>
          <a:xfrm>
            <a:off x="450305" y="1298647"/>
            <a:ext cx="6414590" cy="3526368"/>
            <a:chOff x="609715" y="620222"/>
            <a:chExt cx="6414590" cy="3526368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F17B8B-B18C-0CF5-F471-B2F981139A73}"/>
                </a:ext>
              </a:extLst>
            </p:cNvPr>
            <p:cNvSpPr/>
            <p:nvPr/>
          </p:nvSpPr>
          <p:spPr>
            <a:xfrm>
              <a:off x="609821" y="1082408"/>
              <a:ext cx="3047779" cy="3064182"/>
            </a:xfrm>
            <a:custGeom>
              <a:avLst/>
              <a:gdLst>
                <a:gd name="connsiteX0" fmla="*/ 0 w 3047779"/>
                <a:gd name="connsiteY0" fmla="*/ 0 h 3064182"/>
                <a:gd name="connsiteX1" fmla="*/ 3047780 w 3047779"/>
                <a:gd name="connsiteY1" fmla="*/ 0 h 3064182"/>
                <a:gd name="connsiteX2" fmla="*/ 3047780 w 3047779"/>
                <a:gd name="connsiteY2" fmla="*/ 3064182 h 3064182"/>
                <a:gd name="connsiteX3" fmla="*/ 0 w 3047779"/>
                <a:gd name="connsiteY3" fmla="*/ 3064182 h 306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779" h="3064182">
                  <a:moveTo>
                    <a:pt x="0" y="0"/>
                  </a:moveTo>
                  <a:lnTo>
                    <a:pt x="3047780" y="0"/>
                  </a:lnTo>
                  <a:lnTo>
                    <a:pt x="3047780" y="3064182"/>
                  </a:lnTo>
                  <a:lnTo>
                    <a:pt x="0" y="3064182"/>
                  </a:lnTo>
                  <a:close/>
                </a:path>
              </a:pathLst>
            </a:custGeom>
            <a:solidFill>
              <a:srgbClr val="F7C9D0"/>
            </a:solidFill>
            <a:ln w="105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27A54D0-A4A3-407A-4FF8-9721E37BDAA7}"/>
                </a:ext>
              </a:extLst>
            </p:cNvPr>
            <p:cNvSpPr/>
            <p:nvPr/>
          </p:nvSpPr>
          <p:spPr>
            <a:xfrm>
              <a:off x="609715" y="2112625"/>
              <a:ext cx="3047885" cy="2033965"/>
            </a:xfrm>
            <a:custGeom>
              <a:avLst/>
              <a:gdLst>
                <a:gd name="connsiteX0" fmla="*/ 3039526 w 3047885"/>
                <a:gd name="connsiteY0" fmla="*/ 273238 h 2033965"/>
                <a:gd name="connsiteX1" fmla="*/ 1242182 w 3047885"/>
                <a:gd name="connsiteY1" fmla="*/ 31955 h 2033965"/>
                <a:gd name="connsiteX2" fmla="*/ 924599 w 3047885"/>
                <a:gd name="connsiteY2" fmla="*/ 590715 h 2033965"/>
                <a:gd name="connsiteX3" fmla="*/ 745436 w 3047885"/>
                <a:gd name="connsiteY3" fmla="*/ 1329590 h 2033965"/>
                <a:gd name="connsiteX4" fmla="*/ 8360 w 3047885"/>
                <a:gd name="connsiteY4" fmla="*/ 1765697 h 2033965"/>
                <a:gd name="connsiteX5" fmla="*/ 0 w 3047885"/>
                <a:gd name="connsiteY5" fmla="*/ 1800408 h 2033965"/>
                <a:gd name="connsiteX6" fmla="*/ 0 w 3047885"/>
                <a:gd name="connsiteY6" fmla="*/ 2033965 h 2033965"/>
                <a:gd name="connsiteX7" fmla="*/ 3047886 w 3047885"/>
                <a:gd name="connsiteY7" fmla="*/ 2033965 h 2033965"/>
                <a:gd name="connsiteX8" fmla="*/ 3047886 w 3047885"/>
                <a:gd name="connsiteY8" fmla="*/ 272285 h 2033965"/>
                <a:gd name="connsiteX9" fmla="*/ 3039526 w 3047885"/>
                <a:gd name="connsiteY9" fmla="*/ 273238 h 2033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7885" h="2033965">
                  <a:moveTo>
                    <a:pt x="3039526" y="273238"/>
                  </a:moveTo>
                  <a:cubicBezTo>
                    <a:pt x="2121805" y="447744"/>
                    <a:pt x="1769406" y="-140223"/>
                    <a:pt x="1242182" y="31955"/>
                  </a:cubicBezTo>
                  <a:cubicBezTo>
                    <a:pt x="1088735" y="97567"/>
                    <a:pt x="938462" y="358639"/>
                    <a:pt x="924599" y="590715"/>
                  </a:cubicBezTo>
                  <a:cubicBezTo>
                    <a:pt x="914017" y="782259"/>
                    <a:pt x="1362612" y="1218050"/>
                    <a:pt x="745436" y="1329590"/>
                  </a:cubicBezTo>
                  <a:cubicBezTo>
                    <a:pt x="350495" y="1421976"/>
                    <a:pt x="95243" y="1618176"/>
                    <a:pt x="8360" y="1765697"/>
                  </a:cubicBezTo>
                  <a:lnTo>
                    <a:pt x="0" y="1800408"/>
                  </a:lnTo>
                  <a:lnTo>
                    <a:pt x="0" y="2033965"/>
                  </a:lnTo>
                  <a:lnTo>
                    <a:pt x="3047886" y="2033965"/>
                  </a:lnTo>
                  <a:lnTo>
                    <a:pt x="3047886" y="272285"/>
                  </a:lnTo>
                  <a:lnTo>
                    <a:pt x="3039526" y="273238"/>
                  </a:lnTo>
                  <a:close/>
                </a:path>
              </a:pathLst>
            </a:custGeom>
            <a:solidFill>
              <a:srgbClr val="9DC5E9"/>
            </a:solidFill>
            <a:ln w="1055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1CCFDE4-9FCA-F3B6-4F95-D1FD36DAFA20}"/>
                </a:ext>
              </a:extLst>
            </p:cNvPr>
            <p:cNvSpPr/>
            <p:nvPr/>
          </p:nvSpPr>
          <p:spPr>
            <a:xfrm>
              <a:off x="618075" y="2112625"/>
              <a:ext cx="3031165" cy="1765697"/>
            </a:xfrm>
            <a:custGeom>
              <a:avLst/>
              <a:gdLst>
                <a:gd name="connsiteX0" fmla="*/ 3031165 w 3031165"/>
                <a:gd name="connsiteY0" fmla="*/ 273238 h 1765697"/>
                <a:gd name="connsiteX1" fmla="*/ 1233822 w 3031165"/>
                <a:gd name="connsiteY1" fmla="*/ 31955 h 1765697"/>
                <a:gd name="connsiteX2" fmla="*/ 916239 w 3031165"/>
                <a:gd name="connsiteY2" fmla="*/ 590715 h 1765697"/>
                <a:gd name="connsiteX3" fmla="*/ 737076 w 3031165"/>
                <a:gd name="connsiteY3" fmla="*/ 1329590 h 1765697"/>
                <a:gd name="connsiteX4" fmla="*/ 0 w 3031165"/>
                <a:gd name="connsiteY4" fmla="*/ 1765697 h 1765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31165" h="1765697">
                  <a:moveTo>
                    <a:pt x="3031165" y="273238"/>
                  </a:moveTo>
                  <a:cubicBezTo>
                    <a:pt x="2113445" y="447744"/>
                    <a:pt x="1761045" y="-140223"/>
                    <a:pt x="1233822" y="31955"/>
                  </a:cubicBezTo>
                  <a:cubicBezTo>
                    <a:pt x="1080375" y="97567"/>
                    <a:pt x="930102" y="358639"/>
                    <a:pt x="916239" y="590715"/>
                  </a:cubicBezTo>
                  <a:cubicBezTo>
                    <a:pt x="905656" y="782259"/>
                    <a:pt x="1354251" y="1218050"/>
                    <a:pt x="737076" y="1329590"/>
                  </a:cubicBezTo>
                  <a:cubicBezTo>
                    <a:pt x="342134" y="1421976"/>
                    <a:pt x="86883" y="1618176"/>
                    <a:pt x="0" y="1765697"/>
                  </a:cubicBezTo>
                </a:path>
              </a:pathLst>
            </a:custGeom>
            <a:noFill/>
            <a:ln w="7913" cap="flat">
              <a:solidFill>
                <a:srgbClr val="000000"/>
              </a:solidFill>
              <a:custDash>
                <a:ds d="0" sp="0"/>
                <a:ds d="300000" sp="150000"/>
              </a:custDash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26CA7505-CFD7-2385-7C4C-94FE2881CBE1}"/>
                </a:ext>
              </a:extLst>
            </p:cNvPr>
            <p:cNvSpPr/>
            <p:nvPr/>
          </p:nvSpPr>
          <p:spPr>
            <a:xfrm>
              <a:off x="609821" y="1082408"/>
              <a:ext cx="3047779" cy="3064182"/>
            </a:xfrm>
            <a:custGeom>
              <a:avLst/>
              <a:gdLst>
                <a:gd name="connsiteX0" fmla="*/ 0 w 3047779"/>
                <a:gd name="connsiteY0" fmla="*/ 0 h 3064182"/>
                <a:gd name="connsiteX1" fmla="*/ 3047780 w 3047779"/>
                <a:gd name="connsiteY1" fmla="*/ 0 h 3064182"/>
                <a:gd name="connsiteX2" fmla="*/ 3047780 w 3047779"/>
                <a:gd name="connsiteY2" fmla="*/ 3064182 h 3064182"/>
                <a:gd name="connsiteX3" fmla="*/ 0 w 3047779"/>
                <a:gd name="connsiteY3" fmla="*/ 3064182 h 3064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47779" h="3064182">
                  <a:moveTo>
                    <a:pt x="0" y="0"/>
                  </a:moveTo>
                  <a:lnTo>
                    <a:pt x="3047780" y="0"/>
                  </a:lnTo>
                  <a:lnTo>
                    <a:pt x="3047780" y="3064182"/>
                  </a:lnTo>
                  <a:lnTo>
                    <a:pt x="0" y="3064182"/>
                  </a:lnTo>
                  <a:close/>
                </a:path>
              </a:pathLst>
            </a:custGeom>
            <a:noFill/>
            <a:ln w="21103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pPr defTabSz="914400"/>
              <a:endParaRPr lang="en-US">
                <a:solidFill>
                  <a:srgbClr val="000000"/>
                </a:solidFill>
                <a:latin typeface="Arial" panose="020B0604020202020204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987DFD8-EEC1-47FD-5E17-72309163C22D}"/>
                    </a:ext>
                  </a:extLst>
                </p:cNvPr>
                <p:cNvSpPr txBox="1"/>
                <p:nvPr/>
              </p:nvSpPr>
              <p:spPr>
                <a:xfrm>
                  <a:off x="1315175" y="1799631"/>
                  <a:ext cx="453401" cy="492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400" b="1" dirty="0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987DFD8-EEC1-47FD-5E17-72309163C2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5175" y="1799631"/>
                  <a:ext cx="453401" cy="49266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425761C-9245-3295-9CA1-34030F5E735C}"/>
                </a:ext>
              </a:extLst>
            </p:cNvPr>
            <p:cNvSpPr/>
            <p:nvPr/>
          </p:nvSpPr>
          <p:spPr>
            <a:xfrm>
              <a:off x="1332017" y="2265820"/>
              <a:ext cx="146369" cy="146369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98964BC-6C9B-C3EC-DDC9-EDCBB9A5F879}"/>
                </a:ext>
              </a:extLst>
            </p:cNvPr>
            <p:cNvCxnSpPr>
              <a:cxnSpLocks/>
              <a:stCxn id="21" idx="5"/>
              <a:endCxn id="24" idx="1"/>
            </p:cNvCxnSpPr>
            <p:nvPr/>
          </p:nvCxnSpPr>
          <p:spPr>
            <a:xfrm>
              <a:off x="1456950" y="2390753"/>
              <a:ext cx="557164" cy="338369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ysDash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634CF17-857C-2FA5-EF9A-6F25EE25B9BF}"/>
                    </a:ext>
                  </a:extLst>
                </p:cNvPr>
                <p:cNvSpPr txBox="1"/>
                <p:nvPr/>
              </p:nvSpPr>
              <p:spPr>
                <a:xfrm>
                  <a:off x="2108861" y="2629174"/>
                  <a:ext cx="453401" cy="492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2400" b="1" dirty="0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1634CF17-857C-2FA5-EF9A-6F25EE25B9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8861" y="2629174"/>
                  <a:ext cx="453401" cy="492663"/>
                </a:xfrm>
                <a:prstGeom prst="rect">
                  <a:avLst/>
                </a:prstGeom>
                <a:blipFill>
                  <a:blip r:embed="rId3"/>
                  <a:stretch>
                    <a:fillRect l="-5405" r="-40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891DADB-C186-85D8-23D9-8BC94A51F69B}"/>
                </a:ext>
              </a:extLst>
            </p:cNvPr>
            <p:cNvSpPr/>
            <p:nvPr/>
          </p:nvSpPr>
          <p:spPr>
            <a:xfrm>
              <a:off x="1992679" y="2707687"/>
              <a:ext cx="146369" cy="146369"/>
            </a:xfrm>
            <a:prstGeom prst="ellipse">
              <a:avLst/>
            </a:prstGeom>
            <a:solidFill>
              <a:srgbClr val="0860BD"/>
            </a:solidFill>
            <a:ln w="12700" cap="flat" cmpd="sng" algn="ctr">
              <a:solidFill>
                <a:srgbClr val="0860BD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860BD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F608FE1-3DEB-52AC-1D58-F7FEFAE99C8C}"/>
                </a:ext>
              </a:extLst>
            </p:cNvPr>
            <p:cNvSpPr txBox="1"/>
            <p:nvPr/>
          </p:nvSpPr>
          <p:spPr>
            <a:xfrm>
              <a:off x="609715" y="620222"/>
              <a:ext cx="3039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400" b="1" dirty="0">
                  <a:solidFill>
                    <a:srgbClr val="000000"/>
                  </a:solidFill>
                  <a:latin typeface="Arial" panose="020B0604020202020204"/>
                </a:rPr>
                <a:t>Point-Based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BA6EC1E-0C6A-31DA-0B08-DD9360C14327}"/>
                </a:ext>
              </a:extLst>
            </p:cNvPr>
            <p:cNvGrpSpPr/>
            <p:nvPr/>
          </p:nvGrpSpPr>
          <p:grpSpPr>
            <a:xfrm>
              <a:off x="3976420" y="1076773"/>
              <a:ext cx="3047885" cy="3064182"/>
              <a:chOff x="6560337" y="1685851"/>
              <a:chExt cx="3047885" cy="3064182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1CAE2FF-EEDD-F71E-9566-4EDC72DD4D51}"/>
                  </a:ext>
                </a:extLst>
              </p:cNvPr>
              <p:cNvSpPr/>
              <p:nvPr/>
            </p:nvSpPr>
            <p:spPr>
              <a:xfrm>
                <a:off x="6560443" y="1685851"/>
                <a:ext cx="3047779" cy="3064182"/>
              </a:xfrm>
              <a:custGeom>
                <a:avLst/>
                <a:gdLst>
                  <a:gd name="connsiteX0" fmla="*/ 0 w 3047779"/>
                  <a:gd name="connsiteY0" fmla="*/ 0 h 3064182"/>
                  <a:gd name="connsiteX1" fmla="*/ 3047780 w 3047779"/>
                  <a:gd name="connsiteY1" fmla="*/ 0 h 3064182"/>
                  <a:gd name="connsiteX2" fmla="*/ 3047780 w 3047779"/>
                  <a:gd name="connsiteY2" fmla="*/ 3064182 h 3064182"/>
                  <a:gd name="connsiteX3" fmla="*/ 0 w 3047779"/>
                  <a:gd name="connsiteY3" fmla="*/ 3064182 h 3064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7779" h="3064182">
                    <a:moveTo>
                      <a:pt x="0" y="0"/>
                    </a:moveTo>
                    <a:lnTo>
                      <a:pt x="3047780" y="0"/>
                    </a:lnTo>
                    <a:lnTo>
                      <a:pt x="3047780" y="3064182"/>
                    </a:lnTo>
                    <a:lnTo>
                      <a:pt x="0" y="3064182"/>
                    </a:lnTo>
                    <a:close/>
                  </a:path>
                </a:pathLst>
              </a:custGeom>
              <a:solidFill>
                <a:srgbClr val="F7C9D0"/>
              </a:solidFill>
              <a:ln w="105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400"/>
                <a:endParaRPr 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F36E6930-7944-1B32-BA9A-A95EC7ECB0F8}"/>
                  </a:ext>
                </a:extLst>
              </p:cNvPr>
              <p:cNvSpPr/>
              <p:nvPr/>
            </p:nvSpPr>
            <p:spPr>
              <a:xfrm>
                <a:off x="6560337" y="2716068"/>
                <a:ext cx="3047885" cy="2033965"/>
              </a:xfrm>
              <a:custGeom>
                <a:avLst/>
                <a:gdLst>
                  <a:gd name="connsiteX0" fmla="*/ 3039526 w 3047885"/>
                  <a:gd name="connsiteY0" fmla="*/ 273238 h 2033965"/>
                  <a:gd name="connsiteX1" fmla="*/ 1242182 w 3047885"/>
                  <a:gd name="connsiteY1" fmla="*/ 31955 h 2033965"/>
                  <a:gd name="connsiteX2" fmla="*/ 924599 w 3047885"/>
                  <a:gd name="connsiteY2" fmla="*/ 590715 h 2033965"/>
                  <a:gd name="connsiteX3" fmla="*/ 745436 w 3047885"/>
                  <a:gd name="connsiteY3" fmla="*/ 1329590 h 2033965"/>
                  <a:gd name="connsiteX4" fmla="*/ 8360 w 3047885"/>
                  <a:gd name="connsiteY4" fmla="*/ 1765697 h 2033965"/>
                  <a:gd name="connsiteX5" fmla="*/ 0 w 3047885"/>
                  <a:gd name="connsiteY5" fmla="*/ 1800408 h 2033965"/>
                  <a:gd name="connsiteX6" fmla="*/ 0 w 3047885"/>
                  <a:gd name="connsiteY6" fmla="*/ 2033965 h 2033965"/>
                  <a:gd name="connsiteX7" fmla="*/ 3047886 w 3047885"/>
                  <a:gd name="connsiteY7" fmla="*/ 2033965 h 2033965"/>
                  <a:gd name="connsiteX8" fmla="*/ 3047886 w 3047885"/>
                  <a:gd name="connsiteY8" fmla="*/ 272285 h 2033965"/>
                  <a:gd name="connsiteX9" fmla="*/ 3039526 w 3047885"/>
                  <a:gd name="connsiteY9" fmla="*/ 273238 h 20339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3047885" h="2033965">
                    <a:moveTo>
                      <a:pt x="3039526" y="273238"/>
                    </a:moveTo>
                    <a:cubicBezTo>
                      <a:pt x="2121805" y="447744"/>
                      <a:pt x="1769406" y="-140223"/>
                      <a:pt x="1242182" y="31955"/>
                    </a:cubicBezTo>
                    <a:cubicBezTo>
                      <a:pt x="1088735" y="97567"/>
                      <a:pt x="938462" y="358639"/>
                      <a:pt x="924599" y="590715"/>
                    </a:cubicBezTo>
                    <a:cubicBezTo>
                      <a:pt x="914017" y="782259"/>
                      <a:pt x="1362612" y="1218050"/>
                      <a:pt x="745436" y="1329590"/>
                    </a:cubicBezTo>
                    <a:cubicBezTo>
                      <a:pt x="350495" y="1421976"/>
                      <a:pt x="95243" y="1618176"/>
                      <a:pt x="8360" y="1765697"/>
                    </a:cubicBezTo>
                    <a:lnTo>
                      <a:pt x="0" y="1800408"/>
                    </a:lnTo>
                    <a:lnTo>
                      <a:pt x="0" y="2033965"/>
                    </a:lnTo>
                    <a:lnTo>
                      <a:pt x="3047886" y="2033965"/>
                    </a:lnTo>
                    <a:lnTo>
                      <a:pt x="3047886" y="272285"/>
                    </a:lnTo>
                    <a:lnTo>
                      <a:pt x="3039526" y="273238"/>
                    </a:lnTo>
                    <a:close/>
                  </a:path>
                </a:pathLst>
              </a:custGeom>
              <a:solidFill>
                <a:srgbClr val="9DC5E9"/>
              </a:solidFill>
              <a:ln w="1055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defTabSz="914400"/>
                <a:endParaRPr 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7C4B988A-A1AF-D5F7-C650-E47FB956B378}"/>
                  </a:ext>
                </a:extLst>
              </p:cNvPr>
              <p:cNvSpPr/>
              <p:nvPr/>
            </p:nvSpPr>
            <p:spPr>
              <a:xfrm>
                <a:off x="6568697" y="2716068"/>
                <a:ext cx="3031165" cy="1765697"/>
              </a:xfrm>
              <a:custGeom>
                <a:avLst/>
                <a:gdLst>
                  <a:gd name="connsiteX0" fmla="*/ 3031165 w 3031165"/>
                  <a:gd name="connsiteY0" fmla="*/ 273238 h 1765697"/>
                  <a:gd name="connsiteX1" fmla="*/ 1233822 w 3031165"/>
                  <a:gd name="connsiteY1" fmla="*/ 31955 h 1765697"/>
                  <a:gd name="connsiteX2" fmla="*/ 916239 w 3031165"/>
                  <a:gd name="connsiteY2" fmla="*/ 590715 h 1765697"/>
                  <a:gd name="connsiteX3" fmla="*/ 737076 w 3031165"/>
                  <a:gd name="connsiteY3" fmla="*/ 1329590 h 1765697"/>
                  <a:gd name="connsiteX4" fmla="*/ 0 w 3031165"/>
                  <a:gd name="connsiteY4" fmla="*/ 1765697 h 1765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1165" h="1765697">
                    <a:moveTo>
                      <a:pt x="3031165" y="273238"/>
                    </a:moveTo>
                    <a:cubicBezTo>
                      <a:pt x="2113445" y="447744"/>
                      <a:pt x="1761045" y="-140223"/>
                      <a:pt x="1233822" y="31955"/>
                    </a:cubicBezTo>
                    <a:cubicBezTo>
                      <a:pt x="1080375" y="97567"/>
                      <a:pt x="930102" y="358639"/>
                      <a:pt x="916239" y="590715"/>
                    </a:cubicBezTo>
                    <a:cubicBezTo>
                      <a:pt x="905656" y="782259"/>
                      <a:pt x="1354251" y="1218050"/>
                      <a:pt x="737076" y="1329590"/>
                    </a:cubicBezTo>
                    <a:cubicBezTo>
                      <a:pt x="342134" y="1421976"/>
                      <a:pt x="86883" y="1618176"/>
                      <a:pt x="0" y="1765697"/>
                    </a:cubicBezTo>
                  </a:path>
                </a:pathLst>
              </a:custGeom>
              <a:noFill/>
              <a:ln w="7913" cap="flat">
                <a:solidFill>
                  <a:srgbClr val="000000"/>
                </a:solidFill>
                <a:custDash>
                  <a:ds d="0" sp="0"/>
                  <a:ds d="300000" sp="150000"/>
                </a:custDash>
                <a:miter/>
              </a:ln>
            </p:spPr>
            <p:txBody>
              <a:bodyPr rtlCol="0" anchor="ctr"/>
              <a:lstStyle/>
              <a:p>
                <a:pPr defTabSz="914400"/>
                <a:endParaRPr 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FA71CCEE-FD78-9C74-CEB8-34AB06C30B75}"/>
                  </a:ext>
                </a:extLst>
              </p:cNvPr>
              <p:cNvSpPr/>
              <p:nvPr/>
            </p:nvSpPr>
            <p:spPr>
              <a:xfrm>
                <a:off x="6560443" y="1685851"/>
                <a:ext cx="3047779" cy="3064182"/>
              </a:xfrm>
              <a:custGeom>
                <a:avLst/>
                <a:gdLst>
                  <a:gd name="connsiteX0" fmla="*/ 0 w 3047779"/>
                  <a:gd name="connsiteY0" fmla="*/ 0 h 3064182"/>
                  <a:gd name="connsiteX1" fmla="*/ 3047780 w 3047779"/>
                  <a:gd name="connsiteY1" fmla="*/ 0 h 3064182"/>
                  <a:gd name="connsiteX2" fmla="*/ 3047780 w 3047779"/>
                  <a:gd name="connsiteY2" fmla="*/ 3064182 h 3064182"/>
                  <a:gd name="connsiteX3" fmla="*/ 0 w 3047779"/>
                  <a:gd name="connsiteY3" fmla="*/ 3064182 h 30641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47779" h="3064182">
                    <a:moveTo>
                      <a:pt x="0" y="0"/>
                    </a:moveTo>
                    <a:lnTo>
                      <a:pt x="3047780" y="0"/>
                    </a:lnTo>
                    <a:lnTo>
                      <a:pt x="3047780" y="3064182"/>
                    </a:lnTo>
                    <a:lnTo>
                      <a:pt x="0" y="3064182"/>
                    </a:lnTo>
                    <a:close/>
                  </a:path>
                </a:pathLst>
              </a:custGeom>
              <a:noFill/>
              <a:ln w="21103" cap="flat">
                <a:solidFill>
                  <a:srgbClr val="000000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pPr defTabSz="914400"/>
                <a:endParaRPr lang="en-US">
                  <a:solidFill>
                    <a:srgbClr val="000000"/>
                  </a:solidFill>
                  <a:latin typeface="Arial" panose="020B0604020202020204"/>
                </a:endParaRPr>
              </a:p>
            </p:txBody>
          </p:sp>
        </p:grp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7A4A0D7-799F-5447-8AF0-F1E4ADE1CCFF}"/>
                </a:ext>
              </a:extLst>
            </p:cNvPr>
            <p:cNvSpPr/>
            <p:nvPr/>
          </p:nvSpPr>
          <p:spPr>
            <a:xfrm>
              <a:off x="5058159" y="2436950"/>
              <a:ext cx="1431578" cy="1630594"/>
            </a:xfrm>
            <a:prstGeom prst="rect">
              <a:avLst/>
            </a:prstGeom>
            <a:solidFill>
              <a:srgbClr val="FFFFFF">
                <a:alpha val="50196"/>
              </a:srgbClr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EDE0E4C-7CC6-9207-86B0-034E0D08CEEF}"/>
                    </a:ext>
                  </a:extLst>
                </p:cNvPr>
                <p:cNvSpPr txBox="1"/>
                <p:nvPr/>
              </p:nvSpPr>
              <p:spPr>
                <a:xfrm>
                  <a:off x="4681880" y="1793997"/>
                  <a:ext cx="453401" cy="49266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400" b="1" dirty="0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8EDE0E4C-7CC6-9207-86B0-034E0D08C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1880" y="1793997"/>
                  <a:ext cx="453401" cy="49266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23836AA1-6479-A9F5-43D2-77158445A7F4}"/>
                </a:ext>
              </a:extLst>
            </p:cNvPr>
            <p:cNvSpPr/>
            <p:nvPr/>
          </p:nvSpPr>
          <p:spPr>
            <a:xfrm>
              <a:off x="4698722" y="2260185"/>
              <a:ext cx="146370" cy="146370"/>
            </a:xfrm>
            <a:prstGeom prst="ellipse">
              <a:avLst/>
            </a:prstGeom>
            <a:solidFill>
              <a:srgbClr val="000000"/>
            </a:solidFill>
            <a:ln w="12700" cap="flat" cmpd="sng" algn="ctr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3A0B531-E45D-1F83-A401-BD6CFA527957}"/>
                    </a:ext>
                  </a:extLst>
                </p:cNvPr>
                <p:cNvSpPr txBox="1"/>
                <p:nvPr/>
              </p:nvSpPr>
              <p:spPr>
                <a:xfrm>
                  <a:off x="6085008" y="2385120"/>
                  <a:ext cx="453401" cy="4300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9144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oMath>
                    </m:oMathPara>
                  </a14:m>
                  <a:endParaRPr lang="en-US" sz="2400" b="1" dirty="0">
                    <a:solidFill>
                      <a:srgbClr val="000000"/>
                    </a:solidFill>
                    <a:latin typeface="Arial" panose="020B0604020202020204"/>
                  </a:endParaRPr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33A0B531-E45D-1F83-A401-BD6CFA5279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5008" y="2385120"/>
                  <a:ext cx="453401" cy="430028"/>
                </a:xfrm>
                <a:prstGeom prst="rect">
                  <a:avLst/>
                </a:prstGeom>
                <a:blipFill>
                  <a:blip r:embed="rId5"/>
                  <a:stretch>
                    <a:fillRect b="-571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05737B49-CAF8-4097-CD00-C7FE28DE0C39}"/>
                </a:ext>
              </a:extLst>
            </p:cNvPr>
            <p:cNvSpPr/>
            <p:nvPr/>
          </p:nvSpPr>
          <p:spPr>
            <a:xfrm>
              <a:off x="5266325" y="2526777"/>
              <a:ext cx="146370" cy="146370"/>
            </a:xfrm>
            <a:prstGeom prst="ellipse">
              <a:avLst/>
            </a:prstGeom>
            <a:solidFill>
              <a:srgbClr val="005BBB"/>
            </a:solidFill>
            <a:ln w="12700" cap="flat" cmpd="sng" algn="ctr">
              <a:solidFill>
                <a:srgbClr val="005BB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7008E3B4-8C58-5A10-A7B0-450AE3991774}"/>
                </a:ext>
              </a:extLst>
            </p:cNvPr>
            <p:cNvSpPr/>
            <p:nvPr/>
          </p:nvSpPr>
          <p:spPr>
            <a:xfrm>
              <a:off x="5780355" y="3273682"/>
              <a:ext cx="146370" cy="146370"/>
            </a:xfrm>
            <a:prstGeom prst="ellipse">
              <a:avLst/>
            </a:prstGeom>
            <a:solidFill>
              <a:srgbClr val="005BBB"/>
            </a:solidFill>
            <a:ln w="12700" cap="flat" cmpd="sng" algn="ctr">
              <a:solidFill>
                <a:srgbClr val="005BB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9F54471C-28BC-0102-DAF4-982956DF7CA2}"/>
                </a:ext>
              </a:extLst>
            </p:cNvPr>
            <p:cNvSpPr/>
            <p:nvPr/>
          </p:nvSpPr>
          <p:spPr>
            <a:xfrm>
              <a:off x="5339510" y="3837333"/>
              <a:ext cx="146370" cy="146370"/>
            </a:xfrm>
            <a:prstGeom prst="ellipse">
              <a:avLst/>
            </a:prstGeom>
            <a:solidFill>
              <a:srgbClr val="005BBB"/>
            </a:solidFill>
            <a:ln w="12700" cap="flat" cmpd="sng" algn="ctr">
              <a:solidFill>
                <a:srgbClr val="005BBB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1E8AAE6-6B1E-EC02-E177-97DA8EFD91DA}"/>
                </a:ext>
              </a:extLst>
            </p:cNvPr>
            <p:cNvCxnSpPr>
              <a:cxnSpLocks/>
              <a:endCxn id="113" idx="1"/>
            </p:cNvCxnSpPr>
            <p:nvPr/>
          </p:nvCxnSpPr>
          <p:spPr>
            <a:xfrm>
              <a:off x="4826425" y="2406555"/>
              <a:ext cx="461335" cy="141657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329A1614-B487-69DB-1A75-BA8261106ADB}"/>
                </a:ext>
              </a:extLst>
            </p:cNvPr>
            <p:cNvCxnSpPr>
              <a:cxnSpLocks/>
              <a:endCxn id="114" idx="1"/>
            </p:cNvCxnSpPr>
            <p:nvPr/>
          </p:nvCxnSpPr>
          <p:spPr>
            <a:xfrm>
              <a:off x="4826425" y="2406555"/>
              <a:ext cx="975365" cy="888562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ysDash"/>
              <a:miter lim="800000"/>
              <a:tailEnd type="triangle"/>
            </a:ln>
            <a:effectLst/>
          </p:spPr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A0158C8E-32D7-BA5C-96B9-DA4529DF006A}"/>
                </a:ext>
              </a:extLst>
            </p:cNvPr>
            <p:cNvCxnSpPr>
              <a:cxnSpLocks/>
              <a:endCxn id="115" idx="1"/>
            </p:cNvCxnSpPr>
            <p:nvPr/>
          </p:nvCxnSpPr>
          <p:spPr>
            <a:xfrm>
              <a:off x="4826425" y="2406555"/>
              <a:ext cx="534520" cy="1452213"/>
            </a:xfrm>
            <a:prstGeom prst="straightConnector1">
              <a:avLst/>
            </a:prstGeom>
            <a:noFill/>
            <a:ln w="38100" cap="flat" cmpd="sng" algn="ctr">
              <a:solidFill>
                <a:srgbClr val="000000"/>
              </a:solidFill>
              <a:prstDash val="sysDash"/>
              <a:miter lim="800000"/>
              <a:tailEnd type="triangle"/>
            </a:ln>
            <a:effectLst/>
          </p:spPr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B6814FAC-3807-4A2A-C486-EE98B24209A4}"/>
                </a:ext>
              </a:extLst>
            </p:cNvPr>
            <p:cNvSpPr txBox="1"/>
            <p:nvPr/>
          </p:nvSpPr>
          <p:spPr>
            <a:xfrm>
              <a:off x="3966117" y="622453"/>
              <a:ext cx="30395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/>
              <a:r>
                <a:rPr lang="en-US" sz="2400" b="1" dirty="0">
                  <a:solidFill>
                    <a:srgbClr val="000000"/>
                  </a:solidFill>
                  <a:latin typeface="Arial" panose="020B0604020202020204"/>
                </a:rPr>
                <a:t>Region-Based</a:t>
              </a: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1E01858D-9811-BBFA-E625-1D1ABC569ECF}"/>
              </a:ext>
            </a:extLst>
          </p:cNvPr>
          <p:cNvSpPr txBox="1"/>
          <p:nvPr/>
        </p:nvSpPr>
        <p:spPr>
          <a:xfrm>
            <a:off x="273470" y="365760"/>
            <a:ext cx="67682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Competing Notions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of counterfactuals give no clear best practices for designers</a:t>
            </a:r>
          </a:p>
        </p:txBody>
      </p:sp>
    </p:spTree>
    <p:extLst>
      <p:ext uri="{BB962C8B-B14F-4D97-AF65-F5344CB8AC3E}">
        <p14:creationId xmlns:p14="http://schemas.microsoft.com/office/powerpoint/2010/main" val="354872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 descr="A screenshot of a table&#10;&#10;Description automatically generated">
            <a:extLst>
              <a:ext uri="{FF2B5EF4-FFF2-40B4-BE49-F238E27FC236}">
                <a16:creationId xmlns:a16="http://schemas.microsoft.com/office/drawing/2014/main" id="{BB1F3CC0-DBFB-04E0-F15B-22A497A51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576" y="1688562"/>
            <a:ext cx="2095855" cy="1428868"/>
          </a:xfrm>
          <a:prstGeom prst="rect">
            <a:avLst/>
          </a:prstGeom>
        </p:spPr>
      </p:pic>
      <p:pic>
        <p:nvPicPr>
          <p:cNvPr id="54" name="Picture 53" descr="A comparison of a comparison of a loan&#10;&#10;Description automatically generated with medium confidence">
            <a:extLst>
              <a:ext uri="{FF2B5EF4-FFF2-40B4-BE49-F238E27FC236}">
                <a16:creationId xmlns:a16="http://schemas.microsoft.com/office/drawing/2014/main" id="{CC9D3D94-EF08-2168-344D-5CAA0713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576" y="3259023"/>
            <a:ext cx="2095855" cy="1428868"/>
          </a:xfrm>
          <a:prstGeom prst="rect">
            <a:avLst/>
          </a:prstGeom>
        </p:spPr>
      </p:pic>
      <p:pic>
        <p:nvPicPr>
          <p:cNvPr id="55" name="Picture 54" descr="A close-up of a document&#10;&#10;Description automatically generated">
            <a:extLst>
              <a:ext uri="{FF2B5EF4-FFF2-40B4-BE49-F238E27FC236}">
                <a16:creationId xmlns:a16="http://schemas.microsoft.com/office/drawing/2014/main" id="{7A84487A-87DC-44A4-0B16-8DD842DD7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189" y="1688562"/>
            <a:ext cx="2094499" cy="1428868"/>
          </a:xfrm>
          <a:prstGeom prst="rect">
            <a:avLst/>
          </a:prstGeom>
        </p:spPr>
      </p:pic>
      <p:pic>
        <p:nvPicPr>
          <p:cNvPr id="56" name="Picture 55" descr="A close-up of a document&#10;&#10;Description automatically generated">
            <a:extLst>
              <a:ext uri="{FF2B5EF4-FFF2-40B4-BE49-F238E27FC236}">
                <a16:creationId xmlns:a16="http://schemas.microsoft.com/office/drawing/2014/main" id="{E0707603-A655-8A25-C619-8040FBC1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2832" y="3259023"/>
            <a:ext cx="2095855" cy="1428868"/>
          </a:xfrm>
          <a:prstGeom prst="rect">
            <a:avLst/>
          </a:prstGeom>
        </p:spPr>
      </p:pic>
      <p:pic>
        <p:nvPicPr>
          <p:cNvPr id="57" name="Picture 56" descr="A graph of a financial statement&#10;&#10;Description automatically generated with medium confidence">
            <a:extLst>
              <a:ext uri="{FF2B5EF4-FFF2-40B4-BE49-F238E27FC236}">
                <a16:creationId xmlns:a16="http://schemas.microsoft.com/office/drawing/2014/main" id="{0ACCF7F0-2B70-29C3-2DB4-97E7224329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058" y="1688562"/>
            <a:ext cx="2095855" cy="1428868"/>
          </a:xfrm>
          <a:prstGeom prst="rect">
            <a:avLst/>
          </a:prstGeom>
        </p:spPr>
      </p:pic>
      <p:pic>
        <p:nvPicPr>
          <p:cNvPr id="58" name="Picture 57" descr="A graph of a graph of a loan&#10;&#10;Description automatically generated with medium confidence">
            <a:extLst>
              <a:ext uri="{FF2B5EF4-FFF2-40B4-BE49-F238E27FC236}">
                <a16:creationId xmlns:a16="http://schemas.microsoft.com/office/drawing/2014/main" id="{2E047D6D-5F5F-9143-6429-B53F55A2388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13058" y="3259023"/>
            <a:ext cx="2095855" cy="1428868"/>
          </a:xfrm>
          <a:prstGeom prst="rect">
            <a:avLst/>
          </a:prstGeom>
        </p:spPr>
      </p:pic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2C831A6-713B-A8AC-F792-E29922A1C731}"/>
              </a:ext>
            </a:extLst>
          </p:cNvPr>
          <p:cNvCxnSpPr>
            <a:cxnSpLocks/>
          </p:cNvCxnSpPr>
          <p:nvPr/>
        </p:nvCxnSpPr>
        <p:spPr>
          <a:xfrm>
            <a:off x="2616786" y="1485553"/>
            <a:ext cx="0" cy="3186521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A9833E-0A89-3EC3-3AA3-DB9022AD4D34}"/>
              </a:ext>
            </a:extLst>
          </p:cNvPr>
          <p:cNvCxnSpPr>
            <a:cxnSpLocks/>
          </p:cNvCxnSpPr>
          <p:nvPr/>
        </p:nvCxnSpPr>
        <p:spPr>
          <a:xfrm>
            <a:off x="4934143" y="1485553"/>
            <a:ext cx="0" cy="3186521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99691F6-4417-B9BD-7521-3D663100851C}"/>
              </a:ext>
            </a:extLst>
          </p:cNvPr>
          <p:cNvCxnSpPr>
            <a:cxnSpLocks/>
          </p:cNvCxnSpPr>
          <p:nvPr/>
        </p:nvCxnSpPr>
        <p:spPr>
          <a:xfrm flipH="1">
            <a:off x="282657" y="3197503"/>
            <a:ext cx="6919669" cy="0"/>
          </a:xfrm>
          <a:prstGeom prst="line">
            <a:avLst/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</a:ln>
          <a:effectLst/>
        </p:spPr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EE19E2E7-60CC-7330-8A74-480632D0EC48}"/>
              </a:ext>
            </a:extLst>
          </p:cNvPr>
          <p:cNvSpPr txBox="1"/>
          <p:nvPr/>
        </p:nvSpPr>
        <p:spPr>
          <a:xfrm>
            <a:off x="423575" y="1363641"/>
            <a:ext cx="20958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Numeric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7A36185-9CC2-1D31-4B99-EBE0CE93D8EE}"/>
              </a:ext>
            </a:extLst>
          </p:cNvPr>
          <p:cNvSpPr txBox="1"/>
          <p:nvPr/>
        </p:nvSpPr>
        <p:spPr>
          <a:xfrm>
            <a:off x="2733099" y="1367569"/>
            <a:ext cx="22086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Natural Language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35F8115-FE4F-B1E9-12F9-F940014DF21E}"/>
              </a:ext>
            </a:extLst>
          </p:cNvPr>
          <p:cNvSpPr txBox="1"/>
          <p:nvPr/>
        </p:nvSpPr>
        <p:spPr>
          <a:xfrm>
            <a:off x="5019600" y="1359989"/>
            <a:ext cx="20893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Visual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3B5B995-49C3-19EF-016F-B5806F45759C}"/>
              </a:ext>
            </a:extLst>
          </p:cNvPr>
          <p:cNvSpPr txBox="1"/>
          <p:nvPr/>
        </p:nvSpPr>
        <p:spPr>
          <a:xfrm rot="16200000">
            <a:off x="-412422" y="2185783"/>
            <a:ext cx="1363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Point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FE275447-F0C7-3838-B999-94EF04E1DB0D}"/>
              </a:ext>
            </a:extLst>
          </p:cNvPr>
          <p:cNvSpPr txBox="1"/>
          <p:nvPr/>
        </p:nvSpPr>
        <p:spPr>
          <a:xfrm rot="16200000">
            <a:off x="-374714" y="3750124"/>
            <a:ext cx="1226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/>
            <a:r>
              <a:rPr lang="en-US" dirty="0">
                <a:solidFill>
                  <a:srgbClr val="000000"/>
                </a:solidFill>
                <a:latin typeface="Arial" panose="020B0604020202020204"/>
              </a:rPr>
              <a:t>Region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6B91CF7-8A18-FF04-EB35-6D4C6B655991}"/>
              </a:ext>
            </a:extLst>
          </p:cNvPr>
          <p:cNvSpPr txBox="1"/>
          <p:nvPr/>
        </p:nvSpPr>
        <p:spPr>
          <a:xfrm>
            <a:off x="274320" y="274320"/>
            <a:ext cx="67682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We evaluate 6 configurations </a:t>
            </a:r>
            <a:r>
              <a:rPr lang="en-US" sz="2400" dirty="0">
                <a:latin typeface="Segoe UI" panose="020B0502040204020203" pitchFamily="34" charset="0"/>
                <a:cs typeface="Segoe UI" panose="020B0502040204020203" pitchFamily="34" charset="0"/>
              </a:rPr>
              <a:t>of counterfactual explanation (2 Types x 3 Presentations)</a:t>
            </a:r>
          </a:p>
        </p:txBody>
      </p:sp>
    </p:spTree>
    <p:extLst>
      <p:ext uri="{BB962C8B-B14F-4D97-AF65-F5344CB8AC3E}">
        <p14:creationId xmlns:p14="http://schemas.microsoft.com/office/powerpoint/2010/main" val="1945885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5CA93F1D-7F90-FBF3-E594-F3DF0E5B76F8}"/>
              </a:ext>
            </a:extLst>
          </p:cNvPr>
          <p:cNvGrpSpPr/>
          <p:nvPr/>
        </p:nvGrpSpPr>
        <p:grpSpPr>
          <a:xfrm>
            <a:off x="390492" y="3005114"/>
            <a:ext cx="6534217" cy="2187207"/>
            <a:chOff x="390492" y="2848884"/>
            <a:chExt cx="6534217" cy="218720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DCB050B-CE72-93AC-8C5F-591ECE040296}"/>
                </a:ext>
              </a:extLst>
            </p:cNvPr>
            <p:cNvSpPr/>
            <p:nvPr/>
          </p:nvSpPr>
          <p:spPr>
            <a:xfrm>
              <a:off x="390492" y="2848884"/>
              <a:ext cx="2044369" cy="21872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pic>
          <p:nvPicPr>
            <p:cNvPr id="7" name="Picture 6" descr="A group of people with a black background&#10;&#10;Description automatically generated">
              <a:extLst>
                <a:ext uri="{FF2B5EF4-FFF2-40B4-BE49-F238E27FC236}">
                  <a16:creationId xmlns:a16="http://schemas.microsoft.com/office/drawing/2014/main" id="{B1F36365-7D52-E87B-19BC-A799D08EF7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757" b="20608"/>
            <a:stretch/>
          </p:blipFill>
          <p:spPr>
            <a:xfrm>
              <a:off x="743830" y="3824532"/>
              <a:ext cx="1344729" cy="76158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7BD0E6-0E9E-CD9B-246B-066816CB2B5C}"/>
                </a:ext>
              </a:extLst>
            </p:cNvPr>
            <p:cNvSpPr txBox="1"/>
            <p:nvPr/>
          </p:nvSpPr>
          <p:spPr>
            <a:xfrm>
              <a:off x="390492" y="3049809"/>
              <a:ext cx="204436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264 Participants Prolific.com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E1395C1-2690-65E3-E250-95D04B4D6C90}"/>
                </a:ext>
              </a:extLst>
            </p:cNvPr>
            <p:cNvSpPr/>
            <p:nvPr/>
          </p:nvSpPr>
          <p:spPr>
            <a:xfrm>
              <a:off x="2635416" y="2848884"/>
              <a:ext cx="2044369" cy="21872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EE69E05-2045-06C7-41F3-A373C0E0C92E}"/>
                </a:ext>
              </a:extLst>
            </p:cNvPr>
            <p:cNvSpPr txBox="1"/>
            <p:nvPr/>
          </p:nvSpPr>
          <p:spPr>
            <a:xfrm>
              <a:off x="2635416" y="3049809"/>
              <a:ext cx="204436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US English Speaking Adults</a:t>
              </a:r>
            </a:p>
          </p:txBody>
        </p:sp>
        <p:pic>
          <p:nvPicPr>
            <p:cNvPr id="13" name="Picture 12" descr="A pink circle with black numbers&#10;&#10;Description automatically generated">
              <a:extLst>
                <a:ext uri="{FF2B5EF4-FFF2-40B4-BE49-F238E27FC236}">
                  <a16:creationId xmlns:a16="http://schemas.microsoft.com/office/drawing/2014/main" id="{10C3491D-670E-B0CF-B827-1CFFFF6CA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99104" y="3857733"/>
              <a:ext cx="695184" cy="695183"/>
            </a:xfrm>
            <a:prstGeom prst="rect">
              <a:avLst/>
            </a:prstGeom>
          </p:spPr>
        </p:pic>
        <p:pic>
          <p:nvPicPr>
            <p:cNvPr id="14" name="Picture 13" descr="A map with a red pin on it&#10;&#10;Description automatically generated">
              <a:extLst>
                <a:ext uri="{FF2B5EF4-FFF2-40B4-BE49-F238E27FC236}">
                  <a16:creationId xmlns:a16="http://schemas.microsoft.com/office/drawing/2014/main" id="{96F25C92-8B71-49BE-726A-C16D0A638F7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780552" y="3755446"/>
              <a:ext cx="899757" cy="89975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83C71D-80C3-E234-326F-9EEA5164F827}"/>
                </a:ext>
              </a:extLst>
            </p:cNvPr>
            <p:cNvSpPr/>
            <p:nvPr/>
          </p:nvSpPr>
          <p:spPr>
            <a:xfrm>
              <a:off x="4880340" y="2848884"/>
              <a:ext cx="2044369" cy="2187207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647950-45AF-2BD1-8EAA-C911E67B9274}"/>
                </a:ext>
              </a:extLst>
            </p:cNvPr>
            <p:cNvSpPr txBox="1"/>
            <p:nvPr/>
          </p:nvSpPr>
          <p:spPr>
            <a:xfrm>
              <a:off x="4880340" y="3049809"/>
              <a:ext cx="2044369" cy="7078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/>
                <a:t>$4 base + up to $2 bonus</a:t>
              </a:r>
            </a:p>
          </p:txBody>
        </p:sp>
        <p:pic>
          <p:nvPicPr>
            <p:cNvPr id="19" name="Picture 18" descr="A stack of green dollar bills&#10;&#10;Description automatically generated">
              <a:extLst>
                <a:ext uri="{FF2B5EF4-FFF2-40B4-BE49-F238E27FC236}">
                  <a16:creationId xmlns:a16="http://schemas.microsoft.com/office/drawing/2014/main" id="{1F0B9590-7EA2-81D4-FE5E-1FB13FA2917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8315" b="19477"/>
            <a:stretch/>
          </p:blipFill>
          <p:spPr>
            <a:xfrm>
              <a:off x="5307752" y="3742726"/>
              <a:ext cx="1206589" cy="750587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395E42A-8AD7-AAFE-E8B3-3F719039E453}"/>
                </a:ext>
              </a:extLst>
            </p:cNvPr>
            <p:cNvSpPr txBox="1"/>
            <p:nvPr/>
          </p:nvSpPr>
          <p:spPr>
            <a:xfrm>
              <a:off x="5117920" y="4543637"/>
              <a:ext cx="158625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dirty="0"/>
                <a:t>~$14.98/</a:t>
              </a:r>
              <a:r>
                <a:rPr lang="en-US" sz="1600" dirty="0" err="1"/>
                <a:t>hr</a:t>
              </a:r>
              <a:endParaRPr lang="en-US" sz="16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252A95C-D75D-3D3F-597B-BD93DC2B812B}"/>
              </a:ext>
            </a:extLst>
          </p:cNvPr>
          <p:cNvSpPr txBox="1"/>
          <p:nvPr/>
        </p:nvSpPr>
        <p:spPr>
          <a:xfrm>
            <a:off x="274320" y="274320"/>
            <a:ext cx="6768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A crowd sourced user study finds…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B421046-656F-C9C2-1F21-5C7A004EBF58}"/>
              </a:ext>
            </a:extLst>
          </p:cNvPr>
          <p:cNvGrpSpPr/>
          <p:nvPr/>
        </p:nvGrpSpPr>
        <p:grpSpPr>
          <a:xfrm>
            <a:off x="434087" y="808034"/>
            <a:ext cx="6586815" cy="830997"/>
            <a:chOff x="434087" y="808034"/>
            <a:chExt cx="6586815" cy="830997"/>
          </a:xfrm>
        </p:grpSpPr>
        <p:pic>
          <p:nvPicPr>
            <p:cNvPr id="27" name="Picture 26" descr="A white check mark in a green circle&#10;&#10;Description automatically generated">
              <a:extLst>
                <a:ext uri="{FF2B5EF4-FFF2-40B4-BE49-F238E27FC236}">
                  <a16:creationId xmlns:a16="http://schemas.microsoft.com/office/drawing/2014/main" id="{F48DBC19-A1A7-F550-9300-87090B1DB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34087" y="907891"/>
              <a:ext cx="365760" cy="365760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C8FB313-3033-D4A7-AB42-0DEF8AB42D39}"/>
                </a:ext>
              </a:extLst>
            </p:cNvPr>
            <p:cNvSpPr txBox="1"/>
            <p:nvPr/>
          </p:nvSpPr>
          <p:spPr>
            <a:xfrm>
              <a:off x="808496" y="808034"/>
              <a:ext cx="6212406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counterfactual regions give users the best understanding and confidence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37B64CE-A57E-673F-7159-09202E829FBF}"/>
              </a:ext>
            </a:extLst>
          </p:cNvPr>
          <p:cNvGrpSpPr/>
          <p:nvPr/>
        </p:nvGrpSpPr>
        <p:grpSpPr>
          <a:xfrm>
            <a:off x="434087" y="1717484"/>
            <a:ext cx="6586815" cy="461665"/>
            <a:chOff x="434087" y="1649281"/>
            <a:chExt cx="6586815" cy="461665"/>
          </a:xfrm>
        </p:grpSpPr>
        <p:pic>
          <p:nvPicPr>
            <p:cNvPr id="31" name="Picture 30" descr="A white x in a red circle&#10;&#10;Description automatically generated">
              <a:extLst>
                <a:ext uri="{FF2B5EF4-FFF2-40B4-BE49-F238E27FC236}">
                  <a16:creationId xmlns:a16="http://schemas.microsoft.com/office/drawing/2014/main" id="{23F33152-64B1-8417-DC43-7AA5A6CF6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34087" y="1697233"/>
              <a:ext cx="365760" cy="365760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65A853-E8ED-7C9C-57CE-BCF774BF0C5C}"/>
                </a:ext>
              </a:extLst>
            </p:cNvPr>
            <p:cNvSpPr txBox="1"/>
            <p:nvPr/>
          </p:nvSpPr>
          <p:spPr>
            <a:xfrm>
              <a:off x="808496" y="1649281"/>
              <a:ext cx="621240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Presentation does not affect understanding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A603896-5CC1-D1BA-3462-7E3403E36A09}"/>
              </a:ext>
            </a:extLst>
          </p:cNvPr>
          <p:cNvGrpSpPr/>
          <p:nvPr/>
        </p:nvGrpSpPr>
        <p:grpSpPr>
          <a:xfrm>
            <a:off x="411227" y="2303552"/>
            <a:ext cx="6609675" cy="461665"/>
            <a:chOff x="411227" y="2207057"/>
            <a:chExt cx="6609675" cy="46166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A3E113FC-D84E-A2A5-E69D-C98E3A7A9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227" y="2252647"/>
              <a:ext cx="411480" cy="411480"/>
            </a:xfrm>
            <a:prstGeom prst="rect">
              <a:avLst/>
            </a:prstGeom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6E78A16-0B92-5FCC-8199-FB736CB4A4CC}"/>
                </a:ext>
              </a:extLst>
            </p:cNvPr>
            <p:cNvSpPr txBox="1"/>
            <p:nvPr/>
          </p:nvSpPr>
          <p:spPr>
            <a:xfrm>
              <a:off x="808496" y="2207057"/>
              <a:ext cx="621240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dirty="0"/>
                <a:t> but does effect response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64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0956EEC-9B22-342E-7B4D-6D8699527E3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200400" y="0"/>
            <a:ext cx="41148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E8531-6995-FDF6-7409-A3FCD233588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3200400" cy="5486400"/>
          </a:xfrm>
          <a:prstGeom prst="rect">
            <a:avLst/>
          </a:prstGeom>
          <a:solidFill>
            <a:srgbClr val="262626"/>
          </a:solidFill>
          <a:ln>
            <a:solidFill>
              <a:srgbClr val="2626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532B6-9321-E7C0-CDA2-2E771B5010EC}"/>
              </a:ext>
            </a:extLst>
          </p:cNvPr>
          <p:cNvSpPr txBox="1"/>
          <p:nvPr/>
        </p:nvSpPr>
        <p:spPr>
          <a:xfrm>
            <a:off x="179408" y="295565"/>
            <a:ext cx="282950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Checkout our paper for full results, qualitative analysis and more!</a:t>
            </a:r>
            <a:endParaRPr lang="en-US" sz="320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235B55-646D-291D-A125-234798A83413}"/>
              </a:ext>
            </a:extLst>
          </p:cNvPr>
          <p:cNvGrpSpPr/>
          <p:nvPr/>
        </p:nvGrpSpPr>
        <p:grpSpPr>
          <a:xfrm>
            <a:off x="3868004" y="295565"/>
            <a:ext cx="2779592" cy="2582138"/>
            <a:chOff x="6988337" y="23409"/>
            <a:chExt cx="3932211" cy="3652878"/>
          </a:xfrm>
        </p:grpSpPr>
        <p:pic>
          <p:nvPicPr>
            <p:cNvPr id="4" name="Picture 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0241D7D-62A6-115C-85A6-9B6258795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17082" y="23409"/>
              <a:ext cx="3474720" cy="347472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C6CDB9D-AA2F-EAFD-F6BC-9BCD962D7183}"/>
                </a:ext>
              </a:extLst>
            </p:cNvPr>
            <p:cNvSpPr txBox="1"/>
            <p:nvPr/>
          </p:nvSpPr>
          <p:spPr>
            <a:xfrm>
              <a:off x="6988337" y="3327965"/>
              <a:ext cx="3932211" cy="348322"/>
            </a:xfrm>
            <a:prstGeom prst="rect">
              <a:avLst/>
            </a:prstGeom>
            <a:noFill/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1600" dirty="0"/>
                <a:t>petervannostrand.github.io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94C085C-9324-D1FE-A7A1-F22409EDE6AD}"/>
              </a:ext>
            </a:extLst>
          </p:cNvPr>
          <p:cNvSpPr txBox="1"/>
          <p:nvPr/>
        </p:nvSpPr>
        <p:spPr>
          <a:xfrm>
            <a:off x="3389474" y="4383901"/>
            <a:ext cx="3684412" cy="430887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de-DE" sz="1400" i="1" dirty="0"/>
              <a:t>Peter M. VanNostrand, Dennis M. Hofmann, Lei Ma, and Elke A. Rundensteiner.</a:t>
            </a:r>
            <a:endParaRPr lang="en-US" sz="14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AA8B6-35A8-3D4F-D438-A065DA98A460}"/>
              </a:ext>
            </a:extLst>
          </p:cNvPr>
          <p:cNvSpPr txBox="1"/>
          <p:nvPr/>
        </p:nvSpPr>
        <p:spPr>
          <a:xfrm>
            <a:off x="3389474" y="5034151"/>
            <a:ext cx="3737120" cy="276999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dirty="0"/>
              <a:t>ACM </a:t>
            </a:r>
            <a:r>
              <a:rPr lang="en-US" dirty="0" err="1"/>
              <a:t>FAccT</a:t>
            </a:r>
            <a:r>
              <a:rPr lang="en-US" dirty="0"/>
              <a:t> 2024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C9B5FA15-DAC1-0BC9-BE20-BFC80B57BE36}"/>
              </a:ext>
            </a:extLst>
          </p:cNvPr>
          <p:cNvSpPr txBox="1">
            <a:spLocks/>
          </p:cNvSpPr>
          <p:nvPr/>
        </p:nvSpPr>
        <p:spPr>
          <a:xfrm>
            <a:off x="3389474" y="3731001"/>
            <a:ext cx="3806577" cy="5034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None/>
              <a:defRPr sz="2800" b="0" i="0" kern="12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Examining the Effects of Counterfactual Explanation Type and Presentation on Lay User Understanding</a:t>
            </a:r>
            <a:endParaRPr lang="de-DE" sz="140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3AC80F7-C553-78BF-F9F4-FA4331A74E76}"/>
              </a:ext>
            </a:extLst>
          </p:cNvPr>
          <p:cNvSpPr txBox="1">
            <a:spLocks/>
          </p:cNvSpPr>
          <p:nvPr/>
        </p:nvSpPr>
        <p:spPr>
          <a:xfrm>
            <a:off x="3389474" y="3009255"/>
            <a:ext cx="3739536" cy="75519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Arial" panose="020B0604020202020204" pitchFamily="34" charset="0"/>
              <a:buNone/>
              <a:defRPr sz="2800" b="0" i="0" kern="1200">
                <a:solidFill>
                  <a:schemeClr val="bg1"/>
                </a:solidFill>
                <a:latin typeface="Georgia" charset="0"/>
                <a:ea typeface="Georgia" charset="0"/>
                <a:cs typeface="Georgia" charset="0"/>
              </a:defRPr>
            </a:lvl1pPr>
            <a:lvl2pPr marL="6858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130000"/>
              </a:lnSpc>
              <a:spcBef>
                <a:spcPts val="600"/>
              </a:spcBef>
              <a:buClr>
                <a:schemeClr val="tx2"/>
              </a:buClr>
              <a:buSzPct val="120000"/>
              <a:buFont typeface="System Font Regular"/>
              <a:buChar char="-"/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400"/>
              </a:lnSpc>
              <a:spcBef>
                <a:spcPts val="0"/>
              </a:spcBef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Actionable Recourse for Automated Decisions</a:t>
            </a:r>
            <a:endParaRPr lang="de-DE" b="1" dirty="0">
              <a:solidFill>
                <a:schemeClr val="tx1">
                  <a:lumMod val="95000"/>
                  <a:lumOff val="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606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push/>
      </p:transition>
    </mc:Choice>
    <mc:Fallback xmlns="">
      <p:transition>
        <p:push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341</TotalTime>
  <Words>248</Words>
  <Application>Microsoft Office PowerPoint</Application>
  <PresentationFormat>Custom</PresentationFormat>
  <Paragraphs>59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Segoe UI</vt:lpstr>
      <vt:lpstr>Segoe UI Black</vt:lpstr>
      <vt:lpstr>Office Theme</vt:lpstr>
      <vt:lpstr>Region explanations provide context for users to better understand AI models and avoid negative outcomes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VanNostrand</dc:creator>
  <cp:lastModifiedBy>VanNostrand, Peter</cp:lastModifiedBy>
  <cp:revision>16</cp:revision>
  <dcterms:created xsi:type="dcterms:W3CDTF">2024-05-23T20:02:05Z</dcterms:created>
  <dcterms:modified xsi:type="dcterms:W3CDTF">2024-06-01T16:12:47Z</dcterms:modified>
</cp:coreProperties>
</file>