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0"/>
  </p:notesMasterIdLst>
  <p:sldIdLst>
    <p:sldId id="256" r:id="rId3"/>
    <p:sldId id="267" r:id="rId4"/>
    <p:sldId id="277" r:id="rId5"/>
    <p:sldId id="264" r:id="rId6"/>
    <p:sldId id="274" r:id="rId7"/>
    <p:sldId id="278"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82B4"/>
    <a:srgbClr val="FDA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55" autoAdjust="0"/>
  </p:normalViewPr>
  <p:slideViewPr>
    <p:cSldViewPr snapToGrid="0">
      <p:cViewPr varScale="1">
        <p:scale>
          <a:sx n="91" d="100"/>
          <a:sy n="91" d="100"/>
        </p:scale>
        <p:origin x="12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5FC6C-C4B4-48AA-8A81-A8FE2A1E26CB}" type="datetimeFigureOut">
              <a:rPr lang="en-US" smtClean="0"/>
              <a:t>8/14/2024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0B770-3C01-4E9C-9902-B809DD12F751}" type="slidenum">
              <a:rPr lang="en-US" smtClean="0"/>
              <a:t>‹#›</a:t>
            </a:fld>
            <a:endParaRPr lang="en-US"/>
          </a:p>
        </p:txBody>
      </p:sp>
    </p:spTree>
    <p:extLst>
      <p:ext uri="{BB962C8B-B14F-4D97-AF65-F5344CB8AC3E}">
        <p14:creationId xmlns:p14="http://schemas.microsoft.com/office/powerpoint/2010/main" val="1652669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Dennis Hofmann from WPI and today I will be demonstrating AutoOD: A Self-Tuning Anomaly Detection System.</a:t>
            </a:r>
          </a:p>
        </p:txBody>
      </p:sp>
      <p:sp>
        <p:nvSpPr>
          <p:cNvPr id="4" name="Slide Number Placeholder 3"/>
          <p:cNvSpPr>
            <a:spLocks noGrp="1"/>
          </p:cNvSpPr>
          <p:nvPr>
            <p:ph type="sldNum" sz="quarter" idx="5"/>
          </p:nvPr>
        </p:nvSpPr>
        <p:spPr/>
        <p:txBody>
          <a:bodyPr/>
          <a:lstStyle/>
          <a:p>
            <a:fld id="{2400B770-3C01-4E9C-9902-B809DD12F751}" type="slidenum">
              <a:rPr lang="en-US" smtClean="0"/>
              <a:t>1</a:t>
            </a:fld>
            <a:endParaRPr lang="en-US"/>
          </a:p>
        </p:txBody>
      </p:sp>
    </p:spTree>
    <p:extLst>
      <p:ext uri="{BB962C8B-B14F-4D97-AF65-F5344CB8AC3E}">
        <p14:creationId xmlns:p14="http://schemas.microsoft.com/office/powerpoint/2010/main" val="580559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importance of outlier detection, literature has seen numerous new outlier detection algorithms. However, effective outlier detection remains a challenge. </a:t>
            </a:r>
          </a:p>
          <a:p>
            <a:r>
              <a:rPr lang="en-US" dirty="0"/>
              <a:t>These methods typically fall under two categories, Supervised and Unsupervised. Both having their own pros and cons. </a:t>
            </a:r>
          </a:p>
          <a:p>
            <a:r>
              <a:rPr lang="en-US" dirty="0"/>
              <a:t>For example, supervised methods require high quality labels which is an issue since outliers are rare so getting labels is expensive. But they are highly accurate </a:t>
            </a:r>
          </a:p>
          <a:p>
            <a:r>
              <a:rPr lang="en-US" dirty="0"/>
              <a:t>On the other hand, unsupervised methods are label independent, but they typically result in having lower accuracy. </a:t>
            </a:r>
          </a:p>
          <a:p>
            <a:r>
              <a:rPr lang="en-US" dirty="0"/>
              <a:t>In addition, both categories also require tedious hyperparameter tuning which must be repeated for each new dataset. </a:t>
            </a:r>
          </a:p>
          <a:p>
            <a:r>
              <a:rPr lang="en-US" dirty="0"/>
              <a:t>Therefore, we propose AutoOD which is the first </a:t>
            </a:r>
            <a:r>
              <a:rPr lang="en-US" b="1" dirty="0"/>
              <a:t>unsupervised self-tuning outlier detection system</a:t>
            </a:r>
            <a:r>
              <a:rPr lang="en-US" dirty="0"/>
              <a:t>. </a:t>
            </a:r>
          </a:p>
          <a:p>
            <a:r>
              <a:rPr lang="en-US" dirty="0"/>
              <a:t>AutoOD leverages the merits of unsupervised and supervised learning to automatically tune hyperparameters, and remain label independent, and highly accurate. </a:t>
            </a:r>
          </a:p>
          <a:p>
            <a:endParaRPr lang="en-US" dirty="0"/>
          </a:p>
          <a:p>
            <a:endParaRPr lang="en-US" dirty="0"/>
          </a:p>
          <a:p>
            <a:endParaRPr lang="en-US" dirty="0"/>
          </a:p>
          <a:p>
            <a:endParaRPr lang="en-US" dirty="0"/>
          </a:p>
          <a:p>
            <a:endParaRPr lang="en-US" dirty="0"/>
          </a:p>
          <a:p>
            <a:endParaRPr lang="en-US" dirty="0"/>
          </a:p>
          <a:p>
            <a:endParaRPr lang="en-US" dirty="0"/>
          </a:p>
          <a:p>
            <a:r>
              <a:rPr lang="en-US" dirty="0"/>
              <a:t>Now you might be able to pick between the two categories, but you then must choose the best specific algorithm and then tune its hyperparameters which is a long tedious process as model developers must first determine which of the numerous algorithms is best suited for their problem and then they must tune many hyperparameters to make that chose algorithm preform well. </a:t>
            </a:r>
          </a:p>
          <a:p>
            <a:endParaRPr lang="en-US" dirty="0"/>
          </a:p>
          <a:p>
            <a:r>
              <a:rPr lang="en-US" dirty="0"/>
              <a:t>Not to mention, every time you change the dataset you are using, you must repeat this process. </a:t>
            </a:r>
          </a:p>
          <a:p>
            <a:endParaRPr lang="en-US" dirty="0"/>
          </a:p>
        </p:txBody>
      </p:sp>
      <p:sp>
        <p:nvSpPr>
          <p:cNvPr id="4" name="Slide Number Placeholder 3"/>
          <p:cNvSpPr>
            <a:spLocks noGrp="1"/>
          </p:cNvSpPr>
          <p:nvPr>
            <p:ph type="sldNum" sz="quarter" idx="5"/>
          </p:nvPr>
        </p:nvSpPr>
        <p:spPr/>
        <p:txBody>
          <a:bodyPr/>
          <a:lstStyle/>
          <a:p>
            <a:fld id="{2400B770-3C01-4E9C-9902-B809DD12F751}" type="slidenum">
              <a:rPr lang="en-US" smtClean="0"/>
              <a:t>2</a:t>
            </a:fld>
            <a:endParaRPr lang="en-US"/>
          </a:p>
        </p:txBody>
      </p:sp>
    </p:spTree>
    <p:extLst>
      <p:ext uri="{BB962C8B-B14F-4D97-AF65-F5344CB8AC3E}">
        <p14:creationId xmlns:p14="http://schemas.microsoft.com/office/powerpoint/2010/main" val="233325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key idea behind AutoOD is to leverage an ensemble of unsupervised</a:t>
            </a:r>
            <a:r>
              <a:rPr lang="zh-CN" altLang="en-US" dirty="0"/>
              <a:t> </a:t>
            </a:r>
            <a:r>
              <a:rPr lang="en-US" altLang="zh-CN" dirty="0"/>
              <a:t>outlier</a:t>
            </a:r>
            <a:r>
              <a:rPr lang="zh-CN" altLang="en-US" dirty="0"/>
              <a:t> </a:t>
            </a:r>
            <a:r>
              <a:rPr lang="en-US" altLang="zh-CN" dirty="0"/>
              <a:t>detectors with varying hyperparameter combinations. These outlier detectors act as</a:t>
            </a:r>
            <a:r>
              <a:rPr lang="zh-CN" altLang="en-US" dirty="0"/>
              <a:t> </a:t>
            </a:r>
            <a:r>
              <a:rPr lang="en-US" altLang="zh-CN" dirty="0"/>
              <a:t>labeling</a:t>
            </a:r>
            <a:r>
              <a:rPr lang="zh-CN" altLang="en-US" dirty="0"/>
              <a:t> </a:t>
            </a:r>
            <a:r>
              <a:rPr lang="en-US" altLang="zh-CN" dirty="0"/>
              <a:t>sources</a:t>
            </a:r>
            <a:r>
              <a:rPr lang="zh-CN" altLang="en-US" dirty="0"/>
              <a:t> </a:t>
            </a:r>
            <a:r>
              <a:rPr lang="en-US" altLang="zh-CN" dirty="0"/>
              <a:t>by converting their</a:t>
            </a:r>
            <a:r>
              <a:rPr lang="zh-CN" altLang="en-US" dirty="0"/>
              <a:t> </a:t>
            </a:r>
            <a:r>
              <a:rPr lang="en-US" altLang="zh-CN" dirty="0"/>
              <a:t>outlier detection</a:t>
            </a:r>
            <a:r>
              <a:rPr lang="zh-CN" altLang="en-US" dirty="0"/>
              <a:t> </a:t>
            </a:r>
            <a:r>
              <a:rPr lang="en-US" altLang="zh-CN" dirty="0"/>
              <a:t>results</a:t>
            </a:r>
            <a:r>
              <a:rPr lang="zh-CN" altLang="en-US" dirty="0"/>
              <a:t> </a:t>
            </a:r>
            <a:r>
              <a:rPr lang="en-US" altLang="zh-CN" dirty="0"/>
              <a:t>into</a:t>
            </a:r>
            <a:r>
              <a:rPr lang="zh-CN" altLang="en-US" dirty="0"/>
              <a:t> </a:t>
            </a:r>
            <a:r>
              <a:rPr lang="en-US" altLang="zh-CN" dirty="0"/>
              <a:t>high</a:t>
            </a:r>
            <a:r>
              <a:rPr lang="zh-CN" altLang="en-US" dirty="0"/>
              <a:t> </a:t>
            </a:r>
            <a:r>
              <a:rPr lang="en-US" altLang="zh-CN" dirty="0"/>
              <a:t>quality </a:t>
            </a:r>
            <a:r>
              <a:rPr lang="en-US" dirty="0"/>
              <a:t>pseudo</a:t>
            </a:r>
            <a:r>
              <a:rPr lang="zh-CN" altLang="en-US" dirty="0"/>
              <a:t> </a:t>
            </a:r>
            <a:r>
              <a:rPr lang="en-US" altLang="zh-CN" dirty="0"/>
              <a:t>labels.</a:t>
            </a:r>
            <a:r>
              <a:rPr lang="zh-CN" altLang="en-US" dirty="0"/>
              <a:t> </a:t>
            </a:r>
            <a:r>
              <a:rPr lang="en-US" altLang="zh-CN" dirty="0"/>
              <a:t>AutoOD</a:t>
            </a:r>
            <a:r>
              <a:rPr lang="zh-CN" altLang="en-US" dirty="0"/>
              <a:t> </a:t>
            </a:r>
            <a:r>
              <a:rPr lang="en-US" altLang="zh-CN" dirty="0"/>
              <a:t>then</a:t>
            </a:r>
            <a:r>
              <a:rPr lang="zh-CN" altLang="en-US" dirty="0"/>
              <a:t> </a:t>
            </a:r>
            <a:r>
              <a:rPr lang="en-US" altLang="zh-CN" dirty="0"/>
              <a:t>trains</a:t>
            </a:r>
            <a:r>
              <a:rPr lang="zh-CN" altLang="en-US" dirty="0"/>
              <a:t> </a:t>
            </a:r>
            <a:r>
              <a:rPr lang="en-US" altLang="zh-CN" dirty="0"/>
              <a:t>a</a:t>
            </a:r>
            <a:r>
              <a:rPr lang="zh-CN" altLang="en-US" dirty="0"/>
              <a:t> </a:t>
            </a:r>
            <a:r>
              <a:rPr lang="en-US" altLang="zh-CN" dirty="0"/>
              <a:t>classification</a:t>
            </a:r>
            <a:r>
              <a:rPr lang="zh-CN" altLang="en-US" dirty="0"/>
              <a:t> </a:t>
            </a:r>
            <a:r>
              <a:rPr lang="en-US" altLang="zh-CN" dirty="0"/>
              <a:t>model</a:t>
            </a:r>
            <a:r>
              <a:rPr lang="zh-CN" altLang="en-US" dirty="0"/>
              <a:t> </a:t>
            </a:r>
            <a:r>
              <a:rPr lang="en-US" altLang="zh-CN" dirty="0"/>
              <a:t>to</a:t>
            </a:r>
            <a:r>
              <a:rPr lang="zh-CN" altLang="en-US" dirty="0"/>
              <a:t> </a:t>
            </a:r>
            <a:r>
              <a:rPr lang="en-US" altLang="zh-CN" dirty="0"/>
              <a:t>classify</a:t>
            </a:r>
            <a:r>
              <a:rPr lang="zh-CN" altLang="en-US" dirty="0"/>
              <a:t> </a:t>
            </a:r>
            <a:r>
              <a:rPr lang="en-US" altLang="zh-CN" dirty="0"/>
              <a:t>the</a:t>
            </a:r>
            <a:r>
              <a:rPr lang="zh-CN" altLang="en-US" dirty="0"/>
              <a:t> </a:t>
            </a:r>
            <a:r>
              <a:rPr lang="en-US" altLang="zh-CN" dirty="0"/>
              <a:t>objects</a:t>
            </a:r>
            <a:r>
              <a:rPr lang="zh-CN" altLang="en-US" dirty="0"/>
              <a:t> </a:t>
            </a:r>
            <a:r>
              <a:rPr lang="en-US" altLang="zh-CN" dirty="0"/>
              <a:t>into</a:t>
            </a:r>
            <a:r>
              <a:rPr lang="zh-CN" altLang="en-US" dirty="0"/>
              <a:t> </a:t>
            </a:r>
            <a:r>
              <a:rPr lang="en-US" altLang="zh-CN" dirty="0"/>
              <a:t>inliers or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key idea, allowing AutoOD to take the pros from both methods and carry out automatic hyperparameter tunning, is to leverage an ensemble of unsupervised</a:t>
            </a:r>
            <a:r>
              <a:rPr lang="zh-CN" altLang="en-US" dirty="0"/>
              <a:t> </a:t>
            </a:r>
            <a:r>
              <a:rPr lang="en-US" altLang="zh-CN" dirty="0"/>
              <a:t>outlier</a:t>
            </a:r>
            <a:r>
              <a:rPr lang="zh-CN" altLang="en-US" dirty="0"/>
              <a:t> </a:t>
            </a:r>
            <a:r>
              <a:rPr lang="en-US" altLang="zh-CN" dirty="0"/>
              <a:t>detectors with varying hyperparameter combinations. These outlier detectors act as</a:t>
            </a:r>
            <a:r>
              <a:rPr lang="zh-CN" altLang="en-US" dirty="0"/>
              <a:t> </a:t>
            </a:r>
            <a:r>
              <a:rPr lang="en-US" altLang="zh-CN" dirty="0"/>
              <a:t>labeling</a:t>
            </a:r>
            <a:r>
              <a:rPr lang="zh-CN" altLang="en-US" dirty="0"/>
              <a:t> </a:t>
            </a:r>
            <a:r>
              <a:rPr lang="en-US" altLang="zh-CN" dirty="0"/>
              <a:t>sources</a:t>
            </a:r>
            <a:r>
              <a:rPr lang="zh-CN" altLang="en-US" dirty="0"/>
              <a:t> </a:t>
            </a:r>
            <a:r>
              <a:rPr lang="en-US" altLang="zh-CN" dirty="0"/>
              <a:t>by converting their</a:t>
            </a:r>
            <a:r>
              <a:rPr lang="zh-CN" altLang="en-US" dirty="0"/>
              <a:t> </a:t>
            </a:r>
            <a:r>
              <a:rPr lang="en-US" altLang="zh-CN" dirty="0"/>
              <a:t>outlier detection</a:t>
            </a:r>
            <a:r>
              <a:rPr lang="zh-CN" altLang="en-US" dirty="0"/>
              <a:t> </a:t>
            </a:r>
            <a:r>
              <a:rPr lang="en-US" altLang="zh-CN" dirty="0"/>
              <a:t>results</a:t>
            </a:r>
            <a:r>
              <a:rPr lang="zh-CN" altLang="en-US" dirty="0"/>
              <a:t> </a:t>
            </a:r>
            <a:r>
              <a:rPr lang="en-US" altLang="zh-CN" dirty="0"/>
              <a:t>into</a:t>
            </a:r>
            <a:r>
              <a:rPr lang="zh-CN" altLang="en-US" dirty="0"/>
              <a:t> </a:t>
            </a:r>
            <a:r>
              <a:rPr lang="en-US" altLang="zh-CN" dirty="0"/>
              <a:t>high</a:t>
            </a:r>
            <a:r>
              <a:rPr lang="zh-CN" altLang="en-US" dirty="0"/>
              <a:t> </a:t>
            </a:r>
            <a:r>
              <a:rPr lang="en-US" altLang="zh-CN" dirty="0"/>
              <a:t>quality </a:t>
            </a:r>
            <a:r>
              <a:rPr lang="en-US" dirty="0"/>
              <a:t>pseudo</a:t>
            </a:r>
            <a:r>
              <a:rPr lang="zh-CN" altLang="en-US" dirty="0"/>
              <a:t> </a:t>
            </a:r>
            <a:r>
              <a:rPr lang="en-US" altLang="zh-CN" dirty="0"/>
              <a:t>labels.</a:t>
            </a:r>
            <a:r>
              <a:rPr lang="zh-CN" altLang="en-US" dirty="0"/>
              <a:t> </a:t>
            </a:r>
            <a:r>
              <a:rPr lang="en-US" altLang="zh-CN" dirty="0"/>
              <a:t>AutoOD</a:t>
            </a:r>
            <a:r>
              <a:rPr lang="zh-CN" altLang="en-US" dirty="0"/>
              <a:t> </a:t>
            </a:r>
            <a:r>
              <a:rPr lang="en-US" altLang="zh-CN" dirty="0"/>
              <a:t>then</a:t>
            </a:r>
            <a:r>
              <a:rPr lang="zh-CN" altLang="en-US" dirty="0"/>
              <a:t> </a:t>
            </a:r>
            <a:r>
              <a:rPr lang="en-US" altLang="zh-CN" dirty="0"/>
              <a:t>trains</a:t>
            </a:r>
            <a:r>
              <a:rPr lang="zh-CN" altLang="en-US" dirty="0"/>
              <a:t> </a:t>
            </a:r>
            <a:r>
              <a:rPr lang="en-US" altLang="zh-CN" dirty="0"/>
              <a:t>a</a:t>
            </a:r>
            <a:r>
              <a:rPr lang="zh-CN" altLang="en-US" dirty="0"/>
              <a:t> </a:t>
            </a:r>
            <a:r>
              <a:rPr lang="en-US" altLang="zh-CN" dirty="0"/>
              <a:t>classification</a:t>
            </a:r>
            <a:r>
              <a:rPr lang="zh-CN" altLang="en-US" dirty="0"/>
              <a:t> </a:t>
            </a:r>
            <a:r>
              <a:rPr lang="en-US" altLang="zh-CN" dirty="0"/>
              <a:t>model</a:t>
            </a:r>
            <a:r>
              <a:rPr lang="zh-CN" altLang="en-US" dirty="0"/>
              <a:t> </a:t>
            </a:r>
            <a:r>
              <a:rPr lang="en-US" altLang="zh-CN" dirty="0"/>
              <a:t>to</a:t>
            </a:r>
            <a:r>
              <a:rPr lang="zh-CN" altLang="en-US" dirty="0"/>
              <a:t> </a:t>
            </a:r>
            <a:r>
              <a:rPr lang="en-US" altLang="zh-CN" dirty="0"/>
              <a:t>classify</a:t>
            </a:r>
            <a:r>
              <a:rPr lang="zh-CN" altLang="en-US" dirty="0"/>
              <a:t> </a:t>
            </a:r>
            <a:r>
              <a:rPr lang="en-US" altLang="zh-CN" dirty="0"/>
              <a:t>the</a:t>
            </a:r>
            <a:r>
              <a:rPr lang="zh-CN" altLang="en-US" dirty="0"/>
              <a:t> </a:t>
            </a:r>
            <a:r>
              <a:rPr lang="en-US" altLang="zh-CN" dirty="0"/>
              <a:t>objects</a:t>
            </a:r>
            <a:r>
              <a:rPr lang="zh-CN" altLang="en-US" dirty="0"/>
              <a:t> </a:t>
            </a:r>
            <a:r>
              <a:rPr lang="en-US" altLang="zh-CN" dirty="0"/>
              <a:t>into</a:t>
            </a:r>
            <a:r>
              <a:rPr lang="zh-CN" altLang="en-US" dirty="0"/>
              <a:t> </a:t>
            </a:r>
            <a:r>
              <a:rPr lang="en-US" altLang="zh-CN" dirty="0"/>
              <a:t>inliers or outliers.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Instead</a:t>
            </a:r>
            <a:r>
              <a:rPr lang="zh-CN" altLang="en-US" dirty="0"/>
              <a:t> </a:t>
            </a:r>
            <a:r>
              <a:rPr lang="en-US" altLang="zh-CN" dirty="0"/>
              <a:t>of</a:t>
            </a:r>
            <a:r>
              <a:rPr lang="zh-CN" altLang="en-US" dirty="0"/>
              <a:t> </a:t>
            </a:r>
            <a:r>
              <a:rPr lang="en-US" altLang="zh-CN" dirty="0"/>
              <a:t>carefully</a:t>
            </a:r>
            <a:r>
              <a:rPr lang="zh-CN" altLang="en-US" dirty="0"/>
              <a:t> </a:t>
            </a:r>
            <a:r>
              <a:rPr lang="en-US" altLang="zh-CN" dirty="0"/>
              <a:t>tuning</a:t>
            </a:r>
            <a:r>
              <a:rPr lang="zh-CN" altLang="en-US" dirty="0"/>
              <a:t> </a:t>
            </a:r>
            <a:r>
              <a:rPr lang="en-US" altLang="zh-CN" dirty="0"/>
              <a:t>the</a:t>
            </a:r>
            <a:r>
              <a:rPr lang="zh-CN" altLang="en-US" dirty="0"/>
              <a:t> </a:t>
            </a:r>
            <a:r>
              <a:rPr lang="en-US" altLang="zh-CN" dirty="0"/>
              <a:t>unsupervised</a:t>
            </a:r>
            <a:r>
              <a:rPr lang="zh-CN" altLang="en-US" dirty="0"/>
              <a:t> </a:t>
            </a:r>
            <a:r>
              <a:rPr lang="en-US" altLang="zh-CN" dirty="0"/>
              <a:t>anomaly</a:t>
            </a:r>
            <a:r>
              <a:rPr lang="zh-CN" altLang="en-US" dirty="0"/>
              <a:t> </a:t>
            </a:r>
            <a:r>
              <a:rPr lang="en-US" altLang="zh-CN" dirty="0"/>
              <a:t>detectors</a:t>
            </a:r>
            <a:r>
              <a:rPr lang="zh-CN" altLang="en-US" dirty="0"/>
              <a:t> </a:t>
            </a:r>
            <a:r>
              <a:rPr lang="en-US" altLang="zh-CN" dirty="0"/>
              <a:t>to</a:t>
            </a:r>
            <a:r>
              <a:rPr lang="zh-CN" altLang="en-US" dirty="0"/>
              <a:t> </a:t>
            </a:r>
            <a:r>
              <a:rPr lang="en-US" altLang="zh-CN" dirty="0"/>
              <a:t>get</a:t>
            </a:r>
            <a:r>
              <a:rPr lang="zh-CN" altLang="en-US" dirty="0"/>
              <a:t> </a:t>
            </a:r>
            <a:r>
              <a:rPr lang="en-US" altLang="zh-CN" dirty="0"/>
              <a:t>good</a:t>
            </a:r>
            <a:r>
              <a:rPr lang="zh-CN" altLang="en-US" dirty="0"/>
              <a:t> </a:t>
            </a:r>
            <a:r>
              <a:rPr lang="en-US" altLang="zh-CN" dirty="0"/>
              <a:t>results,</a:t>
            </a:r>
            <a:r>
              <a:rPr lang="zh-CN" altLang="en-US" dirty="0"/>
              <a:t> </a:t>
            </a:r>
            <a:r>
              <a:rPr lang="en-US" altLang="zh-CN" dirty="0"/>
              <a:t>our</a:t>
            </a:r>
            <a:r>
              <a:rPr lang="zh-CN" altLang="en-US" dirty="0"/>
              <a:t> </a:t>
            </a:r>
            <a:r>
              <a:rPr lang="en-US" altLang="zh-CN" dirty="0" err="1"/>
              <a:t>AutoAD</a:t>
            </a:r>
            <a:r>
              <a:rPr lang="zh-CN" altLang="en-US" dirty="0"/>
              <a:t> </a:t>
            </a:r>
            <a:r>
              <a:rPr lang="en-US" altLang="zh-CN" dirty="0"/>
              <a:t>uses</a:t>
            </a:r>
            <a:r>
              <a:rPr lang="zh-CN" altLang="en-US" dirty="0"/>
              <a:t> </a:t>
            </a:r>
            <a:r>
              <a:rPr lang="en-US" altLang="zh-CN" dirty="0"/>
              <a:t>them</a:t>
            </a:r>
            <a:r>
              <a:rPr lang="zh-CN" altLang="en-US" dirty="0"/>
              <a:t> </a:t>
            </a:r>
            <a:r>
              <a:rPr lang="en-US" altLang="zh-CN" dirty="0"/>
              <a:t>as</a:t>
            </a:r>
            <a:r>
              <a:rPr lang="zh-CN" altLang="en-US" dirty="0"/>
              <a:t> </a:t>
            </a:r>
            <a:r>
              <a:rPr lang="en-US" altLang="zh-CN" dirty="0"/>
              <a:t>labeling</a:t>
            </a:r>
            <a:r>
              <a:rPr lang="zh-CN" altLang="en-US" dirty="0"/>
              <a:t> </a:t>
            </a:r>
            <a:r>
              <a:rPr lang="en-US" altLang="zh-CN" dirty="0"/>
              <a:t>sources</a:t>
            </a:r>
            <a:r>
              <a:rPr lang="zh-CN" altLang="en-US" dirty="0"/>
              <a:t> </a:t>
            </a:r>
            <a:r>
              <a:rPr lang="en-US" altLang="zh-CN" dirty="0"/>
              <a:t>and</a:t>
            </a:r>
            <a:r>
              <a:rPr lang="zh-CN" altLang="en-US" dirty="0"/>
              <a:t> </a:t>
            </a:r>
            <a:r>
              <a:rPr lang="en-US" altLang="zh-CN" dirty="0"/>
              <a:t>converts</a:t>
            </a:r>
            <a:r>
              <a:rPr lang="zh-CN" altLang="en-US" dirty="0"/>
              <a:t> </a:t>
            </a:r>
            <a:r>
              <a:rPr lang="en-US" altLang="zh-CN" dirty="0"/>
              <a:t>the</a:t>
            </a:r>
            <a:r>
              <a:rPr lang="zh-CN" altLang="en-US" dirty="0"/>
              <a:t> </a:t>
            </a:r>
            <a:r>
              <a:rPr lang="en-US" altLang="zh-CN" dirty="0"/>
              <a:t>detection</a:t>
            </a:r>
            <a:r>
              <a:rPr lang="zh-CN" altLang="en-US" dirty="0"/>
              <a:t> </a:t>
            </a:r>
            <a:r>
              <a:rPr lang="en-US" altLang="zh-CN" dirty="0"/>
              <a:t>results</a:t>
            </a:r>
            <a:r>
              <a:rPr lang="zh-CN" altLang="en-US" dirty="0"/>
              <a:t> </a:t>
            </a:r>
            <a:r>
              <a:rPr lang="en-US" altLang="zh-CN" dirty="0"/>
              <a:t>into</a:t>
            </a:r>
            <a:r>
              <a:rPr lang="zh-CN" altLang="en-US" dirty="0"/>
              <a:t> </a:t>
            </a:r>
            <a:r>
              <a:rPr lang="en-US" altLang="zh-CN" dirty="0"/>
              <a:t>high</a:t>
            </a:r>
            <a:r>
              <a:rPr lang="zh-CN" altLang="en-US" dirty="0"/>
              <a:t> </a:t>
            </a:r>
            <a:r>
              <a:rPr lang="en-US" altLang="zh-CN" dirty="0"/>
              <a:t>quality </a:t>
            </a:r>
            <a:r>
              <a:rPr lang="en-US" dirty="0"/>
              <a:t>pseudo</a:t>
            </a:r>
            <a:r>
              <a:rPr lang="zh-CN" altLang="en-US" dirty="0"/>
              <a:t> </a:t>
            </a:r>
            <a:r>
              <a:rPr lang="en-US" altLang="zh-CN" dirty="0"/>
              <a:t>labels.</a:t>
            </a:r>
            <a:r>
              <a:rPr lang="zh-CN" altLang="en-US" dirty="0"/>
              <a:t> </a:t>
            </a:r>
            <a:r>
              <a:rPr lang="en-US" altLang="zh-CN" dirty="0"/>
              <a:t>We</a:t>
            </a:r>
            <a:r>
              <a:rPr lang="zh-CN" altLang="en-US" dirty="0"/>
              <a:t> </a:t>
            </a:r>
            <a:r>
              <a:rPr lang="en-US" altLang="zh-CN" dirty="0"/>
              <a:t>then</a:t>
            </a:r>
            <a:r>
              <a:rPr lang="zh-CN" altLang="en-US" dirty="0"/>
              <a:t> </a:t>
            </a:r>
            <a:r>
              <a:rPr lang="en-US" altLang="zh-CN" dirty="0"/>
              <a:t>train</a:t>
            </a:r>
            <a:r>
              <a:rPr lang="zh-CN" altLang="en-US" dirty="0"/>
              <a:t> </a:t>
            </a:r>
            <a:r>
              <a:rPr lang="en-US" altLang="zh-CN" dirty="0"/>
              <a:t>a</a:t>
            </a:r>
            <a:r>
              <a:rPr lang="zh-CN" altLang="en-US" dirty="0"/>
              <a:t> </a:t>
            </a:r>
            <a:r>
              <a:rPr lang="en-US" altLang="zh-CN" dirty="0"/>
              <a:t>classification</a:t>
            </a:r>
            <a:r>
              <a:rPr lang="zh-CN" altLang="en-US" dirty="0"/>
              <a:t> </a:t>
            </a:r>
            <a:r>
              <a:rPr lang="en-US" altLang="zh-CN" dirty="0"/>
              <a:t>model</a:t>
            </a:r>
            <a:r>
              <a:rPr lang="zh-CN" altLang="en-US" dirty="0"/>
              <a:t> </a:t>
            </a:r>
            <a:r>
              <a:rPr lang="en-US" altLang="zh-CN" dirty="0"/>
              <a:t>to</a:t>
            </a:r>
            <a:r>
              <a:rPr lang="zh-CN" altLang="en-US" dirty="0"/>
              <a:t> </a:t>
            </a:r>
            <a:r>
              <a:rPr lang="en-US" altLang="zh-CN" dirty="0"/>
              <a:t>finally</a:t>
            </a:r>
            <a:r>
              <a:rPr lang="zh-CN" altLang="en-US" dirty="0"/>
              <a:t> </a:t>
            </a:r>
            <a:r>
              <a:rPr lang="en-US" altLang="zh-CN" dirty="0"/>
              <a:t>classify</a:t>
            </a:r>
            <a:r>
              <a:rPr lang="zh-CN" altLang="en-US" dirty="0"/>
              <a:t> </a:t>
            </a:r>
            <a:r>
              <a:rPr lang="en-US" altLang="zh-CN" dirty="0"/>
              <a:t>the</a:t>
            </a:r>
            <a:r>
              <a:rPr lang="zh-CN" altLang="en-US" dirty="0"/>
              <a:t> </a:t>
            </a:r>
            <a:r>
              <a:rPr lang="en-US" altLang="zh-CN" dirty="0"/>
              <a:t>objects</a:t>
            </a:r>
            <a:r>
              <a:rPr lang="zh-CN" altLang="en-US" dirty="0"/>
              <a:t> </a:t>
            </a:r>
            <a:r>
              <a:rPr lang="en-US" altLang="zh-CN" dirty="0"/>
              <a:t>into</a:t>
            </a:r>
            <a:r>
              <a:rPr lang="zh-CN" altLang="en-US" dirty="0"/>
              <a:t> </a:t>
            </a:r>
            <a:r>
              <a:rPr lang="en-US" altLang="zh-CN" dirty="0"/>
              <a:t>outliers</a:t>
            </a:r>
            <a:r>
              <a:rPr lang="zh-CN" altLang="en-US" dirty="0"/>
              <a:t> </a:t>
            </a:r>
            <a:r>
              <a:rPr lang="en-US" altLang="zh-CN" dirty="0"/>
              <a:t>or</a:t>
            </a:r>
            <a:r>
              <a:rPr lang="zh-CN" altLang="en-US" dirty="0"/>
              <a:t> </a:t>
            </a:r>
            <a:r>
              <a:rPr lang="en-US" altLang="zh-CN" dirty="0"/>
              <a:t>inliers.</a:t>
            </a:r>
            <a:r>
              <a:rPr lang="zh-CN" altLang="en-US" dirty="0"/>
              <a:t> </a:t>
            </a:r>
            <a:endParaRPr lang="en-US" altLang="zh-CN" dirty="0"/>
          </a:p>
          <a:p>
            <a:endParaRPr lang="en-US" dirty="0"/>
          </a:p>
          <a:p>
            <a:endParaRPr lang="en-US" dirty="0"/>
          </a:p>
          <a:p>
            <a:endParaRPr lang="en-US" dirty="0"/>
          </a:p>
          <a:p>
            <a:r>
              <a:rPr lang="en-US" dirty="0"/>
              <a:t>High level idea: we want to use a supervised method for the high accuracy, but we are lacking the labels since outlier are rare by definition. Therefore, we need a way to automatically produce pseudo labels which we can use to train a classification model</a:t>
            </a:r>
          </a:p>
          <a:p>
            <a:endParaRPr lang="en-US" dirty="0"/>
          </a:p>
          <a:p>
            <a:r>
              <a:rPr lang="en-US" dirty="0"/>
              <a:t>AutoOD is able to leverage the pros from each method by utilizing unsupervised outlier detection methods to automatically produce pseudo labels to train a supervised outlier detection method.</a:t>
            </a:r>
          </a:p>
        </p:txBody>
      </p:sp>
      <p:sp>
        <p:nvSpPr>
          <p:cNvPr id="4" name="Slide Number Placeholder 3"/>
          <p:cNvSpPr>
            <a:spLocks noGrp="1"/>
          </p:cNvSpPr>
          <p:nvPr>
            <p:ph type="sldNum" sz="quarter" idx="5"/>
          </p:nvPr>
        </p:nvSpPr>
        <p:spPr/>
        <p:txBody>
          <a:bodyPr/>
          <a:lstStyle/>
          <a:p>
            <a:fld id="{2400B770-3C01-4E9C-9902-B809DD12F751}" type="slidenum">
              <a:rPr lang="en-US" smtClean="0"/>
              <a:t>3</a:t>
            </a:fld>
            <a:endParaRPr lang="en-US"/>
          </a:p>
        </p:txBody>
      </p:sp>
    </p:spTree>
    <p:extLst>
      <p:ext uri="{BB962C8B-B14F-4D97-AF65-F5344CB8AC3E}">
        <p14:creationId xmlns:p14="http://schemas.microsoft.com/office/powerpoint/2010/main" val="118316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will briefly cover how AutoOD works and then we will jump into the demo of the system. </a:t>
            </a:r>
          </a:p>
          <a:p>
            <a:endParaRPr lang="en-US" dirty="0"/>
          </a:p>
          <a:p>
            <a:r>
              <a:rPr lang="en-US" dirty="0"/>
              <a:t>Let's assume that we are given an unlabeled dataset containing inliers (cycles) and outliers (squares). </a:t>
            </a:r>
          </a:p>
          <a:p>
            <a:endParaRPr lang="en-US" dirty="0"/>
          </a:p>
          <a:p>
            <a:r>
              <a:rPr lang="en-US" dirty="0"/>
              <a:t>This dataset is then passed on to an ensemble of unsupervised outlier detectors where each detector consists of different hyperparameter configurations. Each detector will then provide predictions for each object in the dataset. </a:t>
            </a:r>
          </a:p>
          <a:p>
            <a:endParaRPr lang="en-US" dirty="0"/>
          </a:p>
          <a:p>
            <a:r>
              <a:rPr lang="en-US" dirty="0"/>
              <a:t>Here we use orange to represent objects that were predicted to be outliers and blue for objects that were predicted as inliers.  </a:t>
            </a:r>
          </a:p>
          <a:p>
            <a:endParaRPr lang="en-US" dirty="0"/>
          </a:p>
          <a:p>
            <a:r>
              <a:rPr lang="en-US" dirty="0"/>
              <a:t>Now we can then take the objects for which </a:t>
            </a:r>
            <a:r>
              <a:rPr lang="en-US" b="1" dirty="0"/>
              <a:t>ALL</a:t>
            </a:r>
            <a:r>
              <a:rPr lang="en-US" dirty="0"/>
              <a:t> detectors agree on a prediction for, and we can add them to a reliable object set.</a:t>
            </a:r>
          </a:p>
        </p:txBody>
      </p:sp>
      <p:sp>
        <p:nvSpPr>
          <p:cNvPr id="4" name="Slide Number Placeholder 3"/>
          <p:cNvSpPr>
            <a:spLocks noGrp="1"/>
          </p:cNvSpPr>
          <p:nvPr>
            <p:ph type="sldNum" sz="quarter" idx="5"/>
          </p:nvPr>
        </p:nvSpPr>
        <p:spPr/>
        <p:txBody>
          <a:bodyPr/>
          <a:lstStyle/>
          <a:p>
            <a:fld id="{2400B770-3C01-4E9C-9902-B809DD12F751}" type="slidenum">
              <a:rPr lang="en-US" smtClean="0"/>
              <a:t>4</a:t>
            </a:fld>
            <a:endParaRPr lang="en-US"/>
          </a:p>
        </p:txBody>
      </p:sp>
    </p:spTree>
    <p:extLst>
      <p:ext uri="{BB962C8B-B14F-4D97-AF65-F5344CB8AC3E}">
        <p14:creationId xmlns:p14="http://schemas.microsoft.com/office/powerpoint/2010/main" val="30019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a relatively small reliable set due to having many unsupervised detectors. But we know that not all detectors and their corresponding hyperparameters work for the given dataset. Therefore, we must prune the poor detectors. </a:t>
            </a:r>
          </a:p>
          <a:p>
            <a:endParaRPr lang="en-US" dirty="0"/>
          </a:p>
          <a:p>
            <a:r>
              <a:rPr lang="en-US" dirty="0"/>
              <a:t>Given the reliable object set, we can use the predictions from the unsupervised detectors as pseudo-labels such that we can train a supervised machine learning model.</a:t>
            </a:r>
          </a:p>
          <a:p>
            <a:endParaRPr lang="en-US" dirty="0"/>
          </a:p>
          <a:p>
            <a:r>
              <a:rPr lang="en-US" dirty="0"/>
              <a:t>This supervised model will learn weights which identify poor detectors that we can prune. For example, we can see that the bottom detector </a:t>
            </a:r>
            <a:r>
              <a:rPr lang="en-US" dirty="0" err="1"/>
              <a:t>dn</a:t>
            </a:r>
            <a:r>
              <a:rPr lang="en-US" dirty="0"/>
              <a:t> did a poor job so it is pruned.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can take the objects for which </a:t>
            </a:r>
            <a:r>
              <a:rPr lang="en-US" b="1" dirty="0"/>
              <a:t>ALL</a:t>
            </a:r>
            <a:r>
              <a:rPr lang="en-US" dirty="0"/>
              <a:t> the remaining detectors agree on a prediction for, and we can add them to the reliable object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pruning the bottom detector </a:t>
            </a:r>
            <a:r>
              <a:rPr lang="en-US" dirty="0" err="1"/>
              <a:t>dn</a:t>
            </a:r>
            <a:r>
              <a:rPr lang="en-US" dirty="0"/>
              <a:t> added 4 more reliable objects to our reliable object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repeat this process until no more objects are added to the reliable object set.</a:t>
            </a:r>
          </a:p>
          <a:p>
            <a:endParaRPr lang="en-US" dirty="0"/>
          </a:p>
        </p:txBody>
      </p:sp>
      <p:sp>
        <p:nvSpPr>
          <p:cNvPr id="4" name="Slide Number Placeholder 3"/>
          <p:cNvSpPr>
            <a:spLocks noGrp="1"/>
          </p:cNvSpPr>
          <p:nvPr>
            <p:ph type="sldNum" sz="quarter" idx="5"/>
          </p:nvPr>
        </p:nvSpPr>
        <p:spPr/>
        <p:txBody>
          <a:bodyPr/>
          <a:lstStyle/>
          <a:p>
            <a:fld id="{2400B770-3C01-4E9C-9902-B809DD12F751}" type="slidenum">
              <a:rPr lang="en-US" smtClean="0"/>
              <a:t>5</a:t>
            </a:fld>
            <a:endParaRPr lang="en-US"/>
          </a:p>
        </p:txBody>
      </p:sp>
    </p:spTree>
    <p:extLst>
      <p:ext uri="{BB962C8B-B14F-4D97-AF65-F5344CB8AC3E}">
        <p14:creationId xmlns:p14="http://schemas.microsoft.com/office/powerpoint/2010/main" val="282669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using the reliable object set as a training set AutoOD trains a supervised classification model. We can then use this trained classification model to predict the label for the remaining unsure objects.</a:t>
            </a:r>
          </a:p>
        </p:txBody>
      </p:sp>
      <p:sp>
        <p:nvSpPr>
          <p:cNvPr id="4" name="Slide Number Placeholder 3"/>
          <p:cNvSpPr>
            <a:spLocks noGrp="1"/>
          </p:cNvSpPr>
          <p:nvPr>
            <p:ph type="sldNum" sz="quarter" idx="5"/>
          </p:nvPr>
        </p:nvSpPr>
        <p:spPr/>
        <p:txBody>
          <a:bodyPr/>
          <a:lstStyle/>
          <a:p>
            <a:fld id="{2400B770-3C01-4E9C-9902-B809DD12F751}" type="slidenum">
              <a:rPr lang="en-US" smtClean="0"/>
              <a:t>6</a:t>
            </a:fld>
            <a:endParaRPr lang="en-US"/>
          </a:p>
        </p:txBody>
      </p:sp>
    </p:spTree>
    <p:extLst>
      <p:ext uri="{BB962C8B-B14F-4D97-AF65-F5344CB8AC3E}">
        <p14:creationId xmlns:p14="http://schemas.microsoft.com/office/powerpoint/2010/main" val="197084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the demo, Thank you all for listening. Feel free to check out the AutoOD </a:t>
            </a:r>
            <a:r>
              <a:rPr lang="en-US" dirty="0" err="1"/>
              <a:t>github</a:t>
            </a:r>
            <a:r>
              <a:rPr lang="en-US" dirty="0"/>
              <a:t> by scanning the QR code or by visiting the link below. </a:t>
            </a:r>
          </a:p>
        </p:txBody>
      </p:sp>
      <p:sp>
        <p:nvSpPr>
          <p:cNvPr id="4" name="Slide Number Placeholder 3"/>
          <p:cNvSpPr>
            <a:spLocks noGrp="1"/>
          </p:cNvSpPr>
          <p:nvPr>
            <p:ph type="sldNum" sz="quarter" idx="5"/>
          </p:nvPr>
        </p:nvSpPr>
        <p:spPr/>
        <p:txBody>
          <a:bodyPr/>
          <a:lstStyle/>
          <a:p>
            <a:fld id="{2400B770-3C01-4E9C-9902-B809DD12F751}" type="slidenum">
              <a:rPr lang="en-US" smtClean="0"/>
              <a:t>7</a:t>
            </a:fld>
            <a:endParaRPr lang="en-US"/>
          </a:p>
        </p:txBody>
      </p:sp>
    </p:spTree>
    <p:extLst>
      <p:ext uri="{BB962C8B-B14F-4D97-AF65-F5344CB8AC3E}">
        <p14:creationId xmlns:p14="http://schemas.microsoft.com/office/powerpoint/2010/main" val="3125820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greyWatermark-20.png"/>
          <p:cNvPicPr>
            <a:picLocks noChangeAspect="1"/>
          </p:cNvPicPr>
          <p:nvPr/>
        </p:nvPicPr>
        <p:blipFill>
          <a:blip r:embed="rId2" cstate="print"/>
          <a:stretch>
            <a:fillRect/>
          </a:stretch>
        </p:blipFill>
        <p:spPr>
          <a:xfrm>
            <a:off x="7949092" y="2703302"/>
            <a:ext cx="4242908" cy="4154698"/>
          </a:xfrm>
          <a:prstGeom prst="rect">
            <a:avLst/>
          </a:prstGeom>
        </p:spPr>
      </p:pic>
      <p:sp>
        <p:nvSpPr>
          <p:cNvPr id="2" name="Title 1"/>
          <p:cNvSpPr>
            <a:spLocks noGrp="1"/>
          </p:cNvSpPr>
          <p:nvPr>
            <p:ph type="ctrTitle" hasCustomPrompt="1"/>
          </p:nvPr>
        </p:nvSpPr>
        <p:spPr>
          <a:xfrm>
            <a:off x="609600" y="2537925"/>
            <a:ext cx="9144000" cy="1524001"/>
          </a:xfrm>
        </p:spPr>
        <p:txBody>
          <a:bodyPr>
            <a:noAutofit/>
          </a:bodyPr>
          <a:lstStyle>
            <a:lvl1pPr>
              <a:defRPr sz="4000" b="1"/>
            </a:lvl1pPr>
          </a:lstStyle>
          <a:p>
            <a:r>
              <a:rPr lang="en-US" dirty="0"/>
              <a:t>Click to edit</a:t>
            </a:r>
            <a:br>
              <a:rPr lang="en-US" dirty="0"/>
            </a:br>
            <a:r>
              <a:rPr lang="en-US" dirty="0"/>
              <a:t>Master title style</a:t>
            </a:r>
          </a:p>
        </p:txBody>
      </p:sp>
      <p:sp>
        <p:nvSpPr>
          <p:cNvPr id="3"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200" y="990601"/>
            <a:ext cx="3383438" cy="10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3153416"/>
      </p:ext>
    </p:extLst>
  </p:cSld>
  <p:clrMapOvr>
    <a:masterClrMapping/>
  </p:clrMapOvr>
  <p:extLst>
    <p:ext uri="{DCECCB84-F9BA-43D5-87BE-67443E8EF086}">
      <p15:sldGuideLst xmlns:p15="http://schemas.microsoft.com/office/powerpoint/2012/main">
        <p15:guide id="1" pos="4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D45DE52-35B9-4999-80DE-6CDB858969FC}" type="slidenum">
              <a:rPr lang="en-US" smtClean="0"/>
              <a:t>‹#›</a:t>
            </a:fld>
            <a:endParaRPr lang="en-US"/>
          </a:p>
        </p:txBody>
      </p:sp>
      <p:sp>
        <p:nvSpPr>
          <p:cNvPr id="4" name="Footer Placeholder 3"/>
          <p:cNvSpPr>
            <a:spLocks noGrp="1"/>
          </p:cNvSpPr>
          <p:nvPr>
            <p:ph type="ftr" sz="quarter" idx="11"/>
          </p:nvPr>
        </p:nvSpPr>
        <p:spPr/>
        <p:txBody>
          <a:bodyPr/>
          <a:lstStyle/>
          <a:p>
            <a:endParaRPr lang="en-US"/>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77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lankRe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383525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endParaRPr lang="en-US" dirty="0"/>
          </a:p>
        </p:txBody>
      </p:sp>
      <p:sp>
        <p:nvSpPr>
          <p:cNvPr id="11"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1464714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2">
    <p:bg>
      <p:bgPr>
        <a:solidFill>
          <a:schemeClr val="accent1"/>
        </a:solidFill>
        <a:effectLst/>
      </p:bgPr>
    </p:bg>
    <p:spTree>
      <p:nvGrpSpPr>
        <p:cNvPr id="1" name=""/>
        <p:cNvGrpSpPr/>
        <p:nvPr/>
      </p:nvGrpSpPr>
      <p:grpSpPr>
        <a:xfrm>
          <a:off x="0" y="0"/>
          <a:ext cx="0" cy="0"/>
          <a:chOff x="0" y="0"/>
          <a:chExt cx="0" cy="0"/>
        </a:xfrm>
      </p:grpSpPr>
      <p:sp>
        <p:nvSpPr>
          <p:cNvPr id="12"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endParaRPr lang="en-US" dirty="0"/>
          </a:p>
        </p:txBody>
      </p:sp>
      <p:sp>
        <p:nvSpPr>
          <p:cNvPr id="13"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4"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1229345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solidFill>
              </a:defRPr>
            </a:lvl1pPr>
          </a:lstStyle>
          <a:p>
            <a:fld id="{BFEBEB0A-9E3D-4B14-9782-E2AE3DA60D96}" type="slidenum">
              <a:rPr lang="en-US" smtClean="0"/>
              <a:pPr/>
              <a:t>‹#›</a:t>
            </a:fld>
            <a:endParaRPr lang="en-US"/>
          </a:p>
        </p:txBody>
      </p:sp>
      <p:sp>
        <p:nvSpPr>
          <p:cNvPr id="8"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dirty="0"/>
          </a:p>
        </p:txBody>
      </p:sp>
      <p:sp>
        <p:nvSpPr>
          <p:cNvPr id="7" name="Title 1"/>
          <p:cNvSpPr>
            <a:spLocks noGrp="1"/>
          </p:cNvSpPr>
          <p:nvPr>
            <p:ph type="ctrTitle"/>
          </p:nvPr>
        </p:nvSpPr>
        <p:spPr>
          <a:xfrm>
            <a:off x="609600" y="2286000"/>
            <a:ext cx="9144000" cy="1524000"/>
          </a:xfrm>
        </p:spPr>
        <p:txBody>
          <a:bodyPr>
            <a:noAutofit/>
          </a:bodyPr>
          <a:lstStyle>
            <a:lvl1pPr>
              <a:defRPr sz="4000">
                <a:solidFill>
                  <a:schemeClr val="tx1"/>
                </a:solidFill>
              </a:defRPr>
            </a:lvl1pPr>
          </a:lstStyle>
          <a:p>
            <a:r>
              <a:rPr lang="en-US"/>
              <a:t>Click to edit Master title style</a:t>
            </a:r>
            <a:endParaRPr lang="en-US" dirty="0"/>
          </a:p>
        </p:txBody>
      </p:sp>
      <p:sp>
        <p:nvSpPr>
          <p:cNvPr id="9" name="Subtitle 2"/>
          <p:cNvSpPr>
            <a:spLocks noGrp="1"/>
          </p:cNvSpPr>
          <p:nvPr>
            <p:ph type="subTitle" idx="1"/>
          </p:nvPr>
        </p:nvSpPr>
        <p:spPr>
          <a:xfrm>
            <a:off x="609600" y="4041648"/>
            <a:ext cx="9144000" cy="990600"/>
          </a:xfrm>
        </p:spPr>
        <p:txBody>
          <a:bodyPr anchor="t" anchorCtr="0">
            <a:normAutofit/>
          </a:bodyPr>
          <a:lstStyle>
            <a:lvl1pPr marL="0" indent="0" algn="l">
              <a:buNone/>
              <a:defRPr sz="2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1594613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27" name="Rectangle 19"/>
          <p:cNvSpPr>
            <a:spLocks noGrp="1"/>
          </p:cNvSpPr>
          <p:nvPr>
            <p:ph type="ftr" sz="quarter" idx="11"/>
          </p:nvPr>
        </p:nvSpPr>
        <p:spPr/>
        <p:txBody>
          <a:bodyPr/>
          <a:lstStyle/>
          <a:p>
            <a:endParaRPr lang="en-US" dirty="0"/>
          </a:p>
        </p:txBody>
      </p:sp>
      <p:sp>
        <p:nvSpPr>
          <p:cNvPr id="24" name="Rectangle 26"/>
          <p:cNvSpPr>
            <a:spLocks noGrp="1"/>
          </p:cNvSpPr>
          <p:nvPr>
            <p:ph type="sldNum" sz="quarter" idx="12"/>
          </p:nvPr>
        </p:nvSpPr>
        <p:spPr/>
        <p:txBody>
          <a:bodyPr/>
          <a:lstStyle/>
          <a:p>
            <a:fld id="{963B0023-0CED-47F7-85AE-654F0B232C29}" type="slidenum">
              <a:rPr lang="en-US" smtClean="0"/>
              <a:pPr/>
              <a:t>‹#›</a:t>
            </a:fld>
            <a:endParaRPr lang="en-US" dirty="0"/>
          </a:p>
        </p:txBody>
      </p:sp>
    </p:spTree>
    <p:extLst>
      <p:ext uri="{BB962C8B-B14F-4D97-AF65-F5344CB8AC3E}">
        <p14:creationId xmlns:p14="http://schemas.microsoft.com/office/powerpoint/2010/main" val="2186190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2786853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BFEBEB0A-9E3D-4B14-9782-E2AE3DA60D96}" type="slidenum">
              <a:rPr lang="en-US" smtClean="0"/>
              <a:pPr/>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1803775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FEBEB0A-9E3D-4B14-9782-E2AE3DA60D96}" type="slidenum">
              <a:rPr lang="en-US" smtClean="0"/>
              <a:pPr/>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4162164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795" y="6391657"/>
            <a:ext cx="612396" cy="365125"/>
          </a:xfrm>
        </p:spPr>
        <p:txBody>
          <a:bodyPr/>
          <a:lstStyle>
            <a:lvl1pPr>
              <a:defRPr>
                <a:solidFill>
                  <a:schemeClr val="tx1"/>
                </a:solidFill>
              </a:defRPr>
            </a:lvl1pPr>
          </a:lstStyle>
          <a:p>
            <a:fld id="{BFEBEB0A-9E3D-4B14-9782-E2AE3DA60D96}" type="slidenum">
              <a:rPr lang="en-US" smtClean="0"/>
              <a:pPr/>
              <a:t>‹#›</a:t>
            </a:fld>
            <a:endParaRPr lang="en-US" dirty="0"/>
          </a:p>
        </p:txBody>
      </p:sp>
      <p:sp>
        <p:nvSpPr>
          <p:cNvPr id="3" name="Rectangle 19"/>
          <p:cNvSpPr>
            <a:spLocks noGrp="1"/>
          </p:cNvSpPr>
          <p:nvPr>
            <p:ph type="ftr" sz="quarter" idx="11"/>
          </p:nvPr>
        </p:nvSpPr>
        <p:spPr>
          <a:xfrm>
            <a:off x="609600" y="6400800"/>
            <a:ext cx="6807200" cy="304800"/>
          </a:xfrm>
        </p:spPr>
        <p:txBody>
          <a:bodyPr/>
          <a:lstStyle>
            <a:lvl1pPr>
              <a:defRPr>
                <a:solidFill>
                  <a:schemeClr val="tx1"/>
                </a:solidFill>
              </a:defRPr>
            </a:lvl1pPr>
            <a:extLst/>
          </a:lstStyle>
          <a:p>
            <a:endParaRPr lang="en-US" dirty="0"/>
          </a:p>
        </p:txBody>
      </p:sp>
    </p:spTree>
    <p:extLst>
      <p:ext uri="{BB962C8B-B14F-4D97-AF65-F5344CB8AC3E}">
        <p14:creationId xmlns:p14="http://schemas.microsoft.com/office/powerpoint/2010/main" val="200103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2">
    <p:bg>
      <p:bgPr>
        <a:solidFill>
          <a:srgbClr val="AB192D"/>
        </a:solidFill>
        <a:effectLst/>
      </p:bgPr>
    </p:bg>
    <p:spTree>
      <p:nvGrpSpPr>
        <p:cNvPr id="1" name=""/>
        <p:cNvGrpSpPr/>
        <p:nvPr/>
      </p:nvGrpSpPr>
      <p:grpSpPr>
        <a:xfrm>
          <a:off x="0" y="0"/>
          <a:ext cx="0" cy="0"/>
          <a:chOff x="0" y="0"/>
          <a:chExt cx="0" cy="0"/>
        </a:xfrm>
      </p:grpSpPr>
      <p:pic>
        <p:nvPicPr>
          <p:cNvPr id="9"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990601"/>
            <a:ext cx="3383438" cy="1105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
        <p:nvSpPr>
          <p:cNvPr id="7" name="Title 1"/>
          <p:cNvSpPr>
            <a:spLocks noGrp="1"/>
          </p:cNvSpPr>
          <p:nvPr>
            <p:ph type="ctrTitle" hasCustomPrompt="1"/>
          </p:nvPr>
        </p:nvSpPr>
        <p:spPr>
          <a:xfrm>
            <a:off x="609600" y="2537925"/>
            <a:ext cx="9144000" cy="1524001"/>
          </a:xfrm>
        </p:spPr>
        <p:txBody>
          <a:bodyPr>
            <a:noAutofit/>
          </a:bodyPr>
          <a:lstStyle>
            <a:lvl1pPr>
              <a:defRPr sz="4000" b="1">
                <a:solidFill>
                  <a:schemeClr val="bg1"/>
                </a:solidFill>
              </a:defRPr>
            </a:lvl1pPr>
          </a:lstStyle>
          <a:p>
            <a:r>
              <a:rPr lang="en-US" dirty="0"/>
              <a:t>Click to edit</a:t>
            </a:r>
            <a:br>
              <a:rPr lang="en-US" dirty="0"/>
            </a:br>
            <a:r>
              <a:rPr lang="en-US" dirty="0"/>
              <a:t>Master title style</a:t>
            </a:r>
          </a:p>
        </p:txBody>
      </p:sp>
      <p:sp>
        <p:nvSpPr>
          <p:cNvPr id="10" name="Subtitle 2"/>
          <p:cNvSpPr>
            <a:spLocks noGrp="1"/>
          </p:cNvSpPr>
          <p:nvPr>
            <p:ph type="subTitle" idx="1"/>
          </p:nvPr>
        </p:nvSpPr>
        <p:spPr>
          <a:xfrm>
            <a:off x="609600" y="4293573"/>
            <a:ext cx="9144000" cy="990600"/>
          </a:xfrm>
        </p:spPr>
        <p:txBody>
          <a:bodyPr anchor="t" anchorCtr="0">
            <a:normAutofit/>
          </a:bodyPr>
          <a:lstStyle>
            <a:lvl1pPr marL="0" indent="0" algn="l">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920168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BFEBEB0A-9E3D-4B14-9782-E2AE3DA60D96}" type="slidenum">
              <a:rPr lang="en-US" smtClean="0"/>
              <a:pPr/>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dirty="0"/>
          </a:p>
        </p:txBody>
      </p:sp>
    </p:spTree>
    <p:extLst>
      <p:ext uri="{BB962C8B-B14F-4D97-AF65-F5344CB8AC3E}">
        <p14:creationId xmlns:p14="http://schemas.microsoft.com/office/powerpoint/2010/main" val="415709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hoto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BFEBEB0A-9E3D-4B14-9782-E2AE3DA60D96}"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Picture Placeholder 5"/>
          <p:cNvSpPr>
            <a:spLocks noGrp="1"/>
          </p:cNvSpPr>
          <p:nvPr>
            <p:ph type="pic" sz="quarter" idx="12"/>
          </p:nvPr>
        </p:nvSpPr>
        <p:spPr>
          <a:xfrm>
            <a:off x="609600" y="1524000"/>
            <a:ext cx="7823200" cy="4648200"/>
          </a:xfrm>
        </p:spPr>
        <p:txBody>
          <a:bodyPr/>
          <a:lstStyle/>
          <a:p>
            <a:r>
              <a:rPr lang="en-US"/>
              <a:t>Click icon to add picture</a:t>
            </a:r>
          </a:p>
        </p:txBody>
      </p:sp>
      <p:sp>
        <p:nvSpPr>
          <p:cNvPr id="8" name="Text Placeholder 7"/>
          <p:cNvSpPr>
            <a:spLocks noGrp="1"/>
          </p:cNvSpPr>
          <p:nvPr>
            <p:ph type="body" sz="quarter" idx="13"/>
          </p:nvPr>
        </p:nvSpPr>
        <p:spPr>
          <a:xfrm>
            <a:off x="8737600" y="1524000"/>
            <a:ext cx="2844800" cy="4648200"/>
          </a:xfrm>
        </p:spPr>
        <p:txBody>
          <a:bodyPr>
            <a:normAutofit/>
          </a:bodyPr>
          <a:lstStyle>
            <a:lvl1pPr marL="0" indent="0">
              <a:buFontTx/>
              <a:buNone/>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2312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lankRed">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31" y="1066834"/>
            <a:ext cx="4459738" cy="4428034"/>
          </a:xfrm>
          <a:prstGeom prst="rect">
            <a:avLst/>
          </a:prstGeom>
        </p:spPr>
      </p:pic>
    </p:spTree>
    <p:extLst>
      <p:ext uri="{BB962C8B-B14F-4D97-AF65-F5344CB8AC3E}">
        <p14:creationId xmlns:p14="http://schemas.microsoft.com/office/powerpoint/2010/main" val="149735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1143000"/>
          </a:xfrm>
          <a:prstGeom prst="rect">
            <a:avLst/>
          </a:prstGeom>
          <a:solidFill>
            <a:schemeClr val="bg2"/>
          </a:solidFill>
          <a:ln>
            <a:noFill/>
          </a:ln>
          <a:effectLst>
            <a:innerShdw blurRad="215900" dist="76200" dir="5400000">
              <a:prstClr val="black">
                <a:alpha val="1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25475" y="1447800"/>
            <a:ext cx="9144000" cy="1676400"/>
          </a:xfrm>
        </p:spPr>
        <p:txBody>
          <a:bodyPr anchor="b" anchorCtr="0"/>
          <a:lstStyle>
            <a:lvl1pPr algn="l">
              <a:defRPr lang="en-US" sz="4000" b="1" kern="1200" dirty="0">
                <a:solidFill>
                  <a:schemeClr val="tx1">
                    <a:lumMod val="85000"/>
                    <a:lumOff val="15000"/>
                  </a:schemeClr>
                </a:solidFill>
                <a:latin typeface="Verdana" pitchFamily="34" charset="0"/>
                <a:ea typeface="Verdana" pitchFamily="34" charset="0"/>
                <a:cs typeface="Verdan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625475" y="31242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4D45DE52-35B9-4999-80DE-6CDB858969FC}" type="slidenum">
              <a:rPr lang="en-US" smtClean="0"/>
              <a:t>‹#›</a:t>
            </a:fld>
            <a:endParaRPr lang="en-US"/>
          </a:p>
        </p:txBody>
      </p:sp>
      <p:sp>
        <p:nvSpPr>
          <p:cNvPr id="9" name="Footer Placeholder 2"/>
          <p:cNvSpPr>
            <a:spLocks noGrp="1"/>
          </p:cNvSpPr>
          <p:nvPr>
            <p:ph type="ftr" sz="quarter" idx="3"/>
          </p:nvPr>
        </p:nvSpPr>
        <p:spPr>
          <a:xfrm>
            <a:off x="625475" y="6400800"/>
            <a:ext cx="6807200" cy="304800"/>
          </a:xfrm>
          <a:prstGeom prst="rect">
            <a:avLst/>
          </a:prstGeom>
        </p:spPr>
        <p:txBody>
          <a:bodyPr/>
          <a:lstStyle>
            <a:lvl1pPr>
              <a:defRPr sz="1600" b="0">
                <a:solidFill>
                  <a:schemeClr val="tx2"/>
                </a:solidFill>
              </a:defRPr>
            </a:lvl1pPr>
          </a:lstStyle>
          <a:p>
            <a:endParaRPr lang="en-US"/>
          </a:p>
        </p:txBody>
      </p:sp>
      <p:pic>
        <p:nvPicPr>
          <p:cNvPr id="8" name="Picture 7" descr="greyWatermark-20.png"/>
          <p:cNvPicPr>
            <a:picLocks noChangeAspect="1"/>
          </p:cNvPicPr>
          <p:nvPr/>
        </p:nvPicPr>
        <p:blipFill>
          <a:blip r:embed="rId2" cstate="print"/>
          <a:stretch>
            <a:fillRect/>
          </a:stretch>
        </p:blipFill>
        <p:spPr>
          <a:xfrm>
            <a:off x="7949092" y="2703302"/>
            <a:ext cx="4242908" cy="4154698"/>
          </a:xfrm>
          <a:prstGeom prst="rect">
            <a:avLst/>
          </a:prstGeom>
        </p:spPr>
      </p:pic>
    </p:spTree>
    <p:extLst>
      <p:ext uri="{BB962C8B-B14F-4D97-AF65-F5344CB8AC3E}">
        <p14:creationId xmlns:p14="http://schemas.microsoft.com/office/powerpoint/2010/main" val="916187960"/>
      </p:ext>
    </p:extLst>
  </p:cSld>
  <p:clrMapOvr>
    <a:masterClrMapping/>
  </p:clrMapOvr>
  <p:extLst>
    <p:ext uri="{DCECCB84-F9BA-43D5-87BE-67443E8EF086}">
      <p15:sldGuideLst xmlns:p15="http://schemas.microsoft.com/office/powerpoint/2012/main">
        <p15:guide id="1" pos="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3" name="Rectangle 13"/>
          <p:cNvSpPr>
            <a:spLocks noGrp="1"/>
          </p:cNvSpPr>
          <p:nvPr>
            <p:ph type="title"/>
          </p:nvPr>
        </p:nvSpPr>
        <p:spPr/>
        <p:txBody>
          <a:bodyPr anchor="b" anchorCtr="0"/>
          <a:lstStyle/>
          <a:p>
            <a:r>
              <a:rPr lang="en-US" noProof="1"/>
              <a:t>Click to edit Master title style</a:t>
            </a:r>
            <a:endParaRPr lang="en-US" dirty="0"/>
          </a:p>
        </p:txBody>
      </p:sp>
      <p:sp>
        <p:nvSpPr>
          <p:cNvPr id="14" name="Rectangle 6"/>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
        <p:nvSpPr>
          <p:cNvPr id="27" name="Rectangle 19"/>
          <p:cNvSpPr>
            <a:spLocks noGrp="1"/>
          </p:cNvSpPr>
          <p:nvPr>
            <p:ph type="ftr" sz="quarter" idx="11"/>
          </p:nvPr>
        </p:nvSpPr>
        <p:spPr/>
        <p:txBody>
          <a:bodyPr/>
          <a:lstStyle/>
          <a:p>
            <a:endParaRPr lang="en-US"/>
          </a:p>
        </p:txBody>
      </p:sp>
      <p:sp>
        <p:nvSpPr>
          <p:cNvPr id="24" name="Rectangle 26"/>
          <p:cNvSpPr>
            <a:spLocks noGrp="1"/>
          </p:cNvSpPr>
          <p:nvPr>
            <p:ph type="sldNum" sz="quarter" idx="12"/>
          </p:nvPr>
        </p:nvSpPr>
        <p:spPr/>
        <p:txBody>
          <a:bodyPr/>
          <a:lstStyle/>
          <a:p>
            <a:fld id="{4D45DE52-35B9-4999-80DE-6CDB858969FC}" type="slidenum">
              <a:rPr lang="en-US" smtClean="0"/>
              <a:t>‹#›</a:t>
            </a:fld>
            <a:endParaRPr lang="en-US"/>
          </a:p>
        </p:txBody>
      </p:sp>
    </p:spTree>
    <p:extLst>
      <p:ext uri="{BB962C8B-B14F-4D97-AF65-F5344CB8AC3E}">
        <p14:creationId xmlns:p14="http://schemas.microsoft.com/office/powerpoint/2010/main" val="206763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0"/>
            <a:ext cx="4876800" cy="44958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4D45DE52-35B9-4999-80DE-6CDB858969FC}" type="slidenum">
              <a:rPr lang="en-US" smtClean="0"/>
              <a:t>‹#›</a:t>
            </a:fld>
            <a:endParaRPr lang="en-US"/>
          </a:p>
        </p:txBody>
      </p:sp>
      <p:sp>
        <p:nvSpPr>
          <p:cNvPr id="6"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177287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60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160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1496736"/>
            <a:ext cx="4876800" cy="639762"/>
          </a:xfrm>
        </p:spPr>
        <p:txBody>
          <a:bodyPr anchor="b">
            <a:noAutofit/>
          </a:bodyPr>
          <a:lstStyle>
            <a:lvl1pPr marL="0" indent="0">
              <a:buNone/>
              <a:defRPr sz="20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7600" y="2216400"/>
            <a:ext cx="4876800" cy="3955800"/>
          </a:xfrm>
        </p:spPr>
        <p:txBody>
          <a:bodyPr anchor="t" anchorCtr="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4D45DE52-35B9-4999-80DE-6CDB858969FC}" type="slidenum">
              <a:rPr lang="en-US" smtClean="0"/>
              <a:t>‹#›</a:t>
            </a:fld>
            <a:endParaRPr lang="en-US"/>
          </a:p>
        </p:txBody>
      </p: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478803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4D45DE52-35B9-4999-80DE-6CDB858969FC}" type="slidenum">
              <a:rPr lang="en-US" smtClean="0"/>
              <a:t>‹#›</a:t>
            </a:fld>
            <a:endParaRPr lang="en-US"/>
          </a:p>
        </p:txBody>
      </p:sp>
      <p:sp>
        <p:nvSpPr>
          <p:cNvPr id="4"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23024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 y="6391657"/>
            <a:ext cx="612396" cy="365125"/>
          </a:xfrm>
        </p:spPr>
        <p:txBody>
          <a:bodyPr/>
          <a:lstStyle/>
          <a:p>
            <a:fld id="{4D45DE52-35B9-4999-80DE-6CDB858969FC}" type="slidenum">
              <a:rPr lang="en-US" smtClean="0"/>
              <a:t>‹#›</a:t>
            </a:fld>
            <a:endParaRPr lang="en-US"/>
          </a:p>
        </p:txBody>
      </p:sp>
      <p:sp>
        <p:nvSpPr>
          <p:cNvPr id="3"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16584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1074400" cy="1066800"/>
          </a:xfrm>
        </p:spPr>
        <p:txBody>
          <a:bodyPr anchor="b">
            <a:normAutofit/>
          </a:bodyPr>
          <a:lstStyle>
            <a:lvl1pPr algn="l">
              <a:defRPr sz="3200" b="1"/>
            </a:lvl1pPr>
          </a:lstStyle>
          <a:p>
            <a:r>
              <a:rPr lang="en-US"/>
              <a:t>Click to edit Master title style</a:t>
            </a:r>
            <a:endParaRPr lang="en-US" dirty="0"/>
          </a:p>
        </p:txBody>
      </p:sp>
      <p:sp>
        <p:nvSpPr>
          <p:cNvPr id="3" name="Content Placeholder 2"/>
          <p:cNvSpPr>
            <a:spLocks noGrp="1"/>
          </p:cNvSpPr>
          <p:nvPr>
            <p:ph idx="1"/>
          </p:nvPr>
        </p:nvSpPr>
        <p:spPr>
          <a:xfrm>
            <a:off x="4523709" y="1524001"/>
            <a:ext cx="7058691" cy="46481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1890" y="1524000"/>
            <a:ext cx="3564876" cy="4648200"/>
          </a:xfrm>
        </p:spPr>
        <p:txBody>
          <a:bodyPr>
            <a:normAutofit/>
          </a:bodyPr>
          <a:lstStyle>
            <a:lvl1pPr marL="0" indent="0">
              <a:buNone/>
              <a:defRPr sz="20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4D45DE52-35B9-4999-80DE-6CDB858969FC}" type="slidenum">
              <a:rPr lang="en-US" smtClean="0"/>
              <a:t>‹#›</a:t>
            </a:fld>
            <a:endParaRPr lang="en-US"/>
          </a:p>
        </p:txBody>
      </p:sp>
      <p:cxnSp>
        <p:nvCxnSpPr>
          <p:cNvPr id="10" name="Straight Connector 9"/>
          <p:cNvCxnSpPr/>
          <p:nvPr/>
        </p:nvCxnSpPr>
        <p:spPr>
          <a:xfrm rot="5400000">
            <a:off x="2447147" y="3581135"/>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19"/>
          <p:cNvSpPr>
            <a:spLocks noGrp="1"/>
          </p:cNvSpPr>
          <p:nvPr>
            <p:ph type="ftr" sz="quarter" idx="11"/>
          </p:nvPr>
        </p:nvSpPr>
        <p:spPr>
          <a:xfrm>
            <a:off x="609600" y="6400800"/>
            <a:ext cx="6807200" cy="304800"/>
          </a:xfrm>
        </p:spPr>
        <p:txBody>
          <a:bodyPr/>
          <a:lstStyle/>
          <a:p>
            <a:endParaRPr lang="en-US"/>
          </a:p>
        </p:txBody>
      </p:sp>
    </p:spTree>
    <p:extLst>
      <p:ext uri="{BB962C8B-B14F-4D97-AF65-F5344CB8AC3E}">
        <p14:creationId xmlns:p14="http://schemas.microsoft.com/office/powerpoint/2010/main" val="3690419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51367"/>
            <a:ext cx="10972800" cy="8001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 y="6387664"/>
            <a:ext cx="609600" cy="394136"/>
          </a:xfrm>
          <a:prstGeom prst="rect">
            <a:avLst/>
          </a:prstGeom>
        </p:spPr>
        <p:txBody>
          <a:bodyPr vert="horz" lIns="91440" tIns="45720" rIns="91440" bIns="45720" rtlCol="0" anchor="ctr"/>
          <a:lstStyle>
            <a:lvl1pPr algn="l">
              <a:defRPr sz="1200">
                <a:solidFill>
                  <a:schemeClr val="tx1">
                    <a:lumMod val="85000"/>
                    <a:lumOff val="15000"/>
                  </a:schemeClr>
                </a:solidFill>
                <a:latin typeface="+mj-lt"/>
              </a:defRPr>
            </a:lvl1pPr>
          </a:lstStyle>
          <a:p>
            <a:fld id="{4D45DE52-35B9-4999-80DE-6CDB858969FC}" type="slidenum">
              <a:rPr lang="en-US" smtClean="0"/>
              <a:t>‹#›</a:t>
            </a:fld>
            <a:endParaRPr lang="en-US"/>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p:nvSpPr>
        <p:spPr>
          <a:xfrm>
            <a:off x="7315200" y="6400800"/>
            <a:ext cx="4470400" cy="369332"/>
          </a:xfrm>
          <a:prstGeom prst="rect">
            <a:avLst/>
          </a:prstGeom>
          <a:noFill/>
          <a:ln>
            <a:noFill/>
          </a:ln>
        </p:spPr>
        <p:txBody>
          <a:bodyPr wrap="square" rtlCol="0">
            <a:spAutoFit/>
          </a:bodyPr>
          <a:lstStyle/>
          <a:p>
            <a:pPr algn="r"/>
            <a:r>
              <a:rPr lang="en-US" sz="1800" dirty="0">
                <a:solidFill>
                  <a:schemeClr val="bg2"/>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2"/>
                </a:solidFill>
              </a:defRPr>
            </a:lvl1pPr>
          </a:lstStyle>
          <a:p>
            <a:endParaRPr lang="en-US"/>
          </a:p>
        </p:txBody>
      </p:sp>
    </p:spTree>
    <p:extLst>
      <p:ext uri="{BB962C8B-B14F-4D97-AF65-F5344CB8AC3E}">
        <p14:creationId xmlns:p14="http://schemas.microsoft.com/office/powerpoint/2010/main" val="3857967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3200" b="1" kern="1200">
          <a:solidFill>
            <a:schemeClr val="tx1">
              <a:lumMod val="85000"/>
              <a:lumOff val="15000"/>
            </a:schemeClr>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42900"/>
            <a:ext cx="10972800" cy="8001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524000"/>
            <a:ext cx="10972800" cy="4648200"/>
          </a:xfrm>
          <a:prstGeom prst="rect">
            <a:avLst/>
          </a:prstGeom>
        </p:spPr>
        <p:txBody>
          <a:bodyPr vert="horz" lIns="91440" tIns="45720" rIns="91440" bIns="4572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 y="6391657"/>
            <a:ext cx="609600" cy="313944"/>
          </a:xfrm>
          <a:prstGeom prst="rect">
            <a:avLst/>
          </a:prstGeom>
        </p:spPr>
        <p:txBody>
          <a:bodyPr vert="horz" lIns="91440" tIns="45720" rIns="91440" bIns="45720" rtlCol="0" anchor="ctr"/>
          <a:lstStyle>
            <a:lvl1pPr algn="l">
              <a:defRPr sz="1200">
                <a:solidFill>
                  <a:schemeClr val="tx1"/>
                </a:solidFill>
                <a:latin typeface="+mj-lt"/>
              </a:defRPr>
            </a:lvl1pPr>
          </a:lstStyle>
          <a:p>
            <a:fld id="{BFEBEB0A-9E3D-4B14-9782-E2AE3DA60D96}" type="slidenum">
              <a:rPr lang="en-US" smtClean="0"/>
              <a:pPr/>
              <a:t>‹#›</a:t>
            </a:fld>
            <a:endParaRPr lang="en-US" dirty="0"/>
          </a:p>
        </p:txBody>
      </p:sp>
      <p:sp>
        <p:nvSpPr>
          <p:cNvPr id="9" name="Rectangle 8"/>
          <p:cNvSpPr/>
          <p:nvPr/>
        </p:nvSpPr>
        <p:spPr>
          <a:xfrm>
            <a:off x="609600" y="1234967"/>
            <a:ext cx="11582400" cy="45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p:nvSpPr>
        <p:spPr>
          <a:xfrm>
            <a:off x="7315200" y="6400800"/>
            <a:ext cx="4470400" cy="369332"/>
          </a:xfrm>
          <a:prstGeom prst="rect">
            <a:avLst/>
          </a:prstGeom>
          <a:noFill/>
          <a:ln>
            <a:noFill/>
          </a:ln>
        </p:spPr>
        <p:txBody>
          <a:bodyPr wrap="square" rtlCol="0">
            <a:spAutoFit/>
          </a:bodyPr>
          <a:lstStyle/>
          <a:p>
            <a:pPr algn="r"/>
            <a:r>
              <a:rPr lang="en-US" sz="1800" dirty="0">
                <a:solidFill>
                  <a:schemeClr val="tx1"/>
                </a:solidFill>
                <a:latin typeface="Times New Roman" pitchFamily="18" charset="0"/>
                <a:cs typeface="Times New Roman" pitchFamily="18" charset="0"/>
              </a:rPr>
              <a:t>Worcester Polytechnic Institute</a:t>
            </a:r>
          </a:p>
        </p:txBody>
      </p:sp>
      <p:sp>
        <p:nvSpPr>
          <p:cNvPr id="13" name="Footer Placeholder 2"/>
          <p:cNvSpPr>
            <a:spLocks noGrp="1"/>
          </p:cNvSpPr>
          <p:nvPr>
            <p:ph type="ftr" sz="quarter" idx="3"/>
          </p:nvPr>
        </p:nvSpPr>
        <p:spPr>
          <a:xfrm>
            <a:off x="609600" y="6400800"/>
            <a:ext cx="6807200" cy="304800"/>
          </a:xfrm>
          <a:prstGeom prst="rect">
            <a:avLst/>
          </a:prstGeom>
        </p:spPr>
        <p:txBody>
          <a:bodyPr/>
          <a:lstStyle>
            <a:lvl1pPr>
              <a:defRPr sz="1600" b="0">
                <a:solidFill>
                  <a:schemeClr val="tx1"/>
                </a:solidFill>
              </a:defRPr>
            </a:lvl1pPr>
          </a:lstStyle>
          <a:p>
            <a:endParaRPr lang="en-US" dirty="0"/>
          </a:p>
        </p:txBody>
      </p:sp>
    </p:spTree>
    <p:extLst>
      <p:ext uri="{BB962C8B-B14F-4D97-AF65-F5344CB8AC3E}">
        <p14:creationId xmlns:p14="http://schemas.microsoft.com/office/powerpoint/2010/main" val="250552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notesSlide" Target="../notesSlides/notesSlide4.xml"/><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notesSlide" Target="../notesSlides/notesSlide5.xml"/><Relationship Id="rId7" Type="http://schemas.openxmlformats.org/officeDocument/2006/relationships/image" Target="../media/image15.svg"/><Relationship Id="rId12"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2.xml"/><Relationship Id="rId6" Type="http://schemas.openxmlformats.org/officeDocument/2006/relationships/image" Target="../media/image14.png"/><Relationship Id="rId11" Type="http://schemas.openxmlformats.org/officeDocument/2006/relationships/image" Target="../media/image25.svg"/><Relationship Id="rId5" Type="http://schemas.openxmlformats.org/officeDocument/2006/relationships/image" Target="../media/image13.svg"/><Relationship Id="rId10" Type="http://schemas.openxmlformats.org/officeDocument/2006/relationships/image" Target="../media/image24.png"/><Relationship Id="rId4" Type="http://schemas.openxmlformats.org/officeDocument/2006/relationships/image" Target="../media/image12.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6.xml"/><Relationship Id="rId7" Type="http://schemas.openxmlformats.org/officeDocument/2006/relationships/image" Target="../media/image25.sv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2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F654-A9CA-3C2F-A068-F51406002117}"/>
              </a:ext>
            </a:extLst>
          </p:cNvPr>
          <p:cNvSpPr>
            <a:spLocks noGrp="1"/>
          </p:cNvSpPr>
          <p:nvPr>
            <p:ph type="ctrTitle"/>
          </p:nvPr>
        </p:nvSpPr>
        <p:spPr>
          <a:xfrm>
            <a:off x="609600" y="2537925"/>
            <a:ext cx="11582400" cy="1524001"/>
          </a:xfrm>
        </p:spPr>
        <p:txBody>
          <a:bodyPr/>
          <a:lstStyle/>
          <a:p>
            <a:r>
              <a:rPr lang="en-US" dirty="0"/>
              <a:t>AutoOD: A Self-Tuning Anomaly Detection System</a:t>
            </a:r>
          </a:p>
        </p:txBody>
      </p:sp>
      <p:sp>
        <p:nvSpPr>
          <p:cNvPr id="3" name="Subtitle 2">
            <a:extLst>
              <a:ext uri="{FF2B5EF4-FFF2-40B4-BE49-F238E27FC236}">
                <a16:creationId xmlns:a16="http://schemas.microsoft.com/office/drawing/2014/main" id="{DF11430A-1E32-0C4B-59FF-DD07C3A16E59}"/>
              </a:ext>
            </a:extLst>
          </p:cNvPr>
          <p:cNvSpPr>
            <a:spLocks noGrp="1"/>
          </p:cNvSpPr>
          <p:nvPr>
            <p:ph type="subTitle" idx="1"/>
          </p:nvPr>
        </p:nvSpPr>
        <p:spPr>
          <a:xfrm>
            <a:off x="609600" y="4452964"/>
            <a:ext cx="9633358" cy="1033436"/>
          </a:xfrm>
        </p:spPr>
        <p:txBody>
          <a:bodyPr>
            <a:normAutofit/>
          </a:bodyPr>
          <a:lstStyle/>
          <a:p>
            <a:r>
              <a:rPr lang="en-US" sz="2400" b="1" dirty="0"/>
              <a:t>Dennis Hofmann</a:t>
            </a:r>
            <a:r>
              <a:rPr lang="en-US" sz="2400" b="1" baseline="30000" dirty="0"/>
              <a:t>1</a:t>
            </a:r>
            <a:r>
              <a:rPr lang="en-US" sz="2400" dirty="0"/>
              <a:t>, Peter VanNostrand</a:t>
            </a:r>
            <a:r>
              <a:rPr lang="en-US" sz="2400" baseline="30000" dirty="0"/>
              <a:t>1</a:t>
            </a:r>
            <a:r>
              <a:rPr lang="en-US" sz="2400" dirty="0"/>
              <a:t>, </a:t>
            </a:r>
            <a:r>
              <a:rPr lang="en-US" sz="2400" dirty="0" err="1"/>
              <a:t>Huayi</a:t>
            </a:r>
            <a:r>
              <a:rPr lang="en-US" sz="2400" dirty="0"/>
              <a:t> Zhang</a:t>
            </a:r>
            <a:r>
              <a:rPr lang="en-US" sz="2400" baseline="30000" dirty="0"/>
              <a:t>1</a:t>
            </a:r>
            <a:r>
              <a:rPr lang="en-US" sz="2400" dirty="0"/>
              <a:t>, </a:t>
            </a:r>
            <a:r>
              <a:rPr lang="en-US" sz="2400" dirty="0" err="1"/>
              <a:t>Yizhou</a:t>
            </a:r>
            <a:r>
              <a:rPr lang="en-US" sz="2400" dirty="0"/>
              <a:t> Yan</a:t>
            </a:r>
            <a:r>
              <a:rPr lang="en-US" sz="2400" baseline="30000" dirty="0"/>
              <a:t>2</a:t>
            </a:r>
            <a:r>
              <a:rPr lang="en-US" sz="2400" dirty="0"/>
              <a:t>, Lei Cao</a:t>
            </a:r>
            <a:r>
              <a:rPr lang="en-US" sz="2400" baseline="30000" dirty="0"/>
              <a:t>3</a:t>
            </a:r>
            <a:r>
              <a:rPr lang="en-US" sz="2400" dirty="0"/>
              <a:t>, Samuel Madden</a:t>
            </a:r>
            <a:r>
              <a:rPr lang="en-US" sz="2400" baseline="30000" dirty="0"/>
              <a:t>4</a:t>
            </a:r>
            <a:r>
              <a:rPr lang="en-US" sz="2400" dirty="0"/>
              <a:t>, Elke Rundensteiner</a:t>
            </a:r>
            <a:r>
              <a:rPr lang="en-US" sz="2400" baseline="30000" dirty="0"/>
              <a:t>1</a:t>
            </a:r>
            <a:endParaRPr lang="en-US" sz="2400" dirty="0"/>
          </a:p>
        </p:txBody>
      </p:sp>
      <p:sp>
        <p:nvSpPr>
          <p:cNvPr id="4" name="Subtitle 2">
            <a:extLst>
              <a:ext uri="{FF2B5EF4-FFF2-40B4-BE49-F238E27FC236}">
                <a16:creationId xmlns:a16="http://schemas.microsoft.com/office/drawing/2014/main" id="{DE61963F-6468-9AEB-D5BF-D2EEB65693DB}"/>
              </a:ext>
            </a:extLst>
          </p:cNvPr>
          <p:cNvSpPr txBox="1">
            <a:spLocks/>
          </p:cNvSpPr>
          <p:nvPr/>
        </p:nvSpPr>
        <p:spPr>
          <a:xfrm>
            <a:off x="609600" y="5437367"/>
            <a:ext cx="9144000" cy="926858"/>
          </a:xfrm>
          <a:prstGeom prst="rect">
            <a:avLst/>
          </a:prstGeom>
        </p:spPr>
        <p:txBody>
          <a:bodyPr vert="horz" lIns="91440" tIns="45720" rIns="91440" bIns="45720" rtlCol="0" anchor="t" anchorCtr="0">
            <a:normAutofit/>
          </a:bodyPr>
          <a:lstStyle>
            <a:lvl1pPr marL="0" indent="0" algn="l" defTabSz="914400" rtl="0" eaLnBrk="1" latinLnBrk="0" hangingPunct="1">
              <a:lnSpc>
                <a:spcPct val="95000"/>
              </a:lnSpc>
              <a:spcBef>
                <a:spcPts val="1200"/>
              </a:spcBef>
              <a:buClr>
                <a:schemeClr val="bg2"/>
              </a:buClr>
              <a:buFont typeface="Arial" pitchFamily="34" charset="0"/>
              <a:buNone/>
              <a:defRPr sz="2800" kern="1200">
                <a:solidFill>
                  <a:schemeClr val="tx2"/>
                </a:solidFill>
                <a:latin typeface="Verdana" pitchFamily="34" charset="0"/>
                <a:ea typeface="Verdana" pitchFamily="34" charset="0"/>
                <a:cs typeface="Verdana" pitchFamily="34" charset="0"/>
              </a:defRPr>
            </a:lvl1pPr>
            <a:lvl2pPr marL="457200" indent="0" algn="ctr" defTabSz="914400" rtl="0" eaLnBrk="1" latinLnBrk="0" hangingPunct="1">
              <a:lnSpc>
                <a:spcPct val="95000"/>
              </a:lnSpc>
              <a:spcBef>
                <a:spcPts val="600"/>
              </a:spcBef>
              <a:buClr>
                <a:schemeClr val="bg2"/>
              </a:buClr>
              <a:buFont typeface="Verdana"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lnSpc>
                <a:spcPct val="95000"/>
              </a:lnSpc>
              <a:spcBef>
                <a:spcPts val="600"/>
              </a:spcBef>
              <a:buClr>
                <a:schemeClr val="bg2"/>
              </a:buClr>
              <a:buFont typeface="Wingdings" pitchFamily="2" charset="2"/>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lnSpc>
                <a:spcPct val="95000"/>
              </a:lnSpc>
              <a:spcBef>
                <a:spcPts val="600"/>
              </a:spcBef>
              <a:buClr>
                <a:schemeClr val="bg2"/>
              </a:buClr>
              <a:buFont typeface="Courier New" pitchFamily="49"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lnSpc>
                <a:spcPct val="95000"/>
              </a:lnSpc>
              <a:spcBef>
                <a:spcPts val="600"/>
              </a:spcBef>
              <a:buClr>
                <a:schemeClr val="bg2"/>
              </a:buClr>
              <a:buFont typeface="Arial" pitchFamily="34" charset="0"/>
              <a:buNone/>
              <a:defRPr sz="1600" kern="1200" baseline="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en-US" sz="2400" baseline="30000" dirty="0"/>
              <a:t>1</a:t>
            </a:r>
            <a:r>
              <a:rPr lang="en-US" sz="2400" dirty="0"/>
              <a:t>Worcester Polytechnic Institute, </a:t>
            </a:r>
            <a:r>
              <a:rPr lang="en-US" sz="2400" baseline="30000" dirty="0"/>
              <a:t>2</a:t>
            </a:r>
            <a:r>
              <a:rPr lang="en-US" sz="2400" dirty="0"/>
              <a:t>Meta, </a:t>
            </a:r>
            <a:r>
              <a:rPr lang="en-US" sz="2400" baseline="30000" dirty="0"/>
              <a:t>3</a:t>
            </a:r>
            <a:r>
              <a:rPr lang="en-US" sz="2400" dirty="0"/>
              <a:t>University of Arizona, </a:t>
            </a:r>
            <a:r>
              <a:rPr lang="en-US" sz="2400" baseline="30000" dirty="0"/>
              <a:t>4</a:t>
            </a:r>
            <a:r>
              <a:rPr lang="en-US" sz="2400" dirty="0"/>
              <a:t>Massachusetts Institute of Technology</a:t>
            </a:r>
          </a:p>
        </p:txBody>
      </p:sp>
      <p:pic>
        <p:nvPicPr>
          <p:cNvPr id="5" name="Picture 4">
            <a:extLst>
              <a:ext uri="{FF2B5EF4-FFF2-40B4-BE49-F238E27FC236}">
                <a16:creationId xmlns:a16="http://schemas.microsoft.com/office/drawing/2014/main" id="{9DFD9E01-4666-680C-5274-56DCB4B47A3C}"/>
              </a:ext>
            </a:extLst>
          </p:cNvPr>
          <p:cNvPicPr>
            <a:picLocks noChangeAspect="1"/>
          </p:cNvPicPr>
          <p:nvPr/>
        </p:nvPicPr>
        <p:blipFill>
          <a:blip r:embed="rId3"/>
          <a:stretch>
            <a:fillRect/>
          </a:stretch>
        </p:blipFill>
        <p:spPr>
          <a:xfrm>
            <a:off x="9917805" y="209868"/>
            <a:ext cx="1662953" cy="1589278"/>
          </a:xfrm>
          <a:prstGeom prst="rect">
            <a:avLst/>
          </a:prstGeom>
        </p:spPr>
      </p:pic>
      <p:sp>
        <p:nvSpPr>
          <p:cNvPr id="6" name="TextBox 5">
            <a:extLst>
              <a:ext uri="{FF2B5EF4-FFF2-40B4-BE49-F238E27FC236}">
                <a16:creationId xmlns:a16="http://schemas.microsoft.com/office/drawing/2014/main" id="{7C97E236-4938-501D-D587-466311943716}"/>
              </a:ext>
            </a:extLst>
          </p:cNvPr>
          <p:cNvSpPr txBox="1"/>
          <p:nvPr/>
        </p:nvSpPr>
        <p:spPr>
          <a:xfrm>
            <a:off x="9109515" y="1705379"/>
            <a:ext cx="3279531" cy="710650"/>
          </a:xfrm>
          <a:prstGeom prst="rect">
            <a:avLst/>
          </a:prstGeom>
          <a:noFill/>
        </p:spPr>
        <p:txBody>
          <a:bodyPr wrap="square" rtlCol="0">
            <a:noAutofit/>
          </a:bodyPr>
          <a:lstStyle/>
          <a:p>
            <a:pPr algn="ctr"/>
            <a:r>
              <a:rPr lang="en-US" sz="2000" dirty="0"/>
              <a:t>bit.ly/3wJvEIv</a:t>
            </a:r>
          </a:p>
          <a:p>
            <a:pPr algn="ctr"/>
            <a:r>
              <a:rPr lang="en-US" sz="2800" dirty="0"/>
              <a:t>AutoOD GitHub</a:t>
            </a:r>
          </a:p>
        </p:txBody>
      </p:sp>
    </p:spTree>
    <p:extLst>
      <p:ext uri="{BB962C8B-B14F-4D97-AF65-F5344CB8AC3E}">
        <p14:creationId xmlns:p14="http://schemas.microsoft.com/office/powerpoint/2010/main" val="536725910"/>
      </p:ext>
    </p:extLst>
  </p:cSld>
  <p:clrMapOvr>
    <a:masterClrMapping/>
  </p:clrMapOvr>
  <mc:AlternateContent xmlns:mc="http://schemas.openxmlformats.org/markup-compatibility/2006" xmlns:p14="http://schemas.microsoft.com/office/powerpoint/2010/main">
    <mc:Choice Requires="p14">
      <p:transition spd="slow" p14:dur="2000" advTm="9342"/>
    </mc:Choice>
    <mc:Fallback xmlns="">
      <p:transition spd="slow" advTm="93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Graphic 41" descr="Merger with solid fill">
            <a:extLst>
              <a:ext uri="{FF2B5EF4-FFF2-40B4-BE49-F238E27FC236}">
                <a16:creationId xmlns:a16="http://schemas.microsoft.com/office/drawing/2014/main" id="{5D287981-ECD7-4D01-A9E3-AEA62F483A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4257698" y="450906"/>
            <a:ext cx="3676604" cy="4790111"/>
          </a:xfrm>
          <a:prstGeom prst="rect">
            <a:avLst/>
          </a:prstGeom>
        </p:spPr>
      </p:pic>
      <p:sp>
        <p:nvSpPr>
          <p:cNvPr id="2" name="Title 1">
            <a:extLst>
              <a:ext uri="{FF2B5EF4-FFF2-40B4-BE49-F238E27FC236}">
                <a16:creationId xmlns:a16="http://schemas.microsoft.com/office/drawing/2014/main" id="{1757E241-C9F4-35B0-DDC5-48E1E47B28A3}"/>
              </a:ext>
            </a:extLst>
          </p:cNvPr>
          <p:cNvSpPr>
            <a:spLocks noGrp="1"/>
          </p:cNvSpPr>
          <p:nvPr>
            <p:ph type="title"/>
          </p:nvPr>
        </p:nvSpPr>
        <p:spPr>
          <a:xfrm>
            <a:off x="609601" y="381620"/>
            <a:ext cx="10972800" cy="800100"/>
          </a:xfrm>
        </p:spPr>
        <p:txBody>
          <a:bodyPr/>
          <a:lstStyle/>
          <a:p>
            <a:r>
              <a:rPr lang="en-US" dirty="0"/>
              <a:t>AutoOD Strategy</a:t>
            </a:r>
          </a:p>
        </p:txBody>
      </p:sp>
      <p:sp>
        <p:nvSpPr>
          <p:cNvPr id="4" name="Slide Number Placeholder 3">
            <a:extLst>
              <a:ext uri="{FF2B5EF4-FFF2-40B4-BE49-F238E27FC236}">
                <a16:creationId xmlns:a16="http://schemas.microsoft.com/office/drawing/2014/main" id="{286DC795-A70F-21DB-9A9B-E43617A45302}"/>
              </a:ext>
            </a:extLst>
          </p:cNvPr>
          <p:cNvSpPr>
            <a:spLocks noGrp="1"/>
          </p:cNvSpPr>
          <p:nvPr>
            <p:ph type="sldNum" sz="quarter" idx="12"/>
          </p:nvPr>
        </p:nvSpPr>
        <p:spPr/>
        <p:txBody>
          <a:bodyPr/>
          <a:lstStyle/>
          <a:p>
            <a:r>
              <a:rPr lang="en-US" dirty="0"/>
              <a:t>3</a:t>
            </a:r>
          </a:p>
        </p:txBody>
      </p:sp>
      <p:grpSp>
        <p:nvGrpSpPr>
          <p:cNvPr id="5" name="Group 4">
            <a:extLst>
              <a:ext uri="{FF2B5EF4-FFF2-40B4-BE49-F238E27FC236}">
                <a16:creationId xmlns:a16="http://schemas.microsoft.com/office/drawing/2014/main" id="{E890A4D9-CBCB-76FC-B3B8-DCE41819E84B}"/>
              </a:ext>
            </a:extLst>
          </p:cNvPr>
          <p:cNvGrpSpPr/>
          <p:nvPr/>
        </p:nvGrpSpPr>
        <p:grpSpPr>
          <a:xfrm>
            <a:off x="7778536" y="1491234"/>
            <a:ext cx="4640105" cy="2483727"/>
            <a:chOff x="1965551" y="1469583"/>
            <a:chExt cx="4640105" cy="2483727"/>
          </a:xfrm>
        </p:grpSpPr>
        <p:grpSp>
          <p:nvGrpSpPr>
            <p:cNvPr id="6" name="Group 5">
              <a:extLst>
                <a:ext uri="{FF2B5EF4-FFF2-40B4-BE49-F238E27FC236}">
                  <a16:creationId xmlns:a16="http://schemas.microsoft.com/office/drawing/2014/main" id="{449687C8-325A-6197-8DEE-DD8A203DE995}"/>
                </a:ext>
              </a:extLst>
            </p:cNvPr>
            <p:cNvGrpSpPr/>
            <p:nvPr/>
          </p:nvGrpSpPr>
          <p:grpSpPr>
            <a:xfrm>
              <a:off x="1965551" y="1469583"/>
              <a:ext cx="4063211" cy="2078525"/>
              <a:chOff x="291991" y="1717989"/>
              <a:chExt cx="4063211" cy="2078525"/>
            </a:xfrm>
          </p:grpSpPr>
          <p:sp>
            <p:nvSpPr>
              <p:cNvPr id="9" name="TextBox 62">
                <a:extLst>
                  <a:ext uri="{FF2B5EF4-FFF2-40B4-BE49-F238E27FC236}">
                    <a16:creationId xmlns:a16="http://schemas.microsoft.com/office/drawing/2014/main" id="{57B258C2-A0C4-4B75-BA13-D68977A49E19}"/>
                  </a:ext>
                </a:extLst>
              </p:cNvPr>
              <p:cNvSpPr txBox="1"/>
              <p:nvPr/>
            </p:nvSpPr>
            <p:spPr>
              <a:xfrm>
                <a:off x="609600" y="1717989"/>
                <a:ext cx="3550394" cy="769441"/>
              </a:xfrm>
              <a:prstGeom prst="rect">
                <a:avLst/>
              </a:prstGeom>
              <a:solidFill>
                <a:schemeClr val="accent2">
                  <a:alpha val="15000"/>
                </a:schemeClr>
              </a:solidFill>
              <a:ln w="34925">
                <a:solidFill>
                  <a:schemeClr val="tx1"/>
                </a:solidFill>
              </a:ln>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200" algn="l" rtl="0" eaLnBrk="0" fontAlgn="base" hangingPunct="0">
                  <a:spcBef>
                    <a:spcPct val="0"/>
                  </a:spcBef>
                  <a:spcAft>
                    <a:spcPct val="0"/>
                  </a:spcAft>
                  <a:defRPr sz="2400" kern="1200">
                    <a:solidFill>
                      <a:schemeClr val="tx1"/>
                    </a:solidFill>
                    <a:latin typeface="Times" charset="0"/>
                    <a:ea typeface="Geneva" charset="0"/>
                    <a:cs typeface="+mn-cs"/>
                  </a:defRPr>
                </a:lvl2pPr>
                <a:lvl3pPr marL="914400" algn="l" rtl="0" eaLnBrk="0" fontAlgn="base" hangingPunct="0">
                  <a:spcBef>
                    <a:spcPct val="0"/>
                  </a:spcBef>
                  <a:spcAft>
                    <a:spcPct val="0"/>
                  </a:spcAft>
                  <a:defRPr sz="2400" kern="1200">
                    <a:solidFill>
                      <a:schemeClr val="tx1"/>
                    </a:solidFill>
                    <a:latin typeface="Times" charset="0"/>
                    <a:ea typeface="Geneva" charset="0"/>
                    <a:cs typeface="+mn-cs"/>
                  </a:defRPr>
                </a:lvl3pPr>
                <a:lvl4pPr marL="1371600" algn="l" rtl="0" eaLnBrk="0" fontAlgn="base" hangingPunct="0">
                  <a:spcBef>
                    <a:spcPct val="0"/>
                  </a:spcBef>
                  <a:spcAft>
                    <a:spcPct val="0"/>
                  </a:spcAft>
                  <a:defRPr sz="2400" kern="1200">
                    <a:solidFill>
                      <a:schemeClr val="tx1"/>
                    </a:solidFill>
                    <a:latin typeface="Times" charset="0"/>
                    <a:ea typeface="Geneva" charset="0"/>
                    <a:cs typeface="+mn-cs"/>
                  </a:defRPr>
                </a:lvl4pPr>
                <a:lvl5pPr marL="1828800" algn="l" rtl="0" eaLnBrk="0" fontAlgn="base" hangingPunct="0">
                  <a:spcBef>
                    <a:spcPct val="0"/>
                  </a:spcBef>
                  <a:spcAft>
                    <a:spcPct val="0"/>
                  </a:spcAft>
                  <a:defRPr sz="2400" kern="1200">
                    <a:solidFill>
                      <a:schemeClr val="tx1"/>
                    </a:solidFill>
                    <a:latin typeface="Times" charset="0"/>
                    <a:ea typeface="Geneva" charset="0"/>
                    <a:cs typeface="+mn-cs"/>
                  </a:defRPr>
                </a:lvl5pPr>
                <a:lvl6pPr marL="2286000" algn="l" defTabSz="914400" rtl="0" eaLnBrk="1" latinLnBrk="0" hangingPunct="1">
                  <a:defRPr sz="2400" kern="1200">
                    <a:solidFill>
                      <a:schemeClr val="tx1"/>
                    </a:solidFill>
                    <a:latin typeface="Times" charset="0"/>
                    <a:ea typeface="Geneva" charset="0"/>
                    <a:cs typeface="+mn-cs"/>
                  </a:defRPr>
                </a:lvl6pPr>
                <a:lvl7pPr marL="2743200" algn="l" defTabSz="914400" rtl="0" eaLnBrk="1" latinLnBrk="0" hangingPunct="1">
                  <a:defRPr sz="2400" kern="1200">
                    <a:solidFill>
                      <a:schemeClr val="tx1"/>
                    </a:solidFill>
                    <a:latin typeface="Times" charset="0"/>
                    <a:ea typeface="Geneva" charset="0"/>
                    <a:cs typeface="+mn-cs"/>
                  </a:defRPr>
                </a:lvl7pPr>
                <a:lvl8pPr marL="3200400" algn="l" defTabSz="914400" rtl="0" eaLnBrk="1" latinLnBrk="0" hangingPunct="1">
                  <a:defRPr sz="2400" kern="1200">
                    <a:solidFill>
                      <a:schemeClr val="tx1"/>
                    </a:solidFill>
                    <a:latin typeface="Times" charset="0"/>
                    <a:ea typeface="Geneva" charset="0"/>
                    <a:cs typeface="+mn-cs"/>
                  </a:defRPr>
                </a:lvl8pPr>
                <a:lvl9pPr marL="3657600" algn="l" defTabSz="914400" rtl="0" eaLnBrk="1" latinLnBrk="0" hangingPunct="1">
                  <a:defRPr sz="2400" kern="1200">
                    <a:solidFill>
                      <a:schemeClr val="tx1"/>
                    </a:solidFill>
                    <a:latin typeface="Times" charset="0"/>
                    <a:ea typeface="Geneva" charset="0"/>
                    <a:cs typeface="+mn-cs"/>
                  </a:defRPr>
                </a:lvl9pPr>
              </a:lstStyle>
              <a:p>
                <a:pPr lvl="0" algn="ctr" defTabSz="914363">
                  <a:defRPr/>
                </a:pPr>
                <a:r>
                  <a:rPr lang="en-US" sz="2200" kern="0" dirty="0">
                    <a:solidFill>
                      <a:prstClr val="black"/>
                    </a:solidFill>
                    <a:latin typeface="Helvetica Neue" charset="0"/>
                    <a:ea typeface="Helvetica Neue" charset="0"/>
                    <a:cs typeface="Helvetica Neue" charset="0"/>
                  </a:rPr>
                  <a:t>Supervised outlier</a:t>
                </a:r>
                <a:r>
                  <a:rPr lang="en-US" altLang="zh-CN" sz="2200" kern="0" dirty="0">
                    <a:solidFill>
                      <a:prstClr val="black"/>
                    </a:solidFill>
                    <a:latin typeface="Helvetica Neue" charset="0"/>
                    <a:ea typeface="Helvetica Neue" charset="0"/>
                    <a:cs typeface="Helvetica Neue" charset="0"/>
                  </a:rPr>
                  <a:t> detection</a:t>
                </a:r>
                <a:endParaRPr lang="en-US" sz="2200" kern="0" dirty="0">
                  <a:solidFill>
                    <a:prstClr val="black"/>
                  </a:solidFill>
                  <a:latin typeface="Helvetica Neue" charset="0"/>
                  <a:ea typeface="Helvetica Neue" charset="0"/>
                  <a:cs typeface="Helvetica Neue" charset="0"/>
                </a:endParaRPr>
              </a:p>
            </p:txBody>
          </p:sp>
          <p:pic>
            <p:nvPicPr>
              <p:cNvPr id="10" name="Picture 9">
                <a:extLst>
                  <a:ext uri="{FF2B5EF4-FFF2-40B4-BE49-F238E27FC236}">
                    <a16:creationId xmlns:a16="http://schemas.microsoft.com/office/drawing/2014/main" id="{AA1B7857-D5E6-EBA3-70F0-83719E794E2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04163" y="2629946"/>
                <a:ext cx="436314" cy="436314"/>
              </a:xfrm>
              <a:prstGeom prst="rect">
                <a:avLst/>
              </a:prstGeom>
              <a:noFill/>
            </p:spPr>
          </p:pic>
          <p:sp>
            <p:nvSpPr>
              <p:cNvPr id="11" name="TextBox 10">
                <a:extLst>
                  <a:ext uri="{FF2B5EF4-FFF2-40B4-BE49-F238E27FC236}">
                    <a16:creationId xmlns:a16="http://schemas.microsoft.com/office/drawing/2014/main" id="{EC77A5E1-43AE-0A2F-8D3D-A792445B82AF}"/>
                  </a:ext>
                </a:extLst>
              </p:cNvPr>
              <p:cNvSpPr txBox="1"/>
              <p:nvPr/>
            </p:nvSpPr>
            <p:spPr>
              <a:xfrm>
                <a:off x="291991" y="2650111"/>
                <a:ext cx="3328827" cy="560153"/>
              </a:xfrm>
              <a:prstGeom prst="rect">
                <a:avLst/>
              </a:prstGeom>
              <a:noFill/>
            </p:spPr>
            <p:txBody>
              <a:bodyPr wrap="square" rtlCol="0">
                <a:noAutofit/>
              </a:bodyPr>
              <a:lstStyle/>
              <a:p>
                <a:pPr algn="ctr"/>
                <a:r>
                  <a:rPr lang="en-US" sz="1600" dirty="0"/>
                  <a:t>Label dependent</a:t>
                </a:r>
              </a:p>
            </p:txBody>
          </p:sp>
          <p:pic>
            <p:nvPicPr>
              <p:cNvPr id="12" name="Picture 11">
                <a:extLst>
                  <a:ext uri="{FF2B5EF4-FFF2-40B4-BE49-F238E27FC236}">
                    <a16:creationId xmlns:a16="http://schemas.microsoft.com/office/drawing/2014/main" id="{F5B3307A-FF46-3D77-A23F-E886BBF4A3CD}"/>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504663" y="3186421"/>
                <a:ext cx="435814" cy="435814"/>
              </a:xfrm>
              <a:prstGeom prst="rect">
                <a:avLst/>
              </a:prstGeom>
            </p:spPr>
          </p:pic>
          <p:sp>
            <p:nvSpPr>
              <p:cNvPr id="13" name="TextBox 12">
                <a:extLst>
                  <a:ext uri="{FF2B5EF4-FFF2-40B4-BE49-F238E27FC236}">
                    <a16:creationId xmlns:a16="http://schemas.microsoft.com/office/drawing/2014/main" id="{0AAF3C2C-EBF9-0F08-BC56-DF7796CFAE00}"/>
                  </a:ext>
                </a:extLst>
              </p:cNvPr>
              <p:cNvSpPr txBox="1"/>
              <p:nvPr/>
            </p:nvSpPr>
            <p:spPr>
              <a:xfrm>
                <a:off x="1026375" y="3236361"/>
                <a:ext cx="3328827" cy="560153"/>
              </a:xfrm>
              <a:prstGeom prst="rect">
                <a:avLst/>
              </a:prstGeom>
              <a:noFill/>
            </p:spPr>
            <p:txBody>
              <a:bodyPr wrap="square" rtlCol="0">
                <a:noAutofit/>
              </a:bodyPr>
              <a:lstStyle/>
              <a:p>
                <a:r>
                  <a:rPr lang="en-US" sz="1600" dirty="0"/>
                  <a:t>Higher accuracy</a:t>
                </a:r>
              </a:p>
            </p:txBody>
          </p:sp>
        </p:grpSp>
        <p:pic>
          <p:nvPicPr>
            <p:cNvPr id="7" name="Picture 6">
              <a:extLst>
                <a:ext uri="{FF2B5EF4-FFF2-40B4-BE49-F238E27FC236}">
                  <a16:creationId xmlns:a16="http://schemas.microsoft.com/office/drawing/2014/main" id="{377D5C35-4DFC-DB98-7153-185790CA0CA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179650" y="3459919"/>
              <a:ext cx="436314" cy="436314"/>
            </a:xfrm>
            <a:prstGeom prst="rect">
              <a:avLst/>
            </a:prstGeom>
            <a:noFill/>
          </p:spPr>
        </p:pic>
        <p:sp>
          <p:nvSpPr>
            <p:cNvPr id="8" name="TextBox 7">
              <a:extLst>
                <a:ext uri="{FF2B5EF4-FFF2-40B4-BE49-F238E27FC236}">
                  <a16:creationId xmlns:a16="http://schemas.microsoft.com/office/drawing/2014/main" id="{23C6B0B8-2222-1C2A-265B-C9E1901B0A84}"/>
                </a:ext>
              </a:extLst>
            </p:cNvPr>
            <p:cNvSpPr txBox="1"/>
            <p:nvPr/>
          </p:nvSpPr>
          <p:spPr>
            <a:xfrm>
              <a:off x="2699935" y="3393157"/>
              <a:ext cx="3905721" cy="560153"/>
            </a:xfrm>
            <a:prstGeom prst="rect">
              <a:avLst/>
            </a:prstGeom>
            <a:noFill/>
          </p:spPr>
          <p:txBody>
            <a:bodyPr wrap="square" rtlCol="0">
              <a:noAutofit/>
            </a:bodyPr>
            <a:lstStyle/>
            <a:p>
              <a:r>
                <a:rPr lang="en-US" sz="1600" dirty="0"/>
                <a:t>Manual hyperparameter </a:t>
              </a:r>
            </a:p>
            <a:p>
              <a:r>
                <a:rPr lang="en-US" sz="1600" dirty="0"/>
                <a:t>tuning</a:t>
              </a:r>
            </a:p>
          </p:txBody>
        </p:sp>
      </p:grpSp>
      <p:grpSp>
        <p:nvGrpSpPr>
          <p:cNvPr id="14" name="Group 13">
            <a:extLst>
              <a:ext uri="{FF2B5EF4-FFF2-40B4-BE49-F238E27FC236}">
                <a16:creationId xmlns:a16="http://schemas.microsoft.com/office/drawing/2014/main" id="{9767DFB3-7409-EE6C-9ABA-7781755EF4DA}"/>
              </a:ext>
            </a:extLst>
          </p:cNvPr>
          <p:cNvGrpSpPr/>
          <p:nvPr/>
        </p:nvGrpSpPr>
        <p:grpSpPr>
          <a:xfrm>
            <a:off x="512760" y="1486965"/>
            <a:ext cx="4429334" cy="2512957"/>
            <a:chOff x="2185657" y="4165929"/>
            <a:chExt cx="4429334" cy="2512957"/>
          </a:xfrm>
        </p:grpSpPr>
        <p:grpSp>
          <p:nvGrpSpPr>
            <p:cNvPr id="15" name="Group 14">
              <a:extLst>
                <a:ext uri="{FF2B5EF4-FFF2-40B4-BE49-F238E27FC236}">
                  <a16:creationId xmlns:a16="http://schemas.microsoft.com/office/drawing/2014/main" id="{B4AE12B6-8519-BD80-647A-31CAD2E139BC}"/>
                </a:ext>
              </a:extLst>
            </p:cNvPr>
            <p:cNvGrpSpPr/>
            <p:nvPr/>
          </p:nvGrpSpPr>
          <p:grpSpPr>
            <a:xfrm>
              <a:off x="2185657" y="4165929"/>
              <a:ext cx="3851039" cy="2078526"/>
              <a:chOff x="7182292" y="1717989"/>
              <a:chExt cx="3851039" cy="2078526"/>
            </a:xfrm>
          </p:grpSpPr>
          <p:sp>
            <p:nvSpPr>
              <p:cNvPr id="18" name="TextBox 61">
                <a:extLst>
                  <a:ext uri="{FF2B5EF4-FFF2-40B4-BE49-F238E27FC236}">
                    <a16:creationId xmlns:a16="http://schemas.microsoft.com/office/drawing/2014/main" id="{D07B8E71-1587-5F8D-D271-B9D6602BC10A}"/>
                  </a:ext>
                </a:extLst>
              </p:cNvPr>
              <p:cNvSpPr txBox="1"/>
              <p:nvPr/>
            </p:nvSpPr>
            <p:spPr>
              <a:xfrm>
                <a:off x="7285024" y="1717989"/>
                <a:ext cx="3553099" cy="769441"/>
              </a:xfrm>
              <a:prstGeom prst="rect">
                <a:avLst/>
              </a:prstGeom>
              <a:solidFill>
                <a:schemeClr val="accent2">
                  <a:alpha val="15000"/>
                </a:schemeClr>
              </a:solidFill>
              <a:ln w="34925">
                <a:solidFill>
                  <a:schemeClr val="tx1"/>
                </a:solidFill>
              </a:ln>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200" algn="l" rtl="0" eaLnBrk="0" fontAlgn="base" hangingPunct="0">
                  <a:spcBef>
                    <a:spcPct val="0"/>
                  </a:spcBef>
                  <a:spcAft>
                    <a:spcPct val="0"/>
                  </a:spcAft>
                  <a:defRPr sz="2400" kern="1200">
                    <a:solidFill>
                      <a:schemeClr val="tx1"/>
                    </a:solidFill>
                    <a:latin typeface="Times" charset="0"/>
                    <a:ea typeface="Geneva" charset="0"/>
                    <a:cs typeface="+mn-cs"/>
                  </a:defRPr>
                </a:lvl2pPr>
                <a:lvl3pPr marL="914400" algn="l" rtl="0" eaLnBrk="0" fontAlgn="base" hangingPunct="0">
                  <a:spcBef>
                    <a:spcPct val="0"/>
                  </a:spcBef>
                  <a:spcAft>
                    <a:spcPct val="0"/>
                  </a:spcAft>
                  <a:defRPr sz="2400" kern="1200">
                    <a:solidFill>
                      <a:schemeClr val="tx1"/>
                    </a:solidFill>
                    <a:latin typeface="Times" charset="0"/>
                    <a:ea typeface="Geneva" charset="0"/>
                    <a:cs typeface="+mn-cs"/>
                  </a:defRPr>
                </a:lvl3pPr>
                <a:lvl4pPr marL="1371600" algn="l" rtl="0" eaLnBrk="0" fontAlgn="base" hangingPunct="0">
                  <a:spcBef>
                    <a:spcPct val="0"/>
                  </a:spcBef>
                  <a:spcAft>
                    <a:spcPct val="0"/>
                  </a:spcAft>
                  <a:defRPr sz="2400" kern="1200">
                    <a:solidFill>
                      <a:schemeClr val="tx1"/>
                    </a:solidFill>
                    <a:latin typeface="Times" charset="0"/>
                    <a:ea typeface="Geneva" charset="0"/>
                    <a:cs typeface="+mn-cs"/>
                  </a:defRPr>
                </a:lvl4pPr>
                <a:lvl5pPr marL="1828800" algn="l" rtl="0" eaLnBrk="0" fontAlgn="base" hangingPunct="0">
                  <a:spcBef>
                    <a:spcPct val="0"/>
                  </a:spcBef>
                  <a:spcAft>
                    <a:spcPct val="0"/>
                  </a:spcAft>
                  <a:defRPr sz="2400" kern="1200">
                    <a:solidFill>
                      <a:schemeClr val="tx1"/>
                    </a:solidFill>
                    <a:latin typeface="Times" charset="0"/>
                    <a:ea typeface="Geneva" charset="0"/>
                    <a:cs typeface="+mn-cs"/>
                  </a:defRPr>
                </a:lvl5pPr>
                <a:lvl6pPr marL="2286000" algn="l" defTabSz="914400" rtl="0" eaLnBrk="1" latinLnBrk="0" hangingPunct="1">
                  <a:defRPr sz="2400" kern="1200">
                    <a:solidFill>
                      <a:schemeClr val="tx1"/>
                    </a:solidFill>
                    <a:latin typeface="Times" charset="0"/>
                    <a:ea typeface="Geneva" charset="0"/>
                    <a:cs typeface="+mn-cs"/>
                  </a:defRPr>
                </a:lvl6pPr>
                <a:lvl7pPr marL="2743200" algn="l" defTabSz="914400" rtl="0" eaLnBrk="1" latinLnBrk="0" hangingPunct="1">
                  <a:defRPr sz="2400" kern="1200">
                    <a:solidFill>
                      <a:schemeClr val="tx1"/>
                    </a:solidFill>
                    <a:latin typeface="Times" charset="0"/>
                    <a:ea typeface="Geneva" charset="0"/>
                    <a:cs typeface="+mn-cs"/>
                  </a:defRPr>
                </a:lvl7pPr>
                <a:lvl8pPr marL="3200400" algn="l" defTabSz="914400" rtl="0" eaLnBrk="1" latinLnBrk="0" hangingPunct="1">
                  <a:defRPr sz="2400" kern="1200">
                    <a:solidFill>
                      <a:schemeClr val="tx1"/>
                    </a:solidFill>
                    <a:latin typeface="Times" charset="0"/>
                    <a:ea typeface="Geneva" charset="0"/>
                    <a:cs typeface="+mn-cs"/>
                  </a:defRPr>
                </a:lvl8pPr>
                <a:lvl9pPr marL="3657600" algn="l" defTabSz="914400" rtl="0" eaLnBrk="1" latinLnBrk="0" hangingPunct="1">
                  <a:defRPr sz="2400" kern="1200">
                    <a:solidFill>
                      <a:schemeClr val="tx1"/>
                    </a:solidFill>
                    <a:latin typeface="Times" charset="0"/>
                    <a:ea typeface="Geneva" charset="0"/>
                    <a:cs typeface="+mn-cs"/>
                  </a:defRPr>
                </a:lvl9pPr>
              </a:lstStyle>
              <a:p>
                <a:pPr lvl="0" algn="ctr" defTabSz="914363">
                  <a:defRPr/>
                </a:pPr>
                <a:r>
                  <a:rPr lang="en-US" altLang="zh-CN" sz="2200" kern="0" dirty="0">
                    <a:solidFill>
                      <a:prstClr val="black"/>
                    </a:solidFill>
                    <a:latin typeface="Helvetica Neue" charset="0"/>
                    <a:ea typeface="Helvetica Neue" charset="0"/>
                    <a:cs typeface="Helvetica Neue" charset="0"/>
                  </a:rPr>
                  <a:t>Unsupervised</a:t>
                </a:r>
                <a:r>
                  <a:rPr lang="zh-CN" altLang="en-US" sz="2200" kern="0" dirty="0">
                    <a:solidFill>
                      <a:prstClr val="black"/>
                    </a:solidFill>
                    <a:latin typeface="Helvetica Neue" charset="0"/>
                    <a:ea typeface="Helvetica Neue" charset="0"/>
                    <a:cs typeface="Helvetica Neue" charset="0"/>
                  </a:rPr>
                  <a:t> </a:t>
                </a:r>
                <a:r>
                  <a:rPr lang="en-US" altLang="zh-CN" sz="2200" kern="0" dirty="0">
                    <a:solidFill>
                      <a:prstClr val="black"/>
                    </a:solidFill>
                    <a:latin typeface="Helvetica Neue" charset="0"/>
                    <a:ea typeface="Helvetica Neue" charset="0"/>
                    <a:cs typeface="Helvetica Neue" charset="0"/>
                  </a:rPr>
                  <a:t>outlier</a:t>
                </a:r>
                <a:r>
                  <a:rPr lang="zh-CN" altLang="en-US" sz="2200" kern="0" dirty="0">
                    <a:solidFill>
                      <a:prstClr val="black"/>
                    </a:solidFill>
                    <a:latin typeface="Helvetica Neue" charset="0"/>
                    <a:ea typeface="Helvetica Neue" charset="0"/>
                    <a:cs typeface="Helvetica Neue" charset="0"/>
                  </a:rPr>
                  <a:t> </a:t>
                </a:r>
                <a:endParaRPr lang="en-US" altLang="zh-CN" sz="2200" kern="0" dirty="0">
                  <a:solidFill>
                    <a:prstClr val="black"/>
                  </a:solidFill>
                  <a:latin typeface="Helvetica Neue" charset="0"/>
                  <a:ea typeface="Helvetica Neue" charset="0"/>
                  <a:cs typeface="Helvetica Neue" charset="0"/>
                </a:endParaRPr>
              </a:p>
              <a:p>
                <a:pPr lvl="0" algn="ctr" defTabSz="914363">
                  <a:defRPr/>
                </a:pPr>
                <a:r>
                  <a:rPr lang="en-US" altLang="zh-CN" sz="2200" kern="0" dirty="0">
                    <a:solidFill>
                      <a:prstClr val="black"/>
                    </a:solidFill>
                    <a:latin typeface="Helvetica Neue" charset="0"/>
                    <a:ea typeface="Helvetica Neue" charset="0"/>
                    <a:cs typeface="Helvetica Neue" charset="0"/>
                  </a:rPr>
                  <a:t>detection</a:t>
                </a:r>
                <a:endParaRPr lang="en-US" sz="2200" kern="0" dirty="0">
                  <a:solidFill>
                    <a:prstClr val="black"/>
                  </a:solidFill>
                  <a:latin typeface="Helvetica Neue" charset="0"/>
                  <a:ea typeface="Helvetica Neue" charset="0"/>
                  <a:cs typeface="Helvetica Neue" charset="0"/>
                </a:endParaRPr>
              </a:p>
            </p:txBody>
          </p:sp>
          <p:pic>
            <p:nvPicPr>
              <p:cNvPr id="19" name="Picture 18">
                <a:extLst>
                  <a:ext uri="{FF2B5EF4-FFF2-40B4-BE49-F238E27FC236}">
                    <a16:creationId xmlns:a16="http://schemas.microsoft.com/office/drawing/2014/main" id="{F6F541A4-BD42-4D1A-0E74-2E4C27CC5093}"/>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182292" y="3177162"/>
                <a:ext cx="436314" cy="436314"/>
              </a:xfrm>
              <a:prstGeom prst="rect">
                <a:avLst/>
              </a:prstGeom>
              <a:noFill/>
            </p:spPr>
          </p:pic>
          <p:sp>
            <p:nvSpPr>
              <p:cNvPr id="20" name="TextBox 19">
                <a:extLst>
                  <a:ext uri="{FF2B5EF4-FFF2-40B4-BE49-F238E27FC236}">
                    <a16:creationId xmlns:a16="http://schemas.microsoft.com/office/drawing/2014/main" id="{D64880CE-E0DD-1CE2-ABDD-12E5848EFCDD}"/>
                  </a:ext>
                </a:extLst>
              </p:cNvPr>
              <p:cNvSpPr txBox="1"/>
              <p:nvPr/>
            </p:nvSpPr>
            <p:spPr>
              <a:xfrm>
                <a:off x="7704504" y="2672545"/>
                <a:ext cx="2281903" cy="560153"/>
              </a:xfrm>
              <a:prstGeom prst="rect">
                <a:avLst/>
              </a:prstGeom>
              <a:noFill/>
            </p:spPr>
            <p:txBody>
              <a:bodyPr wrap="square" rtlCol="0">
                <a:noAutofit/>
              </a:bodyPr>
              <a:lstStyle/>
              <a:p>
                <a:r>
                  <a:rPr lang="en-US" sz="1600" dirty="0"/>
                  <a:t>Label independent</a:t>
                </a:r>
              </a:p>
            </p:txBody>
          </p:sp>
          <p:pic>
            <p:nvPicPr>
              <p:cNvPr id="21" name="Picture 20">
                <a:extLst>
                  <a:ext uri="{FF2B5EF4-FFF2-40B4-BE49-F238E27FC236}">
                    <a16:creationId xmlns:a16="http://schemas.microsoft.com/office/drawing/2014/main" id="{E56B0220-F547-1838-5E23-9A8340FFE38E}"/>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182792" y="2630447"/>
                <a:ext cx="435814" cy="435814"/>
              </a:xfrm>
              <a:prstGeom prst="rect">
                <a:avLst/>
              </a:prstGeom>
            </p:spPr>
          </p:pic>
          <p:sp>
            <p:nvSpPr>
              <p:cNvPr id="22" name="TextBox 21">
                <a:extLst>
                  <a:ext uri="{FF2B5EF4-FFF2-40B4-BE49-F238E27FC236}">
                    <a16:creationId xmlns:a16="http://schemas.microsoft.com/office/drawing/2014/main" id="{9986AF9C-F1B5-44A4-D3A7-8C23782A5BEF}"/>
                  </a:ext>
                </a:extLst>
              </p:cNvPr>
              <p:cNvSpPr txBox="1"/>
              <p:nvPr/>
            </p:nvSpPr>
            <p:spPr>
              <a:xfrm>
                <a:off x="7704504" y="3236362"/>
                <a:ext cx="3328827" cy="560153"/>
              </a:xfrm>
              <a:prstGeom prst="rect">
                <a:avLst/>
              </a:prstGeom>
              <a:noFill/>
            </p:spPr>
            <p:txBody>
              <a:bodyPr wrap="square" rtlCol="0">
                <a:noAutofit/>
              </a:bodyPr>
              <a:lstStyle/>
              <a:p>
                <a:r>
                  <a:rPr lang="en-US" sz="1600" dirty="0"/>
                  <a:t>Lower accuracy</a:t>
                </a:r>
              </a:p>
            </p:txBody>
          </p:sp>
        </p:grpSp>
        <p:pic>
          <p:nvPicPr>
            <p:cNvPr id="16" name="Picture 15">
              <a:extLst>
                <a:ext uri="{FF2B5EF4-FFF2-40B4-BE49-F238E27FC236}">
                  <a16:creationId xmlns:a16="http://schemas.microsoft.com/office/drawing/2014/main" id="{0C0663B2-9160-3BDC-9307-667DC206644C}"/>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193150" y="6158756"/>
              <a:ext cx="436314" cy="436314"/>
            </a:xfrm>
            <a:prstGeom prst="rect">
              <a:avLst/>
            </a:prstGeom>
            <a:noFill/>
          </p:spPr>
        </p:pic>
        <p:sp>
          <p:nvSpPr>
            <p:cNvPr id="17" name="TextBox 16">
              <a:extLst>
                <a:ext uri="{FF2B5EF4-FFF2-40B4-BE49-F238E27FC236}">
                  <a16:creationId xmlns:a16="http://schemas.microsoft.com/office/drawing/2014/main" id="{45455A5E-E364-F15F-9F94-DC6ABDC6A6A0}"/>
                </a:ext>
              </a:extLst>
            </p:cNvPr>
            <p:cNvSpPr txBox="1"/>
            <p:nvPr/>
          </p:nvSpPr>
          <p:spPr>
            <a:xfrm>
              <a:off x="2709270" y="6118733"/>
              <a:ext cx="3905721" cy="560153"/>
            </a:xfrm>
            <a:prstGeom prst="rect">
              <a:avLst/>
            </a:prstGeom>
            <a:noFill/>
          </p:spPr>
          <p:txBody>
            <a:bodyPr wrap="square" rtlCol="0">
              <a:noAutofit/>
            </a:bodyPr>
            <a:lstStyle/>
            <a:p>
              <a:r>
                <a:rPr lang="en-US" sz="1600" dirty="0"/>
                <a:t>Manual hyperparameter </a:t>
              </a:r>
            </a:p>
            <a:p>
              <a:r>
                <a:rPr lang="en-US" sz="1600" dirty="0"/>
                <a:t>tuning</a:t>
              </a:r>
            </a:p>
          </p:txBody>
        </p:sp>
      </p:grpSp>
      <p:grpSp>
        <p:nvGrpSpPr>
          <p:cNvPr id="41" name="Group 40">
            <a:extLst>
              <a:ext uri="{FF2B5EF4-FFF2-40B4-BE49-F238E27FC236}">
                <a16:creationId xmlns:a16="http://schemas.microsoft.com/office/drawing/2014/main" id="{89293B7A-00F1-301F-E8FD-674E4D3651FA}"/>
              </a:ext>
            </a:extLst>
          </p:cNvPr>
          <p:cNvGrpSpPr/>
          <p:nvPr/>
        </p:nvGrpSpPr>
        <p:grpSpPr>
          <a:xfrm>
            <a:off x="4240620" y="4075321"/>
            <a:ext cx="4446978" cy="2214008"/>
            <a:chOff x="4407328" y="4308228"/>
            <a:chExt cx="4446978" cy="2214008"/>
          </a:xfrm>
        </p:grpSpPr>
        <p:grpSp>
          <p:nvGrpSpPr>
            <p:cNvPr id="23" name="Group 22">
              <a:extLst>
                <a:ext uri="{FF2B5EF4-FFF2-40B4-BE49-F238E27FC236}">
                  <a16:creationId xmlns:a16="http://schemas.microsoft.com/office/drawing/2014/main" id="{7AF36CCD-0E11-5617-5F4B-D98F41CD8958}"/>
                </a:ext>
              </a:extLst>
            </p:cNvPr>
            <p:cNvGrpSpPr/>
            <p:nvPr/>
          </p:nvGrpSpPr>
          <p:grpSpPr>
            <a:xfrm>
              <a:off x="4407328" y="4308228"/>
              <a:ext cx="4446978" cy="2214008"/>
              <a:chOff x="2476719" y="4500534"/>
              <a:chExt cx="4446978" cy="2214008"/>
            </a:xfrm>
          </p:grpSpPr>
          <p:grpSp>
            <p:nvGrpSpPr>
              <p:cNvPr id="24" name="Group 23">
                <a:extLst>
                  <a:ext uri="{FF2B5EF4-FFF2-40B4-BE49-F238E27FC236}">
                    <a16:creationId xmlns:a16="http://schemas.microsoft.com/office/drawing/2014/main" id="{87AF138D-CC1E-687B-6D03-75DF3E4EC659}"/>
                  </a:ext>
                </a:extLst>
              </p:cNvPr>
              <p:cNvGrpSpPr/>
              <p:nvPr/>
            </p:nvGrpSpPr>
            <p:grpSpPr>
              <a:xfrm>
                <a:off x="2476719" y="4500534"/>
                <a:ext cx="3850539" cy="1752467"/>
                <a:chOff x="7473354" y="2052594"/>
                <a:chExt cx="3850539" cy="1752467"/>
              </a:xfrm>
            </p:grpSpPr>
            <p:sp>
              <p:nvSpPr>
                <p:cNvPr id="27" name="TextBox 61">
                  <a:extLst>
                    <a:ext uri="{FF2B5EF4-FFF2-40B4-BE49-F238E27FC236}">
                      <a16:creationId xmlns:a16="http://schemas.microsoft.com/office/drawing/2014/main" id="{59884445-EE18-2FDD-5337-2F88BFE20B61}"/>
                    </a:ext>
                  </a:extLst>
                </p:cNvPr>
                <p:cNvSpPr txBox="1"/>
                <p:nvPr/>
              </p:nvSpPr>
              <p:spPr>
                <a:xfrm>
                  <a:off x="7577010" y="2052594"/>
                  <a:ext cx="3553099" cy="430887"/>
                </a:xfrm>
                <a:prstGeom prst="rect">
                  <a:avLst/>
                </a:prstGeom>
                <a:solidFill>
                  <a:schemeClr val="accent2">
                    <a:alpha val="15000"/>
                  </a:schemeClr>
                </a:solidFill>
                <a:ln w="34925">
                  <a:solidFill>
                    <a:schemeClr val="tx1"/>
                  </a:solidFill>
                </a:ln>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200" algn="l" rtl="0" eaLnBrk="0" fontAlgn="base" hangingPunct="0">
                    <a:spcBef>
                      <a:spcPct val="0"/>
                    </a:spcBef>
                    <a:spcAft>
                      <a:spcPct val="0"/>
                    </a:spcAft>
                    <a:defRPr sz="2400" kern="1200">
                      <a:solidFill>
                        <a:schemeClr val="tx1"/>
                      </a:solidFill>
                      <a:latin typeface="Times" charset="0"/>
                      <a:ea typeface="Geneva" charset="0"/>
                      <a:cs typeface="+mn-cs"/>
                    </a:defRPr>
                  </a:lvl2pPr>
                  <a:lvl3pPr marL="914400" algn="l" rtl="0" eaLnBrk="0" fontAlgn="base" hangingPunct="0">
                    <a:spcBef>
                      <a:spcPct val="0"/>
                    </a:spcBef>
                    <a:spcAft>
                      <a:spcPct val="0"/>
                    </a:spcAft>
                    <a:defRPr sz="2400" kern="1200">
                      <a:solidFill>
                        <a:schemeClr val="tx1"/>
                      </a:solidFill>
                      <a:latin typeface="Times" charset="0"/>
                      <a:ea typeface="Geneva" charset="0"/>
                      <a:cs typeface="+mn-cs"/>
                    </a:defRPr>
                  </a:lvl3pPr>
                  <a:lvl4pPr marL="1371600" algn="l" rtl="0" eaLnBrk="0" fontAlgn="base" hangingPunct="0">
                    <a:spcBef>
                      <a:spcPct val="0"/>
                    </a:spcBef>
                    <a:spcAft>
                      <a:spcPct val="0"/>
                    </a:spcAft>
                    <a:defRPr sz="2400" kern="1200">
                      <a:solidFill>
                        <a:schemeClr val="tx1"/>
                      </a:solidFill>
                      <a:latin typeface="Times" charset="0"/>
                      <a:ea typeface="Geneva" charset="0"/>
                      <a:cs typeface="+mn-cs"/>
                    </a:defRPr>
                  </a:lvl4pPr>
                  <a:lvl5pPr marL="1828800" algn="l" rtl="0" eaLnBrk="0" fontAlgn="base" hangingPunct="0">
                    <a:spcBef>
                      <a:spcPct val="0"/>
                    </a:spcBef>
                    <a:spcAft>
                      <a:spcPct val="0"/>
                    </a:spcAft>
                    <a:defRPr sz="2400" kern="1200">
                      <a:solidFill>
                        <a:schemeClr val="tx1"/>
                      </a:solidFill>
                      <a:latin typeface="Times" charset="0"/>
                      <a:ea typeface="Geneva" charset="0"/>
                      <a:cs typeface="+mn-cs"/>
                    </a:defRPr>
                  </a:lvl5pPr>
                  <a:lvl6pPr marL="2286000" algn="l" defTabSz="914400" rtl="0" eaLnBrk="1" latinLnBrk="0" hangingPunct="1">
                    <a:defRPr sz="2400" kern="1200">
                      <a:solidFill>
                        <a:schemeClr val="tx1"/>
                      </a:solidFill>
                      <a:latin typeface="Times" charset="0"/>
                      <a:ea typeface="Geneva" charset="0"/>
                      <a:cs typeface="+mn-cs"/>
                    </a:defRPr>
                  </a:lvl6pPr>
                  <a:lvl7pPr marL="2743200" algn="l" defTabSz="914400" rtl="0" eaLnBrk="1" latinLnBrk="0" hangingPunct="1">
                    <a:defRPr sz="2400" kern="1200">
                      <a:solidFill>
                        <a:schemeClr val="tx1"/>
                      </a:solidFill>
                      <a:latin typeface="Times" charset="0"/>
                      <a:ea typeface="Geneva" charset="0"/>
                      <a:cs typeface="+mn-cs"/>
                    </a:defRPr>
                  </a:lvl7pPr>
                  <a:lvl8pPr marL="3200400" algn="l" defTabSz="914400" rtl="0" eaLnBrk="1" latinLnBrk="0" hangingPunct="1">
                    <a:defRPr sz="2400" kern="1200">
                      <a:solidFill>
                        <a:schemeClr val="tx1"/>
                      </a:solidFill>
                      <a:latin typeface="Times" charset="0"/>
                      <a:ea typeface="Geneva" charset="0"/>
                      <a:cs typeface="+mn-cs"/>
                    </a:defRPr>
                  </a:lvl8pPr>
                  <a:lvl9pPr marL="3657600" algn="l" defTabSz="914400" rtl="0" eaLnBrk="1" latinLnBrk="0" hangingPunct="1">
                    <a:defRPr sz="2400" kern="1200">
                      <a:solidFill>
                        <a:schemeClr val="tx1"/>
                      </a:solidFill>
                      <a:latin typeface="Times" charset="0"/>
                      <a:ea typeface="Geneva" charset="0"/>
                      <a:cs typeface="+mn-cs"/>
                    </a:defRPr>
                  </a:lvl9pPr>
                </a:lstStyle>
                <a:p>
                  <a:pPr lvl="0" algn="ctr" defTabSz="914363">
                    <a:defRPr/>
                  </a:pPr>
                  <a:r>
                    <a:rPr lang="en-US" altLang="zh-CN" sz="2200" kern="0" dirty="0">
                      <a:solidFill>
                        <a:prstClr val="black"/>
                      </a:solidFill>
                      <a:latin typeface="Helvetica Neue" charset="0"/>
                      <a:ea typeface="Helvetica Neue" charset="0"/>
                      <a:cs typeface="Helvetica Neue" charset="0"/>
                    </a:rPr>
                    <a:t>AutoOD</a:t>
                  </a:r>
                  <a:endParaRPr lang="en-US" sz="2200" kern="0" dirty="0">
                    <a:solidFill>
                      <a:prstClr val="black"/>
                    </a:solidFill>
                    <a:latin typeface="Helvetica Neue" charset="0"/>
                    <a:ea typeface="Helvetica Neue" charset="0"/>
                    <a:cs typeface="Helvetica Neue" charset="0"/>
                  </a:endParaRPr>
                </a:p>
              </p:txBody>
            </p:sp>
            <p:sp>
              <p:nvSpPr>
                <p:cNvPr id="29" name="TextBox 28">
                  <a:extLst>
                    <a:ext uri="{FF2B5EF4-FFF2-40B4-BE49-F238E27FC236}">
                      <a16:creationId xmlns:a16="http://schemas.microsoft.com/office/drawing/2014/main" id="{7DEBB0B6-FA99-122F-64DE-274983296AE2}"/>
                    </a:ext>
                  </a:extLst>
                </p:cNvPr>
                <p:cNvSpPr txBox="1"/>
                <p:nvPr/>
              </p:nvSpPr>
              <p:spPr>
                <a:xfrm>
                  <a:off x="7995066" y="2681091"/>
                  <a:ext cx="2281903" cy="560153"/>
                </a:xfrm>
                <a:prstGeom prst="rect">
                  <a:avLst/>
                </a:prstGeom>
                <a:noFill/>
              </p:spPr>
              <p:txBody>
                <a:bodyPr wrap="square" rtlCol="0">
                  <a:noAutofit/>
                </a:bodyPr>
                <a:lstStyle/>
                <a:p>
                  <a:r>
                    <a:rPr lang="en-US" sz="1600" dirty="0"/>
                    <a:t>Label independent</a:t>
                  </a:r>
                </a:p>
              </p:txBody>
            </p:sp>
            <p:pic>
              <p:nvPicPr>
                <p:cNvPr id="30" name="Picture 29">
                  <a:extLst>
                    <a:ext uri="{FF2B5EF4-FFF2-40B4-BE49-F238E27FC236}">
                      <a16:creationId xmlns:a16="http://schemas.microsoft.com/office/drawing/2014/main" id="{2B98F449-A74D-89E3-8B3F-68568B2E1AD8}"/>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473354" y="2638993"/>
                  <a:ext cx="435814" cy="435814"/>
                </a:xfrm>
                <a:prstGeom prst="rect">
                  <a:avLst/>
                </a:prstGeom>
              </p:spPr>
            </p:pic>
            <p:sp>
              <p:nvSpPr>
                <p:cNvPr id="31" name="TextBox 30">
                  <a:extLst>
                    <a:ext uri="{FF2B5EF4-FFF2-40B4-BE49-F238E27FC236}">
                      <a16:creationId xmlns:a16="http://schemas.microsoft.com/office/drawing/2014/main" id="{1797F577-02D3-6CCE-A9B1-A3DA9C6321A1}"/>
                    </a:ext>
                  </a:extLst>
                </p:cNvPr>
                <p:cNvSpPr txBox="1"/>
                <p:nvPr/>
              </p:nvSpPr>
              <p:spPr>
                <a:xfrm>
                  <a:off x="7995066" y="3244908"/>
                  <a:ext cx="3328827" cy="560153"/>
                </a:xfrm>
                <a:prstGeom prst="rect">
                  <a:avLst/>
                </a:prstGeom>
                <a:noFill/>
              </p:spPr>
              <p:txBody>
                <a:bodyPr wrap="square" rtlCol="0">
                  <a:noAutofit/>
                </a:bodyPr>
                <a:lstStyle/>
                <a:p>
                  <a:r>
                    <a:rPr lang="en-US" sz="1600" dirty="0"/>
                    <a:t>Higher accuracy</a:t>
                  </a:r>
                </a:p>
              </p:txBody>
            </p:sp>
          </p:grpSp>
          <p:sp>
            <p:nvSpPr>
              <p:cNvPr id="26" name="TextBox 25">
                <a:extLst>
                  <a:ext uri="{FF2B5EF4-FFF2-40B4-BE49-F238E27FC236}">
                    <a16:creationId xmlns:a16="http://schemas.microsoft.com/office/drawing/2014/main" id="{6240016C-914C-8E39-5AF2-DBA275B74F5F}"/>
                  </a:ext>
                </a:extLst>
              </p:cNvPr>
              <p:cNvSpPr txBox="1"/>
              <p:nvPr/>
            </p:nvSpPr>
            <p:spPr>
              <a:xfrm>
                <a:off x="3017976" y="6154389"/>
                <a:ext cx="3905721" cy="560153"/>
              </a:xfrm>
              <a:prstGeom prst="rect">
                <a:avLst/>
              </a:prstGeom>
              <a:noFill/>
            </p:spPr>
            <p:txBody>
              <a:bodyPr wrap="square" rtlCol="0">
                <a:noAutofit/>
              </a:bodyPr>
              <a:lstStyle/>
              <a:p>
                <a:r>
                  <a:rPr lang="en-US" sz="1600" dirty="0"/>
                  <a:t>Automatic hyperparameter </a:t>
                </a:r>
              </a:p>
              <a:p>
                <a:r>
                  <a:rPr lang="en-US" sz="1600" dirty="0"/>
                  <a:t>tuning</a:t>
                </a:r>
              </a:p>
            </p:txBody>
          </p:sp>
        </p:grpSp>
        <p:pic>
          <p:nvPicPr>
            <p:cNvPr id="32" name="Picture 31">
              <a:extLst>
                <a:ext uri="{FF2B5EF4-FFF2-40B4-BE49-F238E27FC236}">
                  <a16:creationId xmlns:a16="http://schemas.microsoft.com/office/drawing/2014/main" id="{44B597F0-38C1-4409-716E-0EE88FD3DBBC}"/>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407328" y="5451563"/>
              <a:ext cx="435814" cy="435814"/>
            </a:xfrm>
            <a:prstGeom prst="rect">
              <a:avLst/>
            </a:prstGeom>
          </p:spPr>
        </p:pic>
        <p:pic>
          <p:nvPicPr>
            <p:cNvPr id="33" name="Picture 32">
              <a:extLst>
                <a:ext uri="{FF2B5EF4-FFF2-40B4-BE49-F238E27FC236}">
                  <a16:creationId xmlns:a16="http://schemas.microsoft.com/office/drawing/2014/main" id="{7F133882-794D-2C2D-3027-D1363082EE23}"/>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407328" y="6017594"/>
              <a:ext cx="435814" cy="435814"/>
            </a:xfrm>
            <a:prstGeom prst="rect">
              <a:avLst/>
            </a:prstGeom>
          </p:spPr>
        </p:pic>
      </p:grpSp>
    </p:spTree>
    <p:extLst>
      <p:ext uri="{BB962C8B-B14F-4D97-AF65-F5344CB8AC3E}">
        <p14:creationId xmlns:p14="http://schemas.microsoft.com/office/powerpoint/2010/main" val="1473179459"/>
      </p:ext>
    </p:extLst>
  </p:cSld>
  <p:clrMapOvr>
    <a:masterClrMapping/>
  </p:clrMapOvr>
  <mc:AlternateContent xmlns:mc="http://schemas.openxmlformats.org/markup-compatibility/2006" xmlns:p14="http://schemas.microsoft.com/office/powerpoint/2010/main">
    <mc:Choice Requires="p14">
      <p:transition spd="slow" p14:dur="2000" advTm="61069"/>
    </mc:Choice>
    <mc:Fallback xmlns="">
      <p:transition spd="slow" advTm="6106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8DE4-8006-674F-EEF6-075E4C522380}"/>
              </a:ext>
            </a:extLst>
          </p:cNvPr>
          <p:cNvSpPr>
            <a:spLocks noGrp="1"/>
          </p:cNvSpPr>
          <p:nvPr>
            <p:ph type="title"/>
          </p:nvPr>
        </p:nvSpPr>
        <p:spPr>
          <a:xfrm>
            <a:off x="609600" y="384418"/>
            <a:ext cx="10972800" cy="800100"/>
          </a:xfrm>
        </p:spPr>
        <p:txBody>
          <a:bodyPr/>
          <a:lstStyle/>
          <a:p>
            <a:r>
              <a:rPr lang="en-US" dirty="0"/>
              <a:t>AutoOD Strategy</a:t>
            </a:r>
          </a:p>
        </p:txBody>
      </p:sp>
      <p:sp>
        <p:nvSpPr>
          <p:cNvPr id="3" name="Content Placeholder 2">
            <a:extLst>
              <a:ext uri="{FF2B5EF4-FFF2-40B4-BE49-F238E27FC236}">
                <a16:creationId xmlns:a16="http://schemas.microsoft.com/office/drawing/2014/main" id="{9BF005FF-E4FC-12A8-F403-8535C85BD354}"/>
              </a:ext>
            </a:extLst>
          </p:cNvPr>
          <p:cNvSpPr>
            <a:spLocks noGrp="1"/>
          </p:cNvSpPr>
          <p:nvPr>
            <p:ph idx="1"/>
          </p:nvPr>
        </p:nvSpPr>
        <p:spPr>
          <a:xfrm>
            <a:off x="609600" y="2382629"/>
            <a:ext cx="10972800" cy="800100"/>
          </a:xfrm>
          <a:ln w="38100">
            <a:solidFill>
              <a:schemeClr val="tx1"/>
            </a:solidFill>
          </a:ln>
        </p:spPr>
        <p:txBody>
          <a:bodyPr/>
          <a:lstStyle/>
          <a:p>
            <a:pPr marL="0" indent="0" algn="ctr">
              <a:buNone/>
            </a:pPr>
            <a:r>
              <a:rPr lang="en-US" dirty="0"/>
              <a:t>Insight: Use unsupervised methods to automatically produce pseudo labels to train a classification method.</a:t>
            </a:r>
          </a:p>
        </p:txBody>
      </p:sp>
      <p:sp>
        <p:nvSpPr>
          <p:cNvPr id="4" name="Slide Number Placeholder 3">
            <a:extLst>
              <a:ext uri="{FF2B5EF4-FFF2-40B4-BE49-F238E27FC236}">
                <a16:creationId xmlns:a16="http://schemas.microsoft.com/office/drawing/2014/main" id="{5EA85068-BAB7-18A0-B751-CB14F5E83515}"/>
              </a:ext>
            </a:extLst>
          </p:cNvPr>
          <p:cNvSpPr>
            <a:spLocks noGrp="1"/>
          </p:cNvSpPr>
          <p:nvPr>
            <p:ph type="sldNum" sz="quarter" idx="12"/>
          </p:nvPr>
        </p:nvSpPr>
        <p:spPr/>
        <p:txBody>
          <a:bodyPr/>
          <a:lstStyle/>
          <a:p>
            <a:r>
              <a:rPr lang="en-US" dirty="0"/>
              <a:t>3</a:t>
            </a:r>
          </a:p>
        </p:txBody>
      </p:sp>
      <p:grpSp>
        <p:nvGrpSpPr>
          <p:cNvPr id="5" name="Group 4">
            <a:extLst>
              <a:ext uri="{FF2B5EF4-FFF2-40B4-BE49-F238E27FC236}">
                <a16:creationId xmlns:a16="http://schemas.microsoft.com/office/drawing/2014/main" id="{97D45676-67BE-3442-D05E-B5E12312B76F}"/>
              </a:ext>
            </a:extLst>
          </p:cNvPr>
          <p:cNvGrpSpPr/>
          <p:nvPr/>
        </p:nvGrpSpPr>
        <p:grpSpPr>
          <a:xfrm>
            <a:off x="4240620" y="4075321"/>
            <a:ext cx="4446978" cy="2214008"/>
            <a:chOff x="4407328" y="4308228"/>
            <a:chExt cx="4446978" cy="2214008"/>
          </a:xfrm>
        </p:grpSpPr>
        <p:grpSp>
          <p:nvGrpSpPr>
            <p:cNvPr id="6" name="Group 5">
              <a:extLst>
                <a:ext uri="{FF2B5EF4-FFF2-40B4-BE49-F238E27FC236}">
                  <a16:creationId xmlns:a16="http://schemas.microsoft.com/office/drawing/2014/main" id="{92EE4424-B706-90C5-A019-67E71E576D0B}"/>
                </a:ext>
              </a:extLst>
            </p:cNvPr>
            <p:cNvGrpSpPr/>
            <p:nvPr/>
          </p:nvGrpSpPr>
          <p:grpSpPr>
            <a:xfrm>
              <a:off x="4407328" y="4308228"/>
              <a:ext cx="4446978" cy="2214008"/>
              <a:chOff x="2476719" y="4500534"/>
              <a:chExt cx="4446978" cy="2214008"/>
            </a:xfrm>
          </p:grpSpPr>
          <p:grpSp>
            <p:nvGrpSpPr>
              <p:cNvPr id="9" name="Group 8">
                <a:extLst>
                  <a:ext uri="{FF2B5EF4-FFF2-40B4-BE49-F238E27FC236}">
                    <a16:creationId xmlns:a16="http://schemas.microsoft.com/office/drawing/2014/main" id="{29942AAF-3E4D-58BE-202E-B1876ED6AAA0}"/>
                  </a:ext>
                </a:extLst>
              </p:cNvPr>
              <p:cNvGrpSpPr/>
              <p:nvPr/>
            </p:nvGrpSpPr>
            <p:grpSpPr>
              <a:xfrm>
                <a:off x="2476719" y="4500534"/>
                <a:ext cx="3850539" cy="1752467"/>
                <a:chOff x="7473354" y="2052594"/>
                <a:chExt cx="3850539" cy="1752467"/>
              </a:xfrm>
            </p:grpSpPr>
            <p:sp>
              <p:nvSpPr>
                <p:cNvPr id="11" name="TextBox 61">
                  <a:extLst>
                    <a:ext uri="{FF2B5EF4-FFF2-40B4-BE49-F238E27FC236}">
                      <a16:creationId xmlns:a16="http://schemas.microsoft.com/office/drawing/2014/main" id="{F72F7E79-E61F-FBD8-FEA5-CFC8F00AB4CA}"/>
                    </a:ext>
                  </a:extLst>
                </p:cNvPr>
                <p:cNvSpPr txBox="1"/>
                <p:nvPr/>
              </p:nvSpPr>
              <p:spPr>
                <a:xfrm>
                  <a:off x="7577010" y="2052594"/>
                  <a:ext cx="3553099" cy="430887"/>
                </a:xfrm>
                <a:prstGeom prst="rect">
                  <a:avLst/>
                </a:prstGeom>
                <a:solidFill>
                  <a:schemeClr val="accent2">
                    <a:alpha val="15000"/>
                  </a:schemeClr>
                </a:solidFill>
                <a:ln w="34925">
                  <a:solidFill>
                    <a:schemeClr val="tx1"/>
                  </a:solidFill>
                </a:ln>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200" algn="l" rtl="0" eaLnBrk="0" fontAlgn="base" hangingPunct="0">
                    <a:spcBef>
                      <a:spcPct val="0"/>
                    </a:spcBef>
                    <a:spcAft>
                      <a:spcPct val="0"/>
                    </a:spcAft>
                    <a:defRPr sz="2400" kern="1200">
                      <a:solidFill>
                        <a:schemeClr val="tx1"/>
                      </a:solidFill>
                      <a:latin typeface="Times" charset="0"/>
                      <a:ea typeface="Geneva" charset="0"/>
                      <a:cs typeface="+mn-cs"/>
                    </a:defRPr>
                  </a:lvl2pPr>
                  <a:lvl3pPr marL="914400" algn="l" rtl="0" eaLnBrk="0" fontAlgn="base" hangingPunct="0">
                    <a:spcBef>
                      <a:spcPct val="0"/>
                    </a:spcBef>
                    <a:spcAft>
                      <a:spcPct val="0"/>
                    </a:spcAft>
                    <a:defRPr sz="2400" kern="1200">
                      <a:solidFill>
                        <a:schemeClr val="tx1"/>
                      </a:solidFill>
                      <a:latin typeface="Times" charset="0"/>
                      <a:ea typeface="Geneva" charset="0"/>
                      <a:cs typeface="+mn-cs"/>
                    </a:defRPr>
                  </a:lvl3pPr>
                  <a:lvl4pPr marL="1371600" algn="l" rtl="0" eaLnBrk="0" fontAlgn="base" hangingPunct="0">
                    <a:spcBef>
                      <a:spcPct val="0"/>
                    </a:spcBef>
                    <a:spcAft>
                      <a:spcPct val="0"/>
                    </a:spcAft>
                    <a:defRPr sz="2400" kern="1200">
                      <a:solidFill>
                        <a:schemeClr val="tx1"/>
                      </a:solidFill>
                      <a:latin typeface="Times" charset="0"/>
                      <a:ea typeface="Geneva" charset="0"/>
                      <a:cs typeface="+mn-cs"/>
                    </a:defRPr>
                  </a:lvl4pPr>
                  <a:lvl5pPr marL="1828800" algn="l" rtl="0" eaLnBrk="0" fontAlgn="base" hangingPunct="0">
                    <a:spcBef>
                      <a:spcPct val="0"/>
                    </a:spcBef>
                    <a:spcAft>
                      <a:spcPct val="0"/>
                    </a:spcAft>
                    <a:defRPr sz="2400" kern="1200">
                      <a:solidFill>
                        <a:schemeClr val="tx1"/>
                      </a:solidFill>
                      <a:latin typeface="Times" charset="0"/>
                      <a:ea typeface="Geneva" charset="0"/>
                      <a:cs typeface="+mn-cs"/>
                    </a:defRPr>
                  </a:lvl5pPr>
                  <a:lvl6pPr marL="2286000" algn="l" defTabSz="914400" rtl="0" eaLnBrk="1" latinLnBrk="0" hangingPunct="1">
                    <a:defRPr sz="2400" kern="1200">
                      <a:solidFill>
                        <a:schemeClr val="tx1"/>
                      </a:solidFill>
                      <a:latin typeface="Times" charset="0"/>
                      <a:ea typeface="Geneva" charset="0"/>
                      <a:cs typeface="+mn-cs"/>
                    </a:defRPr>
                  </a:lvl6pPr>
                  <a:lvl7pPr marL="2743200" algn="l" defTabSz="914400" rtl="0" eaLnBrk="1" latinLnBrk="0" hangingPunct="1">
                    <a:defRPr sz="2400" kern="1200">
                      <a:solidFill>
                        <a:schemeClr val="tx1"/>
                      </a:solidFill>
                      <a:latin typeface="Times" charset="0"/>
                      <a:ea typeface="Geneva" charset="0"/>
                      <a:cs typeface="+mn-cs"/>
                    </a:defRPr>
                  </a:lvl7pPr>
                  <a:lvl8pPr marL="3200400" algn="l" defTabSz="914400" rtl="0" eaLnBrk="1" latinLnBrk="0" hangingPunct="1">
                    <a:defRPr sz="2400" kern="1200">
                      <a:solidFill>
                        <a:schemeClr val="tx1"/>
                      </a:solidFill>
                      <a:latin typeface="Times" charset="0"/>
                      <a:ea typeface="Geneva" charset="0"/>
                      <a:cs typeface="+mn-cs"/>
                    </a:defRPr>
                  </a:lvl8pPr>
                  <a:lvl9pPr marL="3657600" algn="l" defTabSz="914400" rtl="0" eaLnBrk="1" latinLnBrk="0" hangingPunct="1">
                    <a:defRPr sz="2400" kern="1200">
                      <a:solidFill>
                        <a:schemeClr val="tx1"/>
                      </a:solidFill>
                      <a:latin typeface="Times" charset="0"/>
                      <a:ea typeface="Geneva" charset="0"/>
                      <a:cs typeface="+mn-cs"/>
                    </a:defRPr>
                  </a:lvl9pPr>
                </a:lstStyle>
                <a:p>
                  <a:pPr lvl="0" algn="ctr" defTabSz="914363">
                    <a:defRPr/>
                  </a:pPr>
                  <a:r>
                    <a:rPr lang="en-US" altLang="zh-CN" sz="2200" kern="0" dirty="0">
                      <a:solidFill>
                        <a:prstClr val="black"/>
                      </a:solidFill>
                      <a:latin typeface="Helvetica Neue" charset="0"/>
                      <a:ea typeface="Helvetica Neue" charset="0"/>
                      <a:cs typeface="Helvetica Neue" charset="0"/>
                    </a:rPr>
                    <a:t>AutoOD</a:t>
                  </a:r>
                  <a:endParaRPr lang="en-US" sz="2200" kern="0" dirty="0">
                    <a:solidFill>
                      <a:prstClr val="black"/>
                    </a:solidFill>
                    <a:latin typeface="Helvetica Neue" charset="0"/>
                    <a:ea typeface="Helvetica Neue" charset="0"/>
                    <a:cs typeface="Helvetica Neue" charset="0"/>
                  </a:endParaRPr>
                </a:p>
              </p:txBody>
            </p:sp>
            <p:sp>
              <p:nvSpPr>
                <p:cNvPr id="12" name="TextBox 11">
                  <a:extLst>
                    <a:ext uri="{FF2B5EF4-FFF2-40B4-BE49-F238E27FC236}">
                      <a16:creationId xmlns:a16="http://schemas.microsoft.com/office/drawing/2014/main" id="{CDE3B015-8590-C96D-C934-4025C960C07D}"/>
                    </a:ext>
                  </a:extLst>
                </p:cNvPr>
                <p:cNvSpPr txBox="1"/>
                <p:nvPr/>
              </p:nvSpPr>
              <p:spPr>
                <a:xfrm>
                  <a:off x="7995066" y="2681091"/>
                  <a:ext cx="2281903" cy="560153"/>
                </a:xfrm>
                <a:prstGeom prst="rect">
                  <a:avLst/>
                </a:prstGeom>
                <a:noFill/>
              </p:spPr>
              <p:txBody>
                <a:bodyPr wrap="square" rtlCol="0">
                  <a:noAutofit/>
                </a:bodyPr>
                <a:lstStyle/>
                <a:p>
                  <a:r>
                    <a:rPr lang="en-US" sz="1600" dirty="0"/>
                    <a:t>Label independent</a:t>
                  </a:r>
                </a:p>
              </p:txBody>
            </p:sp>
            <p:pic>
              <p:nvPicPr>
                <p:cNvPr id="13" name="Picture 12">
                  <a:extLst>
                    <a:ext uri="{FF2B5EF4-FFF2-40B4-BE49-F238E27FC236}">
                      <a16:creationId xmlns:a16="http://schemas.microsoft.com/office/drawing/2014/main" id="{87C597EA-205B-088B-E3CE-FD3623851C3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73354" y="2638993"/>
                  <a:ext cx="435814" cy="435814"/>
                </a:xfrm>
                <a:prstGeom prst="rect">
                  <a:avLst/>
                </a:prstGeom>
              </p:spPr>
            </p:pic>
            <p:sp>
              <p:nvSpPr>
                <p:cNvPr id="14" name="TextBox 13">
                  <a:extLst>
                    <a:ext uri="{FF2B5EF4-FFF2-40B4-BE49-F238E27FC236}">
                      <a16:creationId xmlns:a16="http://schemas.microsoft.com/office/drawing/2014/main" id="{69D39E75-E0C7-C6D9-68CC-94000662842F}"/>
                    </a:ext>
                  </a:extLst>
                </p:cNvPr>
                <p:cNvSpPr txBox="1"/>
                <p:nvPr/>
              </p:nvSpPr>
              <p:spPr>
                <a:xfrm>
                  <a:off x="7995066" y="3244908"/>
                  <a:ext cx="3328827" cy="560153"/>
                </a:xfrm>
                <a:prstGeom prst="rect">
                  <a:avLst/>
                </a:prstGeom>
                <a:noFill/>
              </p:spPr>
              <p:txBody>
                <a:bodyPr wrap="square" rtlCol="0">
                  <a:noAutofit/>
                </a:bodyPr>
                <a:lstStyle/>
                <a:p>
                  <a:r>
                    <a:rPr lang="en-US" sz="1600" dirty="0"/>
                    <a:t>Higher accuracy</a:t>
                  </a:r>
                </a:p>
              </p:txBody>
            </p:sp>
          </p:grpSp>
          <p:sp>
            <p:nvSpPr>
              <p:cNvPr id="10" name="TextBox 9">
                <a:extLst>
                  <a:ext uri="{FF2B5EF4-FFF2-40B4-BE49-F238E27FC236}">
                    <a16:creationId xmlns:a16="http://schemas.microsoft.com/office/drawing/2014/main" id="{E7FA9935-2275-97FC-706B-CE54CDBA7047}"/>
                  </a:ext>
                </a:extLst>
              </p:cNvPr>
              <p:cNvSpPr txBox="1"/>
              <p:nvPr/>
            </p:nvSpPr>
            <p:spPr>
              <a:xfrm>
                <a:off x="3017976" y="6154389"/>
                <a:ext cx="3905721" cy="560153"/>
              </a:xfrm>
              <a:prstGeom prst="rect">
                <a:avLst/>
              </a:prstGeom>
              <a:noFill/>
            </p:spPr>
            <p:txBody>
              <a:bodyPr wrap="square" rtlCol="0">
                <a:noAutofit/>
              </a:bodyPr>
              <a:lstStyle/>
              <a:p>
                <a:r>
                  <a:rPr lang="en-US" sz="1600" dirty="0"/>
                  <a:t>Automatic hyperparameter </a:t>
                </a:r>
              </a:p>
              <a:p>
                <a:r>
                  <a:rPr lang="en-US" sz="1600" dirty="0"/>
                  <a:t>tuning</a:t>
                </a:r>
              </a:p>
            </p:txBody>
          </p:sp>
        </p:grpSp>
        <p:pic>
          <p:nvPicPr>
            <p:cNvPr id="7" name="Picture 6">
              <a:extLst>
                <a:ext uri="{FF2B5EF4-FFF2-40B4-BE49-F238E27FC236}">
                  <a16:creationId xmlns:a16="http://schemas.microsoft.com/office/drawing/2014/main" id="{5656C571-9429-4878-C235-5A6FF84BC36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07328" y="5451563"/>
              <a:ext cx="435814" cy="435814"/>
            </a:xfrm>
            <a:prstGeom prst="rect">
              <a:avLst/>
            </a:prstGeom>
          </p:spPr>
        </p:pic>
        <p:pic>
          <p:nvPicPr>
            <p:cNvPr id="8" name="Picture 7">
              <a:extLst>
                <a:ext uri="{FF2B5EF4-FFF2-40B4-BE49-F238E27FC236}">
                  <a16:creationId xmlns:a16="http://schemas.microsoft.com/office/drawing/2014/main" id="{2C8CF242-033B-25C5-4B50-8AD75634705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07328" y="6017594"/>
              <a:ext cx="435814" cy="435814"/>
            </a:xfrm>
            <a:prstGeom prst="rect">
              <a:avLst/>
            </a:prstGeom>
          </p:spPr>
        </p:pic>
      </p:grpSp>
    </p:spTree>
    <p:extLst>
      <p:ext uri="{BB962C8B-B14F-4D97-AF65-F5344CB8AC3E}">
        <p14:creationId xmlns:p14="http://schemas.microsoft.com/office/powerpoint/2010/main" val="911455404"/>
      </p:ext>
    </p:extLst>
  </p:cSld>
  <p:clrMapOvr>
    <a:masterClrMapping/>
  </p:clrMapOvr>
  <mc:AlternateContent xmlns:mc="http://schemas.openxmlformats.org/markup-compatibility/2006" xmlns:p14="http://schemas.microsoft.com/office/powerpoint/2010/main">
    <mc:Choice Requires="p14">
      <p:transition spd="slow" p14:dur="2000" advTm="21486"/>
    </mc:Choice>
    <mc:Fallback xmlns="">
      <p:transition spd="slow" advTm="21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a:extLst>
              <a:ext uri="{FF2B5EF4-FFF2-40B4-BE49-F238E27FC236}">
                <a16:creationId xmlns:a16="http://schemas.microsoft.com/office/drawing/2014/main" id="{F9941BAA-C12C-97BD-6C67-F0DB9D18EA6A}"/>
              </a:ext>
            </a:extLst>
          </p:cNvPr>
          <p:cNvCxnSpPr>
            <a:cxnSpLocks/>
          </p:cNvCxnSpPr>
          <p:nvPr/>
        </p:nvCxnSpPr>
        <p:spPr>
          <a:xfrm>
            <a:off x="4810752" y="2924139"/>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4F11C0-249D-E1B9-3949-BB7B19ECA3C1}"/>
              </a:ext>
            </a:extLst>
          </p:cNvPr>
          <p:cNvSpPr>
            <a:spLocks noGrp="1"/>
          </p:cNvSpPr>
          <p:nvPr>
            <p:ph type="title"/>
          </p:nvPr>
        </p:nvSpPr>
        <p:spPr/>
        <p:txBody>
          <a:bodyPr/>
          <a:lstStyle/>
          <a:p>
            <a:r>
              <a:rPr lang="en-US" dirty="0"/>
              <a:t>How Does AutoOD Work?</a:t>
            </a:r>
          </a:p>
        </p:txBody>
      </p:sp>
      <p:sp>
        <p:nvSpPr>
          <p:cNvPr id="4" name="Slide Number Placeholder 3">
            <a:extLst>
              <a:ext uri="{FF2B5EF4-FFF2-40B4-BE49-F238E27FC236}">
                <a16:creationId xmlns:a16="http://schemas.microsoft.com/office/drawing/2014/main" id="{F5F37E8B-40C7-5F71-76C4-AAE06A3F34F7}"/>
              </a:ext>
            </a:extLst>
          </p:cNvPr>
          <p:cNvSpPr>
            <a:spLocks noGrp="1"/>
          </p:cNvSpPr>
          <p:nvPr>
            <p:ph type="sldNum" sz="quarter" idx="12"/>
          </p:nvPr>
        </p:nvSpPr>
        <p:spPr/>
        <p:txBody>
          <a:bodyPr/>
          <a:lstStyle/>
          <a:p>
            <a:r>
              <a:rPr lang="en-US" dirty="0"/>
              <a:t>4</a:t>
            </a:r>
          </a:p>
        </p:txBody>
      </p:sp>
      <p:cxnSp>
        <p:nvCxnSpPr>
          <p:cNvPr id="42" name="Straight Arrow Connector 41">
            <a:extLst>
              <a:ext uri="{FF2B5EF4-FFF2-40B4-BE49-F238E27FC236}">
                <a16:creationId xmlns:a16="http://schemas.microsoft.com/office/drawing/2014/main" id="{7EF7ECAF-C815-CF3B-8E5F-EE7A7A86BD83}"/>
              </a:ext>
            </a:extLst>
          </p:cNvPr>
          <p:cNvCxnSpPr>
            <a:cxnSpLocks/>
          </p:cNvCxnSpPr>
          <p:nvPr/>
        </p:nvCxnSpPr>
        <p:spPr>
          <a:xfrm>
            <a:off x="2931206" y="4040865"/>
            <a:ext cx="69221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nvGrpSpPr>
          <p:cNvPr id="43" name="Group 42">
            <a:extLst>
              <a:ext uri="{FF2B5EF4-FFF2-40B4-BE49-F238E27FC236}">
                <a16:creationId xmlns:a16="http://schemas.microsoft.com/office/drawing/2014/main" id="{57FDFFF2-7B50-DA3A-D7A3-78D12CE4043A}"/>
              </a:ext>
            </a:extLst>
          </p:cNvPr>
          <p:cNvGrpSpPr/>
          <p:nvPr/>
        </p:nvGrpSpPr>
        <p:grpSpPr>
          <a:xfrm>
            <a:off x="3583254" y="2107006"/>
            <a:ext cx="1795739" cy="3327846"/>
            <a:chOff x="3850632" y="1960592"/>
            <a:chExt cx="1795739" cy="3327846"/>
          </a:xfrm>
        </p:grpSpPr>
        <p:grpSp>
          <p:nvGrpSpPr>
            <p:cNvPr id="44" name="Group 43">
              <a:extLst>
                <a:ext uri="{FF2B5EF4-FFF2-40B4-BE49-F238E27FC236}">
                  <a16:creationId xmlns:a16="http://schemas.microsoft.com/office/drawing/2014/main" id="{F47675C5-9C38-6C47-B720-8D3E07AC393A}"/>
                </a:ext>
              </a:extLst>
            </p:cNvPr>
            <p:cNvGrpSpPr/>
            <p:nvPr/>
          </p:nvGrpSpPr>
          <p:grpSpPr>
            <a:xfrm>
              <a:off x="3850632" y="1960592"/>
              <a:ext cx="1795739" cy="3222962"/>
              <a:chOff x="2588630" y="2478092"/>
              <a:chExt cx="2067339" cy="3255336"/>
            </a:xfrm>
          </p:grpSpPr>
          <p:grpSp>
            <p:nvGrpSpPr>
              <p:cNvPr id="46" name="Group 45">
                <a:extLst>
                  <a:ext uri="{FF2B5EF4-FFF2-40B4-BE49-F238E27FC236}">
                    <a16:creationId xmlns:a16="http://schemas.microsoft.com/office/drawing/2014/main" id="{083F7218-FEC5-AAD4-BE93-17E874B0B53B}"/>
                  </a:ext>
                </a:extLst>
              </p:cNvPr>
              <p:cNvGrpSpPr/>
              <p:nvPr/>
            </p:nvGrpSpPr>
            <p:grpSpPr>
              <a:xfrm>
                <a:off x="3365901" y="3098802"/>
                <a:ext cx="500464" cy="2634626"/>
                <a:chOff x="3455877" y="2497391"/>
                <a:chExt cx="500464" cy="2634626"/>
              </a:xfrm>
              <a:solidFill>
                <a:schemeClr val="tx2">
                  <a:lumMod val="20000"/>
                  <a:lumOff val="80000"/>
                </a:schemeClr>
              </a:solidFill>
            </p:grpSpPr>
            <p:grpSp>
              <p:nvGrpSpPr>
                <p:cNvPr id="48" name="Group 47">
                  <a:extLst>
                    <a:ext uri="{FF2B5EF4-FFF2-40B4-BE49-F238E27FC236}">
                      <a16:creationId xmlns:a16="http://schemas.microsoft.com/office/drawing/2014/main" id="{DF48BF28-2F9D-2C27-9CB9-2804F63CCBB0}"/>
                    </a:ext>
                  </a:extLst>
                </p:cNvPr>
                <p:cNvGrpSpPr/>
                <p:nvPr/>
              </p:nvGrpSpPr>
              <p:grpSpPr>
                <a:xfrm>
                  <a:off x="3455877" y="2497391"/>
                  <a:ext cx="500464" cy="1545640"/>
                  <a:chOff x="3893929" y="3135235"/>
                  <a:chExt cx="500464" cy="1545640"/>
                </a:xfrm>
                <a:grpFill/>
              </p:grpSpPr>
              <p:sp>
                <p:nvSpPr>
                  <p:cNvPr id="52" name="Rectangle 51">
                    <a:extLst>
                      <a:ext uri="{FF2B5EF4-FFF2-40B4-BE49-F238E27FC236}">
                        <a16:creationId xmlns:a16="http://schemas.microsoft.com/office/drawing/2014/main" id="{6F7BA674-F1FF-3EE1-706C-D5F180176967}"/>
                      </a:ext>
                    </a:extLst>
                  </p:cNvPr>
                  <p:cNvSpPr/>
                  <p:nvPr/>
                </p:nvSpPr>
                <p:spPr bwMode="auto">
                  <a:xfrm>
                    <a:off x="3893929" y="3135235"/>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d</a:t>
                    </a:r>
                    <a:r>
                      <a:rPr lang="en-US" sz="1600" baseline="-25000" dirty="0">
                        <a:latin typeface="+mn-lt"/>
                      </a:rPr>
                      <a:t>1</a:t>
                    </a:r>
                  </a:p>
                </p:txBody>
              </p:sp>
              <p:sp>
                <p:nvSpPr>
                  <p:cNvPr id="53" name="Rectangle 52">
                    <a:extLst>
                      <a:ext uri="{FF2B5EF4-FFF2-40B4-BE49-F238E27FC236}">
                        <a16:creationId xmlns:a16="http://schemas.microsoft.com/office/drawing/2014/main" id="{0E550D15-9588-689F-CC14-D7CFA3D6ECCD}"/>
                      </a:ext>
                    </a:extLst>
                  </p:cNvPr>
                  <p:cNvSpPr/>
                  <p:nvPr/>
                </p:nvSpPr>
                <p:spPr bwMode="auto">
                  <a:xfrm>
                    <a:off x="3893929" y="3679728"/>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a:t>
                    </a:r>
                  </a:p>
                </p:txBody>
              </p:sp>
              <p:sp>
                <p:nvSpPr>
                  <p:cNvPr id="54" name="Rectangle 53">
                    <a:extLst>
                      <a:ext uri="{FF2B5EF4-FFF2-40B4-BE49-F238E27FC236}">
                        <a16:creationId xmlns:a16="http://schemas.microsoft.com/office/drawing/2014/main" id="{804C7DD8-C77D-823C-A7CB-C67668C3A5EC}"/>
                      </a:ext>
                    </a:extLst>
                  </p:cNvPr>
                  <p:cNvSpPr/>
                  <p:nvPr/>
                </p:nvSpPr>
                <p:spPr bwMode="auto">
                  <a:xfrm>
                    <a:off x="3893929" y="4224221"/>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d</a:t>
                    </a:r>
                    <a:r>
                      <a:rPr lang="en-US" sz="1600" baseline="-25000" dirty="0">
                        <a:latin typeface="+mn-lt"/>
                      </a:rPr>
                      <a:t>i</a:t>
                    </a:r>
                  </a:p>
                </p:txBody>
              </p:sp>
            </p:grpSp>
            <p:grpSp>
              <p:nvGrpSpPr>
                <p:cNvPr id="49" name="Group 48">
                  <a:extLst>
                    <a:ext uri="{FF2B5EF4-FFF2-40B4-BE49-F238E27FC236}">
                      <a16:creationId xmlns:a16="http://schemas.microsoft.com/office/drawing/2014/main" id="{C98D29D7-58B5-6BE7-5A8E-2D656B6234F3}"/>
                    </a:ext>
                  </a:extLst>
                </p:cNvPr>
                <p:cNvGrpSpPr/>
                <p:nvPr/>
              </p:nvGrpSpPr>
              <p:grpSpPr>
                <a:xfrm>
                  <a:off x="3455877" y="4130870"/>
                  <a:ext cx="500464" cy="1001147"/>
                  <a:chOff x="3893929" y="3135235"/>
                  <a:chExt cx="500464" cy="1001147"/>
                </a:xfrm>
                <a:grpFill/>
              </p:grpSpPr>
              <p:sp>
                <p:nvSpPr>
                  <p:cNvPr id="50" name="Rectangle 49">
                    <a:extLst>
                      <a:ext uri="{FF2B5EF4-FFF2-40B4-BE49-F238E27FC236}">
                        <a16:creationId xmlns:a16="http://schemas.microsoft.com/office/drawing/2014/main" id="{F6FED6B8-E02D-1DA4-622B-9DA884B818C7}"/>
                      </a:ext>
                    </a:extLst>
                  </p:cNvPr>
                  <p:cNvSpPr/>
                  <p:nvPr/>
                </p:nvSpPr>
                <p:spPr bwMode="auto">
                  <a:xfrm>
                    <a:off x="3893929" y="3135235"/>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a:t>
                    </a:r>
                  </a:p>
                </p:txBody>
              </p:sp>
              <p:sp>
                <p:nvSpPr>
                  <p:cNvPr id="51" name="Rectangle 50">
                    <a:extLst>
                      <a:ext uri="{FF2B5EF4-FFF2-40B4-BE49-F238E27FC236}">
                        <a16:creationId xmlns:a16="http://schemas.microsoft.com/office/drawing/2014/main" id="{DBAAA708-BE23-2F19-3E6C-2AF60760D631}"/>
                      </a:ext>
                    </a:extLst>
                  </p:cNvPr>
                  <p:cNvSpPr/>
                  <p:nvPr/>
                </p:nvSpPr>
                <p:spPr bwMode="auto">
                  <a:xfrm>
                    <a:off x="3893929" y="3679728"/>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err="1">
                        <a:latin typeface="+mn-lt"/>
                      </a:rPr>
                      <a:t>d</a:t>
                    </a:r>
                    <a:r>
                      <a:rPr lang="en-US" sz="1600" baseline="-25000" dirty="0" err="1">
                        <a:latin typeface="+mn-lt"/>
                      </a:rPr>
                      <a:t>n</a:t>
                    </a:r>
                    <a:endParaRPr lang="en-US" sz="1600" baseline="-25000" dirty="0">
                      <a:latin typeface="+mn-lt"/>
                    </a:endParaRPr>
                  </a:p>
                </p:txBody>
              </p:sp>
            </p:grpSp>
          </p:grpSp>
          <p:sp>
            <p:nvSpPr>
              <p:cNvPr id="47" name="TextBox 46">
                <a:extLst>
                  <a:ext uri="{FF2B5EF4-FFF2-40B4-BE49-F238E27FC236}">
                    <a16:creationId xmlns:a16="http://schemas.microsoft.com/office/drawing/2014/main" id="{D05D0AAE-B97C-7135-1B29-0B3E70139BEF}"/>
                  </a:ext>
                </a:extLst>
              </p:cNvPr>
              <p:cNvSpPr txBox="1"/>
              <p:nvPr/>
            </p:nvSpPr>
            <p:spPr>
              <a:xfrm>
                <a:off x="2588630" y="2478092"/>
                <a:ext cx="2067339" cy="353801"/>
              </a:xfrm>
              <a:prstGeom prst="rect">
                <a:avLst/>
              </a:prstGeom>
              <a:noFill/>
            </p:spPr>
            <p:txBody>
              <a:bodyPr wrap="square" rtlCol="0">
                <a:noAutofit/>
              </a:bodyPr>
              <a:lstStyle/>
              <a:p>
                <a:pPr algn="ctr"/>
                <a:r>
                  <a:rPr lang="en-US" sz="1600" dirty="0"/>
                  <a:t>Unsupervised detectors</a:t>
                </a:r>
              </a:p>
            </p:txBody>
          </p:sp>
        </p:grpSp>
        <p:sp>
          <p:nvSpPr>
            <p:cNvPr id="45" name="Rectangle 44">
              <a:extLst>
                <a:ext uri="{FF2B5EF4-FFF2-40B4-BE49-F238E27FC236}">
                  <a16:creationId xmlns:a16="http://schemas.microsoft.com/office/drawing/2014/main" id="{2B5EBA2D-78C5-E278-ADEF-08747FF962A1}"/>
                </a:ext>
              </a:extLst>
            </p:cNvPr>
            <p:cNvSpPr/>
            <p:nvPr/>
          </p:nvSpPr>
          <p:spPr bwMode="auto">
            <a:xfrm>
              <a:off x="4145515" y="2529500"/>
              <a:ext cx="1218337" cy="275893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pic>
        <p:nvPicPr>
          <p:cNvPr id="56" name="Graphic 55" descr="Stop with solid fill">
            <a:extLst>
              <a:ext uri="{FF2B5EF4-FFF2-40B4-BE49-F238E27FC236}">
                <a16:creationId xmlns:a16="http://schemas.microsoft.com/office/drawing/2014/main" id="{A86EC708-FE35-3BE2-FB53-09BDBB4986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3" y="1936625"/>
            <a:ext cx="356404" cy="362368"/>
          </a:xfrm>
          <a:prstGeom prst="rect">
            <a:avLst/>
          </a:prstGeom>
        </p:spPr>
      </p:pic>
      <p:sp>
        <p:nvSpPr>
          <p:cNvPr id="57" name="Oval 56">
            <a:extLst>
              <a:ext uri="{FF2B5EF4-FFF2-40B4-BE49-F238E27FC236}">
                <a16:creationId xmlns:a16="http://schemas.microsoft.com/office/drawing/2014/main" id="{DED07585-DC39-CF42-A6FC-6B4DC8AA1202}"/>
              </a:ext>
            </a:extLst>
          </p:cNvPr>
          <p:cNvSpPr/>
          <p:nvPr/>
        </p:nvSpPr>
        <p:spPr bwMode="auto">
          <a:xfrm>
            <a:off x="6551812"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58" name="Rectangle 57">
            <a:extLst>
              <a:ext uri="{FF2B5EF4-FFF2-40B4-BE49-F238E27FC236}">
                <a16:creationId xmlns:a16="http://schemas.microsoft.com/office/drawing/2014/main" id="{C3BF894F-8655-4588-2C14-AF3A1CB5120D}"/>
              </a:ext>
            </a:extLst>
          </p:cNvPr>
          <p:cNvSpPr/>
          <p:nvPr/>
        </p:nvSpPr>
        <p:spPr bwMode="auto">
          <a:xfrm>
            <a:off x="6050969" y="1910681"/>
            <a:ext cx="1795739" cy="1313425"/>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59" name="Oval 58">
            <a:extLst>
              <a:ext uri="{FF2B5EF4-FFF2-40B4-BE49-F238E27FC236}">
                <a16:creationId xmlns:a16="http://schemas.microsoft.com/office/drawing/2014/main" id="{1F564805-9B25-7353-7134-075ACCFF61C6}"/>
              </a:ext>
            </a:extLst>
          </p:cNvPr>
          <p:cNvSpPr/>
          <p:nvPr/>
        </p:nvSpPr>
        <p:spPr bwMode="auto">
          <a:xfrm>
            <a:off x="6981794"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0" name="Oval 59">
            <a:extLst>
              <a:ext uri="{FF2B5EF4-FFF2-40B4-BE49-F238E27FC236}">
                <a16:creationId xmlns:a16="http://schemas.microsoft.com/office/drawing/2014/main" id="{108994FB-FCAE-ECCA-A8B3-F69FC7FF1D33}"/>
              </a:ext>
            </a:extLst>
          </p:cNvPr>
          <p:cNvSpPr/>
          <p:nvPr/>
        </p:nvSpPr>
        <p:spPr bwMode="auto">
          <a:xfrm>
            <a:off x="7411775"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1" name="Oval 60">
            <a:extLst>
              <a:ext uri="{FF2B5EF4-FFF2-40B4-BE49-F238E27FC236}">
                <a16:creationId xmlns:a16="http://schemas.microsoft.com/office/drawing/2014/main" id="{7CC7BE46-5512-ACF4-D8E6-538134BAE462}"/>
              </a:ext>
            </a:extLst>
          </p:cNvPr>
          <p:cNvSpPr/>
          <p:nvPr/>
        </p:nvSpPr>
        <p:spPr bwMode="auto">
          <a:xfrm>
            <a:off x="6543185"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2" name="Oval 61">
            <a:extLst>
              <a:ext uri="{FF2B5EF4-FFF2-40B4-BE49-F238E27FC236}">
                <a16:creationId xmlns:a16="http://schemas.microsoft.com/office/drawing/2014/main" id="{4B5FF7EA-7249-51EC-6185-E7DFD6B2F67E}"/>
              </a:ext>
            </a:extLst>
          </p:cNvPr>
          <p:cNvSpPr/>
          <p:nvPr/>
        </p:nvSpPr>
        <p:spPr bwMode="auto">
          <a:xfrm>
            <a:off x="6973166"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3" name="Oval 62">
            <a:extLst>
              <a:ext uri="{FF2B5EF4-FFF2-40B4-BE49-F238E27FC236}">
                <a16:creationId xmlns:a16="http://schemas.microsoft.com/office/drawing/2014/main" id="{2AB2538A-31EB-967E-4CCF-D0753515220B}"/>
              </a:ext>
            </a:extLst>
          </p:cNvPr>
          <p:cNvSpPr/>
          <p:nvPr/>
        </p:nvSpPr>
        <p:spPr bwMode="auto">
          <a:xfrm>
            <a:off x="7403148" y="239804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4" name="Oval 63">
            <a:extLst>
              <a:ext uri="{FF2B5EF4-FFF2-40B4-BE49-F238E27FC236}">
                <a16:creationId xmlns:a16="http://schemas.microsoft.com/office/drawing/2014/main" id="{7A2E1A37-C419-B130-ABD0-6E4D7B7C4120}"/>
              </a:ext>
            </a:extLst>
          </p:cNvPr>
          <p:cNvSpPr/>
          <p:nvPr/>
        </p:nvSpPr>
        <p:spPr bwMode="auto">
          <a:xfrm>
            <a:off x="6113204"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5" name="Oval 64">
            <a:extLst>
              <a:ext uri="{FF2B5EF4-FFF2-40B4-BE49-F238E27FC236}">
                <a16:creationId xmlns:a16="http://schemas.microsoft.com/office/drawing/2014/main" id="{BA04B86F-4F2B-A4DB-1356-04A0DCB7646B}"/>
              </a:ext>
            </a:extLst>
          </p:cNvPr>
          <p:cNvSpPr/>
          <p:nvPr/>
        </p:nvSpPr>
        <p:spPr bwMode="auto">
          <a:xfrm>
            <a:off x="6543185"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6" name="Oval 65">
            <a:extLst>
              <a:ext uri="{FF2B5EF4-FFF2-40B4-BE49-F238E27FC236}">
                <a16:creationId xmlns:a16="http://schemas.microsoft.com/office/drawing/2014/main" id="{9E074B4C-4D40-AA33-7C2F-B40A5677B7C3}"/>
              </a:ext>
            </a:extLst>
          </p:cNvPr>
          <p:cNvSpPr/>
          <p:nvPr/>
        </p:nvSpPr>
        <p:spPr bwMode="auto">
          <a:xfrm>
            <a:off x="7403148"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7" name="Oval 66">
            <a:extLst>
              <a:ext uri="{FF2B5EF4-FFF2-40B4-BE49-F238E27FC236}">
                <a16:creationId xmlns:a16="http://schemas.microsoft.com/office/drawing/2014/main" id="{0A50843B-471D-0C10-91D2-43CB0DB78C16}"/>
              </a:ext>
            </a:extLst>
          </p:cNvPr>
          <p:cNvSpPr/>
          <p:nvPr/>
        </p:nvSpPr>
        <p:spPr bwMode="auto">
          <a:xfrm>
            <a:off x="6113204"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68" name="Graphic 67" descr="Stop with solid fill">
            <a:extLst>
              <a:ext uri="{FF2B5EF4-FFF2-40B4-BE49-F238E27FC236}">
                <a16:creationId xmlns:a16="http://schemas.microsoft.com/office/drawing/2014/main" id="{23B8B766-7CA6-F3C6-8111-7EF190AA68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117" y="2798322"/>
            <a:ext cx="356404" cy="362368"/>
          </a:xfrm>
          <a:prstGeom prst="rect">
            <a:avLst/>
          </a:prstGeom>
        </p:spPr>
      </p:pic>
      <p:pic>
        <p:nvPicPr>
          <p:cNvPr id="70" name="Graphic 69" descr="Stop with solid fill">
            <a:extLst>
              <a:ext uri="{FF2B5EF4-FFF2-40B4-BE49-F238E27FC236}">
                <a16:creationId xmlns:a16="http://schemas.microsoft.com/office/drawing/2014/main" id="{3DC33A27-F28A-D6FC-C05B-C1407ABFC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3" y="3364943"/>
            <a:ext cx="356404" cy="362368"/>
          </a:xfrm>
          <a:prstGeom prst="rect">
            <a:avLst/>
          </a:prstGeom>
        </p:spPr>
      </p:pic>
      <p:sp>
        <p:nvSpPr>
          <p:cNvPr id="71" name="Oval 70">
            <a:extLst>
              <a:ext uri="{FF2B5EF4-FFF2-40B4-BE49-F238E27FC236}">
                <a16:creationId xmlns:a16="http://schemas.microsoft.com/office/drawing/2014/main" id="{D4F82875-1476-9044-607E-245EBC89410F}"/>
              </a:ext>
            </a:extLst>
          </p:cNvPr>
          <p:cNvSpPr/>
          <p:nvPr/>
        </p:nvSpPr>
        <p:spPr bwMode="auto">
          <a:xfrm>
            <a:off x="6551812" y="33908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2" name="Rectangle 71">
            <a:extLst>
              <a:ext uri="{FF2B5EF4-FFF2-40B4-BE49-F238E27FC236}">
                <a16:creationId xmlns:a16="http://schemas.microsoft.com/office/drawing/2014/main" id="{0A26E9DA-682C-CABA-4050-7DA2A8277F05}"/>
              </a:ext>
            </a:extLst>
          </p:cNvPr>
          <p:cNvSpPr/>
          <p:nvPr/>
        </p:nvSpPr>
        <p:spPr bwMode="auto">
          <a:xfrm>
            <a:off x="6050969" y="3317636"/>
            <a:ext cx="1795739" cy="1334789"/>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3" name="Oval 72">
            <a:extLst>
              <a:ext uri="{FF2B5EF4-FFF2-40B4-BE49-F238E27FC236}">
                <a16:creationId xmlns:a16="http://schemas.microsoft.com/office/drawing/2014/main" id="{E78ACD1F-F73D-EE0B-65D7-84A240675906}"/>
              </a:ext>
            </a:extLst>
          </p:cNvPr>
          <p:cNvSpPr/>
          <p:nvPr/>
        </p:nvSpPr>
        <p:spPr bwMode="auto">
          <a:xfrm>
            <a:off x="6981794" y="33908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4" name="Oval 73">
            <a:extLst>
              <a:ext uri="{FF2B5EF4-FFF2-40B4-BE49-F238E27FC236}">
                <a16:creationId xmlns:a16="http://schemas.microsoft.com/office/drawing/2014/main" id="{E1593E9B-CA76-456C-42DE-4A8F6F9BA2B3}"/>
              </a:ext>
            </a:extLst>
          </p:cNvPr>
          <p:cNvSpPr/>
          <p:nvPr/>
        </p:nvSpPr>
        <p:spPr bwMode="auto">
          <a:xfrm>
            <a:off x="7411775" y="3390887"/>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5" name="Oval 74">
            <a:extLst>
              <a:ext uri="{FF2B5EF4-FFF2-40B4-BE49-F238E27FC236}">
                <a16:creationId xmlns:a16="http://schemas.microsoft.com/office/drawing/2014/main" id="{E47D4CC0-44AE-71EE-E828-36591F1B0CF0}"/>
              </a:ext>
            </a:extLst>
          </p:cNvPr>
          <p:cNvSpPr/>
          <p:nvPr/>
        </p:nvSpPr>
        <p:spPr bwMode="auto">
          <a:xfrm>
            <a:off x="6543185"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6" name="Oval 75">
            <a:extLst>
              <a:ext uri="{FF2B5EF4-FFF2-40B4-BE49-F238E27FC236}">
                <a16:creationId xmlns:a16="http://schemas.microsoft.com/office/drawing/2014/main" id="{C022C468-8FB8-2702-8FAE-3EEC7C5D2DA9}"/>
              </a:ext>
            </a:extLst>
          </p:cNvPr>
          <p:cNvSpPr/>
          <p:nvPr/>
        </p:nvSpPr>
        <p:spPr bwMode="auto">
          <a:xfrm>
            <a:off x="6973166"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7" name="Oval 76">
            <a:extLst>
              <a:ext uri="{FF2B5EF4-FFF2-40B4-BE49-F238E27FC236}">
                <a16:creationId xmlns:a16="http://schemas.microsoft.com/office/drawing/2014/main" id="{029F518C-C69F-86B0-1834-A0F93E6E5600}"/>
              </a:ext>
            </a:extLst>
          </p:cNvPr>
          <p:cNvSpPr/>
          <p:nvPr/>
        </p:nvSpPr>
        <p:spPr bwMode="auto">
          <a:xfrm>
            <a:off x="7403148"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8" name="Oval 77">
            <a:extLst>
              <a:ext uri="{FF2B5EF4-FFF2-40B4-BE49-F238E27FC236}">
                <a16:creationId xmlns:a16="http://schemas.microsoft.com/office/drawing/2014/main" id="{C2811E28-3179-5E56-7A94-C98F75B20169}"/>
              </a:ext>
            </a:extLst>
          </p:cNvPr>
          <p:cNvSpPr/>
          <p:nvPr/>
        </p:nvSpPr>
        <p:spPr bwMode="auto">
          <a:xfrm>
            <a:off x="6113204"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9" name="Oval 78">
            <a:extLst>
              <a:ext uri="{FF2B5EF4-FFF2-40B4-BE49-F238E27FC236}">
                <a16:creationId xmlns:a16="http://schemas.microsoft.com/office/drawing/2014/main" id="{08AA5189-2720-BE8B-EA0E-62590A6F0E1B}"/>
              </a:ext>
            </a:extLst>
          </p:cNvPr>
          <p:cNvSpPr/>
          <p:nvPr/>
        </p:nvSpPr>
        <p:spPr bwMode="auto">
          <a:xfrm>
            <a:off x="6543185" y="42629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0" name="Oval 79">
            <a:extLst>
              <a:ext uri="{FF2B5EF4-FFF2-40B4-BE49-F238E27FC236}">
                <a16:creationId xmlns:a16="http://schemas.microsoft.com/office/drawing/2014/main" id="{FE38B0D8-15D3-EFF7-1A8D-B23B5E7835C5}"/>
              </a:ext>
            </a:extLst>
          </p:cNvPr>
          <p:cNvSpPr/>
          <p:nvPr/>
        </p:nvSpPr>
        <p:spPr bwMode="auto">
          <a:xfrm>
            <a:off x="7403148" y="4262987"/>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1" name="Oval 80">
            <a:extLst>
              <a:ext uri="{FF2B5EF4-FFF2-40B4-BE49-F238E27FC236}">
                <a16:creationId xmlns:a16="http://schemas.microsoft.com/office/drawing/2014/main" id="{CC3C0D67-F1F9-4179-F629-1022CD52CF39}"/>
              </a:ext>
            </a:extLst>
          </p:cNvPr>
          <p:cNvSpPr/>
          <p:nvPr/>
        </p:nvSpPr>
        <p:spPr bwMode="auto">
          <a:xfrm>
            <a:off x="6113204" y="42629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82" name="Graphic 81" descr="Stop with solid fill">
            <a:extLst>
              <a:ext uri="{FF2B5EF4-FFF2-40B4-BE49-F238E27FC236}">
                <a16:creationId xmlns:a16="http://schemas.microsoft.com/office/drawing/2014/main" id="{B56906EB-694C-C6F7-E38F-C4D562E54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117" y="4226640"/>
            <a:ext cx="356404" cy="362368"/>
          </a:xfrm>
          <a:prstGeom prst="rect">
            <a:avLst/>
          </a:prstGeom>
        </p:spPr>
      </p:pic>
      <p:pic>
        <p:nvPicPr>
          <p:cNvPr id="84" name="Graphic 83" descr="Stop with solid fill">
            <a:extLst>
              <a:ext uri="{FF2B5EF4-FFF2-40B4-BE49-F238E27FC236}">
                <a16:creationId xmlns:a16="http://schemas.microsoft.com/office/drawing/2014/main" id="{90C0FDDC-76BC-CF80-1B6C-71763C1C73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2" y="4785484"/>
            <a:ext cx="356404" cy="362368"/>
          </a:xfrm>
          <a:prstGeom prst="rect">
            <a:avLst/>
          </a:prstGeom>
        </p:spPr>
      </p:pic>
      <p:sp>
        <p:nvSpPr>
          <p:cNvPr id="85" name="Oval 84">
            <a:extLst>
              <a:ext uri="{FF2B5EF4-FFF2-40B4-BE49-F238E27FC236}">
                <a16:creationId xmlns:a16="http://schemas.microsoft.com/office/drawing/2014/main" id="{2E1A2F26-5DF8-871D-01D7-8411D87F484D}"/>
              </a:ext>
            </a:extLst>
          </p:cNvPr>
          <p:cNvSpPr/>
          <p:nvPr/>
        </p:nvSpPr>
        <p:spPr bwMode="auto">
          <a:xfrm>
            <a:off x="6551811" y="48114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6" name="Rectangle 85">
            <a:extLst>
              <a:ext uri="{FF2B5EF4-FFF2-40B4-BE49-F238E27FC236}">
                <a16:creationId xmlns:a16="http://schemas.microsoft.com/office/drawing/2014/main" id="{56DFA240-8CD4-2E83-D077-C8E9E8F41DB1}"/>
              </a:ext>
            </a:extLst>
          </p:cNvPr>
          <p:cNvSpPr/>
          <p:nvPr/>
        </p:nvSpPr>
        <p:spPr bwMode="auto">
          <a:xfrm>
            <a:off x="6050968" y="47381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7" name="Oval 86">
            <a:extLst>
              <a:ext uri="{FF2B5EF4-FFF2-40B4-BE49-F238E27FC236}">
                <a16:creationId xmlns:a16="http://schemas.microsoft.com/office/drawing/2014/main" id="{6646C7AF-72F8-F0C0-BE38-21295B8E5C03}"/>
              </a:ext>
            </a:extLst>
          </p:cNvPr>
          <p:cNvSpPr/>
          <p:nvPr/>
        </p:nvSpPr>
        <p:spPr bwMode="auto">
          <a:xfrm>
            <a:off x="6981793" y="48114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8" name="Oval 87">
            <a:extLst>
              <a:ext uri="{FF2B5EF4-FFF2-40B4-BE49-F238E27FC236}">
                <a16:creationId xmlns:a16="http://schemas.microsoft.com/office/drawing/2014/main" id="{DBC2915C-38BD-557D-DAE1-19EEF00076CF}"/>
              </a:ext>
            </a:extLst>
          </p:cNvPr>
          <p:cNvSpPr/>
          <p:nvPr/>
        </p:nvSpPr>
        <p:spPr bwMode="auto">
          <a:xfrm>
            <a:off x="7411774" y="48114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9" name="Oval 88">
            <a:extLst>
              <a:ext uri="{FF2B5EF4-FFF2-40B4-BE49-F238E27FC236}">
                <a16:creationId xmlns:a16="http://schemas.microsoft.com/office/drawing/2014/main" id="{30EF7E98-3982-820D-C985-7BB1872FF137}"/>
              </a:ext>
            </a:extLst>
          </p:cNvPr>
          <p:cNvSpPr/>
          <p:nvPr/>
        </p:nvSpPr>
        <p:spPr bwMode="auto">
          <a:xfrm>
            <a:off x="6543184" y="52469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0" name="Oval 89">
            <a:extLst>
              <a:ext uri="{FF2B5EF4-FFF2-40B4-BE49-F238E27FC236}">
                <a16:creationId xmlns:a16="http://schemas.microsoft.com/office/drawing/2014/main" id="{1348451D-B9BE-66D4-EBD1-A573655D07C7}"/>
              </a:ext>
            </a:extLst>
          </p:cNvPr>
          <p:cNvSpPr/>
          <p:nvPr/>
        </p:nvSpPr>
        <p:spPr bwMode="auto">
          <a:xfrm>
            <a:off x="6973165"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1" name="Oval 90">
            <a:extLst>
              <a:ext uri="{FF2B5EF4-FFF2-40B4-BE49-F238E27FC236}">
                <a16:creationId xmlns:a16="http://schemas.microsoft.com/office/drawing/2014/main" id="{6040FC21-2557-49DE-698B-B10654BC0EAF}"/>
              </a:ext>
            </a:extLst>
          </p:cNvPr>
          <p:cNvSpPr/>
          <p:nvPr/>
        </p:nvSpPr>
        <p:spPr bwMode="auto">
          <a:xfrm>
            <a:off x="7403147"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2" name="Oval 91">
            <a:extLst>
              <a:ext uri="{FF2B5EF4-FFF2-40B4-BE49-F238E27FC236}">
                <a16:creationId xmlns:a16="http://schemas.microsoft.com/office/drawing/2014/main" id="{5BA84D0A-C56D-721D-F2B7-AF48CBA2C247}"/>
              </a:ext>
            </a:extLst>
          </p:cNvPr>
          <p:cNvSpPr/>
          <p:nvPr/>
        </p:nvSpPr>
        <p:spPr bwMode="auto">
          <a:xfrm>
            <a:off x="6113203"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3" name="Oval 92">
            <a:extLst>
              <a:ext uri="{FF2B5EF4-FFF2-40B4-BE49-F238E27FC236}">
                <a16:creationId xmlns:a16="http://schemas.microsoft.com/office/drawing/2014/main" id="{88B6C0CF-9003-CDAA-2662-F558B35D3FE9}"/>
              </a:ext>
            </a:extLst>
          </p:cNvPr>
          <p:cNvSpPr/>
          <p:nvPr/>
        </p:nvSpPr>
        <p:spPr bwMode="auto">
          <a:xfrm>
            <a:off x="6543184" y="56835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4" name="Oval 93">
            <a:extLst>
              <a:ext uri="{FF2B5EF4-FFF2-40B4-BE49-F238E27FC236}">
                <a16:creationId xmlns:a16="http://schemas.microsoft.com/office/drawing/2014/main" id="{34A09527-0687-1302-A933-9EC9B3E18ABF}"/>
              </a:ext>
            </a:extLst>
          </p:cNvPr>
          <p:cNvSpPr/>
          <p:nvPr/>
        </p:nvSpPr>
        <p:spPr bwMode="auto">
          <a:xfrm>
            <a:off x="7403147" y="56835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5" name="Oval 94">
            <a:extLst>
              <a:ext uri="{FF2B5EF4-FFF2-40B4-BE49-F238E27FC236}">
                <a16:creationId xmlns:a16="http://schemas.microsoft.com/office/drawing/2014/main" id="{C773F46B-4FB4-334C-677F-CDC0F11F24B8}"/>
              </a:ext>
            </a:extLst>
          </p:cNvPr>
          <p:cNvSpPr/>
          <p:nvPr/>
        </p:nvSpPr>
        <p:spPr bwMode="auto">
          <a:xfrm>
            <a:off x="6113203" y="56835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96" name="Graphic 95" descr="Stop with solid fill">
            <a:extLst>
              <a:ext uri="{FF2B5EF4-FFF2-40B4-BE49-F238E27FC236}">
                <a16:creationId xmlns:a16="http://schemas.microsoft.com/office/drawing/2014/main" id="{3FB92BAB-BF1E-7FC6-B5A1-0AC36BD3F4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0116" y="5647181"/>
            <a:ext cx="356404" cy="362368"/>
          </a:xfrm>
          <a:prstGeom prst="rect">
            <a:avLst/>
          </a:prstGeom>
        </p:spPr>
      </p:pic>
      <p:sp>
        <p:nvSpPr>
          <p:cNvPr id="122" name="TextBox 121">
            <a:extLst>
              <a:ext uri="{FF2B5EF4-FFF2-40B4-BE49-F238E27FC236}">
                <a16:creationId xmlns:a16="http://schemas.microsoft.com/office/drawing/2014/main" id="{30ECCAFE-91CA-3748-576D-2B7430AE2C30}"/>
              </a:ext>
            </a:extLst>
          </p:cNvPr>
          <p:cNvSpPr txBox="1"/>
          <p:nvPr/>
        </p:nvSpPr>
        <p:spPr>
          <a:xfrm>
            <a:off x="5617552" y="1347444"/>
            <a:ext cx="2662569" cy="539583"/>
          </a:xfrm>
          <a:prstGeom prst="rect">
            <a:avLst/>
          </a:prstGeom>
          <a:noFill/>
        </p:spPr>
        <p:txBody>
          <a:bodyPr wrap="square" rtlCol="0">
            <a:noAutofit/>
          </a:bodyPr>
          <a:lstStyle/>
          <a:p>
            <a:pPr algn="ctr"/>
            <a:r>
              <a:rPr lang="en-US" sz="1600" dirty="0"/>
              <a:t>Predictions from unsupervised detectors</a:t>
            </a:r>
          </a:p>
        </p:txBody>
      </p:sp>
      <p:grpSp>
        <p:nvGrpSpPr>
          <p:cNvPr id="192" name="Group 191">
            <a:extLst>
              <a:ext uri="{FF2B5EF4-FFF2-40B4-BE49-F238E27FC236}">
                <a16:creationId xmlns:a16="http://schemas.microsoft.com/office/drawing/2014/main" id="{602D0865-5E29-2ACB-5399-D6B15995A739}"/>
              </a:ext>
            </a:extLst>
          </p:cNvPr>
          <p:cNvGrpSpPr/>
          <p:nvPr/>
        </p:nvGrpSpPr>
        <p:grpSpPr>
          <a:xfrm>
            <a:off x="808819" y="3031224"/>
            <a:ext cx="2014003" cy="1680467"/>
            <a:chOff x="902825" y="3202142"/>
            <a:chExt cx="2014003" cy="1680467"/>
          </a:xfrm>
        </p:grpSpPr>
        <p:grpSp>
          <p:nvGrpSpPr>
            <p:cNvPr id="167" name="Group 166">
              <a:extLst>
                <a:ext uri="{FF2B5EF4-FFF2-40B4-BE49-F238E27FC236}">
                  <a16:creationId xmlns:a16="http://schemas.microsoft.com/office/drawing/2014/main" id="{BF6DDCCE-3BA3-B626-0585-F0D50791318A}"/>
                </a:ext>
              </a:extLst>
            </p:cNvPr>
            <p:cNvGrpSpPr/>
            <p:nvPr/>
          </p:nvGrpSpPr>
          <p:grpSpPr>
            <a:xfrm>
              <a:off x="1004240" y="3547821"/>
              <a:ext cx="1795739" cy="1334788"/>
              <a:chOff x="6357196" y="4890579"/>
              <a:chExt cx="1795739" cy="1334788"/>
            </a:xfrm>
          </p:grpSpPr>
          <p:pic>
            <p:nvPicPr>
              <p:cNvPr id="168" name="Graphic 167" descr="Stop with solid fill">
                <a:extLst>
                  <a:ext uri="{FF2B5EF4-FFF2-40B4-BE49-F238E27FC236}">
                    <a16:creationId xmlns:a16="http://schemas.microsoft.com/office/drawing/2014/main" id="{AD060897-68FC-A11D-4B64-2DE14A7559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81960" y="4937884"/>
                <a:ext cx="356404" cy="362368"/>
              </a:xfrm>
              <a:prstGeom prst="rect">
                <a:avLst/>
              </a:prstGeom>
            </p:spPr>
          </p:pic>
          <p:sp>
            <p:nvSpPr>
              <p:cNvPr id="169" name="Oval 168">
                <a:extLst>
                  <a:ext uri="{FF2B5EF4-FFF2-40B4-BE49-F238E27FC236}">
                    <a16:creationId xmlns:a16="http://schemas.microsoft.com/office/drawing/2014/main" id="{A28EA993-BA9C-C099-ABBC-5C3F8350B7DB}"/>
                  </a:ext>
                </a:extLst>
              </p:cNvPr>
              <p:cNvSpPr/>
              <p:nvPr/>
            </p:nvSpPr>
            <p:spPr bwMode="auto">
              <a:xfrm>
                <a:off x="6858039" y="49638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0" name="Rectangle 169">
                <a:extLst>
                  <a:ext uri="{FF2B5EF4-FFF2-40B4-BE49-F238E27FC236}">
                    <a16:creationId xmlns:a16="http://schemas.microsoft.com/office/drawing/2014/main" id="{77DC8D46-899A-AD2D-4BFD-16E79CCD6C24}"/>
                  </a:ext>
                </a:extLst>
              </p:cNvPr>
              <p:cNvSpPr/>
              <p:nvPr/>
            </p:nvSpPr>
            <p:spPr bwMode="auto">
              <a:xfrm>
                <a:off x="6357196" y="48905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1" name="Oval 170">
                <a:extLst>
                  <a:ext uri="{FF2B5EF4-FFF2-40B4-BE49-F238E27FC236}">
                    <a16:creationId xmlns:a16="http://schemas.microsoft.com/office/drawing/2014/main" id="{4B613311-536A-D5E9-E3BF-7891E2ABC1FC}"/>
                  </a:ext>
                </a:extLst>
              </p:cNvPr>
              <p:cNvSpPr/>
              <p:nvPr/>
            </p:nvSpPr>
            <p:spPr bwMode="auto">
              <a:xfrm>
                <a:off x="7288021" y="49638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2" name="Oval 171">
                <a:extLst>
                  <a:ext uri="{FF2B5EF4-FFF2-40B4-BE49-F238E27FC236}">
                    <a16:creationId xmlns:a16="http://schemas.microsoft.com/office/drawing/2014/main" id="{D54606D3-050C-3E31-2F4C-5346A204130B}"/>
                  </a:ext>
                </a:extLst>
              </p:cNvPr>
              <p:cNvSpPr/>
              <p:nvPr/>
            </p:nvSpPr>
            <p:spPr bwMode="auto">
              <a:xfrm>
                <a:off x="7718002" y="49638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3" name="Oval 172">
                <a:extLst>
                  <a:ext uri="{FF2B5EF4-FFF2-40B4-BE49-F238E27FC236}">
                    <a16:creationId xmlns:a16="http://schemas.microsoft.com/office/drawing/2014/main" id="{4E56D20D-E54B-470C-F9BE-9E3EBAA366DD}"/>
                  </a:ext>
                </a:extLst>
              </p:cNvPr>
              <p:cNvSpPr/>
              <p:nvPr/>
            </p:nvSpPr>
            <p:spPr bwMode="auto">
              <a:xfrm>
                <a:off x="6849412" y="5399301"/>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4" name="Oval 173">
                <a:extLst>
                  <a:ext uri="{FF2B5EF4-FFF2-40B4-BE49-F238E27FC236}">
                    <a16:creationId xmlns:a16="http://schemas.microsoft.com/office/drawing/2014/main" id="{BDACE42E-E690-896B-879B-189F4D642622}"/>
                  </a:ext>
                </a:extLst>
              </p:cNvPr>
              <p:cNvSpPr/>
              <p:nvPr/>
            </p:nvSpPr>
            <p:spPr bwMode="auto">
              <a:xfrm>
                <a:off x="7279393" y="5399301"/>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5" name="Oval 174">
                <a:extLst>
                  <a:ext uri="{FF2B5EF4-FFF2-40B4-BE49-F238E27FC236}">
                    <a16:creationId xmlns:a16="http://schemas.microsoft.com/office/drawing/2014/main" id="{3A9BCCC9-2485-6379-F45E-4ECED0F368E3}"/>
                  </a:ext>
                </a:extLst>
              </p:cNvPr>
              <p:cNvSpPr/>
              <p:nvPr/>
            </p:nvSpPr>
            <p:spPr bwMode="auto">
              <a:xfrm>
                <a:off x="7709375" y="5399301"/>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6" name="Oval 175">
                <a:extLst>
                  <a:ext uri="{FF2B5EF4-FFF2-40B4-BE49-F238E27FC236}">
                    <a16:creationId xmlns:a16="http://schemas.microsoft.com/office/drawing/2014/main" id="{3A35FECF-EBA1-DEED-CB2F-B801AFF06E43}"/>
                  </a:ext>
                </a:extLst>
              </p:cNvPr>
              <p:cNvSpPr/>
              <p:nvPr/>
            </p:nvSpPr>
            <p:spPr bwMode="auto">
              <a:xfrm>
                <a:off x="6419431" y="5399301"/>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7" name="Oval 176">
                <a:extLst>
                  <a:ext uri="{FF2B5EF4-FFF2-40B4-BE49-F238E27FC236}">
                    <a16:creationId xmlns:a16="http://schemas.microsoft.com/office/drawing/2014/main" id="{3267B2AA-E22A-FC2C-779F-80ADA1FD4860}"/>
                  </a:ext>
                </a:extLst>
              </p:cNvPr>
              <p:cNvSpPr/>
              <p:nvPr/>
            </p:nvSpPr>
            <p:spPr bwMode="auto">
              <a:xfrm>
                <a:off x="6849412" y="58359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8" name="Oval 177">
                <a:extLst>
                  <a:ext uri="{FF2B5EF4-FFF2-40B4-BE49-F238E27FC236}">
                    <a16:creationId xmlns:a16="http://schemas.microsoft.com/office/drawing/2014/main" id="{3F7B9DD5-4EE9-AD39-65D7-288CD0807ABC}"/>
                  </a:ext>
                </a:extLst>
              </p:cNvPr>
              <p:cNvSpPr/>
              <p:nvPr/>
            </p:nvSpPr>
            <p:spPr bwMode="auto">
              <a:xfrm>
                <a:off x="7709375" y="58359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79" name="Oval 178">
                <a:extLst>
                  <a:ext uri="{FF2B5EF4-FFF2-40B4-BE49-F238E27FC236}">
                    <a16:creationId xmlns:a16="http://schemas.microsoft.com/office/drawing/2014/main" id="{0CCE62FA-C5A1-4796-95B0-DD4098EA1C70}"/>
                  </a:ext>
                </a:extLst>
              </p:cNvPr>
              <p:cNvSpPr/>
              <p:nvPr/>
            </p:nvSpPr>
            <p:spPr bwMode="auto">
              <a:xfrm>
                <a:off x="6419431" y="5835928"/>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180" name="Graphic 179" descr="Stop with solid fill">
                <a:extLst>
                  <a:ext uri="{FF2B5EF4-FFF2-40B4-BE49-F238E27FC236}">
                    <a16:creationId xmlns:a16="http://schemas.microsoft.com/office/drawing/2014/main" id="{3419D8C5-FDD2-61EF-95E7-6F15F0B4A9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56344" y="5799581"/>
                <a:ext cx="356404" cy="362368"/>
              </a:xfrm>
              <a:prstGeom prst="rect">
                <a:avLst/>
              </a:prstGeom>
            </p:spPr>
          </p:pic>
        </p:grpSp>
        <p:sp>
          <p:nvSpPr>
            <p:cNvPr id="182" name="TextBox 181">
              <a:extLst>
                <a:ext uri="{FF2B5EF4-FFF2-40B4-BE49-F238E27FC236}">
                  <a16:creationId xmlns:a16="http://schemas.microsoft.com/office/drawing/2014/main" id="{6F8383E5-C3AB-56AB-6307-A9DE99DEED42}"/>
                </a:ext>
              </a:extLst>
            </p:cNvPr>
            <p:cNvSpPr txBox="1"/>
            <p:nvPr/>
          </p:nvSpPr>
          <p:spPr>
            <a:xfrm>
              <a:off x="902825" y="3202142"/>
              <a:ext cx="2014003" cy="369332"/>
            </a:xfrm>
            <a:prstGeom prst="rect">
              <a:avLst/>
            </a:prstGeom>
            <a:noFill/>
          </p:spPr>
          <p:txBody>
            <a:bodyPr wrap="square">
              <a:spAutoFit/>
            </a:bodyPr>
            <a:lstStyle/>
            <a:p>
              <a:pPr algn="ctr"/>
              <a:r>
                <a:rPr lang="en-US" sz="1800" dirty="0"/>
                <a:t>Unlabeled data</a:t>
              </a:r>
            </a:p>
          </p:txBody>
        </p:sp>
      </p:grpSp>
      <p:sp>
        <p:nvSpPr>
          <p:cNvPr id="183" name="TextBox 182">
            <a:extLst>
              <a:ext uri="{FF2B5EF4-FFF2-40B4-BE49-F238E27FC236}">
                <a16:creationId xmlns:a16="http://schemas.microsoft.com/office/drawing/2014/main" id="{7A0462CA-66A1-F756-2383-500E4641608F}"/>
              </a:ext>
            </a:extLst>
          </p:cNvPr>
          <p:cNvSpPr txBox="1"/>
          <p:nvPr/>
        </p:nvSpPr>
        <p:spPr>
          <a:xfrm>
            <a:off x="8716230" y="3037129"/>
            <a:ext cx="3288254" cy="413428"/>
          </a:xfrm>
          <a:prstGeom prst="rect">
            <a:avLst/>
          </a:prstGeom>
          <a:noFill/>
        </p:spPr>
        <p:txBody>
          <a:bodyPr wrap="square" rtlCol="0">
            <a:noAutofit/>
          </a:bodyPr>
          <a:lstStyle/>
          <a:p>
            <a:pPr algn="ctr"/>
            <a:r>
              <a:rPr lang="en-US" sz="1600" dirty="0"/>
              <a:t>Reliable object set</a:t>
            </a:r>
          </a:p>
        </p:txBody>
      </p:sp>
      <p:grpSp>
        <p:nvGrpSpPr>
          <p:cNvPr id="184" name="Group 183">
            <a:extLst>
              <a:ext uri="{FF2B5EF4-FFF2-40B4-BE49-F238E27FC236}">
                <a16:creationId xmlns:a16="http://schemas.microsoft.com/office/drawing/2014/main" id="{85E7278D-A7EA-60F9-2BC1-1A4750041D04}"/>
              </a:ext>
            </a:extLst>
          </p:cNvPr>
          <p:cNvGrpSpPr/>
          <p:nvPr/>
        </p:nvGrpSpPr>
        <p:grpSpPr>
          <a:xfrm>
            <a:off x="9462488" y="3364943"/>
            <a:ext cx="1795739" cy="1334788"/>
            <a:chOff x="6357196" y="4890579"/>
            <a:chExt cx="1795739" cy="1334788"/>
          </a:xfrm>
        </p:grpSpPr>
        <p:pic>
          <p:nvPicPr>
            <p:cNvPr id="185" name="Graphic 184" descr="Stop with solid fill">
              <a:extLst>
                <a:ext uri="{FF2B5EF4-FFF2-40B4-BE49-F238E27FC236}">
                  <a16:creationId xmlns:a16="http://schemas.microsoft.com/office/drawing/2014/main" id="{4D68A753-61DD-32B8-5554-25E7D61DDE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960" y="4937884"/>
              <a:ext cx="356404" cy="362368"/>
            </a:xfrm>
            <a:prstGeom prst="rect">
              <a:avLst/>
            </a:prstGeom>
          </p:spPr>
        </p:pic>
        <p:sp>
          <p:nvSpPr>
            <p:cNvPr id="186" name="Oval 185">
              <a:extLst>
                <a:ext uri="{FF2B5EF4-FFF2-40B4-BE49-F238E27FC236}">
                  <a16:creationId xmlns:a16="http://schemas.microsoft.com/office/drawing/2014/main" id="{3C71520D-64AF-7D92-5323-4DCF2BF90D31}"/>
                </a:ext>
              </a:extLst>
            </p:cNvPr>
            <p:cNvSpPr/>
            <p:nvPr/>
          </p:nvSpPr>
          <p:spPr bwMode="auto">
            <a:xfrm>
              <a:off x="6858039"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7" name="Rectangle 186">
              <a:extLst>
                <a:ext uri="{FF2B5EF4-FFF2-40B4-BE49-F238E27FC236}">
                  <a16:creationId xmlns:a16="http://schemas.microsoft.com/office/drawing/2014/main" id="{4EC7673C-00CB-CC65-1F28-737B28CB2DA7}"/>
                </a:ext>
              </a:extLst>
            </p:cNvPr>
            <p:cNvSpPr/>
            <p:nvPr/>
          </p:nvSpPr>
          <p:spPr bwMode="auto">
            <a:xfrm>
              <a:off x="6357196" y="48905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8" name="Oval 187">
              <a:extLst>
                <a:ext uri="{FF2B5EF4-FFF2-40B4-BE49-F238E27FC236}">
                  <a16:creationId xmlns:a16="http://schemas.microsoft.com/office/drawing/2014/main" id="{D0A372D4-307F-05B5-7412-096058C4F878}"/>
                </a:ext>
              </a:extLst>
            </p:cNvPr>
            <p:cNvSpPr/>
            <p:nvPr/>
          </p:nvSpPr>
          <p:spPr bwMode="auto">
            <a:xfrm>
              <a:off x="7288021"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9" name="Oval 188">
              <a:extLst>
                <a:ext uri="{FF2B5EF4-FFF2-40B4-BE49-F238E27FC236}">
                  <a16:creationId xmlns:a16="http://schemas.microsoft.com/office/drawing/2014/main" id="{D42477D2-6CA2-226E-D20C-88E0E8C25292}"/>
                </a:ext>
              </a:extLst>
            </p:cNvPr>
            <p:cNvSpPr/>
            <p:nvPr/>
          </p:nvSpPr>
          <p:spPr bwMode="auto">
            <a:xfrm>
              <a:off x="6849412" y="53993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90" name="Oval 189">
              <a:extLst>
                <a:ext uri="{FF2B5EF4-FFF2-40B4-BE49-F238E27FC236}">
                  <a16:creationId xmlns:a16="http://schemas.microsoft.com/office/drawing/2014/main" id="{8505BC63-0807-1400-137C-4085AC02042A}"/>
                </a:ext>
              </a:extLst>
            </p:cNvPr>
            <p:cNvSpPr/>
            <p:nvPr/>
          </p:nvSpPr>
          <p:spPr bwMode="auto">
            <a:xfrm>
              <a:off x="6419431" y="58359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grpSp>
        <p:nvGrpSpPr>
          <p:cNvPr id="205" name="Group 204">
            <a:extLst>
              <a:ext uri="{FF2B5EF4-FFF2-40B4-BE49-F238E27FC236}">
                <a16:creationId xmlns:a16="http://schemas.microsoft.com/office/drawing/2014/main" id="{962145DF-4A62-06FB-2433-A66B6A1B3BA4}"/>
              </a:ext>
            </a:extLst>
          </p:cNvPr>
          <p:cNvGrpSpPr/>
          <p:nvPr/>
        </p:nvGrpSpPr>
        <p:grpSpPr>
          <a:xfrm>
            <a:off x="8112090" y="1910681"/>
            <a:ext cx="1104772" cy="4162286"/>
            <a:chOff x="8112089" y="1910681"/>
            <a:chExt cx="952035" cy="4162286"/>
          </a:xfrm>
        </p:grpSpPr>
        <p:sp>
          <p:nvSpPr>
            <p:cNvPr id="14" name="Right Brace 13">
              <a:extLst>
                <a:ext uri="{FF2B5EF4-FFF2-40B4-BE49-F238E27FC236}">
                  <a16:creationId xmlns:a16="http://schemas.microsoft.com/office/drawing/2014/main" id="{D63C2A19-A2ED-2A64-CD5C-3A26B0A6C9ED}"/>
                </a:ext>
              </a:extLst>
            </p:cNvPr>
            <p:cNvSpPr/>
            <p:nvPr/>
          </p:nvSpPr>
          <p:spPr>
            <a:xfrm>
              <a:off x="8112089" y="1910681"/>
              <a:ext cx="857529" cy="416228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0D77D885-F6EC-0D44-DCC8-638874CA3BCF}"/>
                </a:ext>
              </a:extLst>
            </p:cNvPr>
            <p:cNvCxnSpPr>
              <a:cxnSpLocks/>
            </p:cNvCxnSpPr>
            <p:nvPr/>
          </p:nvCxnSpPr>
          <p:spPr>
            <a:xfrm>
              <a:off x="8698364" y="3991824"/>
              <a:ext cx="365760" cy="0"/>
            </a:xfrm>
            <a:prstGeom prst="straightConnector1">
              <a:avLst/>
            </a:prstGeom>
            <a:ln>
              <a:solidFill>
                <a:schemeClr val="tx1"/>
              </a:solidFill>
              <a:tailEnd type="triangle"/>
            </a:ln>
            <a:effectLst/>
          </p:spPr>
          <p:style>
            <a:lnRef idx="3">
              <a:schemeClr val="accent1"/>
            </a:lnRef>
            <a:fillRef idx="0">
              <a:schemeClr val="accent1"/>
            </a:fillRef>
            <a:effectRef idx="2">
              <a:schemeClr val="accent1"/>
            </a:effectRef>
            <a:fontRef idx="minor">
              <a:schemeClr val="tx1"/>
            </a:fontRef>
          </p:style>
        </p:cxnSp>
      </p:grpSp>
      <p:cxnSp>
        <p:nvCxnSpPr>
          <p:cNvPr id="203" name="Straight Arrow Connector 202">
            <a:extLst>
              <a:ext uri="{FF2B5EF4-FFF2-40B4-BE49-F238E27FC236}">
                <a16:creationId xmlns:a16="http://schemas.microsoft.com/office/drawing/2014/main" id="{C74167D7-5E10-D719-C0E2-E00D671A7E91}"/>
              </a:ext>
            </a:extLst>
          </p:cNvPr>
          <p:cNvCxnSpPr>
            <a:cxnSpLocks/>
          </p:cNvCxnSpPr>
          <p:nvPr/>
        </p:nvCxnSpPr>
        <p:spPr>
          <a:xfrm>
            <a:off x="4819298" y="4043689"/>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4" name="Straight Arrow Connector 203">
            <a:extLst>
              <a:ext uri="{FF2B5EF4-FFF2-40B4-BE49-F238E27FC236}">
                <a16:creationId xmlns:a16="http://schemas.microsoft.com/office/drawing/2014/main" id="{C200AD40-5966-440B-D687-6D91B76E7802}"/>
              </a:ext>
            </a:extLst>
          </p:cNvPr>
          <p:cNvCxnSpPr>
            <a:cxnSpLocks/>
          </p:cNvCxnSpPr>
          <p:nvPr/>
        </p:nvCxnSpPr>
        <p:spPr>
          <a:xfrm>
            <a:off x="4817870" y="5101942"/>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nvGrpSpPr>
          <p:cNvPr id="217" name="Group 216">
            <a:extLst>
              <a:ext uri="{FF2B5EF4-FFF2-40B4-BE49-F238E27FC236}">
                <a16:creationId xmlns:a16="http://schemas.microsoft.com/office/drawing/2014/main" id="{3EFA7D79-1A72-CCAC-C3E9-B41CD88594CA}"/>
              </a:ext>
            </a:extLst>
          </p:cNvPr>
          <p:cNvGrpSpPr/>
          <p:nvPr/>
        </p:nvGrpSpPr>
        <p:grpSpPr>
          <a:xfrm>
            <a:off x="1156980" y="5124407"/>
            <a:ext cx="1302245" cy="738155"/>
            <a:chOff x="641634" y="1432569"/>
            <a:chExt cx="1302245" cy="738155"/>
          </a:xfrm>
        </p:grpSpPr>
        <p:sp>
          <p:nvSpPr>
            <p:cNvPr id="206" name="Oval 205">
              <a:extLst>
                <a:ext uri="{FF2B5EF4-FFF2-40B4-BE49-F238E27FC236}">
                  <a16:creationId xmlns:a16="http://schemas.microsoft.com/office/drawing/2014/main" id="{6DB35869-DA6D-2E60-7FB9-3A4859C197F7}"/>
                </a:ext>
              </a:extLst>
            </p:cNvPr>
            <p:cNvSpPr/>
            <p:nvPr/>
          </p:nvSpPr>
          <p:spPr bwMode="auto">
            <a:xfrm>
              <a:off x="662163" y="1473996"/>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208" name="Graphic 207" descr="Stop with solid fill">
              <a:extLst>
                <a:ext uri="{FF2B5EF4-FFF2-40B4-BE49-F238E27FC236}">
                  <a16:creationId xmlns:a16="http://schemas.microsoft.com/office/drawing/2014/main" id="{065C8C9E-0005-851C-8882-E033950A9E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1634" y="1808356"/>
              <a:ext cx="356404" cy="362368"/>
            </a:xfrm>
            <a:prstGeom prst="rect">
              <a:avLst/>
            </a:prstGeom>
          </p:spPr>
        </p:pic>
        <p:sp>
          <p:nvSpPr>
            <p:cNvPr id="209" name="TextBox 208">
              <a:extLst>
                <a:ext uri="{FF2B5EF4-FFF2-40B4-BE49-F238E27FC236}">
                  <a16:creationId xmlns:a16="http://schemas.microsoft.com/office/drawing/2014/main" id="{8F15F3F7-B4BF-BD26-B2FC-28C9EE052A55}"/>
                </a:ext>
              </a:extLst>
            </p:cNvPr>
            <p:cNvSpPr txBox="1"/>
            <p:nvPr/>
          </p:nvSpPr>
          <p:spPr>
            <a:xfrm>
              <a:off x="987021" y="1432569"/>
              <a:ext cx="892179" cy="369332"/>
            </a:xfrm>
            <a:prstGeom prst="rect">
              <a:avLst/>
            </a:prstGeom>
            <a:noFill/>
          </p:spPr>
          <p:txBody>
            <a:bodyPr wrap="square">
              <a:spAutoFit/>
            </a:bodyPr>
            <a:lstStyle/>
            <a:p>
              <a:r>
                <a:rPr lang="en-US" sz="1800" dirty="0"/>
                <a:t>Inlier</a:t>
              </a:r>
            </a:p>
          </p:txBody>
        </p:sp>
        <p:sp>
          <p:nvSpPr>
            <p:cNvPr id="210" name="TextBox 209">
              <a:extLst>
                <a:ext uri="{FF2B5EF4-FFF2-40B4-BE49-F238E27FC236}">
                  <a16:creationId xmlns:a16="http://schemas.microsoft.com/office/drawing/2014/main" id="{E65000EA-D314-84D1-3506-879190FD8050}"/>
                </a:ext>
              </a:extLst>
            </p:cNvPr>
            <p:cNvSpPr txBox="1"/>
            <p:nvPr/>
          </p:nvSpPr>
          <p:spPr>
            <a:xfrm>
              <a:off x="948775" y="1797494"/>
              <a:ext cx="995104" cy="369332"/>
            </a:xfrm>
            <a:prstGeom prst="rect">
              <a:avLst/>
            </a:prstGeom>
            <a:noFill/>
          </p:spPr>
          <p:txBody>
            <a:bodyPr wrap="square">
              <a:spAutoFit/>
            </a:bodyPr>
            <a:lstStyle/>
            <a:p>
              <a:r>
                <a:rPr lang="en-US" sz="1800" dirty="0"/>
                <a:t>Outlier</a:t>
              </a:r>
            </a:p>
          </p:txBody>
        </p:sp>
      </p:grpSp>
      <p:grpSp>
        <p:nvGrpSpPr>
          <p:cNvPr id="216" name="Group 215">
            <a:extLst>
              <a:ext uri="{FF2B5EF4-FFF2-40B4-BE49-F238E27FC236}">
                <a16:creationId xmlns:a16="http://schemas.microsoft.com/office/drawing/2014/main" id="{E76ABDCC-9587-C329-4D71-042132A2F87F}"/>
              </a:ext>
            </a:extLst>
          </p:cNvPr>
          <p:cNvGrpSpPr/>
          <p:nvPr/>
        </p:nvGrpSpPr>
        <p:grpSpPr>
          <a:xfrm>
            <a:off x="5575302" y="6146216"/>
            <a:ext cx="3106032" cy="667857"/>
            <a:chOff x="9132686" y="1298968"/>
            <a:chExt cx="3106032" cy="667857"/>
          </a:xfrm>
        </p:grpSpPr>
        <p:pic>
          <p:nvPicPr>
            <p:cNvPr id="212" name="Graphic 211" descr="Stop with solid fill">
              <a:extLst>
                <a:ext uri="{FF2B5EF4-FFF2-40B4-BE49-F238E27FC236}">
                  <a16:creationId xmlns:a16="http://schemas.microsoft.com/office/drawing/2014/main" id="{3CA50661-2E18-DCCA-1C43-AA6A6267ED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32686" y="1298968"/>
              <a:ext cx="356404" cy="362368"/>
            </a:xfrm>
            <a:prstGeom prst="rect">
              <a:avLst/>
            </a:prstGeom>
          </p:spPr>
        </p:pic>
        <p:pic>
          <p:nvPicPr>
            <p:cNvPr id="213" name="Graphic 212" descr="Stop with solid fill">
              <a:extLst>
                <a:ext uri="{FF2B5EF4-FFF2-40B4-BE49-F238E27FC236}">
                  <a16:creationId xmlns:a16="http://schemas.microsoft.com/office/drawing/2014/main" id="{7BA9F07B-91EA-ED65-F495-7EABFE08990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34263" y="1598645"/>
              <a:ext cx="356404" cy="362368"/>
            </a:xfrm>
            <a:prstGeom prst="rect">
              <a:avLst/>
            </a:prstGeom>
          </p:spPr>
        </p:pic>
        <p:sp>
          <p:nvSpPr>
            <p:cNvPr id="214" name="TextBox 213">
              <a:extLst>
                <a:ext uri="{FF2B5EF4-FFF2-40B4-BE49-F238E27FC236}">
                  <a16:creationId xmlns:a16="http://schemas.microsoft.com/office/drawing/2014/main" id="{2259061F-E015-EDD1-ED7A-E1E6EB52BCBC}"/>
                </a:ext>
              </a:extLst>
            </p:cNvPr>
            <p:cNvSpPr txBox="1"/>
            <p:nvPr/>
          </p:nvSpPr>
          <p:spPr>
            <a:xfrm>
              <a:off x="9489090" y="1303388"/>
              <a:ext cx="2662569" cy="369332"/>
            </a:xfrm>
            <a:prstGeom prst="rect">
              <a:avLst/>
            </a:prstGeom>
            <a:noFill/>
          </p:spPr>
          <p:txBody>
            <a:bodyPr wrap="square">
              <a:spAutoFit/>
            </a:bodyPr>
            <a:lstStyle/>
            <a:p>
              <a:r>
                <a:rPr lang="en-US" sz="1800" dirty="0"/>
                <a:t>Pseudo labeled inlier</a:t>
              </a:r>
            </a:p>
          </p:txBody>
        </p:sp>
        <p:sp>
          <p:nvSpPr>
            <p:cNvPr id="215" name="TextBox 214">
              <a:extLst>
                <a:ext uri="{FF2B5EF4-FFF2-40B4-BE49-F238E27FC236}">
                  <a16:creationId xmlns:a16="http://schemas.microsoft.com/office/drawing/2014/main" id="{55CF55C9-D3BD-51A8-824A-256EDDB828C6}"/>
                </a:ext>
              </a:extLst>
            </p:cNvPr>
            <p:cNvSpPr txBox="1"/>
            <p:nvPr/>
          </p:nvSpPr>
          <p:spPr>
            <a:xfrm>
              <a:off x="9487252" y="1597493"/>
              <a:ext cx="2751466" cy="369332"/>
            </a:xfrm>
            <a:prstGeom prst="rect">
              <a:avLst/>
            </a:prstGeom>
            <a:noFill/>
          </p:spPr>
          <p:txBody>
            <a:bodyPr wrap="square">
              <a:spAutoFit/>
            </a:bodyPr>
            <a:lstStyle/>
            <a:p>
              <a:r>
                <a:rPr lang="en-US" sz="1800" dirty="0"/>
                <a:t>Pseudo labeled outlier</a:t>
              </a:r>
            </a:p>
          </p:txBody>
        </p:sp>
      </p:grpSp>
    </p:spTree>
    <p:custDataLst>
      <p:tags r:id="rId1"/>
    </p:custDataLst>
    <p:extLst>
      <p:ext uri="{BB962C8B-B14F-4D97-AF65-F5344CB8AC3E}">
        <p14:creationId xmlns:p14="http://schemas.microsoft.com/office/powerpoint/2010/main" val="1308331777"/>
      </p:ext>
    </p:extLst>
  </p:cSld>
  <p:clrMapOvr>
    <a:masterClrMapping/>
  </p:clrMapOvr>
  <mc:AlternateContent xmlns:mc="http://schemas.openxmlformats.org/markup-compatibility/2006" xmlns:p14="http://schemas.microsoft.com/office/powerpoint/2010/main">
    <mc:Choice Requires="p14">
      <p:transition spd="slow" p14:dur="2000" advTm="48595"/>
    </mc:Choice>
    <mc:Fallback xmlns="">
      <p:transition spd="slow" advTm="48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1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mph" presetSubtype="0" grpId="1" nodeType="clickEffect">
                                  <p:stCondLst>
                                    <p:cond delay="0"/>
                                  </p:stCondLst>
                                  <p:childTnLst>
                                    <p:set>
                                      <p:cBhvr>
                                        <p:cTn id="104" dur="indefinite"/>
                                        <p:tgtEl>
                                          <p:spTgt spid="60"/>
                                        </p:tgtEl>
                                        <p:attrNameLst>
                                          <p:attrName>style.opacity</p:attrName>
                                        </p:attrNameLst>
                                      </p:cBhvr>
                                      <p:to>
                                        <p:strVal val="0.05"/>
                                      </p:to>
                                    </p:set>
                                    <p:animEffect filter="image" prLst="opacity: 0.05">
                                      <p:cBhvr rctx="IE">
                                        <p:cTn id="105" dur="indefinite"/>
                                        <p:tgtEl>
                                          <p:spTgt spid="60"/>
                                        </p:tgtEl>
                                      </p:cBhvr>
                                    </p:animEffect>
                                  </p:childTnLst>
                                </p:cTn>
                              </p:par>
                              <p:par>
                                <p:cTn id="106" presetID="9" presetClass="emph" presetSubtype="0" grpId="1" nodeType="withEffect">
                                  <p:stCondLst>
                                    <p:cond delay="0"/>
                                  </p:stCondLst>
                                  <p:childTnLst>
                                    <p:set>
                                      <p:cBhvr>
                                        <p:cTn id="107" dur="indefinite"/>
                                        <p:tgtEl>
                                          <p:spTgt spid="62"/>
                                        </p:tgtEl>
                                        <p:attrNameLst>
                                          <p:attrName>style.opacity</p:attrName>
                                        </p:attrNameLst>
                                      </p:cBhvr>
                                      <p:to>
                                        <p:strVal val="0.15"/>
                                      </p:to>
                                    </p:set>
                                    <p:animEffect filter="image" prLst="opacity: 0.15">
                                      <p:cBhvr rctx="IE">
                                        <p:cTn id="108" dur="indefinite"/>
                                        <p:tgtEl>
                                          <p:spTgt spid="62"/>
                                        </p:tgtEl>
                                      </p:cBhvr>
                                    </p:animEffect>
                                  </p:childTnLst>
                                </p:cTn>
                              </p:par>
                              <p:par>
                                <p:cTn id="109" presetID="9" presetClass="emph" presetSubtype="0" grpId="1" nodeType="withEffect">
                                  <p:stCondLst>
                                    <p:cond delay="0"/>
                                  </p:stCondLst>
                                  <p:childTnLst>
                                    <p:set>
                                      <p:cBhvr>
                                        <p:cTn id="110" dur="indefinite"/>
                                        <p:tgtEl>
                                          <p:spTgt spid="63"/>
                                        </p:tgtEl>
                                        <p:attrNameLst>
                                          <p:attrName>style.opacity</p:attrName>
                                        </p:attrNameLst>
                                      </p:cBhvr>
                                      <p:to>
                                        <p:strVal val="0.15"/>
                                      </p:to>
                                    </p:set>
                                    <p:animEffect filter="image" prLst="opacity: 0.15">
                                      <p:cBhvr rctx="IE">
                                        <p:cTn id="111" dur="indefinite"/>
                                        <p:tgtEl>
                                          <p:spTgt spid="63"/>
                                        </p:tgtEl>
                                      </p:cBhvr>
                                    </p:animEffect>
                                  </p:childTnLst>
                                </p:cTn>
                              </p:par>
                              <p:par>
                                <p:cTn id="112" presetID="9" presetClass="emph" presetSubtype="0" grpId="1" nodeType="withEffect">
                                  <p:stCondLst>
                                    <p:cond delay="0"/>
                                  </p:stCondLst>
                                  <p:childTnLst>
                                    <p:set>
                                      <p:cBhvr>
                                        <p:cTn id="113" dur="indefinite"/>
                                        <p:tgtEl>
                                          <p:spTgt spid="64"/>
                                        </p:tgtEl>
                                        <p:attrNameLst>
                                          <p:attrName>style.opacity</p:attrName>
                                        </p:attrNameLst>
                                      </p:cBhvr>
                                      <p:to>
                                        <p:strVal val="0.15"/>
                                      </p:to>
                                    </p:set>
                                    <p:animEffect filter="image" prLst="opacity: 0.15">
                                      <p:cBhvr rctx="IE">
                                        <p:cTn id="114" dur="indefinite"/>
                                        <p:tgtEl>
                                          <p:spTgt spid="64"/>
                                        </p:tgtEl>
                                      </p:cBhvr>
                                    </p:animEffect>
                                  </p:childTnLst>
                                </p:cTn>
                              </p:par>
                              <p:par>
                                <p:cTn id="115" presetID="9" presetClass="emph" presetSubtype="0" grpId="1" nodeType="withEffect">
                                  <p:stCondLst>
                                    <p:cond delay="0"/>
                                  </p:stCondLst>
                                  <p:childTnLst>
                                    <p:set>
                                      <p:cBhvr>
                                        <p:cTn id="116" dur="indefinite"/>
                                        <p:tgtEl>
                                          <p:spTgt spid="65"/>
                                        </p:tgtEl>
                                        <p:attrNameLst>
                                          <p:attrName>style.opacity</p:attrName>
                                        </p:attrNameLst>
                                      </p:cBhvr>
                                      <p:to>
                                        <p:strVal val="0.15"/>
                                      </p:to>
                                    </p:set>
                                    <p:animEffect filter="image" prLst="opacity: 0.15">
                                      <p:cBhvr rctx="IE">
                                        <p:cTn id="117" dur="indefinite"/>
                                        <p:tgtEl>
                                          <p:spTgt spid="65"/>
                                        </p:tgtEl>
                                      </p:cBhvr>
                                    </p:animEffect>
                                  </p:childTnLst>
                                </p:cTn>
                              </p:par>
                              <p:par>
                                <p:cTn id="118" presetID="9" presetClass="emph" presetSubtype="0" grpId="1" nodeType="withEffect">
                                  <p:stCondLst>
                                    <p:cond delay="0"/>
                                  </p:stCondLst>
                                  <p:childTnLst>
                                    <p:set>
                                      <p:cBhvr>
                                        <p:cTn id="119" dur="indefinite"/>
                                        <p:tgtEl>
                                          <p:spTgt spid="66"/>
                                        </p:tgtEl>
                                        <p:attrNameLst>
                                          <p:attrName>style.opacity</p:attrName>
                                        </p:attrNameLst>
                                      </p:cBhvr>
                                      <p:to>
                                        <p:strVal val="0.15"/>
                                      </p:to>
                                    </p:set>
                                    <p:animEffect filter="image" prLst="opacity: 0.15">
                                      <p:cBhvr rctx="IE">
                                        <p:cTn id="120" dur="indefinite"/>
                                        <p:tgtEl>
                                          <p:spTgt spid="66"/>
                                        </p:tgtEl>
                                      </p:cBhvr>
                                    </p:animEffect>
                                  </p:childTnLst>
                                </p:cTn>
                              </p:par>
                              <p:par>
                                <p:cTn id="121" presetID="9" presetClass="emph" presetSubtype="0" nodeType="withEffect">
                                  <p:stCondLst>
                                    <p:cond delay="0"/>
                                  </p:stCondLst>
                                  <p:childTnLst>
                                    <p:set>
                                      <p:cBhvr>
                                        <p:cTn id="122" dur="indefinite"/>
                                        <p:tgtEl>
                                          <p:spTgt spid="68"/>
                                        </p:tgtEl>
                                        <p:attrNameLst>
                                          <p:attrName>style.opacity</p:attrName>
                                        </p:attrNameLst>
                                      </p:cBhvr>
                                      <p:to>
                                        <p:strVal val="0.15"/>
                                      </p:to>
                                    </p:set>
                                    <p:animEffect filter="image" prLst="opacity: 0.15">
                                      <p:cBhvr rctx="IE">
                                        <p:cTn id="123" dur="indefinite"/>
                                        <p:tgtEl>
                                          <p:spTgt spid="68"/>
                                        </p:tgtEl>
                                      </p:cBhvr>
                                    </p:animEffect>
                                  </p:childTnLst>
                                </p:cTn>
                              </p:par>
                              <p:par>
                                <p:cTn id="124" presetID="9" presetClass="emph" presetSubtype="0" grpId="1" nodeType="withEffect">
                                  <p:stCondLst>
                                    <p:cond delay="0"/>
                                  </p:stCondLst>
                                  <p:childTnLst>
                                    <p:set>
                                      <p:cBhvr>
                                        <p:cTn id="125" dur="indefinite"/>
                                        <p:tgtEl>
                                          <p:spTgt spid="74"/>
                                        </p:tgtEl>
                                        <p:attrNameLst>
                                          <p:attrName>style.opacity</p:attrName>
                                        </p:attrNameLst>
                                      </p:cBhvr>
                                      <p:to>
                                        <p:strVal val="0.15"/>
                                      </p:to>
                                    </p:set>
                                    <p:animEffect filter="image" prLst="opacity: 0.15">
                                      <p:cBhvr rctx="IE">
                                        <p:cTn id="126" dur="indefinite"/>
                                        <p:tgtEl>
                                          <p:spTgt spid="74"/>
                                        </p:tgtEl>
                                      </p:cBhvr>
                                    </p:animEffect>
                                  </p:childTnLst>
                                </p:cTn>
                              </p:par>
                              <p:par>
                                <p:cTn id="127" presetID="9" presetClass="emph" presetSubtype="0" grpId="1" nodeType="withEffect">
                                  <p:stCondLst>
                                    <p:cond delay="0"/>
                                  </p:stCondLst>
                                  <p:childTnLst>
                                    <p:set>
                                      <p:cBhvr>
                                        <p:cTn id="128" dur="indefinite"/>
                                        <p:tgtEl>
                                          <p:spTgt spid="76"/>
                                        </p:tgtEl>
                                        <p:attrNameLst>
                                          <p:attrName>style.opacity</p:attrName>
                                        </p:attrNameLst>
                                      </p:cBhvr>
                                      <p:to>
                                        <p:strVal val="0.15"/>
                                      </p:to>
                                    </p:set>
                                    <p:animEffect filter="image" prLst="opacity: 0.15">
                                      <p:cBhvr rctx="IE">
                                        <p:cTn id="129" dur="indefinite"/>
                                        <p:tgtEl>
                                          <p:spTgt spid="76"/>
                                        </p:tgtEl>
                                      </p:cBhvr>
                                    </p:animEffect>
                                  </p:childTnLst>
                                </p:cTn>
                              </p:par>
                              <p:par>
                                <p:cTn id="130" presetID="9" presetClass="emph" presetSubtype="0" grpId="1" nodeType="withEffect">
                                  <p:stCondLst>
                                    <p:cond delay="0"/>
                                  </p:stCondLst>
                                  <p:childTnLst>
                                    <p:set>
                                      <p:cBhvr>
                                        <p:cTn id="131" dur="indefinite"/>
                                        <p:tgtEl>
                                          <p:spTgt spid="77"/>
                                        </p:tgtEl>
                                        <p:attrNameLst>
                                          <p:attrName>style.opacity</p:attrName>
                                        </p:attrNameLst>
                                      </p:cBhvr>
                                      <p:to>
                                        <p:strVal val="0.15"/>
                                      </p:to>
                                    </p:set>
                                    <p:animEffect filter="image" prLst="opacity: 0.15">
                                      <p:cBhvr rctx="IE">
                                        <p:cTn id="132" dur="indefinite"/>
                                        <p:tgtEl>
                                          <p:spTgt spid="77"/>
                                        </p:tgtEl>
                                      </p:cBhvr>
                                    </p:animEffect>
                                  </p:childTnLst>
                                </p:cTn>
                              </p:par>
                              <p:par>
                                <p:cTn id="133" presetID="9" presetClass="emph" presetSubtype="0" grpId="1" nodeType="withEffect">
                                  <p:stCondLst>
                                    <p:cond delay="0"/>
                                  </p:stCondLst>
                                  <p:childTnLst>
                                    <p:set>
                                      <p:cBhvr>
                                        <p:cTn id="134" dur="indefinite"/>
                                        <p:tgtEl>
                                          <p:spTgt spid="78"/>
                                        </p:tgtEl>
                                        <p:attrNameLst>
                                          <p:attrName>style.opacity</p:attrName>
                                        </p:attrNameLst>
                                      </p:cBhvr>
                                      <p:to>
                                        <p:strVal val="0.15"/>
                                      </p:to>
                                    </p:set>
                                    <p:animEffect filter="image" prLst="opacity: 0.15">
                                      <p:cBhvr rctx="IE">
                                        <p:cTn id="135" dur="indefinite"/>
                                        <p:tgtEl>
                                          <p:spTgt spid="78"/>
                                        </p:tgtEl>
                                      </p:cBhvr>
                                    </p:animEffect>
                                  </p:childTnLst>
                                </p:cTn>
                              </p:par>
                              <p:par>
                                <p:cTn id="136" presetID="9" presetClass="emph" presetSubtype="0" grpId="1" nodeType="withEffect">
                                  <p:stCondLst>
                                    <p:cond delay="0"/>
                                  </p:stCondLst>
                                  <p:childTnLst>
                                    <p:set>
                                      <p:cBhvr>
                                        <p:cTn id="137" dur="indefinite"/>
                                        <p:tgtEl>
                                          <p:spTgt spid="79"/>
                                        </p:tgtEl>
                                        <p:attrNameLst>
                                          <p:attrName>style.opacity</p:attrName>
                                        </p:attrNameLst>
                                      </p:cBhvr>
                                      <p:to>
                                        <p:strVal val="0.15"/>
                                      </p:to>
                                    </p:set>
                                    <p:animEffect filter="image" prLst="opacity: 0.15">
                                      <p:cBhvr rctx="IE">
                                        <p:cTn id="138" dur="indefinite"/>
                                        <p:tgtEl>
                                          <p:spTgt spid="79"/>
                                        </p:tgtEl>
                                      </p:cBhvr>
                                    </p:animEffect>
                                  </p:childTnLst>
                                </p:cTn>
                              </p:par>
                              <p:par>
                                <p:cTn id="139" presetID="9" presetClass="emph" presetSubtype="0" grpId="1" nodeType="withEffect">
                                  <p:stCondLst>
                                    <p:cond delay="0"/>
                                  </p:stCondLst>
                                  <p:childTnLst>
                                    <p:set>
                                      <p:cBhvr>
                                        <p:cTn id="140" dur="indefinite"/>
                                        <p:tgtEl>
                                          <p:spTgt spid="80"/>
                                        </p:tgtEl>
                                        <p:attrNameLst>
                                          <p:attrName>style.opacity</p:attrName>
                                        </p:attrNameLst>
                                      </p:cBhvr>
                                      <p:to>
                                        <p:strVal val="0.15"/>
                                      </p:to>
                                    </p:set>
                                    <p:animEffect filter="image" prLst="opacity: 0.15">
                                      <p:cBhvr rctx="IE">
                                        <p:cTn id="141" dur="indefinite"/>
                                        <p:tgtEl>
                                          <p:spTgt spid="80"/>
                                        </p:tgtEl>
                                      </p:cBhvr>
                                    </p:animEffect>
                                  </p:childTnLst>
                                </p:cTn>
                              </p:par>
                              <p:par>
                                <p:cTn id="142" presetID="9" presetClass="emph" presetSubtype="0" nodeType="withEffect">
                                  <p:stCondLst>
                                    <p:cond delay="0"/>
                                  </p:stCondLst>
                                  <p:childTnLst>
                                    <p:set>
                                      <p:cBhvr>
                                        <p:cTn id="143" dur="indefinite"/>
                                        <p:tgtEl>
                                          <p:spTgt spid="82"/>
                                        </p:tgtEl>
                                        <p:attrNameLst>
                                          <p:attrName>style.opacity</p:attrName>
                                        </p:attrNameLst>
                                      </p:cBhvr>
                                      <p:to>
                                        <p:strVal val="0.15"/>
                                      </p:to>
                                    </p:set>
                                    <p:animEffect filter="image" prLst="opacity: 0.15">
                                      <p:cBhvr rctx="IE">
                                        <p:cTn id="144" dur="indefinite"/>
                                        <p:tgtEl>
                                          <p:spTgt spid="82"/>
                                        </p:tgtEl>
                                      </p:cBhvr>
                                    </p:animEffect>
                                  </p:childTnLst>
                                </p:cTn>
                              </p:par>
                              <p:par>
                                <p:cTn id="145" presetID="9" presetClass="emph" presetSubtype="0" grpId="1" nodeType="withEffect">
                                  <p:stCondLst>
                                    <p:cond delay="0"/>
                                  </p:stCondLst>
                                  <p:childTnLst>
                                    <p:set>
                                      <p:cBhvr>
                                        <p:cTn id="146" dur="indefinite"/>
                                        <p:tgtEl>
                                          <p:spTgt spid="88"/>
                                        </p:tgtEl>
                                        <p:attrNameLst>
                                          <p:attrName>style.opacity</p:attrName>
                                        </p:attrNameLst>
                                      </p:cBhvr>
                                      <p:to>
                                        <p:strVal val="0.15"/>
                                      </p:to>
                                    </p:set>
                                    <p:animEffect filter="image" prLst="opacity: 0.15">
                                      <p:cBhvr rctx="IE">
                                        <p:cTn id="147" dur="indefinite"/>
                                        <p:tgtEl>
                                          <p:spTgt spid="88"/>
                                        </p:tgtEl>
                                      </p:cBhvr>
                                    </p:animEffect>
                                  </p:childTnLst>
                                </p:cTn>
                              </p:par>
                              <p:par>
                                <p:cTn id="148" presetID="9" presetClass="emph" presetSubtype="0" grpId="1" nodeType="withEffect">
                                  <p:stCondLst>
                                    <p:cond delay="0"/>
                                  </p:stCondLst>
                                  <p:childTnLst>
                                    <p:set>
                                      <p:cBhvr>
                                        <p:cTn id="149" dur="indefinite"/>
                                        <p:tgtEl>
                                          <p:spTgt spid="90"/>
                                        </p:tgtEl>
                                        <p:attrNameLst>
                                          <p:attrName>style.opacity</p:attrName>
                                        </p:attrNameLst>
                                      </p:cBhvr>
                                      <p:to>
                                        <p:strVal val="0.15"/>
                                      </p:to>
                                    </p:set>
                                    <p:animEffect filter="image" prLst="opacity: 0.15">
                                      <p:cBhvr rctx="IE">
                                        <p:cTn id="150" dur="indefinite"/>
                                        <p:tgtEl>
                                          <p:spTgt spid="90"/>
                                        </p:tgtEl>
                                      </p:cBhvr>
                                    </p:animEffect>
                                  </p:childTnLst>
                                </p:cTn>
                              </p:par>
                              <p:par>
                                <p:cTn id="151" presetID="9" presetClass="emph" presetSubtype="0" grpId="1" nodeType="withEffect">
                                  <p:stCondLst>
                                    <p:cond delay="0"/>
                                  </p:stCondLst>
                                  <p:childTnLst>
                                    <p:set>
                                      <p:cBhvr>
                                        <p:cTn id="152" dur="indefinite"/>
                                        <p:tgtEl>
                                          <p:spTgt spid="91"/>
                                        </p:tgtEl>
                                        <p:attrNameLst>
                                          <p:attrName>style.opacity</p:attrName>
                                        </p:attrNameLst>
                                      </p:cBhvr>
                                      <p:to>
                                        <p:strVal val="0.15"/>
                                      </p:to>
                                    </p:set>
                                    <p:animEffect filter="image" prLst="opacity: 0.15">
                                      <p:cBhvr rctx="IE">
                                        <p:cTn id="153" dur="indefinite"/>
                                        <p:tgtEl>
                                          <p:spTgt spid="91"/>
                                        </p:tgtEl>
                                      </p:cBhvr>
                                    </p:animEffect>
                                  </p:childTnLst>
                                </p:cTn>
                              </p:par>
                              <p:par>
                                <p:cTn id="154" presetID="9" presetClass="emph" presetSubtype="0" grpId="1" nodeType="withEffect">
                                  <p:stCondLst>
                                    <p:cond delay="0"/>
                                  </p:stCondLst>
                                  <p:childTnLst>
                                    <p:set>
                                      <p:cBhvr>
                                        <p:cTn id="155" dur="indefinite"/>
                                        <p:tgtEl>
                                          <p:spTgt spid="92"/>
                                        </p:tgtEl>
                                        <p:attrNameLst>
                                          <p:attrName>style.opacity</p:attrName>
                                        </p:attrNameLst>
                                      </p:cBhvr>
                                      <p:to>
                                        <p:strVal val="0.15"/>
                                      </p:to>
                                    </p:set>
                                    <p:animEffect filter="image" prLst="opacity: 0.15">
                                      <p:cBhvr rctx="IE">
                                        <p:cTn id="156" dur="indefinite"/>
                                        <p:tgtEl>
                                          <p:spTgt spid="92"/>
                                        </p:tgtEl>
                                      </p:cBhvr>
                                    </p:animEffect>
                                  </p:childTnLst>
                                </p:cTn>
                              </p:par>
                              <p:par>
                                <p:cTn id="157" presetID="9" presetClass="emph" presetSubtype="0" grpId="1" nodeType="withEffect">
                                  <p:stCondLst>
                                    <p:cond delay="0"/>
                                  </p:stCondLst>
                                  <p:childTnLst>
                                    <p:set>
                                      <p:cBhvr>
                                        <p:cTn id="158" dur="indefinite"/>
                                        <p:tgtEl>
                                          <p:spTgt spid="93"/>
                                        </p:tgtEl>
                                        <p:attrNameLst>
                                          <p:attrName>style.opacity</p:attrName>
                                        </p:attrNameLst>
                                      </p:cBhvr>
                                      <p:to>
                                        <p:strVal val="0.15"/>
                                      </p:to>
                                    </p:set>
                                    <p:animEffect filter="image" prLst="opacity: 0.15">
                                      <p:cBhvr rctx="IE">
                                        <p:cTn id="159" dur="indefinite"/>
                                        <p:tgtEl>
                                          <p:spTgt spid="93"/>
                                        </p:tgtEl>
                                      </p:cBhvr>
                                    </p:animEffect>
                                  </p:childTnLst>
                                </p:cTn>
                              </p:par>
                              <p:par>
                                <p:cTn id="160" presetID="9" presetClass="emph" presetSubtype="0" grpId="1" nodeType="withEffect">
                                  <p:stCondLst>
                                    <p:cond delay="0"/>
                                  </p:stCondLst>
                                  <p:childTnLst>
                                    <p:set>
                                      <p:cBhvr>
                                        <p:cTn id="161" dur="indefinite"/>
                                        <p:tgtEl>
                                          <p:spTgt spid="94"/>
                                        </p:tgtEl>
                                        <p:attrNameLst>
                                          <p:attrName>style.opacity</p:attrName>
                                        </p:attrNameLst>
                                      </p:cBhvr>
                                      <p:to>
                                        <p:strVal val="0.15"/>
                                      </p:to>
                                    </p:set>
                                    <p:animEffect filter="image" prLst="opacity: 0.15">
                                      <p:cBhvr rctx="IE">
                                        <p:cTn id="162" dur="indefinite"/>
                                        <p:tgtEl>
                                          <p:spTgt spid="94"/>
                                        </p:tgtEl>
                                      </p:cBhvr>
                                    </p:animEffect>
                                  </p:childTnLst>
                                </p:cTn>
                              </p:par>
                              <p:par>
                                <p:cTn id="163" presetID="9" presetClass="emph" presetSubtype="0" nodeType="withEffect">
                                  <p:stCondLst>
                                    <p:cond delay="0"/>
                                  </p:stCondLst>
                                  <p:childTnLst>
                                    <p:set>
                                      <p:cBhvr>
                                        <p:cTn id="164" dur="indefinite"/>
                                        <p:tgtEl>
                                          <p:spTgt spid="96"/>
                                        </p:tgtEl>
                                        <p:attrNameLst>
                                          <p:attrName>style.opacity</p:attrName>
                                        </p:attrNameLst>
                                      </p:cBhvr>
                                      <p:to>
                                        <p:strVal val="0.15"/>
                                      </p:to>
                                    </p:set>
                                    <p:animEffect filter="image" prLst="opacity: 0.15">
                                      <p:cBhvr rctx="IE">
                                        <p:cTn id="165" dur="indefinite"/>
                                        <p:tgtEl>
                                          <p:spTgt spid="96"/>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0"/>
                                          </p:stCondLst>
                                        </p:cTn>
                                        <p:tgtEl>
                                          <p:spTgt spid="205"/>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84"/>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0" grpId="1" animBg="1"/>
      <p:bldP spid="61" grpId="0"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71" grpId="0" animBg="1"/>
      <p:bldP spid="72" grpId="0" animBg="1"/>
      <p:bldP spid="73" grpId="0" animBg="1"/>
      <p:bldP spid="74" grpId="0" animBg="1"/>
      <p:bldP spid="74" grpId="1" animBg="1"/>
      <p:bldP spid="75" grpId="0"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5" grpId="0" animBg="1"/>
      <p:bldP spid="86" grpId="0" animBg="1"/>
      <p:bldP spid="87" grpId="0" animBg="1"/>
      <p:bldP spid="88" grpId="0" animBg="1"/>
      <p:bldP spid="88" grpId="1" animBg="1"/>
      <p:bldP spid="89" grpId="0"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122" grpId="0"/>
      <p:bldP spid="1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 name="Straight Arrow Connector 110">
            <a:extLst>
              <a:ext uri="{FF2B5EF4-FFF2-40B4-BE49-F238E27FC236}">
                <a16:creationId xmlns:a16="http://schemas.microsoft.com/office/drawing/2014/main" id="{F9941BAA-C12C-97BD-6C67-F0DB9D18EA6A}"/>
              </a:ext>
            </a:extLst>
          </p:cNvPr>
          <p:cNvCxnSpPr>
            <a:cxnSpLocks/>
          </p:cNvCxnSpPr>
          <p:nvPr/>
        </p:nvCxnSpPr>
        <p:spPr>
          <a:xfrm>
            <a:off x="4810752" y="2924139"/>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34F11C0-249D-E1B9-3949-BB7B19ECA3C1}"/>
              </a:ext>
            </a:extLst>
          </p:cNvPr>
          <p:cNvSpPr>
            <a:spLocks noGrp="1"/>
          </p:cNvSpPr>
          <p:nvPr>
            <p:ph type="title"/>
          </p:nvPr>
        </p:nvSpPr>
        <p:spPr/>
        <p:txBody>
          <a:bodyPr/>
          <a:lstStyle/>
          <a:p>
            <a:r>
              <a:rPr lang="en-US" dirty="0"/>
              <a:t>How Does AutoOD Work?</a:t>
            </a:r>
          </a:p>
        </p:txBody>
      </p:sp>
      <p:sp>
        <p:nvSpPr>
          <p:cNvPr id="4" name="Slide Number Placeholder 3">
            <a:extLst>
              <a:ext uri="{FF2B5EF4-FFF2-40B4-BE49-F238E27FC236}">
                <a16:creationId xmlns:a16="http://schemas.microsoft.com/office/drawing/2014/main" id="{F5F37E8B-40C7-5F71-76C4-AAE06A3F34F7}"/>
              </a:ext>
            </a:extLst>
          </p:cNvPr>
          <p:cNvSpPr>
            <a:spLocks noGrp="1"/>
          </p:cNvSpPr>
          <p:nvPr>
            <p:ph type="sldNum" sz="quarter" idx="12"/>
          </p:nvPr>
        </p:nvSpPr>
        <p:spPr/>
        <p:txBody>
          <a:bodyPr/>
          <a:lstStyle/>
          <a:p>
            <a:r>
              <a:rPr lang="en-US" dirty="0"/>
              <a:t>5</a:t>
            </a:r>
          </a:p>
        </p:txBody>
      </p:sp>
      <p:cxnSp>
        <p:nvCxnSpPr>
          <p:cNvPr id="42" name="Straight Arrow Connector 41">
            <a:extLst>
              <a:ext uri="{FF2B5EF4-FFF2-40B4-BE49-F238E27FC236}">
                <a16:creationId xmlns:a16="http://schemas.microsoft.com/office/drawing/2014/main" id="{7EF7ECAF-C815-CF3B-8E5F-EE7A7A86BD83}"/>
              </a:ext>
            </a:extLst>
          </p:cNvPr>
          <p:cNvCxnSpPr>
            <a:cxnSpLocks/>
          </p:cNvCxnSpPr>
          <p:nvPr/>
        </p:nvCxnSpPr>
        <p:spPr>
          <a:xfrm>
            <a:off x="2931206" y="4040865"/>
            <a:ext cx="69221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nvGrpSpPr>
          <p:cNvPr id="43" name="Group 42">
            <a:extLst>
              <a:ext uri="{FF2B5EF4-FFF2-40B4-BE49-F238E27FC236}">
                <a16:creationId xmlns:a16="http://schemas.microsoft.com/office/drawing/2014/main" id="{57FDFFF2-7B50-DA3A-D7A3-78D12CE4043A}"/>
              </a:ext>
            </a:extLst>
          </p:cNvPr>
          <p:cNvGrpSpPr/>
          <p:nvPr/>
        </p:nvGrpSpPr>
        <p:grpSpPr>
          <a:xfrm>
            <a:off x="3583254" y="2107006"/>
            <a:ext cx="1795739" cy="3327846"/>
            <a:chOff x="3850632" y="1960592"/>
            <a:chExt cx="1795739" cy="3327846"/>
          </a:xfrm>
        </p:grpSpPr>
        <p:grpSp>
          <p:nvGrpSpPr>
            <p:cNvPr id="44" name="Group 43">
              <a:extLst>
                <a:ext uri="{FF2B5EF4-FFF2-40B4-BE49-F238E27FC236}">
                  <a16:creationId xmlns:a16="http://schemas.microsoft.com/office/drawing/2014/main" id="{F47675C5-9C38-6C47-B720-8D3E07AC393A}"/>
                </a:ext>
              </a:extLst>
            </p:cNvPr>
            <p:cNvGrpSpPr/>
            <p:nvPr/>
          </p:nvGrpSpPr>
          <p:grpSpPr>
            <a:xfrm>
              <a:off x="3850632" y="1960592"/>
              <a:ext cx="1795739" cy="3222962"/>
              <a:chOff x="2588630" y="2478092"/>
              <a:chExt cx="2067339" cy="3255336"/>
            </a:xfrm>
          </p:grpSpPr>
          <p:grpSp>
            <p:nvGrpSpPr>
              <p:cNvPr id="46" name="Group 45">
                <a:extLst>
                  <a:ext uri="{FF2B5EF4-FFF2-40B4-BE49-F238E27FC236}">
                    <a16:creationId xmlns:a16="http://schemas.microsoft.com/office/drawing/2014/main" id="{083F7218-FEC5-AAD4-BE93-17E874B0B53B}"/>
                  </a:ext>
                </a:extLst>
              </p:cNvPr>
              <p:cNvGrpSpPr/>
              <p:nvPr/>
            </p:nvGrpSpPr>
            <p:grpSpPr>
              <a:xfrm>
                <a:off x="3365901" y="3098802"/>
                <a:ext cx="500464" cy="2634626"/>
                <a:chOff x="3455877" y="2497391"/>
                <a:chExt cx="500464" cy="2634626"/>
              </a:xfrm>
              <a:solidFill>
                <a:schemeClr val="tx2">
                  <a:lumMod val="20000"/>
                  <a:lumOff val="80000"/>
                </a:schemeClr>
              </a:solidFill>
            </p:grpSpPr>
            <p:grpSp>
              <p:nvGrpSpPr>
                <p:cNvPr id="48" name="Group 47">
                  <a:extLst>
                    <a:ext uri="{FF2B5EF4-FFF2-40B4-BE49-F238E27FC236}">
                      <a16:creationId xmlns:a16="http://schemas.microsoft.com/office/drawing/2014/main" id="{DF48BF28-2F9D-2C27-9CB9-2804F63CCBB0}"/>
                    </a:ext>
                  </a:extLst>
                </p:cNvPr>
                <p:cNvGrpSpPr/>
                <p:nvPr/>
              </p:nvGrpSpPr>
              <p:grpSpPr>
                <a:xfrm>
                  <a:off x="3455877" y="2497391"/>
                  <a:ext cx="500464" cy="1545640"/>
                  <a:chOff x="3893929" y="3135235"/>
                  <a:chExt cx="500464" cy="1545640"/>
                </a:xfrm>
                <a:grpFill/>
              </p:grpSpPr>
              <p:sp>
                <p:nvSpPr>
                  <p:cNvPr id="52" name="Rectangle 51">
                    <a:extLst>
                      <a:ext uri="{FF2B5EF4-FFF2-40B4-BE49-F238E27FC236}">
                        <a16:creationId xmlns:a16="http://schemas.microsoft.com/office/drawing/2014/main" id="{6F7BA674-F1FF-3EE1-706C-D5F180176967}"/>
                      </a:ext>
                    </a:extLst>
                  </p:cNvPr>
                  <p:cNvSpPr/>
                  <p:nvPr/>
                </p:nvSpPr>
                <p:spPr bwMode="auto">
                  <a:xfrm>
                    <a:off x="3893929" y="3135235"/>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d</a:t>
                    </a:r>
                    <a:r>
                      <a:rPr lang="en-US" sz="1600" baseline="-25000" dirty="0">
                        <a:latin typeface="+mn-lt"/>
                      </a:rPr>
                      <a:t>1</a:t>
                    </a:r>
                  </a:p>
                </p:txBody>
              </p:sp>
              <p:sp>
                <p:nvSpPr>
                  <p:cNvPr id="53" name="Rectangle 52">
                    <a:extLst>
                      <a:ext uri="{FF2B5EF4-FFF2-40B4-BE49-F238E27FC236}">
                        <a16:creationId xmlns:a16="http://schemas.microsoft.com/office/drawing/2014/main" id="{0E550D15-9588-689F-CC14-D7CFA3D6ECCD}"/>
                      </a:ext>
                    </a:extLst>
                  </p:cNvPr>
                  <p:cNvSpPr/>
                  <p:nvPr/>
                </p:nvSpPr>
                <p:spPr bwMode="auto">
                  <a:xfrm>
                    <a:off x="3893929" y="3679728"/>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a:t>
                    </a:r>
                  </a:p>
                </p:txBody>
              </p:sp>
              <p:sp>
                <p:nvSpPr>
                  <p:cNvPr id="54" name="Rectangle 53">
                    <a:extLst>
                      <a:ext uri="{FF2B5EF4-FFF2-40B4-BE49-F238E27FC236}">
                        <a16:creationId xmlns:a16="http://schemas.microsoft.com/office/drawing/2014/main" id="{804C7DD8-C77D-823C-A7CB-C67668C3A5EC}"/>
                      </a:ext>
                    </a:extLst>
                  </p:cNvPr>
                  <p:cNvSpPr/>
                  <p:nvPr/>
                </p:nvSpPr>
                <p:spPr bwMode="auto">
                  <a:xfrm>
                    <a:off x="3893929" y="4224221"/>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d</a:t>
                    </a:r>
                    <a:r>
                      <a:rPr lang="en-US" sz="1600" baseline="-25000" dirty="0">
                        <a:latin typeface="+mn-lt"/>
                      </a:rPr>
                      <a:t>i</a:t>
                    </a:r>
                  </a:p>
                </p:txBody>
              </p:sp>
            </p:grpSp>
            <p:grpSp>
              <p:nvGrpSpPr>
                <p:cNvPr id="49" name="Group 48">
                  <a:extLst>
                    <a:ext uri="{FF2B5EF4-FFF2-40B4-BE49-F238E27FC236}">
                      <a16:creationId xmlns:a16="http://schemas.microsoft.com/office/drawing/2014/main" id="{C98D29D7-58B5-6BE7-5A8E-2D656B6234F3}"/>
                    </a:ext>
                  </a:extLst>
                </p:cNvPr>
                <p:cNvGrpSpPr/>
                <p:nvPr/>
              </p:nvGrpSpPr>
              <p:grpSpPr>
                <a:xfrm>
                  <a:off x="3455877" y="4130870"/>
                  <a:ext cx="500464" cy="1001147"/>
                  <a:chOff x="3893929" y="3135235"/>
                  <a:chExt cx="500464" cy="1001147"/>
                </a:xfrm>
                <a:grpFill/>
              </p:grpSpPr>
              <p:sp>
                <p:nvSpPr>
                  <p:cNvPr id="50" name="Rectangle 49">
                    <a:extLst>
                      <a:ext uri="{FF2B5EF4-FFF2-40B4-BE49-F238E27FC236}">
                        <a16:creationId xmlns:a16="http://schemas.microsoft.com/office/drawing/2014/main" id="{F6FED6B8-E02D-1DA4-622B-9DA884B818C7}"/>
                      </a:ext>
                    </a:extLst>
                  </p:cNvPr>
                  <p:cNvSpPr/>
                  <p:nvPr/>
                </p:nvSpPr>
                <p:spPr bwMode="auto">
                  <a:xfrm>
                    <a:off x="3893929" y="3135235"/>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a:latin typeface="+mn-lt"/>
                      </a:rPr>
                      <a:t>…</a:t>
                    </a:r>
                  </a:p>
                </p:txBody>
              </p:sp>
              <p:sp>
                <p:nvSpPr>
                  <p:cNvPr id="51" name="Rectangle 50">
                    <a:extLst>
                      <a:ext uri="{FF2B5EF4-FFF2-40B4-BE49-F238E27FC236}">
                        <a16:creationId xmlns:a16="http://schemas.microsoft.com/office/drawing/2014/main" id="{DBAAA708-BE23-2F19-3E6C-2AF60760D631}"/>
                      </a:ext>
                    </a:extLst>
                  </p:cNvPr>
                  <p:cNvSpPr/>
                  <p:nvPr/>
                </p:nvSpPr>
                <p:spPr bwMode="auto">
                  <a:xfrm>
                    <a:off x="3893929" y="3679728"/>
                    <a:ext cx="500464" cy="456654"/>
                  </a:xfrm>
                  <a:prstGeom prst="rect">
                    <a:avLst/>
                  </a:prstGeom>
                  <a:grpFill/>
                  <a:ln w="12700" cap="sq" algn="ctr">
                    <a:solidFill>
                      <a:schemeClr val="bg1">
                        <a:lumMod val="95000"/>
                      </a:schemeClr>
                    </a:solidFill>
                    <a:miter lim="800000"/>
                    <a:headEnd/>
                    <a:tailEnd/>
                  </a:ln>
                  <a:effectLst/>
                </p:spPr>
                <p:txBody>
                  <a:bodyPr wrap="none" rtlCol="0" anchor="ctr"/>
                  <a:lstStyle/>
                  <a:p>
                    <a:pPr algn="ctr"/>
                    <a:r>
                      <a:rPr lang="en-US" sz="1600" dirty="0" err="1">
                        <a:latin typeface="+mn-lt"/>
                      </a:rPr>
                      <a:t>d</a:t>
                    </a:r>
                    <a:r>
                      <a:rPr lang="en-US" sz="1600" baseline="-25000" dirty="0" err="1">
                        <a:latin typeface="+mn-lt"/>
                      </a:rPr>
                      <a:t>n</a:t>
                    </a:r>
                    <a:endParaRPr lang="en-US" sz="1600" baseline="-25000" dirty="0">
                      <a:latin typeface="+mn-lt"/>
                    </a:endParaRPr>
                  </a:p>
                </p:txBody>
              </p:sp>
            </p:grpSp>
          </p:grpSp>
          <p:sp>
            <p:nvSpPr>
              <p:cNvPr id="47" name="TextBox 46">
                <a:extLst>
                  <a:ext uri="{FF2B5EF4-FFF2-40B4-BE49-F238E27FC236}">
                    <a16:creationId xmlns:a16="http://schemas.microsoft.com/office/drawing/2014/main" id="{D05D0AAE-B97C-7135-1B29-0B3E70139BEF}"/>
                  </a:ext>
                </a:extLst>
              </p:cNvPr>
              <p:cNvSpPr txBox="1"/>
              <p:nvPr/>
            </p:nvSpPr>
            <p:spPr>
              <a:xfrm>
                <a:off x="2588630" y="2478092"/>
                <a:ext cx="2067339" cy="353801"/>
              </a:xfrm>
              <a:prstGeom prst="rect">
                <a:avLst/>
              </a:prstGeom>
              <a:noFill/>
            </p:spPr>
            <p:txBody>
              <a:bodyPr wrap="square" rtlCol="0">
                <a:noAutofit/>
              </a:bodyPr>
              <a:lstStyle/>
              <a:p>
                <a:pPr algn="ctr"/>
                <a:r>
                  <a:rPr lang="en-US" sz="1600" dirty="0"/>
                  <a:t>Unsupervised detectors</a:t>
                </a:r>
              </a:p>
            </p:txBody>
          </p:sp>
        </p:grpSp>
        <p:sp>
          <p:nvSpPr>
            <p:cNvPr id="45" name="Rectangle 44">
              <a:extLst>
                <a:ext uri="{FF2B5EF4-FFF2-40B4-BE49-F238E27FC236}">
                  <a16:creationId xmlns:a16="http://schemas.microsoft.com/office/drawing/2014/main" id="{2B5EBA2D-78C5-E278-ADEF-08747FF962A1}"/>
                </a:ext>
              </a:extLst>
            </p:cNvPr>
            <p:cNvSpPr/>
            <p:nvPr/>
          </p:nvSpPr>
          <p:spPr bwMode="auto">
            <a:xfrm>
              <a:off x="4145515" y="2529500"/>
              <a:ext cx="1218337" cy="275893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pic>
        <p:nvPicPr>
          <p:cNvPr id="56" name="Graphic 55" descr="Stop with solid fill">
            <a:extLst>
              <a:ext uri="{FF2B5EF4-FFF2-40B4-BE49-F238E27FC236}">
                <a16:creationId xmlns:a16="http://schemas.microsoft.com/office/drawing/2014/main" id="{A86EC708-FE35-3BE2-FB53-09BDBB4986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3" y="1936625"/>
            <a:ext cx="356404" cy="362368"/>
          </a:xfrm>
          <a:prstGeom prst="rect">
            <a:avLst/>
          </a:prstGeom>
        </p:spPr>
      </p:pic>
      <p:sp>
        <p:nvSpPr>
          <p:cNvPr id="57" name="Oval 56">
            <a:extLst>
              <a:ext uri="{FF2B5EF4-FFF2-40B4-BE49-F238E27FC236}">
                <a16:creationId xmlns:a16="http://schemas.microsoft.com/office/drawing/2014/main" id="{DED07585-DC39-CF42-A6FC-6B4DC8AA1202}"/>
              </a:ext>
            </a:extLst>
          </p:cNvPr>
          <p:cNvSpPr/>
          <p:nvPr/>
        </p:nvSpPr>
        <p:spPr bwMode="auto">
          <a:xfrm>
            <a:off x="6551812"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58" name="Rectangle 57">
            <a:extLst>
              <a:ext uri="{FF2B5EF4-FFF2-40B4-BE49-F238E27FC236}">
                <a16:creationId xmlns:a16="http://schemas.microsoft.com/office/drawing/2014/main" id="{C3BF894F-8655-4588-2C14-AF3A1CB5120D}"/>
              </a:ext>
            </a:extLst>
          </p:cNvPr>
          <p:cNvSpPr/>
          <p:nvPr/>
        </p:nvSpPr>
        <p:spPr bwMode="auto">
          <a:xfrm>
            <a:off x="6050969" y="1910681"/>
            <a:ext cx="1795739" cy="1313425"/>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59" name="Oval 58">
            <a:extLst>
              <a:ext uri="{FF2B5EF4-FFF2-40B4-BE49-F238E27FC236}">
                <a16:creationId xmlns:a16="http://schemas.microsoft.com/office/drawing/2014/main" id="{1F564805-9B25-7353-7134-075ACCFF61C6}"/>
              </a:ext>
            </a:extLst>
          </p:cNvPr>
          <p:cNvSpPr/>
          <p:nvPr/>
        </p:nvSpPr>
        <p:spPr bwMode="auto">
          <a:xfrm>
            <a:off x="6981794"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0" name="Oval 59">
            <a:extLst>
              <a:ext uri="{FF2B5EF4-FFF2-40B4-BE49-F238E27FC236}">
                <a16:creationId xmlns:a16="http://schemas.microsoft.com/office/drawing/2014/main" id="{108994FB-FCAE-ECCA-A8B3-F69FC7FF1D33}"/>
              </a:ext>
            </a:extLst>
          </p:cNvPr>
          <p:cNvSpPr/>
          <p:nvPr/>
        </p:nvSpPr>
        <p:spPr bwMode="auto">
          <a:xfrm>
            <a:off x="7411775" y="19625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1" name="Oval 60">
            <a:extLst>
              <a:ext uri="{FF2B5EF4-FFF2-40B4-BE49-F238E27FC236}">
                <a16:creationId xmlns:a16="http://schemas.microsoft.com/office/drawing/2014/main" id="{7CC7BE46-5512-ACF4-D8E6-538134BAE462}"/>
              </a:ext>
            </a:extLst>
          </p:cNvPr>
          <p:cNvSpPr/>
          <p:nvPr/>
        </p:nvSpPr>
        <p:spPr bwMode="auto">
          <a:xfrm>
            <a:off x="6543185"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2" name="Oval 61">
            <a:extLst>
              <a:ext uri="{FF2B5EF4-FFF2-40B4-BE49-F238E27FC236}">
                <a16:creationId xmlns:a16="http://schemas.microsoft.com/office/drawing/2014/main" id="{4B5FF7EA-7249-51EC-6185-E7DFD6B2F67E}"/>
              </a:ext>
            </a:extLst>
          </p:cNvPr>
          <p:cNvSpPr/>
          <p:nvPr/>
        </p:nvSpPr>
        <p:spPr bwMode="auto">
          <a:xfrm>
            <a:off x="6973166"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3" name="Oval 62">
            <a:extLst>
              <a:ext uri="{FF2B5EF4-FFF2-40B4-BE49-F238E27FC236}">
                <a16:creationId xmlns:a16="http://schemas.microsoft.com/office/drawing/2014/main" id="{2AB2538A-31EB-967E-4CCF-D0753515220B}"/>
              </a:ext>
            </a:extLst>
          </p:cNvPr>
          <p:cNvSpPr/>
          <p:nvPr/>
        </p:nvSpPr>
        <p:spPr bwMode="auto">
          <a:xfrm>
            <a:off x="7403148" y="239804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4" name="Oval 63">
            <a:extLst>
              <a:ext uri="{FF2B5EF4-FFF2-40B4-BE49-F238E27FC236}">
                <a16:creationId xmlns:a16="http://schemas.microsoft.com/office/drawing/2014/main" id="{7A2E1A37-C419-B130-ABD0-6E4D7B7C4120}"/>
              </a:ext>
            </a:extLst>
          </p:cNvPr>
          <p:cNvSpPr/>
          <p:nvPr/>
        </p:nvSpPr>
        <p:spPr bwMode="auto">
          <a:xfrm>
            <a:off x="6113204" y="239804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5" name="Oval 64">
            <a:extLst>
              <a:ext uri="{FF2B5EF4-FFF2-40B4-BE49-F238E27FC236}">
                <a16:creationId xmlns:a16="http://schemas.microsoft.com/office/drawing/2014/main" id="{BA04B86F-4F2B-A4DB-1356-04A0DCB7646B}"/>
              </a:ext>
            </a:extLst>
          </p:cNvPr>
          <p:cNvSpPr/>
          <p:nvPr/>
        </p:nvSpPr>
        <p:spPr bwMode="auto">
          <a:xfrm>
            <a:off x="6543185"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6" name="Oval 65">
            <a:extLst>
              <a:ext uri="{FF2B5EF4-FFF2-40B4-BE49-F238E27FC236}">
                <a16:creationId xmlns:a16="http://schemas.microsoft.com/office/drawing/2014/main" id="{9E074B4C-4D40-AA33-7C2F-B40A5677B7C3}"/>
              </a:ext>
            </a:extLst>
          </p:cNvPr>
          <p:cNvSpPr/>
          <p:nvPr/>
        </p:nvSpPr>
        <p:spPr bwMode="auto">
          <a:xfrm>
            <a:off x="7403148"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7" name="Oval 66">
            <a:extLst>
              <a:ext uri="{FF2B5EF4-FFF2-40B4-BE49-F238E27FC236}">
                <a16:creationId xmlns:a16="http://schemas.microsoft.com/office/drawing/2014/main" id="{0A50843B-471D-0C10-91D2-43CB0DB78C16}"/>
              </a:ext>
            </a:extLst>
          </p:cNvPr>
          <p:cNvSpPr/>
          <p:nvPr/>
        </p:nvSpPr>
        <p:spPr bwMode="auto">
          <a:xfrm>
            <a:off x="6113204" y="283466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68" name="Graphic 67" descr="Stop with solid fill">
            <a:extLst>
              <a:ext uri="{FF2B5EF4-FFF2-40B4-BE49-F238E27FC236}">
                <a16:creationId xmlns:a16="http://schemas.microsoft.com/office/drawing/2014/main" id="{23B8B766-7CA6-F3C6-8111-7EF190AA68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117" y="2798322"/>
            <a:ext cx="356404" cy="362368"/>
          </a:xfrm>
          <a:prstGeom prst="rect">
            <a:avLst/>
          </a:prstGeom>
        </p:spPr>
      </p:pic>
      <p:pic>
        <p:nvPicPr>
          <p:cNvPr id="70" name="Graphic 69" descr="Stop with solid fill">
            <a:extLst>
              <a:ext uri="{FF2B5EF4-FFF2-40B4-BE49-F238E27FC236}">
                <a16:creationId xmlns:a16="http://schemas.microsoft.com/office/drawing/2014/main" id="{3DC33A27-F28A-D6FC-C05B-C1407ABFC6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3" y="3364943"/>
            <a:ext cx="356404" cy="362368"/>
          </a:xfrm>
          <a:prstGeom prst="rect">
            <a:avLst/>
          </a:prstGeom>
        </p:spPr>
      </p:pic>
      <p:sp>
        <p:nvSpPr>
          <p:cNvPr id="71" name="Oval 70">
            <a:extLst>
              <a:ext uri="{FF2B5EF4-FFF2-40B4-BE49-F238E27FC236}">
                <a16:creationId xmlns:a16="http://schemas.microsoft.com/office/drawing/2014/main" id="{D4F82875-1476-9044-607E-245EBC89410F}"/>
              </a:ext>
            </a:extLst>
          </p:cNvPr>
          <p:cNvSpPr/>
          <p:nvPr/>
        </p:nvSpPr>
        <p:spPr bwMode="auto">
          <a:xfrm>
            <a:off x="6551812" y="33908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2" name="Rectangle 71">
            <a:extLst>
              <a:ext uri="{FF2B5EF4-FFF2-40B4-BE49-F238E27FC236}">
                <a16:creationId xmlns:a16="http://schemas.microsoft.com/office/drawing/2014/main" id="{0A26E9DA-682C-CABA-4050-7DA2A8277F05}"/>
              </a:ext>
            </a:extLst>
          </p:cNvPr>
          <p:cNvSpPr/>
          <p:nvPr/>
        </p:nvSpPr>
        <p:spPr bwMode="auto">
          <a:xfrm>
            <a:off x="6050969" y="3317636"/>
            <a:ext cx="1795739" cy="1334789"/>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3" name="Oval 72">
            <a:extLst>
              <a:ext uri="{FF2B5EF4-FFF2-40B4-BE49-F238E27FC236}">
                <a16:creationId xmlns:a16="http://schemas.microsoft.com/office/drawing/2014/main" id="{E78ACD1F-F73D-EE0B-65D7-84A240675906}"/>
              </a:ext>
            </a:extLst>
          </p:cNvPr>
          <p:cNvSpPr/>
          <p:nvPr/>
        </p:nvSpPr>
        <p:spPr bwMode="auto">
          <a:xfrm>
            <a:off x="6981794" y="33908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4" name="Oval 73">
            <a:extLst>
              <a:ext uri="{FF2B5EF4-FFF2-40B4-BE49-F238E27FC236}">
                <a16:creationId xmlns:a16="http://schemas.microsoft.com/office/drawing/2014/main" id="{E1593E9B-CA76-456C-42DE-4A8F6F9BA2B3}"/>
              </a:ext>
            </a:extLst>
          </p:cNvPr>
          <p:cNvSpPr/>
          <p:nvPr/>
        </p:nvSpPr>
        <p:spPr bwMode="auto">
          <a:xfrm>
            <a:off x="7411775" y="3390887"/>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5" name="Oval 74">
            <a:extLst>
              <a:ext uri="{FF2B5EF4-FFF2-40B4-BE49-F238E27FC236}">
                <a16:creationId xmlns:a16="http://schemas.microsoft.com/office/drawing/2014/main" id="{E47D4CC0-44AE-71EE-E828-36591F1B0CF0}"/>
              </a:ext>
            </a:extLst>
          </p:cNvPr>
          <p:cNvSpPr/>
          <p:nvPr/>
        </p:nvSpPr>
        <p:spPr bwMode="auto">
          <a:xfrm>
            <a:off x="6543185"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6" name="Oval 75">
            <a:extLst>
              <a:ext uri="{FF2B5EF4-FFF2-40B4-BE49-F238E27FC236}">
                <a16:creationId xmlns:a16="http://schemas.microsoft.com/office/drawing/2014/main" id="{C022C468-8FB8-2702-8FAE-3EEC7C5D2DA9}"/>
              </a:ext>
            </a:extLst>
          </p:cNvPr>
          <p:cNvSpPr/>
          <p:nvPr/>
        </p:nvSpPr>
        <p:spPr bwMode="auto">
          <a:xfrm>
            <a:off x="6973166"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7" name="Oval 76">
            <a:extLst>
              <a:ext uri="{FF2B5EF4-FFF2-40B4-BE49-F238E27FC236}">
                <a16:creationId xmlns:a16="http://schemas.microsoft.com/office/drawing/2014/main" id="{029F518C-C69F-86B0-1834-A0F93E6E5600}"/>
              </a:ext>
            </a:extLst>
          </p:cNvPr>
          <p:cNvSpPr/>
          <p:nvPr/>
        </p:nvSpPr>
        <p:spPr bwMode="auto">
          <a:xfrm>
            <a:off x="7403148"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8" name="Oval 77">
            <a:extLst>
              <a:ext uri="{FF2B5EF4-FFF2-40B4-BE49-F238E27FC236}">
                <a16:creationId xmlns:a16="http://schemas.microsoft.com/office/drawing/2014/main" id="{C2811E28-3179-5E56-7A94-C98F75B20169}"/>
              </a:ext>
            </a:extLst>
          </p:cNvPr>
          <p:cNvSpPr/>
          <p:nvPr/>
        </p:nvSpPr>
        <p:spPr bwMode="auto">
          <a:xfrm>
            <a:off x="6113204" y="382636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79" name="Oval 78">
            <a:extLst>
              <a:ext uri="{FF2B5EF4-FFF2-40B4-BE49-F238E27FC236}">
                <a16:creationId xmlns:a16="http://schemas.microsoft.com/office/drawing/2014/main" id="{08AA5189-2720-BE8B-EA0E-62590A6F0E1B}"/>
              </a:ext>
            </a:extLst>
          </p:cNvPr>
          <p:cNvSpPr/>
          <p:nvPr/>
        </p:nvSpPr>
        <p:spPr bwMode="auto">
          <a:xfrm>
            <a:off x="6543185" y="42629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0" name="Oval 79">
            <a:extLst>
              <a:ext uri="{FF2B5EF4-FFF2-40B4-BE49-F238E27FC236}">
                <a16:creationId xmlns:a16="http://schemas.microsoft.com/office/drawing/2014/main" id="{FE38B0D8-15D3-EFF7-1A8D-B23B5E7835C5}"/>
              </a:ext>
            </a:extLst>
          </p:cNvPr>
          <p:cNvSpPr/>
          <p:nvPr/>
        </p:nvSpPr>
        <p:spPr bwMode="auto">
          <a:xfrm>
            <a:off x="7403148" y="4262987"/>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1" name="Oval 80">
            <a:extLst>
              <a:ext uri="{FF2B5EF4-FFF2-40B4-BE49-F238E27FC236}">
                <a16:creationId xmlns:a16="http://schemas.microsoft.com/office/drawing/2014/main" id="{CC3C0D67-F1F9-4179-F629-1022CD52CF39}"/>
              </a:ext>
            </a:extLst>
          </p:cNvPr>
          <p:cNvSpPr/>
          <p:nvPr/>
        </p:nvSpPr>
        <p:spPr bwMode="auto">
          <a:xfrm>
            <a:off x="6113204" y="426298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82" name="Graphic 81" descr="Stop with solid fill">
            <a:extLst>
              <a:ext uri="{FF2B5EF4-FFF2-40B4-BE49-F238E27FC236}">
                <a16:creationId xmlns:a16="http://schemas.microsoft.com/office/drawing/2014/main" id="{B56906EB-694C-C6F7-E38F-C4D562E54A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50117" y="4226640"/>
            <a:ext cx="356404" cy="362368"/>
          </a:xfrm>
          <a:prstGeom prst="rect">
            <a:avLst/>
          </a:prstGeom>
        </p:spPr>
      </p:pic>
      <p:pic>
        <p:nvPicPr>
          <p:cNvPr id="84" name="Graphic 83" descr="Stop with solid fill">
            <a:extLst>
              <a:ext uri="{FF2B5EF4-FFF2-40B4-BE49-F238E27FC236}">
                <a16:creationId xmlns:a16="http://schemas.microsoft.com/office/drawing/2014/main" id="{90C0FDDC-76BC-CF80-1B6C-71763C1C73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5732" y="4785484"/>
            <a:ext cx="356404" cy="362368"/>
          </a:xfrm>
          <a:prstGeom prst="rect">
            <a:avLst/>
          </a:prstGeom>
        </p:spPr>
      </p:pic>
      <p:sp>
        <p:nvSpPr>
          <p:cNvPr id="85" name="Oval 84">
            <a:extLst>
              <a:ext uri="{FF2B5EF4-FFF2-40B4-BE49-F238E27FC236}">
                <a16:creationId xmlns:a16="http://schemas.microsoft.com/office/drawing/2014/main" id="{2E1A2F26-5DF8-871D-01D7-8411D87F484D}"/>
              </a:ext>
            </a:extLst>
          </p:cNvPr>
          <p:cNvSpPr/>
          <p:nvPr/>
        </p:nvSpPr>
        <p:spPr bwMode="auto">
          <a:xfrm>
            <a:off x="6551811" y="48114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6" name="Rectangle 85">
            <a:extLst>
              <a:ext uri="{FF2B5EF4-FFF2-40B4-BE49-F238E27FC236}">
                <a16:creationId xmlns:a16="http://schemas.microsoft.com/office/drawing/2014/main" id="{56DFA240-8CD4-2E83-D077-C8E9E8F41DB1}"/>
              </a:ext>
            </a:extLst>
          </p:cNvPr>
          <p:cNvSpPr/>
          <p:nvPr/>
        </p:nvSpPr>
        <p:spPr bwMode="auto">
          <a:xfrm>
            <a:off x="6050968" y="47381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7" name="Oval 86">
            <a:extLst>
              <a:ext uri="{FF2B5EF4-FFF2-40B4-BE49-F238E27FC236}">
                <a16:creationId xmlns:a16="http://schemas.microsoft.com/office/drawing/2014/main" id="{6646C7AF-72F8-F0C0-BE38-21295B8E5C03}"/>
              </a:ext>
            </a:extLst>
          </p:cNvPr>
          <p:cNvSpPr/>
          <p:nvPr/>
        </p:nvSpPr>
        <p:spPr bwMode="auto">
          <a:xfrm>
            <a:off x="6981793" y="48114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8" name="Oval 87">
            <a:extLst>
              <a:ext uri="{FF2B5EF4-FFF2-40B4-BE49-F238E27FC236}">
                <a16:creationId xmlns:a16="http://schemas.microsoft.com/office/drawing/2014/main" id="{DBC2915C-38BD-557D-DAE1-19EEF00076CF}"/>
              </a:ext>
            </a:extLst>
          </p:cNvPr>
          <p:cNvSpPr/>
          <p:nvPr/>
        </p:nvSpPr>
        <p:spPr bwMode="auto">
          <a:xfrm>
            <a:off x="7411774" y="48114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9" name="Oval 88">
            <a:extLst>
              <a:ext uri="{FF2B5EF4-FFF2-40B4-BE49-F238E27FC236}">
                <a16:creationId xmlns:a16="http://schemas.microsoft.com/office/drawing/2014/main" id="{30EF7E98-3982-820D-C985-7BB1872FF137}"/>
              </a:ext>
            </a:extLst>
          </p:cNvPr>
          <p:cNvSpPr/>
          <p:nvPr/>
        </p:nvSpPr>
        <p:spPr bwMode="auto">
          <a:xfrm>
            <a:off x="6543184" y="52469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0" name="Oval 89">
            <a:extLst>
              <a:ext uri="{FF2B5EF4-FFF2-40B4-BE49-F238E27FC236}">
                <a16:creationId xmlns:a16="http://schemas.microsoft.com/office/drawing/2014/main" id="{1348451D-B9BE-66D4-EBD1-A573655D07C7}"/>
              </a:ext>
            </a:extLst>
          </p:cNvPr>
          <p:cNvSpPr/>
          <p:nvPr/>
        </p:nvSpPr>
        <p:spPr bwMode="auto">
          <a:xfrm>
            <a:off x="6973165"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1" name="Oval 90">
            <a:extLst>
              <a:ext uri="{FF2B5EF4-FFF2-40B4-BE49-F238E27FC236}">
                <a16:creationId xmlns:a16="http://schemas.microsoft.com/office/drawing/2014/main" id="{6040FC21-2557-49DE-698B-B10654BC0EAF}"/>
              </a:ext>
            </a:extLst>
          </p:cNvPr>
          <p:cNvSpPr/>
          <p:nvPr/>
        </p:nvSpPr>
        <p:spPr bwMode="auto">
          <a:xfrm>
            <a:off x="7403147"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2" name="Oval 91">
            <a:extLst>
              <a:ext uri="{FF2B5EF4-FFF2-40B4-BE49-F238E27FC236}">
                <a16:creationId xmlns:a16="http://schemas.microsoft.com/office/drawing/2014/main" id="{5BA84D0A-C56D-721D-F2B7-AF48CBA2C247}"/>
              </a:ext>
            </a:extLst>
          </p:cNvPr>
          <p:cNvSpPr/>
          <p:nvPr/>
        </p:nvSpPr>
        <p:spPr bwMode="auto">
          <a:xfrm>
            <a:off x="6113203" y="5246901"/>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3" name="Oval 92">
            <a:extLst>
              <a:ext uri="{FF2B5EF4-FFF2-40B4-BE49-F238E27FC236}">
                <a16:creationId xmlns:a16="http://schemas.microsoft.com/office/drawing/2014/main" id="{88B6C0CF-9003-CDAA-2662-F558B35D3FE9}"/>
              </a:ext>
            </a:extLst>
          </p:cNvPr>
          <p:cNvSpPr/>
          <p:nvPr/>
        </p:nvSpPr>
        <p:spPr bwMode="auto">
          <a:xfrm>
            <a:off x="6543184" y="56835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4" name="Oval 93">
            <a:extLst>
              <a:ext uri="{FF2B5EF4-FFF2-40B4-BE49-F238E27FC236}">
                <a16:creationId xmlns:a16="http://schemas.microsoft.com/office/drawing/2014/main" id="{34A09527-0687-1302-A933-9EC9B3E18ABF}"/>
              </a:ext>
            </a:extLst>
          </p:cNvPr>
          <p:cNvSpPr/>
          <p:nvPr/>
        </p:nvSpPr>
        <p:spPr bwMode="auto">
          <a:xfrm>
            <a:off x="7403147" y="5683528"/>
            <a:ext cx="310306" cy="310481"/>
          </a:xfrm>
          <a:prstGeom prst="ellipse">
            <a:avLst/>
          </a:prstGeom>
          <a:solidFill>
            <a:srgbClr val="FDA600"/>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95" name="Oval 94">
            <a:extLst>
              <a:ext uri="{FF2B5EF4-FFF2-40B4-BE49-F238E27FC236}">
                <a16:creationId xmlns:a16="http://schemas.microsoft.com/office/drawing/2014/main" id="{C773F46B-4FB4-334C-677F-CDC0F11F24B8}"/>
              </a:ext>
            </a:extLst>
          </p:cNvPr>
          <p:cNvSpPr/>
          <p:nvPr/>
        </p:nvSpPr>
        <p:spPr bwMode="auto">
          <a:xfrm>
            <a:off x="6113203" y="56835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96" name="Graphic 95" descr="Stop with solid fill">
            <a:extLst>
              <a:ext uri="{FF2B5EF4-FFF2-40B4-BE49-F238E27FC236}">
                <a16:creationId xmlns:a16="http://schemas.microsoft.com/office/drawing/2014/main" id="{3FB92BAB-BF1E-7FC6-B5A1-0AC36BD3F4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0116" y="5647181"/>
            <a:ext cx="356404" cy="362368"/>
          </a:xfrm>
          <a:prstGeom prst="rect">
            <a:avLst/>
          </a:prstGeom>
        </p:spPr>
      </p:pic>
      <p:sp>
        <p:nvSpPr>
          <p:cNvPr id="122" name="TextBox 121">
            <a:extLst>
              <a:ext uri="{FF2B5EF4-FFF2-40B4-BE49-F238E27FC236}">
                <a16:creationId xmlns:a16="http://schemas.microsoft.com/office/drawing/2014/main" id="{30ECCAFE-91CA-3748-576D-2B7430AE2C30}"/>
              </a:ext>
            </a:extLst>
          </p:cNvPr>
          <p:cNvSpPr txBox="1"/>
          <p:nvPr/>
        </p:nvSpPr>
        <p:spPr>
          <a:xfrm>
            <a:off x="5617552" y="1347444"/>
            <a:ext cx="2662569" cy="539583"/>
          </a:xfrm>
          <a:prstGeom prst="rect">
            <a:avLst/>
          </a:prstGeom>
          <a:noFill/>
        </p:spPr>
        <p:txBody>
          <a:bodyPr wrap="square" rtlCol="0">
            <a:noAutofit/>
          </a:bodyPr>
          <a:lstStyle/>
          <a:p>
            <a:pPr algn="ctr"/>
            <a:r>
              <a:rPr lang="en-US" sz="1600" dirty="0"/>
              <a:t>Predictions from unsupervised detectors</a:t>
            </a:r>
          </a:p>
        </p:txBody>
      </p:sp>
      <p:sp>
        <p:nvSpPr>
          <p:cNvPr id="183" name="TextBox 182">
            <a:extLst>
              <a:ext uri="{FF2B5EF4-FFF2-40B4-BE49-F238E27FC236}">
                <a16:creationId xmlns:a16="http://schemas.microsoft.com/office/drawing/2014/main" id="{7A0462CA-66A1-F756-2383-500E4641608F}"/>
              </a:ext>
            </a:extLst>
          </p:cNvPr>
          <p:cNvSpPr txBox="1"/>
          <p:nvPr/>
        </p:nvSpPr>
        <p:spPr>
          <a:xfrm>
            <a:off x="8714194" y="3033152"/>
            <a:ext cx="3288254" cy="413428"/>
          </a:xfrm>
          <a:prstGeom prst="rect">
            <a:avLst/>
          </a:prstGeom>
          <a:noFill/>
        </p:spPr>
        <p:txBody>
          <a:bodyPr wrap="square" rtlCol="0">
            <a:noAutofit/>
          </a:bodyPr>
          <a:lstStyle/>
          <a:p>
            <a:pPr algn="ctr"/>
            <a:r>
              <a:rPr lang="en-US" sz="1600" dirty="0"/>
              <a:t>Reliable object set</a:t>
            </a:r>
          </a:p>
        </p:txBody>
      </p:sp>
      <p:grpSp>
        <p:nvGrpSpPr>
          <p:cNvPr id="184" name="Group 183">
            <a:extLst>
              <a:ext uri="{FF2B5EF4-FFF2-40B4-BE49-F238E27FC236}">
                <a16:creationId xmlns:a16="http://schemas.microsoft.com/office/drawing/2014/main" id="{85E7278D-A7EA-60F9-2BC1-1A4750041D04}"/>
              </a:ext>
            </a:extLst>
          </p:cNvPr>
          <p:cNvGrpSpPr/>
          <p:nvPr/>
        </p:nvGrpSpPr>
        <p:grpSpPr>
          <a:xfrm>
            <a:off x="9462488" y="3364943"/>
            <a:ext cx="1795739" cy="1334788"/>
            <a:chOff x="6357196" y="4890579"/>
            <a:chExt cx="1795739" cy="1334788"/>
          </a:xfrm>
        </p:grpSpPr>
        <p:pic>
          <p:nvPicPr>
            <p:cNvPr id="185" name="Graphic 184" descr="Stop with solid fill">
              <a:extLst>
                <a:ext uri="{FF2B5EF4-FFF2-40B4-BE49-F238E27FC236}">
                  <a16:creationId xmlns:a16="http://schemas.microsoft.com/office/drawing/2014/main" id="{4D68A753-61DD-32B8-5554-25E7D61DDE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960" y="4937884"/>
              <a:ext cx="356404" cy="362368"/>
            </a:xfrm>
            <a:prstGeom prst="rect">
              <a:avLst/>
            </a:prstGeom>
          </p:spPr>
        </p:pic>
        <p:sp>
          <p:nvSpPr>
            <p:cNvPr id="186" name="Oval 185">
              <a:extLst>
                <a:ext uri="{FF2B5EF4-FFF2-40B4-BE49-F238E27FC236}">
                  <a16:creationId xmlns:a16="http://schemas.microsoft.com/office/drawing/2014/main" id="{3C71520D-64AF-7D92-5323-4DCF2BF90D31}"/>
                </a:ext>
              </a:extLst>
            </p:cNvPr>
            <p:cNvSpPr/>
            <p:nvPr/>
          </p:nvSpPr>
          <p:spPr bwMode="auto">
            <a:xfrm>
              <a:off x="6858039"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7" name="Rectangle 186">
              <a:extLst>
                <a:ext uri="{FF2B5EF4-FFF2-40B4-BE49-F238E27FC236}">
                  <a16:creationId xmlns:a16="http://schemas.microsoft.com/office/drawing/2014/main" id="{4EC7673C-00CB-CC65-1F28-737B28CB2DA7}"/>
                </a:ext>
              </a:extLst>
            </p:cNvPr>
            <p:cNvSpPr/>
            <p:nvPr/>
          </p:nvSpPr>
          <p:spPr bwMode="auto">
            <a:xfrm>
              <a:off x="6357196" y="48905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8" name="Oval 187">
              <a:extLst>
                <a:ext uri="{FF2B5EF4-FFF2-40B4-BE49-F238E27FC236}">
                  <a16:creationId xmlns:a16="http://schemas.microsoft.com/office/drawing/2014/main" id="{D0A372D4-307F-05B5-7412-096058C4F878}"/>
                </a:ext>
              </a:extLst>
            </p:cNvPr>
            <p:cNvSpPr/>
            <p:nvPr/>
          </p:nvSpPr>
          <p:spPr bwMode="auto">
            <a:xfrm>
              <a:off x="7288021"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9" name="Oval 188">
              <a:extLst>
                <a:ext uri="{FF2B5EF4-FFF2-40B4-BE49-F238E27FC236}">
                  <a16:creationId xmlns:a16="http://schemas.microsoft.com/office/drawing/2014/main" id="{D42477D2-6CA2-226E-D20C-88E0E8C25292}"/>
                </a:ext>
              </a:extLst>
            </p:cNvPr>
            <p:cNvSpPr/>
            <p:nvPr/>
          </p:nvSpPr>
          <p:spPr bwMode="auto">
            <a:xfrm>
              <a:off x="6849412" y="53993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90" name="Oval 189">
              <a:extLst>
                <a:ext uri="{FF2B5EF4-FFF2-40B4-BE49-F238E27FC236}">
                  <a16:creationId xmlns:a16="http://schemas.microsoft.com/office/drawing/2014/main" id="{8505BC63-0807-1400-137C-4085AC02042A}"/>
                </a:ext>
              </a:extLst>
            </p:cNvPr>
            <p:cNvSpPr/>
            <p:nvPr/>
          </p:nvSpPr>
          <p:spPr bwMode="auto">
            <a:xfrm>
              <a:off x="6419431" y="58359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grpSp>
        <p:nvGrpSpPr>
          <p:cNvPr id="205" name="Group 204">
            <a:extLst>
              <a:ext uri="{FF2B5EF4-FFF2-40B4-BE49-F238E27FC236}">
                <a16:creationId xmlns:a16="http://schemas.microsoft.com/office/drawing/2014/main" id="{962145DF-4A62-06FB-2433-A66B6A1B3BA4}"/>
              </a:ext>
            </a:extLst>
          </p:cNvPr>
          <p:cNvGrpSpPr/>
          <p:nvPr/>
        </p:nvGrpSpPr>
        <p:grpSpPr>
          <a:xfrm>
            <a:off x="8112090" y="1910681"/>
            <a:ext cx="1104772" cy="4162286"/>
            <a:chOff x="8112089" y="1910681"/>
            <a:chExt cx="952035" cy="4162286"/>
          </a:xfrm>
        </p:grpSpPr>
        <p:sp>
          <p:nvSpPr>
            <p:cNvPr id="14" name="Right Brace 13">
              <a:extLst>
                <a:ext uri="{FF2B5EF4-FFF2-40B4-BE49-F238E27FC236}">
                  <a16:creationId xmlns:a16="http://schemas.microsoft.com/office/drawing/2014/main" id="{D63C2A19-A2ED-2A64-CD5C-3A26B0A6C9ED}"/>
                </a:ext>
              </a:extLst>
            </p:cNvPr>
            <p:cNvSpPr/>
            <p:nvPr/>
          </p:nvSpPr>
          <p:spPr>
            <a:xfrm>
              <a:off x="8112089" y="1910681"/>
              <a:ext cx="857529" cy="416228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4" name="Straight Arrow Connector 193">
              <a:extLst>
                <a:ext uri="{FF2B5EF4-FFF2-40B4-BE49-F238E27FC236}">
                  <a16:creationId xmlns:a16="http://schemas.microsoft.com/office/drawing/2014/main" id="{0D77D885-F6EC-0D44-DCC8-638874CA3BCF}"/>
                </a:ext>
              </a:extLst>
            </p:cNvPr>
            <p:cNvCxnSpPr>
              <a:cxnSpLocks/>
            </p:cNvCxnSpPr>
            <p:nvPr/>
          </p:nvCxnSpPr>
          <p:spPr>
            <a:xfrm>
              <a:off x="8698364" y="3991824"/>
              <a:ext cx="365760" cy="0"/>
            </a:xfrm>
            <a:prstGeom prst="straightConnector1">
              <a:avLst/>
            </a:prstGeom>
            <a:ln>
              <a:solidFill>
                <a:schemeClr val="tx1"/>
              </a:solidFill>
              <a:tailEnd type="triangle"/>
            </a:ln>
            <a:effectLst/>
          </p:spPr>
          <p:style>
            <a:lnRef idx="3">
              <a:schemeClr val="accent1"/>
            </a:lnRef>
            <a:fillRef idx="0">
              <a:schemeClr val="accent1"/>
            </a:fillRef>
            <a:effectRef idx="2">
              <a:schemeClr val="accent1"/>
            </a:effectRef>
            <a:fontRef idx="minor">
              <a:schemeClr val="tx1"/>
            </a:fontRef>
          </p:style>
        </p:cxnSp>
      </p:grpSp>
      <p:cxnSp>
        <p:nvCxnSpPr>
          <p:cNvPr id="203" name="Straight Arrow Connector 202">
            <a:extLst>
              <a:ext uri="{FF2B5EF4-FFF2-40B4-BE49-F238E27FC236}">
                <a16:creationId xmlns:a16="http://schemas.microsoft.com/office/drawing/2014/main" id="{C74167D7-5E10-D719-C0E2-E00D671A7E91}"/>
              </a:ext>
            </a:extLst>
          </p:cNvPr>
          <p:cNvCxnSpPr>
            <a:cxnSpLocks/>
          </p:cNvCxnSpPr>
          <p:nvPr/>
        </p:nvCxnSpPr>
        <p:spPr>
          <a:xfrm>
            <a:off x="4819298" y="4043689"/>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204" name="Straight Arrow Connector 203">
            <a:extLst>
              <a:ext uri="{FF2B5EF4-FFF2-40B4-BE49-F238E27FC236}">
                <a16:creationId xmlns:a16="http://schemas.microsoft.com/office/drawing/2014/main" id="{C200AD40-5966-440B-D687-6D91B76E7802}"/>
              </a:ext>
            </a:extLst>
          </p:cNvPr>
          <p:cNvCxnSpPr>
            <a:cxnSpLocks/>
          </p:cNvCxnSpPr>
          <p:nvPr/>
        </p:nvCxnSpPr>
        <p:spPr>
          <a:xfrm>
            <a:off x="4817870" y="5101942"/>
            <a:ext cx="1077301"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492F5BB7-EC2A-F37C-EE2E-9AE8A7D8EEE7}"/>
              </a:ext>
            </a:extLst>
          </p:cNvPr>
          <p:cNvGrpSpPr/>
          <p:nvPr/>
        </p:nvGrpSpPr>
        <p:grpSpPr>
          <a:xfrm>
            <a:off x="295000" y="3317636"/>
            <a:ext cx="3288254" cy="1551538"/>
            <a:chOff x="241496" y="4270417"/>
            <a:chExt cx="3288254" cy="1551538"/>
          </a:xfrm>
        </p:grpSpPr>
        <p:grpSp>
          <p:nvGrpSpPr>
            <p:cNvPr id="5" name="Group 4">
              <a:extLst>
                <a:ext uri="{FF2B5EF4-FFF2-40B4-BE49-F238E27FC236}">
                  <a16:creationId xmlns:a16="http://schemas.microsoft.com/office/drawing/2014/main" id="{B209AF09-912E-1FFA-1130-0EDA84B871B9}"/>
                </a:ext>
              </a:extLst>
            </p:cNvPr>
            <p:cNvGrpSpPr/>
            <p:nvPr/>
          </p:nvGrpSpPr>
          <p:grpSpPr>
            <a:xfrm>
              <a:off x="1235439" y="4270417"/>
              <a:ext cx="1300368" cy="1353447"/>
              <a:chOff x="4033418" y="4442685"/>
              <a:chExt cx="1952847" cy="1952847"/>
            </a:xfrm>
          </p:grpSpPr>
          <p:pic>
            <p:nvPicPr>
              <p:cNvPr id="7" name="Graphic 6" descr="Gears with solid fill">
                <a:extLst>
                  <a:ext uri="{FF2B5EF4-FFF2-40B4-BE49-F238E27FC236}">
                    <a16:creationId xmlns:a16="http://schemas.microsoft.com/office/drawing/2014/main" id="{A2856EB2-023C-C143-8B26-B81B588486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52641" y="4845127"/>
                <a:ext cx="914400" cy="914400"/>
              </a:xfrm>
              <a:prstGeom prst="rect">
                <a:avLst/>
              </a:prstGeom>
            </p:spPr>
          </p:pic>
          <p:pic>
            <p:nvPicPr>
              <p:cNvPr id="8" name="Graphic 7" descr="Monitor with solid fill">
                <a:extLst>
                  <a:ext uri="{FF2B5EF4-FFF2-40B4-BE49-F238E27FC236}">
                    <a16:creationId xmlns:a16="http://schemas.microsoft.com/office/drawing/2014/main" id="{CB77464B-D0AD-5AA1-AEF9-0A489D7FBB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33418" y="4442685"/>
                <a:ext cx="1952847" cy="1952847"/>
              </a:xfrm>
              <a:prstGeom prst="rect">
                <a:avLst/>
              </a:prstGeom>
            </p:spPr>
          </p:pic>
        </p:grpSp>
        <p:sp>
          <p:nvSpPr>
            <p:cNvPr id="6" name="TextBox 5">
              <a:extLst>
                <a:ext uri="{FF2B5EF4-FFF2-40B4-BE49-F238E27FC236}">
                  <a16:creationId xmlns:a16="http://schemas.microsoft.com/office/drawing/2014/main" id="{0E815EA2-57F7-0F87-0903-010544B4C46F}"/>
                </a:ext>
              </a:extLst>
            </p:cNvPr>
            <p:cNvSpPr txBox="1"/>
            <p:nvPr/>
          </p:nvSpPr>
          <p:spPr>
            <a:xfrm>
              <a:off x="241496" y="5408527"/>
              <a:ext cx="3288254" cy="413428"/>
            </a:xfrm>
            <a:prstGeom prst="rect">
              <a:avLst/>
            </a:prstGeom>
            <a:noFill/>
          </p:spPr>
          <p:txBody>
            <a:bodyPr wrap="square" rtlCol="0">
              <a:noAutofit/>
            </a:bodyPr>
            <a:lstStyle/>
            <a:p>
              <a:pPr algn="ctr"/>
              <a:r>
                <a:rPr lang="en-US" sz="1600" dirty="0"/>
                <a:t>Supervised model</a:t>
              </a:r>
            </a:p>
          </p:txBody>
        </p:sp>
      </p:grpSp>
      <p:grpSp>
        <p:nvGrpSpPr>
          <p:cNvPr id="26" name="Group 25">
            <a:extLst>
              <a:ext uri="{FF2B5EF4-FFF2-40B4-BE49-F238E27FC236}">
                <a16:creationId xmlns:a16="http://schemas.microsoft.com/office/drawing/2014/main" id="{B2731BD2-5F0E-18BF-7012-864BE848863B}"/>
              </a:ext>
            </a:extLst>
          </p:cNvPr>
          <p:cNvGrpSpPr/>
          <p:nvPr/>
        </p:nvGrpSpPr>
        <p:grpSpPr>
          <a:xfrm>
            <a:off x="1939127" y="4869174"/>
            <a:ext cx="8454186" cy="1393110"/>
            <a:chOff x="1939127" y="4869174"/>
            <a:chExt cx="8454186" cy="1393110"/>
          </a:xfrm>
        </p:grpSpPr>
        <p:cxnSp>
          <p:nvCxnSpPr>
            <p:cNvPr id="17" name="Straight Connector 16">
              <a:extLst>
                <a:ext uri="{FF2B5EF4-FFF2-40B4-BE49-F238E27FC236}">
                  <a16:creationId xmlns:a16="http://schemas.microsoft.com/office/drawing/2014/main" id="{3C7C8DA0-A1A3-77F5-C09F-176B8F284962}"/>
                </a:ext>
              </a:extLst>
            </p:cNvPr>
            <p:cNvCxnSpPr/>
            <p:nvPr/>
          </p:nvCxnSpPr>
          <p:spPr>
            <a:xfrm>
              <a:off x="10393313" y="4869174"/>
              <a:ext cx="0" cy="13890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86628DF-A05E-A67D-2C1A-1A7735E66182}"/>
                </a:ext>
              </a:extLst>
            </p:cNvPr>
            <p:cNvCxnSpPr>
              <a:cxnSpLocks/>
            </p:cNvCxnSpPr>
            <p:nvPr/>
          </p:nvCxnSpPr>
          <p:spPr>
            <a:xfrm>
              <a:off x="1939127" y="6258187"/>
              <a:ext cx="8454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9F21037-04F1-7916-1840-B163B051C519}"/>
                </a:ext>
              </a:extLst>
            </p:cNvPr>
            <p:cNvCxnSpPr>
              <a:cxnSpLocks/>
              <a:endCxn id="6" idx="2"/>
            </p:cNvCxnSpPr>
            <p:nvPr/>
          </p:nvCxnSpPr>
          <p:spPr>
            <a:xfrm flipH="1" flipV="1">
              <a:off x="1939127" y="4869174"/>
              <a:ext cx="1270" cy="1393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C38D630-38BC-3F44-E142-DC7104C614C3}"/>
              </a:ext>
            </a:extLst>
          </p:cNvPr>
          <p:cNvGrpSpPr/>
          <p:nvPr/>
        </p:nvGrpSpPr>
        <p:grpSpPr>
          <a:xfrm>
            <a:off x="6019916" y="4758688"/>
            <a:ext cx="1813362" cy="1315234"/>
            <a:chOff x="6192086" y="4761499"/>
            <a:chExt cx="1813362" cy="1315234"/>
          </a:xfrm>
        </p:grpSpPr>
        <p:cxnSp>
          <p:nvCxnSpPr>
            <p:cNvPr id="27" name="Straight Connector 26">
              <a:extLst>
                <a:ext uri="{FF2B5EF4-FFF2-40B4-BE49-F238E27FC236}">
                  <a16:creationId xmlns:a16="http://schemas.microsoft.com/office/drawing/2014/main" id="{D7D31F23-B896-477A-7E3F-18C3C92C3FF1}"/>
                </a:ext>
              </a:extLst>
            </p:cNvPr>
            <p:cNvCxnSpPr>
              <a:cxnSpLocks/>
            </p:cNvCxnSpPr>
            <p:nvPr/>
          </p:nvCxnSpPr>
          <p:spPr>
            <a:xfrm flipH="1">
              <a:off x="6192086" y="4761499"/>
              <a:ext cx="1813362" cy="13152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29" name="Straight Connector 28">
              <a:extLst>
                <a:ext uri="{FF2B5EF4-FFF2-40B4-BE49-F238E27FC236}">
                  <a16:creationId xmlns:a16="http://schemas.microsoft.com/office/drawing/2014/main" id="{2ED48469-EEA5-0CF3-AE96-690F30C8F0E9}"/>
                </a:ext>
              </a:extLst>
            </p:cNvPr>
            <p:cNvCxnSpPr>
              <a:cxnSpLocks/>
            </p:cNvCxnSpPr>
            <p:nvPr/>
          </p:nvCxnSpPr>
          <p:spPr>
            <a:xfrm>
              <a:off x="6234473" y="4761499"/>
              <a:ext cx="1770975" cy="1311515"/>
            </a:xfrm>
            <a:prstGeom prst="line">
              <a:avLst/>
            </a:prstGeom>
            <a:ln w="76200"/>
          </p:spPr>
          <p:style>
            <a:lnRef idx="3">
              <a:schemeClr val="accent1"/>
            </a:lnRef>
            <a:fillRef idx="0">
              <a:schemeClr val="accent1"/>
            </a:fillRef>
            <a:effectRef idx="2">
              <a:schemeClr val="accent1"/>
            </a:effectRef>
            <a:fontRef idx="minor">
              <a:schemeClr val="tx1"/>
            </a:fontRef>
          </p:style>
        </p:cxnSp>
      </p:grpSp>
      <p:grpSp>
        <p:nvGrpSpPr>
          <p:cNvPr id="31" name="Group 30">
            <a:extLst>
              <a:ext uri="{FF2B5EF4-FFF2-40B4-BE49-F238E27FC236}">
                <a16:creationId xmlns:a16="http://schemas.microsoft.com/office/drawing/2014/main" id="{EB02C0F3-46A6-4817-75D7-53704AF86417}"/>
              </a:ext>
            </a:extLst>
          </p:cNvPr>
          <p:cNvGrpSpPr/>
          <p:nvPr/>
        </p:nvGrpSpPr>
        <p:grpSpPr>
          <a:xfrm>
            <a:off x="4201813" y="4918292"/>
            <a:ext cx="521525" cy="413428"/>
            <a:chOff x="6192086" y="4761499"/>
            <a:chExt cx="1813362" cy="1315234"/>
          </a:xfrm>
        </p:grpSpPr>
        <p:cxnSp>
          <p:nvCxnSpPr>
            <p:cNvPr id="32" name="Straight Connector 31">
              <a:extLst>
                <a:ext uri="{FF2B5EF4-FFF2-40B4-BE49-F238E27FC236}">
                  <a16:creationId xmlns:a16="http://schemas.microsoft.com/office/drawing/2014/main" id="{661D156F-07E0-ABA3-B789-4D7BF4C74D35}"/>
                </a:ext>
              </a:extLst>
            </p:cNvPr>
            <p:cNvCxnSpPr>
              <a:cxnSpLocks/>
            </p:cNvCxnSpPr>
            <p:nvPr/>
          </p:nvCxnSpPr>
          <p:spPr>
            <a:xfrm flipH="1">
              <a:off x="6192086" y="4761499"/>
              <a:ext cx="1813362" cy="1315234"/>
            </a:xfrm>
            <a:prstGeom prst="line">
              <a:avLst/>
            </a:prstGeom>
            <a:ln w="76200"/>
          </p:spPr>
          <p:style>
            <a:lnRef idx="3">
              <a:schemeClr val="accent1"/>
            </a:lnRef>
            <a:fillRef idx="0">
              <a:schemeClr val="accent1"/>
            </a:fillRef>
            <a:effectRef idx="2">
              <a:schemeClr val="accent1"/>
            </a:effectRef>
            <a:fontRef idx="minor">
              <a:schemeClr val="tx1"/>
            </a:fontRef>
          </p:style>
        </p:cxnSp>
        <p:cxnSp>
          <p:nvCxnSpPr>
            <p:cNvPr id="33" name="Straight Connector 32">
              <a:extLst>
                <a:ext uri="{FF2B5EF4-FFF2-40B4-BE49-F238E27FC236}">
                  <a16:creationId xmlns:a16="http://schemas.microsoft.com/office/drawing/2014/main" id="{E2CB5A0A-6FF6-B736-AE24-55AE2FCA153E}"/>
                </a:ext>
              </a:extLst>
            </p:cNvPr>
            <p:cNvCxnSpPr>
              <a:cxnSpLocks/>
            </p:cNvCxnSpPr>
            <p:nvPr/>
          </p:nvCxnSpPr>
          <p:spPr>
            <a:xfrm>
              <a:off x="6234473" y="4761499"/>
              <a:ext cx="1770975" cy="1311515"/>
            </a:xfrm>
            <a:prstGeom prst="line">
              <a:avLst/>
            </a:prstGeom>
            <a:ln w="76200"/>
          </p:spPr>
          <p:style>
            <a:lnRef idx="3">
              <a:schemeClr val="accent1"/>
            </a:lnRef>
            <a:fillRef idx="0">
              <a:schemeClr val="accent1"/>
            </a:fillRef>
            <a:effectRef idx="2">
              <a:schemeClr val="accent1"/>
            </a:effectRef>
            <a:fontRef idx="minor">
              <a:schemeClr val="tx1"/>
            </a:fontRef>
          </p:style>
        </p:cxnSp>
      </p:grpSp>
      <p:pic>
        <p:nvPicPr>
          <p:cNvPr id="35" name="Graphic 34" descr="Checkmark with solid fill">
            <a:extLst>
              <a:ext uri="{FF2B5EF4-FFF2-40B4-BE49-F238E27FC236}">
                <a16:creationId xmlns:a16="http://schemas.microsoft.com/office/drawing/2014/main" id="{D45B08C9-F60E-ED4F-E7EF-DBA0966BD9D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55523" y="2725664"/>
            <a:ext cx="435026" cy="435026"/>
          </a:xfrm>
          <a:prstGeom prst="rect">
            <a:avLst/>
          </a:prstGeom>
        </p:spPr>
      </p:pic>
      <p:pic>
        <p:nvPicPr>
          <p:cNvPr id="36" name="Graphic 35" descr="Checkmark with solid fill">
            <a:extLst>
              <a:ext uri="{FF2B5EF4-FFF2-40B4-BE49-F238E27FC236}">
                <a16:creationId xmlns:a16="http://schemas.microsoft.com/office/drawing/2014/main" id="{F6B303B6-FB44-0B8F-B907-E9061298E4B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77726" y="3798231"/>
            <a:ext cx="435026" cy="435026"/>
          </a:xfrm>
          <a:prstGeom prst="rect">
            <a:avLst/>
          </a:prstGeom>
        </p:spPr>
      </p:pic>
      <p:sp>
        <p:nvSpPr>
          <p:cNvPr id="37" name="Oval 36">
            <a:extLst>
              <a:ext uri="{FF2B5EF4-FFF2-40B4-BE49-F238E27FC236}">
                <a16:creationId xmlns:a16="http://schemas.microsoft.com/office/drawing/2014/main" id="{27FE0205-6A61-2695-EFCF-0FA6F2E91775}"/>
              </a:ext>
            </a:extLst>
          </p:cNvPr>
          <p:cNvSpPr/>
          <p:nvPr/>
        </p:nvSpPr>
        <p:spPr bwMode="auto">
          <a:xfrm>
            <a:off x="9521585" y="387399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38" name="Oval 37">
            <a:extLst>
              <a:ext uri="{FF2B5EF4-FFF2-40B4-BE49-F238E27FC236}">
                <a16:creationId xmlns:a16="http://schemas.microsoft.com/office/drawing/2014/main" id="{6CCC26E8-1EE4-A0B9-BA6A-2C2DA6B3FD08}"/>
              </a:ext>
            </a:extLst>
          </p:cNvPr>
          <p:cNvSpPr/>
          <p:nvPr/>
        </p:nvSpPr>
        <p:spPr bwMode="auto">
          <a:xfrm>
            <a:off x="10387823" y="3877096"/>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39" name="Oval 38">
            <a:extLst>
              <a:ext uri="{FF2B5EF4-FFF2-40B4-BE49-F238E27FC236}">
                <a16:creationId xmlns:a16="http://schemas.microsoft.com/office/drawing/2014/main" id="{7F699368-4406-53AE-BB86-B006823914ED}"/>
              </a:ext>
            </a:extLst>
          </p:cNvPr>
          <p:cNvSpPr/>
          <p:nvPr/>
        </p:nvSpPr>
        <p:spPr bwMode="auto">
          <a:xfrm>
            <a:off x="9963331" y="4313694"/>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40" name="Graphic 39" descr="Stop with solid fill">
            <a:extLst>
              <a:ext uri="{FF2B5EF4-FFF2-40B4-BE49-F238E27FC236}">
                <a16:creationId xmlns:a16="http://schemas.microsoft.com/office/drawing/2014/main" id="{4132453C-5619-4747-791A-DA80B9EADA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8426" y="4295286"/>
            <a:ext cx="356404" cy="362368"/>
          </a:xfrm>
          <a:prstGeom prst="rect">
            <a:avLst/>
          </a:prstGeom>
        </p:spPr>
      </p:pic>
    </p:spTree>
    <p:custDataLst>
      <p:tags r:id="rId1"/>
    </p:custDataLst>
    <p:extLst>
      <p:ext uri="{BB962C8B-B14F-4D97-AF65-F5344CB8AC3E}">
        <p14:creationId xmlns:p14="http://schemas.microsoft.com/office/powerpoint/2010/main" val="4031917685"/>
      </p:ext>
    </p:extLst>
  </p:cSld>
  <p:clrMapOvr>
    <a:masterClrMapping/>
  </p:clrMapOvr>
  <mc:AlternateContent xmlns:mc="http://schemas.openxmlformats.org/markup-compatibility/2006" xmlns:p14="http://schemas.microsoft.com/office/powerpoint/2010/main">
    <mc:Choice Requires="p14">
      <p:transition spd="slow" p14:dur="2000" advTm="63947"/>
    </mc:Choice>
    <mc:Fallback xmlns="">
      <p:transition spd="slow" advTm="639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9" presetClass="emph" presetSubtype="0" grpId="1" nodeType="clickEffect">
                                  <p:stCondLst>
                                    <p:cond delay="0"/>
                                  </p:stCondLst>
                                  <p:childTnLst>
                                    <p:set>
                                      <p:cBhvr>
                                        <p:cTn id="116" dur="indefinite"/>
                                        <p:tgtEl>
                                          <p:spTgt spid="60"/>
                                        </p:tgtEl>
                                        <p:attrNameLst>
                                          <p:attrName>style.opacity</p:attrName>
                                        </p:attrNameLst>
                                      </p:cBhvr>
                                      <p:to>
                                        <p:strVal val="0.15"/>
                                      </p:to>
                                    </p:set>
                                    <p:animEffect filter="image" prLst="opacity: 0.15">
                                      <p:cBhvr rctx="IE">
                                        <p:cTn id="117" dur="indefinite"/>
                                        <p:tgtEl>
                                          <p:spTgt spid="60"/>
                                        </p:tgtEl>
                                      </p:cBhvr>
                                    </p:animEffect>
                                  </p:childTnLst>
                                </p:cTn>
                              </p:par>
                              <p:par>
                                <p:cTn id="118" presetID="9" presetClass="emph" presetSubtype="0" grpId="1" nodeType="withEffect">
                                  <p:stCondLst>
                                    <p:cond delay="0"/>
                                  </p:stCondLst>
                                  <p:childTnLst>
                                    <p:set>
                                      <p:cBhvr>
                                        <p:cTn id="119" dur="indefinite"/>
                                        <p:tgtEl>
                                          <p:spTgt spid="63"/>
                                        </p:tgtEl>
                                        <p:attrNameLst>
                                          <p:attrName>style.opacity</p:attrName>
                                        </p:attrNameLst>
                                      </p:cBhvr>
                                      <p:to>
                                        <p:strVal val="0.15"/>
                                      </p:to>
                                    </p:set>
                                    <p:animEffect filter="image" prLst="opacity: 0.15">
                                      <p:cBhvr rctx="IE">
                                        <p:cTn id="120" dur="indefinite"/>
                                        <p:tgtEl>
                                          <p:spTgt spid="63"/>
                                        </p:tgtEl>
                                      </p:cBhvr>
                                    </p:animEffect>
                                  </p:childTnLst>
                                </p:cTn>
                              </p:par>
                              <p:par>
                                <p:cTn id="121" presetID="9" presetClass="emph" presetSubtype="0" grpId="1" nodeType="withEffect">
                                  <p:stCondLst>
                                    <p:cond delay="0"/>
                                  </p:stCondLst>
                                  <p:childTnLst>
                                    <p:set>
                                      <p:cBhvr>
                                        <p:cTn id="122" dur="indefinite"/>
                                        <p:tgtEl>
                                          <p:spTgt spid="66"/>
                                        </p:tgtEl>
                                        <p:attrNameLst>
                                          <p:attrName>style.opacity</p:attrName>
                                        </p:attrNameLst>
                                      </p:cBhvr>
                                      <p:to>
                                        <p:strVal val="0.15"/>
                                      </p:to>
                                    </p:set>
                                    <p:animEffect filter="image" prLst="opacity: 0.15">
                                      <p:cBhvr rctx="IE">
                                        <p:cTn id="123" dur="indefinite"/>
                                        <p:tgtEl>
                                          <p:spTgt spid="66"/>
                                        </p:tgtEl>
                                      </p:cBhvr>
                                    </p:animEffect>
                                  </p:childTnLst>
                                </p:cTn>
                              </p:par>
                              <p:par>
                                <p:cTn id="124" presetID="9" presetClass="emph" presetSubtype="0" grpId="1" nodeType="withEffect">
                                  <p:stCondLst>
                                    <p:cond delay="0"/>
                                  </p:stCondLst>
                                  <p:childTnLst>
                                    <p:set>
                                      <p:cBhvr>
                                        <p:cTn id="125" dur="indefinite"/>
                                        <p:tgtEl>
                                          <p:spTgt spid="74"/>
                                        </p:tgtEl>
                                        <p:attrNameLst>
                                          <p:attrName>style.opacity</p:attrName>
                                        </p:attrNameLst>
                                      </p:cBhvr>
                                      <p:to>
                                        <p:strVal val="0.15"/>
                                      </p:to>
                                    </p:set>
                                    <p:animEffect filter="image" prLst="opacity: 0.15">
                                      <p:cBhvr rctx="IE">
                                        <p:cTn id="126" dur="indefinite"/>
                                        <p:tgtEl>
                                          <p:spTgt spid="74"/>
                                        </p:tgtEl>
                                      </p:cBhvr>
                                    </p:animEffect>
                                  </p:childTnLst>
                                </p:cTn>
                              </p:par>
                              <p:par>
                                <p:cTn id="127" presetID="9" presetClass="emph" presetSubtype="0" grpId="1" nodeType="withEffect">
                                  <p:stCondLst>
                                    <p:cond delay="0"/>
                                  </p:stCondLst>
                                  <p:childTnLst>
                                    <p:set>
                                      <p:cBhvr>
                                        <p:cTn id="128" dur="indefinite"/>
                                        <p:tgtEl>
                                          <p:spTgt spid="77"/>
                                        </p:tgtEl>
                                        <p:attrNameLst>
                                          <p:attrName>style.opacity</p:attrName>
                                        </p:attrNameLst>
                                      </p:cBhvr>
                                      <p:to>
                                        <p:strVal val="0.15"/>
                                      </p:to>
                                    </p:set>
                                    <p:animEffect filter="image" prLst="opacity: 0.15">
                                      <p:cBhvr rctx="IE">
                                        <p:cTn id="129" dur="indefinite"/>
                                        <p:tgtEl>
                                          <p:spTgt spid="77"/>
                                        </p:tgtEl>
                                      </p:cBhvr>
                                    </p:animEffect>
                                  </p:childTnLst>
                                </p:cTn>
                              </p:par>
                              <p:par>
                                <p:cTn id="130" presetID="9" presetClass="emph" presetSubtype="0" grpId="1" nodeType="withEffect">
                                  <p:stCondLst>
                                    <p:cond delay="0"/>
                                  </p:stCondLst>
                                  <p:childTnLst>
                                    <p:set>
                                      <p:cBhvr>
                                        <p:cTn id="131" dur="indefinite"/>
                                        <p:tgtEl>
                                          <p:spTgt spid="80"/>
                                        </p:tgtEl>
                                        <p:attrNameLst>
                                          <p:attrName>style.opacity</p:attrName>
                                        </p:attrNameLst>
                                      </p:cBhvr>
                                      <p:to>
                                        <p:strVal val="0.15"/>
                                      </p:to>
                                    </p:set>
                                    <p:animEffect filter="image" prLst="opacity: 0.15">
                                      <p:cBhvr rctx="IE">
                                        <p:cTn id="132" dur="indefinite"/>
                                        <p:tgtEl>
                                          <p:spTgt spid="80"/>
                                        </p:tgtEl>
                                      </p:cBhvr>
                                    </p:animEffect>
                                  </p:childTnLst>
                                </p:cTn>
                              </p:par>
                              <p:par>
                                <p:cTn id="133" presetID="9" presetClass="emph" presetSubtype="0" nodeType="withEffect">
                                  <p:stCondLst>
                                    <p:cond delay="0"/>
                                  </p:stCondLst>
                                  <p:childTnLst>
                                    <p:set>
                                      <p:cBhvr>
                                        <p:cTn id="134" dur="indefinite"/>
                                        <p:tgtEl>
                                          <p:spTgt spid="84"/>
                                        </p:tgtEl>
                                        <p:attrNameLst>
                                          <p:attrName>style.opacity</p:attrName>
                                        </p:attrNameLst>
                                      </p:cBhvr>
                                      <p:to>
                                        <p:strVal val="0.15"/>
                                      </p:to>
                                    </p:set>
                                    <p:animEffect filter="image" prLst="opacity: 0.15">
                                      <p:cBhvr rctx="IE">
                                        <p:cTn id="135" dur="indefinite"/>
                                        <p:tgtEl>
                                          <p:spTgt spid="84"/>
                                        </p:tgtEl>
                                      </p:cBhvr>
                                    </p:animEffect>
                                  </p:childTnLst>
                                </p:cTn>
                              </p:par>
                              <p:par>
                                <p:cTn id="136" presetID="9" presetClass="emph" presetSubtype="0" grpId="1" nodeType="withEffect">
                                  <p:stCondLst>
                                    <p:cond delay="0"/>
                                  </p:stCondLst>
                                  <p:childTnLst>
                                    <p:set>
                                      <p:cBhvr>
                                        <p:cTn id="137" dur="indefinite"/>
                                        <p:tgtEl>
                                          <p:spTgt spid="85"/>
                                        </p:tgtEl>
                                        <p:attrNameLst>
                                          <p:attrName>style.opacity</p:attrName>
                                        </p:attrNameLst>
                                      </p:cBhvr>
                                      <p:to>
                                        <p:strVal val="0.15"/>
                                      </p:to>
                                    </p:set>
                                    <p:animEffect filter="image" prLst="opacity: 0.15">
                                      <p:cBhvr rctx="IE">
                                        <p:cTn id="138" dur="indefinite"/>
                                        <p:tgtEl>
                                          <p:spTgt spid="85"/>
                                        </p:tgtEl>
                                      </p:cBhvr>
                                    </p:animEffect>
                                  </p:childTnLst>
                                </p:cTn>
                              </p:par>
                              <p:par>
                                <p:cTn id="139" presetID="9" presetClass="emph" presetSubtype="0" grpId="1" nodeType="withEffect">
                                  <p:stCondLst>
                                    <p:cond delay="0"/>
                                  </p:stCondLst>
                                  <p:childTnLst>
                                    <p:set>
                                      <p:cBhvr>
                                        <p:cTn id="140" dur="indefinite"/>
                                        <p:tgtEl>
                                          <p:spTgt spid="87"/>
                                        </p:tgtEl>
                                        <p:attrNameLst>
                                          <p:attrName>style.opacity</p:attrName>
                                        </p:attrNameLst>
                                      </p:cBhvr>
                                      <p:to>
                                        <p:strVal val="0.15"/>
                                      </p:to>
                                    </p:set>
                                    <p:animEffect filter="image" prLst="opacity: 0.15">
                                      <p:cBhvr rctx="IE">
                                        <p:cTn id="141" dur="indefinite"/>
                                        <p:tgtEl>
                                          <p:spTgt spid="87"/>
                                        </p:tgtEl>
                                      </p:cBhvr>
                                    </p:animEffect>
                                  </p:childTnLst>
                                </p:cTn>
                              </p:par>
                              <p:par>
                                <p:cTn id="142" presetID="9" presetClass="emph" presetSubtype="0" grpId="1" nodeType="withEffect">
                                  <p:stCondLst>
                                    <p:cond delay="0"/>
                                  </p:stCondLst>
                                  <p:childTnLst>
                                    <p:set>
                                      <p:cBhvr>
                                        <p:cTn id="143" dur="indefinite"/>
                                        <p:tgtEl>
                                          <p:spTgt spid="88"/>
                                        </p:tgtEl>
                                        <p:attrNameLst>
                                          <p:attrName>style.opacity</p:attrName>
                                        </p:attrNameLst>
                                      </p:cBhvr>
                                      <p:to>
                                        <p:strVal val="0.15"/>
                                      </p:to>
                                    </p:set>
                                    <p:animEffect filter="image" prLst="opacity: 0.15">
                                      <p:cBhvr rctx="IE">
                                        <p:cTn id="144" dur="indefinite"/>
                                        <p:tgtEl>
                                          <p:spTgt spid="88"/>
                                        </p:tgtEl>
                                      </p:cBhvr>
                                    </p:animEffect>
                                  </p:childTnLst>
                                </p:cTn>
                              </p:par>
                              <p:par>
                                <p:cTn id="145" presetID="9" presetClass="emph" presetSubtype="0" grpId="1" nodeType="withEffect">
                                  <p:stCondLst>
                                    <p:cond delay="0"/>
                                  </p:stCondLst>
                                  <p:childTnLst>
                                    <p:set>
                                      <p:cBhvr>
                                        <p:cTn id="146" dur="indefinite"/>
                                        <p:tgtEl>
                                          <p:spTgt spid="91"/>
                                        </p:tgtEl>
                                        <p:attrNameLst>
                                          <p:attrName>style.opacity</p:attrName>
                                        </p:attrNameLst>
                                      </p:cBhvr>
                                      <p:to>
                                        <p:strVal val="0.15"/>
                                      </p:to>
                                    </p:set>
                                    <p:animEffect filter="image" prLst="opacity: 0.15">
                                      <p:cBhvr rctx="IE">
                                        <p:cTn id="147" dur="indefinite"/>
                                        <p:tgtEl>
                                          <p:spTgt spid="91"/>
                                        </p:tgtEl>
                                      </p:cBhvr>
                                    </p:animEffect>
                                  </p:childTnLst>
                                </p:cTn>
                              </p:par>
                              <p:par>
                                <p:cTn id="148" presetID="9" presetClass="emph" presetSubtype="0" grpId="1" nodeType="withEffect">
                                  <p:stCondLst>
                                    <p:cond delay="0"/>
                                  </p:stCondLst>
                                  <p:childTnLst>
                                    <p:set>
                                      <p:cBhvr>
                                        <p:cTn id="149" dur="indefinite"/>
                                        <p:tgtEl>
                                          <p:spTgt spid="89"/>
                                        </p:tgtEl>
                                        <p:attrNameLst>
                                          <p:attrName>style.opacity</p:attrName>
                                        </p:attrNameLst>
                                      </p:cBhvr>
                                      <p:to>
                                        <p:strVal val="0.15"/>
                                      </p:to>
                                    </p:set>
                                    <p:animEffect filter="image" prLst="opacity: 0.15">
                                      <p:cBhvr rctx="IE">
                                        <p:cTn id="150" dur="indefinite"/>
                                        <p:tgtEl>
                                          <p:spTgt spid="89"/>
                                        </p:tgtEl>
                                      </p:cBhvr>
                                    </p:animEffect>
                                  </p:childTnLst>
                                </p:cTn>
                              </p:par>
                              <p:par>
                                <p:cTn id="151" presetID="9" presetClass="emph" presetSubtype="0" grpId="1" nodeType="withEffect">
                                  <p:stCondLst>
                                    <p:cond delay="0"/>
                                  </p:stCondLst>
                                  <p:childTnLst>
                                    <p:set>
                                      <p:cBhvr>
                                        <p:cTn id="152" dur="indefinite"/>
                                        <p:tgtEl>
                                          <p:spTgt spid="90"/>
                                        </p:tgtEl>
                                        <p:attrNameLst>
                                          <p:attrName>style.opacity</p:attrName>
                                        </p:attrNameLst>
                                      </p:cBhvr>
                                      <p:to>
                                        <p:strVal val="0.15"/>
                                      </p:to>
                                    </p:set>
                                    <p:animEffect filter="image" prLst="opacity: 0.15">
                                      <p:cBhvr rctx="IE">
                                        <p:cTn id="153" dur="indefinite"/>
                                        <p:tgtEl>
                                          <p:spTgt spid="90"/>
                                        </p:tgtEl>
                                      </p:cBhvr>
                                    </p:animEffect>
                                  </p:childTnLst>
                                </p:cTn>
                              </p:par>
                              <p:par>
                                <p:cTn id="154" presetID="9" presetClass="emph" presetSubtype="0" grpId="1" nodeType="withEffect">
                                  <p:stCondLst>
                                    <p:cond delay="0"/>
                                  </p:stCondLst>
                                  <p:childTnLst>
                                    <p:set>
                                      <p:cBhvr>
                                        <p:cTn id="155" dur="indefinite"/>
                                        <p:tgtEl>
                                          <p:spTgt spid="92"/>
                                        </p:tgtEl>
                                        <p:attrNameLst>
                                          <p:attrName>style.opacity</p:attrName>
                                        </p:attrNameLst>
                                      </p:cBhvr>
                                      <p:to>
                                        <p:strVal val="0.15"/>
                                      </p:to>
                                    </p:set>
                                    <p:animEffect filter="image" prLst="opacity: 0.15">
                                      <p:cBhvr rctx="IE">
                                        <p:cTn id="156" dur="indefinite"/>
                                        <p:tgtEl>
                                          <p:spTgt spid="92"/>
                                        </p:tgtEl>
                                      </p:cBhvr>
                                    </p:animEffect>
                                  </p:childTnLst>
                                </p:cTn>
                              </p:par>
                              <p:par>
                                <p:cTn id="157" presetID="9" presetClass="emph" presetSubtype="0" grpId="1" nodeType="withEffect">
                                  <p:stCondLst>
                                    <p:cond delay="0"/>
                                  </p:stCondLst>
                                  <p:childTnLst>
                                    <p:set>
                                      <p:cBhvr>
                                        <p:cTn id="158" dur="indefinite"/>
                                        <p:tgtEl>
                                          <p:spTgt spid="95"/>
                                        </p:tgtEl>
                                        <p:attrNameLst>
                                          <p:attrName>style.opacity</p:attrName>
                                        </p:attrNameLst>
                                      </p:cBhvr>
                                      <p:to>
                                        <p:strVal val="0.15"/>
                                      </p:to>
                                    </p:set>
                                    <p:animEffect filter="image" prLst="opacity: 0.15">
                                      <p:cBhvr rctx="IE">
                                        <p:cTn id="159" dur="indefinite"/>
                                        <p:tgtEl>
                                          <p:spTgt spid="95"/>
                                        </p:tgtEl>
                                      </p:cBhvr>
                                    </p:animEffect>
                                  </p:childTnLst>
                                </p:cTn>
                              </p:par>
                              <p:par>
                                <p:cTn id="160" presetID="9" presetClass="emph" presetSubtype="0" grpId="1" nodeType="withEffect">
                                  <p:stCondLst>
                                    <p:cond delay="0"/>
                                  </p:stCondLst>
                                  <p:childTnLst>
                                    <p:set>
                                      <p:cBhvr>
                                        <p:cTn id="161" dur="indefinite"/>
                                        <p:tgtEl>
                                          <p:spTgt spid="93"/>
                                        </p:tgtEl>
                                        <p:attrNameLst>
                                          <p:attrName>style.opacity</p:attrName>
                                        </p:attrNameLst>
                                      </p:cBhvr>
                                      <p:to>
                                        <p:strVal val="0.15"/>
                                      </p:to>
                                    </p:set>
                                    <p:animEffect filter="image" prLst="opacity: 0.15">
                                      <p:cBhvr rctx="IE">
                                        <p:cTn id="162" dur="indefinite"/>
                                        <p:tgtEl>
                                          <p:spTgt spid="93"/>
                                        </p:tgtEl>
                                      </p:cBhvr>
                                    </p:animEffect>
                                  </p:childTnLst>
                                </p:cTn>
                              </p:par>
                              <p:par>
                                <p:cTn id="163" presetID="9" presetClass="emph" presetSubtype="0" nodeType="withEffect">
                                  <p:stCondLst>
                                    <p:cond delay="0"/>
                                  </p:stCondLst>
                                  <p:childTnLst>
                                    <p:set>
                                      <p:cBhvr>
                                        <p:cTn id="164" dur="indefinite"/>
                                        <p:tgtEl>
                                          <p:spTgt spid="96"/>
                                        </p:tgtEl>
                                        <p:attrNameLst>
                                          <p:attrName>style.opacity</p:attrName>
                                        </p:attrNameLst>
                                      </p:cBhvr>
                                      <p:to>
                                        <p:strVal val="0.15"/>
                                      </p:to>
                                    </p:set>
                                    <p:animEffect filter="image" prLst="opacity: 0.15">
                                      <p:cBhvr rctx="IE">
                                        <p:cTn id="165" dur="indefinite"/>
                                        <p:tgtEl>
                                          <p:spTgt spid="96"/>
                                        </p:tgtEl>
                                      </p:cBhvr>
                                    </p:animEffect>
                                  </p:childTnLst>
                                </p:cTn>
                              </p:par>
                              <p:par>
                                <p:cTn id="166" presetID="9" presetClass="emph" presetSubtype="0" grpId="1" nodeType="withEffect">
                                  <p:stCondLst>
                                    <p:cond delay="0"/>
                                  </p:stCondLst>
                                  <p:childTnLst>
                                    <p:set>
                                      <p:cBhvr>
                                        <p:cTn id="167" dur="indefinite"/>
                                        <p:tgtEl>
                                          <p:spTgt spid="94"/>
                                        </p:tgtEl>
                                        <p:attrNameLst>
                                          <p:attrName>style.opacity</p:attrName>
                                        </p:attrNameLst>
                                      </p:cBhvr>
                                      <p:to>
                                        <p:strVal val="0.15"/>
                                      </p:to>
                                    </p:set>
                                    <p:animEffect filter="image" prLst="opacity: 0.15">
                                      <p:cBhvr rctx="IE">
                                        <p:cTn id="168" dur="indefinite"/>
                                        <p:tgtEl>
                                          <p:spTgt spid="9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0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0" grpId="1" animBg="1"/>
      <p:bldP spid="61" grpId="0" animBg="1"/>
      <p:bldP spid="62" grpId="0" animBg="1"/>
      <p:bldP spid="63" grpId="0" animBg="1"/>
      <p:bldP spid="63" grpId="1" animBg="1"/>
      <p:bldP spid="64" grpId="0" animBg="1"/>
      <p:bldP spid="65" grpId="0" animBg="1"/>
      <p:bldP spid="66" grpId="0" animBg="1"/>
      <p:bldP spid="66" grpId="1" animBg="1"/>
      <p:bldP spid="67" grpId="0" animBg="1"/>
      <p:bldP spid="71" grpId="0" animBg="1"/>
      <p:bldP spid="72" grpId="0" animBg="1"/>
      <p:bldP spid="73" grpId="0" animBg="1"/>
      <p:bldP spid="74" grpId="0" animBg="1"/>
      <p:bldP spid="74" grpId="1" animBg="1"/>
      <p:bldP spid="75" grpId="0" animBg="1"/>
      <p:bldP spid="76" grpId="0" animBg="1"/>
      <p:bldP spid="77" grpId="0" animBg="1"/>
      <p:bldP spid="77" grpId="1" animBg="1"/>
      <p:bldP spid="78" grpId="0" animBg="1"/>
      <p:bldP spid="79" grpId="0" animBg="1"/>
      <p:bldP spid="80" grpId="0" animBg="1"/>
      <p:bldP spid="80" grpId="1" animBg="1"/>
      <p:bldP spid="81" grpId="0" animBg="1"/>
      <p:bldP spid="85" grpId="0" animBg="1"/>
      <p:bldP spid="85" grpId="1" animBg="1"/>
      <p:bldP spid="86" grpId="0"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122" grpId="0"/>
      <p:bldP spid="37" grpId="0" animBg="1"/>
      <p:bldP spid="38" grpId="0" animBg="1"/>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11C0-249D-E1B9-3949-BB7B19ECA3C1}"/>
              </a:ext>
            </a:extLst>
          </p:cNvPr>
          <p:cNvSpPr>
            <a:spLocks noGrp="1"/>
          </p:cNvSpPr>
          <p:nvPr>
            <p:ph type="title"/>
          </p:nvPr>
        </p:nvSpPr>
        <p:spPr/>
        <p:txBody>
          <a:bodyPr/>
          <a:lstStyle/>
          <a:p>
            <a:r>
              <a:rPr lang="en-US" dirty="0"/>
              <a:t>How Does AutoOD Work?</a:t>
            </a:r>
          </a:p>
        </p:txBody>
      </p:sp>
      <p:sp>
        <p:nvSpPr>
          <p:cNvPr id="4" name="Slide Number Placeholder 3">
            <a:extLst>
              <a:ext uri="{FF2B5EF4-FFF2-40B4-BE49-F238E27FC236}">
                <a16:creationId xmlns:a16="http://schemas.microsoft.com/office/drawing/2014/main" id="{F5F37E8B-40C7-5F71-76C4-AAE06A3F34F7}"/>
              </a:ext>
            </a:extLst>
          </p:cNvPr>
          <p:cNvSpPr>
            <a:spLocks noGrp="1"/>
          </p:cNvSpPr>
          <p:nvPr>
            <p:ph type="sldNum" sz="quarter" idx="12"/>
          </p:nvPr>
        </p:nvSpPr>
        <p:spPr/>
        <p:txBody>
          <a:bodyPr/>
          <a:lstStyle/>
          <a:p>
            <a:r>
              <a:rPr lang="en-US" dirty="0"/>
              <a:t>6</a:t>
            </a:r>
          </a:p>
        </p:txBody>
      </p:sp>
      <p:grpSp>
        <p:nvGrpSpPr>
          <p:cNvPr id="10" name="Group 9">
            <a:extLst>
              <a:ext uri="{FF2B5EF4-FFF2-40B4-BE49-F238E27FC236}">
                <a16:creationId xmlns:a16="http://schemas.microsoft.com/office/drawing/2014/main" id="{05F36335-5876-6FA7-B3DA-134F28CE9C8F}"/>
              </a:ext>
            </a:extLst>
          </p:cNvPr>
          <p:cNvGrpSpPr/>
          <p:nvPr/>
        </p:nvGrpSpPr>
        <p:grpSpPr>
          <a:xfrm>
            <a:off x="1039265" y="3509113"/>
            <a:ext cx="3288254" cy="1666579"/>
            <a:chOff x="8714194" y="3033152"/>
            <a:chExt cx="3288254" cy="1666579"/>
          </a:xfrm>
        </p:grpSpPr>
        <p:sp>
          <p:nvSpPr>
            <p:cNvPr id="183" name="TextBox 182">
              <a:extLst>
                <a:ext uri="{FF2B5EF4-FFF2-40B4-BE49-F238E27FC236}">
                  <a16:creationId xmlns:a16="http://schemas.microsoft.com/office/drawing/2014/main" id="{7A0462CA-66A1-F756-2383-500E4641608F}"/>
                </a:ext>
              </a:extLst>
            </p:cNvPr>
            <p:cNvSpPr txBox="1"/>
            <p:nvPr/>
          </p:nvSpPr>
          <p:spPr>
            <a:xfrm>
              <a:off x="8714194" y="3033152"/>
              <a:ext cx="3288254" cy="413428"/>
            </a:xfrm>
            <a:prstGeom prst="rect">
              <a:avLst/>
            </a:prstGeom>
            <a:noFill/>
          </p:spPr>
          <p:txBody>
            <a:bodyPr wrap="square" rtlCol="0">
              <a:noAutofit/>
            </a:bodyPr>
            <a:lstStyle/>
            <a:p>
              <a:pPr algn="ctr"/>
              <a:r>
                <a:rPr lang="en-US" sz="1600" dirty="0"/>
                <a:t>Reliable object set</a:t>
              </a:r>
            </a:p>
          </p:txBody>
        </p:sp>
        <p:grpSp>
          <p:nvGrpSpPr>
            <p:cNvPr id="184" name="Group 183">
              <a:extLst>
                <a:ext uri="{FF2B5EF4-FFF2-40B4-BE49-F238E27FC236}">
                  <a16:creationId xmlns:a16="http://schemas.microsoft.com/office/drawing/2014/main" id="{85E7278D-A7EA-60F9-2BC1-1A4750041D04}"/>
                </a:ext>
              </a:extLst>
            </p:cNvPr>
            <p:cNvGrpSpPr/>
            <p:nvPr/>
          </p:nvGrpSpPr>
          <p:grpSpPr>
            <a:xfrm>
              <a:off x="9462488" y="3364943"/>
              <a:ext cx="1795739" cy="1334788"/>
              <a:chOff x="6357196" y="4890579"/>
              <a:chExt cx="1795739" cy="1334788"/>
            </a:xfrm>
          </p:grpSpPr>
          <p:pic>
            <p:nvPicPr>
              <p:cNvPr id="185" name="Graphic 184" descr="Stop with solid fill">
                <a:extLst>
                  <a:ext uri="{FF2B5EF4-FFF2-40B4-BE49-F238E27FC236}">
                    <a16:creationId xmlns:a16="http://schemas.microsoft.com/office/drawing/2014/main" id="{4D68A753-61DD-32B8-5554-25E7D61DDE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960" y="4937884"/>
                <a:ext cx="356404" cy="362368"/>
              </a:xfrm>
              <a:prstGeom prst="rect">
                <a:avLst/>
              </a:prstGeom>
            </p:spPr>
          </p:pic>
          <p:sp>
            <p:nvSpPr>
              <p:cNvPr id="186" name="Oval 185">
                <a:extLst>
                  <a:ext uri="{FF2B5EF4-FFF2-40B4-BE49-F238E27FC236}">
                    <a16:creationId xmlns:a16="http://schemas.microsoft.com/office/drawing/2014/main" id="{3C71520D-64AF-7D92-5323-4DCF2BF90D31}"/>
                  </a:ext>
                </a:extLst>
              </p:cNvPr>
              <p:cNvSpPr/>
              <p:nvPr/>
            </p:nvSpPr>
            <p:spPr bwMode="auto">
              <a:xfrm>
                <a:off x="6858039"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7" name="Rectangle 186">
                <a:extLst>
                  <a:ext uri="{FF2B5EF4-FFF2-40B4-BE49-F238E27FC236}">
                    <a16:creationId xmlns:a16="http://schemas.microsoft.com/office/drawing/2014/main" id="{4EC7673C-00CB-CC65-1F28-737B28CB2DA7}"/>
                  </a:ext>
                </a:extLst>
              </p:cNvPr>
              <p:cNvSpPr/>
              <p:nvPr/>
            </p:nvSpPr>
            <p:spPr bwMode="auto">
              <a:xfrm>
                <a:off x="6357196" y="48905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8" name="Oval 187">
                <a:extLst>
                  <a:ext uri="{FF2B5EF4-FFF2-40B4-BE49-F238E27FC236}">
                    <a16:creationId xmlns:a16="http://schemas.microsoft.com/office/drawing/2014/main" id="{D0A372D4-307F-05B5-7412-096058C4F878}"/>
                  </a:ext>
                </a:extLst>
              </p:cNvPr>
              <p:cNvSpPr/>
              <p:nvPr/>
            </p:nvSpPr>
            <p:spPr bwMode="auto">
              <a:xfrm>
                <a:off x="7288021"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89" name="Oval 188">
                <a:extLst>
                  <a:ext uri="{FF2B5EF4-FFF2-40B4-BE49-F238E27FC236}">
                    <a16:creationId xmlns:a16="http://schemas.microsoft.com/office/drawing/2014/main" id="{D42477D2-6CA2-226E-D20C-88E0E8C25292}"/>
                  </a:ext>
                </a:extLst>
              </p:cNvPr>
              <p:cNvSpPr/>
              <p:nvPr/>
            </p:nvSpPr>
            <p:spPr bwMode="auto">
              <a:xfrm>
                <a:off x="6849412" y="53993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90" name="Oval 189">
                <a:extLst>
                  <a:ext uri="{FF2B5EF4-FFF2-40B4-BE49-F238E27FC236}">
                    <a16:creationId xmlns:a16="http://schemas.microsoft.com/office/drawing/2014/main" id="{8505BC63-0807-1400-137C-4085AC02042A}"/>
                  </a:ext>
                </a:extLst>
              </p:cNvPr>
              <p:cNvSpPr/>
              <p:nvPr/>
            </p:nvSpPr>
            <p:spPr bwMode="auto">
              <a:xfrm>
                <a:off x="6419431" y="58359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sp>
          <p:nvSpPr>
            <p:cNvPr id="37" name="Oval 36">
              <a:extLst>
                <a:ext uri="{FF2B5EF4-FFF2-40B4-BE49-F238E27FC236}">
                  <a16:creationId xmlns:a16="http://schemas.microsoft.com/office/drawing/2014/main" id="{27FE0205-6A61-2695-EFCF-0FA6F2E91775}"/>
                </a:ext>
              </a:extLst>
            </p:cNvPr>
            <p:cNvSpPr/>
            <p:nvPr/>
          </p:nvSpPr>
          <p:spPr bwMode="auto">
            <a:xfrm>
              <a:off x="9521585" y="387399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38" name="Oval 37">
              <a:extLst>
                <a:ext uri="{FF2B5EF4-FFF2-40B4-BE49-F238E27FC236}">
                  <a16:creationId xmlns:a16="http://schemas.microsoft.com/office/drawing/2014/main" id="{6CCC26E8-1EE4-A0B9-BA6A-2C2DA6B3FD08}"/>
                </a:ext>
              </a:extLst>
            </p:cNvPr>
            <p:cNvSpPr/>
            <p:nvPr/>
          </p:nvSpPr>
          <p:spPr bwMode="auto">
            <a:xfrm>
              <a:off x="10387823" y="3877096"/>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39" name="Oval 38">
              <a:extLst>
                <a:ext uri="{FF2B5EF4-FFF2-40B4-BE49-F238E27FC236}">
                  <a16:creationId xmlns:a16="http://schemas.microsoft.com/office/drawing/2014/main" id="{7F699368-4406-53AE-BB86-B006823914ED}"/>
                </a:ext>
              </a:extLst>
            </p:cNvPr>
            <p:cNvSpPr/>
            <p:nvPr/>
          </p:nvSpPr>
          <p:spPr bwMode="auto">
            <a:xfrm>
              <a:off x="9963331" y="4313694"/>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40" name="Graphic 39" descr="Stop with solid fill">
              <a:extLst>
                <a:ext uri="{FF2B5EF4-FFF2-40B4-BE49-F238E27FC236}">
                  <a16:creationId xmlns:a16="http://schemas.microsoft.com/office/drawing/2014/main" id="{4132453C-5619-4747-791A-DA80B9EADA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8426" y="4295286"/>
              <a:ext cx="356404" cy="362368"/>
            </a:xfrm>
            <a:prstGeom prst="rect">
              <a:avLst/>
            </a:prstGeom>
          </p:spPr>
        </p:pic>
      </p:grpSp>
      <p:grpSp>
        <p:nvGrpSpPr>
          <p:cNvPr id="115" name="Group 114">
            <a:extLst>
              <a:ext uri="{FF2B5EF4-FFF2-40B4-BE49-F238E27FC236}">
                <a16:creationId xmlns:a16="http://schemas.microsoft.com/office/drawing/2014/main" id="{B754CE2E-2DAC-0571-A21B-0A76EF7CC955}"/>
              </a:ext>
            </a:extLst>
          </p:cNvPr>
          <p:cNvGrpSpPr/>
          <p:nvPr/>
        </p:nvGrpSpPr>
        <p:grpSpPr>
          <a:xfrm>
            <a:off x="4451873" y="1458661"/>
            <a:ext cx="3288254" cy="1666670"/>
            <a:chOff x="3744038" y="4918062"/>
            <a:chExt cx="3288254" cy="1666670"/>
          </a:xfrm>
        </p:grpSpPr>
        <p:grpSp>
          <p:nvGrpSpPr>
            <p:cNvPr id="12" name="Group 11">
              <a:extLst>
                <a:ext uri="{FF2B5EF4-FFF2-40B4-BE49-F238E27FC236}">
                  <a16:creationId xmlns:a16="http://schemas.microsoft.com/office/drawing/2014/main" id="{ABA87FC5-7B1E-6556-76A8-D6986B791D37}"/>
                </a:ext>
              </a:extLst>
            </p:cNvPr>
            <p:cNvGrpSpPr/>
            <p:nvPr/>
          </p:nvGrpSpPr>
          <p:grpSpPr>
            <a:xfrm>
              <a:off x="3744038" y="4918062"/>
              <a:ext cx="3288254" cy="1666670"/>
              <a:chOff x="8724299" y="3033061"/>
              <a:chExt cx="3288254" cy="1666670"/>
            </a:xfrm>
          </p:grpSpPr>
          <p:sp>
            <p:nvSpPr>
              <p:cNvPr id="13" name="TextBox 12">
                <a:extLst>
                  <a:ext uri="{FF2B5EF4-FFF2-40B4-BE49-F238E27FC236}">
                    <a16:creationId xmlns:a16="http://schemas.microsoft.com/office/drawing/2014/main" id="{CF75525C-EC71-D6B0-01A2-27401B8C0AC9}"/>
                  </a:ext>
                </a:extLst>
              </p:cNvPr>
              <p:cNvSpPr txBox="1"/>
              <p:nvPr/>
            </p:nvSpPr>
            <p:spPr>
              <a:xfrm>
                <a:off x="8724299" y="3033061"/>
                <a:ext cx="3288254" cy="413428"/>
              </a:xfrm>
              <a:prstGeom prst="rect">
                <a:avLst/>
              </a:prstGeom>
              <a:noFill/>
            </p:spPr>
            <p:txBody>
              <a:bodyPr wrap="square" rtlCol="0">
                <a:noAutofit/>
              </a:bodyPr>
              <a:lstStyle/>
              <a:p>
                <a:pPr algn="ctr"/>
                <a:r>
                  <a:rPr lang="en-US" sz="1600" dirty="0"/>
                  <a:t>Remaining unsure objects</a:t>
                </a:r>
              </a:p>
            </p:txBody>
          </p:sp>
          <p:sp>
            <p:nvSpPr>
              <p:cNvPr id="25" name="Rectangle 24">
                <a:extLst>
                  <a:ext uri="{FF2B5EF4-FFF2-40B4-BE49-F238E27FC236}">
                    <a16:creationId xmlns:a16="http://schemas.microsoft.com/office/drawing/2014/main" id="{5A86A661-DD0A-82A5-365B-85D7A426D145}"/>
                  </a:ext>
                </a:extLst>
              </p:cNvPr>
              <p:cNvSpPr/>
              <p:nvPr/>
            </p:nvSpPr>
            <p:spPr bwMode="auto">
              <a:xfrm>
                <a:off x="9462488" y="3364943"/>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sp>
          <p:nvSpPr>
            <p:cNvPr id="55" name="Oval 54">
              <a:extLst>
                <a:ext uri="{FF2B5EF4-FFF2-40B4-BE49-F238E27FC236}">
                  <a16:creationId xmlns:a16="http://schemas.microsoft.com/office/drawing/2014/main" id="{808BFE41-6C1F-A040-6FAF-14E889C0EE33}"/>
                </a:ext>
              </a:extLst>
            </p:cNvPr>
            <p:cNvSpPr/>
            <p:nvPr/>
          </p:nvSpPr>
          <p:spPr bwMode="auto">
            <a:xfrm>
              <a:off x="5851661" y="5308187"/>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69" name="Oval 68">
              <a:extLst>
                <a:ext uri="{FF2B5EF4-FFF2-40B4-BE49-F238E27FC236}">
                  <a16:creationId xmlns:a16="http://schemas.microsoft.com/office/drawing/2014/main" id="{78717F63-02AB-E747-E746-654F2A703593}"/>
                </a:ext>
              </a:extLst>
            </p:cNvPr>
            <p:cNvSpPr/>
            <p:nvPr/>
          </p:nvSpPr>
          <p:spPr bwMode="auto">
            <a:xfrm>
              <a:off x="5843034" y="5743660"/>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83" name="Oval 82">
              <a:extLst>
                <a:ext uri="{FF2B5EF4-FFF2-40B4-BE49-F238E27FC236}">
                  <a16:creationId xmlns:a16="http://schemas.microsoft.com/office/drawing/2014/main" id="{933B32D9-21B9-8966-1CCC-BA71B60266D0}"/>
                </a:ext>
              </a:extLst>
            </p:cNvPr>
            <p:cNvSpPr/>
            <p:nvPr/>
          </p:nvSpPr>
          <p:spPr bwMode="auto">
            <a:xfrm>
              <a:off x="5843034" y="6180287"/>
              <a:ext cx="310306" cy="310481"/>
            </a:xfrm>
            <a:prstGeom prst="ellipse">
              <a:avLst/>
            </a:prstGeom>
            <a:solidFill>
              <a:schemeClr val="bg1">
                <a:lumMod val="75000"/>
              </a:schemeClr>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grpSp>
        <p:nvGrpSpPr>
          <p:cNvPr id="114" name="Group 113">
            <a:extLst>
              <a:ext uri="{FF2B5EF4-FFF2-40B4-BE49-F238E27FC236}">
                <a16:creationId xmlns:a16="http://schemas.microsoft.com/office/drawing/2014/main" id="{307D1731-B29F-7F97-AC22-97A482FB933A}"/>
              </a:ext>
            </a:extLst>
          </p:cNvPr>
          <p:cNvGrpSpPr/>
          <p:nvPr/>
        </p:nvGrpSpPr>
        <p:grpSpPr>
          <a:xfrm>
            <a:off x="7858698" y="3511604"/>
            <a:ext cx="3288254" cy="1666579"/>
            <a:chOff x="7380982" y="2935932"/>
            <a:chExt cx="3288254" cy="1666579"/>
          </a:xfrm>
        </p:grpSpPr>
        <p:grpSp>
          <p:nvGrpSpPr>
            <p:cNvPr id="97" name="Group 96">
              <a:extLst>
                <a:ext uri="{FF2B5EF4-FFF2-40B4-BE49-F238E27FC236}">
                  <a16:creationId xmlns:a16="http://schemas.microsoft.com/office/drawing/2014/main" id="{6875036E-6111-BA95-B199-A995AFCFCAE8}"/>
                </a:ext>
              </a:extLst>
            </p:cNvPr>
            <p:cNvGrpSpPr/>
            <p:nvPr/>
          </p:nvGrpSpPr>
          <p:grpSpPr>
            <a:xfrm>
              <a:off x="7380982" y="2935932"/>
              <a:ext cx="3288254" cy="1666579"/>
              <a:chOff x="8714194" y="3033152"/>
              <a:chExt cx="3288254" cy="1666579"/>
            </a:xfrm>
          </p:grpSpPr>
          <p:sp>
            <p:nvSpPr>
              <p:cNvPr id="98" name="TextBox 97">
                <a:extLst>
                  <a:ext uri="{FF2B5EF4-FFF2-40B4-BE49-F238E27FC236}">
                    <a16:creationId xmlns:a16="http://schemas.microsoft.com/office/drawing/2014/main" id="{2E6EA853-374F-FCFA-9186-6C85DDA5BCFD}"/>
                  </a:ext>
                </a:extLst>
              </p:cNvPr>
              <p:cNvSpPr txBox="1"/>
              <p:nvPr/>
            </p:nvSpPr>
            <p:spPr>
              <a:xfrm>
                <a:off x="8714194" y="3033152"/>
                <a:ext cx="3288254" cy="413428"/>
              </a:xfrm>
              <a:prstGeom prst="rect">
                <a:avLst/>
              </a:prstGeom>
              <a:noFill/>
            </p:spPr>
            <p:txBody>
              <a:bodyPr wrap="square" rtlCol="0">
                <a:noAutofit/>
              </a:bodyPr>
              <a:lstStyle/>
              <a:p>
                <a:pPr algn="ctr"/>
                <a:r>
                  <a:rPr lang="en-US" sz="1600" dirty="0"/>
                  <a:t>Final predictions</a:t>
                </a:r>
              </a:p>
            </p:txBody>
          </p:sp>
          <p:grpSp>
            <p:nvGrpSpPr>
              <p:cNvPr id="99" name="Group 98">
                <a:extLst>
                  <a:ext uri="{FF2B5EF4-FFF2-40B4-BE49-F238E27FC236}">
                    <a16:creationId xmlns:a16="http://schemas.microsoft.com/office/drawing/2014/main" id="{507F01D5-8E7B-F24A-3C48-32FA7B61B6DE}"/>
                  </a:ext>
                </a:extLst>
              </p:cNvPr>
              <p:cNvGrpSpPr/>
              <p:nvPr/>
            </p:nvGrpSpPr>
            <p:grpSpPr>
              <a:xfrm>
                <a:off x="9462488" y="3364943"/>
                <a:ext cx="1795739" cy="1334788"/>
                <a:chOff x="6357196" y="4890579"/>
                <a:chExt cx="1795739" cy="1334788"/>
              </a:xfrm>
            </p:grpSpPr>
            <p:pic>
              <p:nvPicPr>
                <p:cNvPr id="104" name="Graphic 103" descr="Stop with solid fill">
                  <a:extLst>
                    <a:ext uri="{FF2B5EF4-FFF2-40B4-BE49-F238E27FC236}">
                      <a16:creationId xmlns:a16="http://schemas.microsoft.com/office/drawing/2014/main" id="{1787DD6A-4082-60AE-DFF5-EFA0EBFD83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81960" y="4937884"/>
                  <a:ext cx="356404" cy="362368"/>
                </a:xfrm>
                <a:prstGeom prst="rect">
                  <a:avLst/>
                </a:prstGeom>
              </p:spPr>
            </p:pic>
            <p:sp>
              <p:nvSpPr>
                <p:cNvPr id="105" name="Oval 104">
                  <a:extLst>
                    <a:ext uri="{FF2B5EF4-FFF2-40B4-BE49-F238E27FC236}">
                      <a16:creationId xmlns:a16="http://schemas.microsoft.com/office/drawing/2014/main" id="{98572AB7-357D-51BC-D3CA-0A57B7C484E0}"/>
                    </a:ext>
                  </a:extLst>
                </p:cNvPr>
                <p:cNvSpPr/>
                <p:nvPr/>
              </p:nvSpPr>
              <p:spPr bwMode="auto">
                <a:xfrm>
                  <a:off x="6858039"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6" name="Rectangle 105">
                  <a:extLst>
                    <a:ext uri="{FF2B5EF4-FFF2-40B4-BE49-F238E27FC236}">
                      <a16:creationId xmlns:a16="http://schemas.microsoft.com/office/drawing/2014/main" id="{1E34D39C-11A0-8B3F-C266-2B7F73E9929E}"/>
                    </a:ext>
                  </a:extLst>
                </p:cNvPr>
                <p:cNvSpPr/>
                <p:nvPr/>
              </p:nvSpPr>
              <p:spPr bwMode="auto">
                <a:xfrm>
                  <a:off x="6357196" y="4890579"/>
                  <a:ext cx="1795739" cy="1334788"/>
                </a:xfrm>
                <a:prstGeom prst="rect">
                  <a:avLst/>
                </a:prstGeom>
                <a:noFill/>
                <a:ln w="57150"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7" name="Oval 106">
                  <a:extLst>
                    <a:ext uri="{FF2B5EF4-FFF2-40B4-BE49-F238E27FC236}">
                      <a16:creationId xmlns:a16="http://schemas.microsoft.com/office/drawing/2014/main" id="{F66CE358-5858-9A48-067D-7B466F3A77FB}"/>
                    </a:ext>
                  </a:extLst>
                </p:cNvPr>
                <p:cNvSpPr/>
                <p:nvPr/>
              </p:nvSpPr>
              <p:spPr bwMode="auto">
                <a:xfrm>
                  <a:off x="7288021" y="49638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8" name="Oval 107">
                  <a:extLst>
                    <a:ext uri="{FF2B5EF4-FFF2-40B4-BE49-F238E27FC236}">
                      <a16:creationId xmlns:a16="http://schemas.microsoft.com/office/drawing/2014/main" id="{F964D782-8E29-4068-80A4-7BFA7342BE0B}"/>
                    </a:ext>
                  </a:extLst>
                </p:cNvPr>
                <p:cNvSpPr/>
                <p:nvPr/>
              </p:nvSpPr>
              <p:spPr bwMode="auto">
                <a:xfrm>
                  <a:off x="6849412" y="5399301"/>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9" name="Oval 108">
                  <a:extLst>
                    <a:ext uri="{FF2B5EF4-FFF2-40B4-BE49-F238E27FC236}">
                      <a16:creationId xmlns:a16="http://schemas.microsoft.com/office/drawing/2014/main" id="{890FF1DD-104D-D21B-B0FD-3C00844DF560}"/>
                    </a:ext>
                  </a:extLst>
                </p:cNvPr>
                <p:cNvSpPr/>
                <p:nvPr/>
              </p:nvSpPr>
              <p:spPr bwMode="auto">
                <a:xfrm>
                  <a:off x="6419431" y="583592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sp>
            <p:nvSpPr>
              <p:cNvPr id="100" name="Oval 99">
                <a:extLst>
                  <a:ext uri="{FF2B5EF4-FFF2-40B4-BE49-F238E27FC236}">
                    <a16:creationId xmlns:a16="http://schemas.microsoft.com/office/drawing/2014/main" id="{D201BEC1-66DC-A690-977C-CB987912FCFA}"/>
                  </a:ext>
                </a:extLst>
              </p:cNvPr>
              <p:cNvSpPr/>
              <p:nvPr/>
            </p:nvSpPr>
            <p:spPr bwMode="auto">
              <a:xfrm>
                <a:off x="9521585" y="3873990"/>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1" name="Oval 100">
                <a:extLst>
                  <a:ext uri="{FF2B5EF4-FFF2-40B4-BE49-F238E27FC236}">
                    <a16:creationId xmlns:a16="http://schemas.microsoft.com/office/drawing/2014/main" id="{3415C8B2-8A16-B277-ACF7-22B2AA9B323D}"/>
                  </a:ext>
                </a:extLst>
              </p:cNvPr>
              <p:cNvSpPr/>
              <p:nvPr/>
            </p:nvSpPr>
            <p:spPr bwMode="auto">
              <a:xfrm>
                <a:off x="10387823" y="3877096"/>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02" name="Oval 101">
                <a:extLst>
                  <a:ext uri="{FF2B5EF4-FFF2-40B4-BE49-F238E27FC236}">
                    <a16:creationId xmlns:a16="http://schemas.microsoft.com/office/drawing/2014/main" id="{B68667D6-0E17-AD51-1ACD-4562608E61C2}"/>
                  </a:ext>
                </a:extLst>
              </p:cNvPr>
              <p:cNvSpPr/>
              <p:nvPr/>
            </p:nvSpPr>
            <p:spPr bwMode="auto">
              <a:xfrm>
                <a:off x="9963331" y="4313694"/>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pic>
            <p:nvPicPr>
              <p:cNvPr id="103" name="Graphic 102" descr="Stop with solid fill">
                <a:extLst>
                  <a:ext uri="{FF2B5EF4-FFF2-40B4-BE49-F238E27FC236}">
                    <a16:creationId xmlns:a16="http://schemas.microsoft.com/office/drawing/2014/main" id="{3F28FBE3-C55B-15B3-C2D0-F99CD57111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8426" y="4295286"/>
                <a:ext cx="356404" cy="362368"/>
              </a:xfrm>
              <a:prstGeom prst="rect">
                <a:avLst/>
              </a:prstGeom>
            </p:spPr>
          </p:pic>
        </p:grpSp>
        <p:sp>
          <p:nvSpPr>
            <p:cNvPr id="110" name="Oval 109">
              <a:extLst>
                <a:ext uri="{FF2B5EF4-FFF2-40B4-BE49-F238E27FC236}">
                  <a16:creationId xmlns:a16="http://schemas.microsoft.com/office/drawing/2014/main" id="{DD240A37-DAAC-0E01-579A-7BF4CC56B6B6}"/>
                </a:ext>
              </a:extLst>
            </p:cNvPr>
            <p:cNvSpPr/>
            <p:nvPr/>
          </p:nvSpPr>
          <p:spPr bwMode="auto">
            <a:xfrm>
              <a:off x="9509455" y="3335615"/>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12" name="Oval 111">
              <a:extLst>
                <a:ext uri="{FF2B5EF4-FFF2-40B4-BE49-F238E27FC236}">
                  <a16:creationId xmlns:a16="http://schemas.microsoft.com/office/drawing/2014/main" id="{9AF70C5F-39DC-35BD-DBE1-6452EC8481FE}"/>
                </a:ext>
              </a:extLst>
            </p:cNvPr>
            <p:cNvSpPr/>
            <p:nvPr/>
          </p:nvSpPr>
          <p:spPr bwMode="auto">
            <a:xfrm>
              <a:off x="9500828" y="3771088"/>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sp>
          <p:nvSpPr>
            <p:cNvPr id="113" name="Oval 112">
              <a:extLst>
                <a:ext uri="{FF2B5EF4-FFF2-40B4-BE49-F238E27FC236}">
                  <a16:creationId xmlns:a16="http://schemas.microsoft.com/office/drawing/2014/main" id="{ACFC40AF-AF1C-EEE5-9700-EBD482EE7CF4}"/>
                </a:ext>
              </a:extLst>
            </p:cNvPr>
            <p:cNvSpPr/>
            <p:nvPr/>
          </p:nvSpPr>
          <p:spPr bwMode="auto">
            <a:xfrm>
              <a:off x="9509455" y="4211117"/>
              <a:ext cx="310306" cy="310481"/>
            </a:xfrm>
            <a:prstGeom prst="ellipse">
              <a:avLst/>
            </a:prstGeom>
            <a:solidFill>
              <a:srgbClr val="4682B4"/>
            </a:solidFill>
            <a:ln w="28575" cap="sq" algn="ctr">
              <a:solidFill>
                <a:schemeClr val="tx1"/>
              </a:solidFill>
              <a:miter lim="800000"/>
              <a:headEnd/>
              <a:tailEnd/>
            </a:ln>
            <a:effectLst/>
          </p:spPr>
          <p:txBody>
            <a:bodyPr wrap="none" rtlCol="0" anchor="ctr"/>
            <a:lstStyle/>
            <a:p>
              <a:pPr algn="ctr"/>
              <a:endParaRPr lang="en-US" sz="1600" dirty="0">
                <a:solidFill>
                  <a:schemeClr val="bg1"/>
                </a:solidFill>
                <a:latin typeface="+mn-lt"/>
              </a:endParaRPr>
            </a:p>
          </p:txBody>
        </p:sp>
      </p:grpSp>
      <p:cxnSp>
        <p:nvCxnSpPr>
          <p:cNvPr id="116" name="Straight Arrow Connector 115">
            <a:extLst>
              <a:ext uri="{FF2B5EF4-FFF2-40B4-BE49-F238E27FC236}">
                <a16:creationId xmlns:a16="http://schemas.microsoft.com/office/drawing/2014/main" id="{CF3ADC77-BE98-E654-67D2-BC4FD066066B}"/>
              </a:ext>
            </a:extLst>
          </p:cNvPr>
          <p:cNvCxnSpPr>
            <a:cxnSpLocks/>
          </p:cNvCxnSpPr>
          <p:nvPr/>
        </p:nvCxnSpPr>
        <p:spPr>
          <a:xfrm>
            <a:off x="6090335" y="3201761"/>
            <a:ext cx="11331" cy="454463"/>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nvGrpSpPr>
          <p:cNvPr id="125" name="Group 124">
            <a:extLst>
              <a:ext uri="{FF2B5EF4-FFF2-40B4-BE49-F238E27FC236}">
                <a16:creationId xmlns:a16="http://schemas.microsoft.com/office/drawing/2014/main" id="{6BAEADA3-52BE-8943-6B26-116E5B7D3E1D}"/>
              </a:ext>
            </a:extLst>
          </p:cNvPr>
          <p:cNvGrpSpPr/>
          <p:nvPr/>
        </p:nvGrpSpPr>
        <p:grpSpPr>
          <a:xfrm>
            <a:off x="3862830" y="3446813"/>
            <a:ext cx="3877297" cy="2357033"/>
            <a:chOff x="3862830" y="3446813"/>
            <a:chExt cx="3877297" cy="2357033"/>
          </a:xfrm>
        </p:grpSpPr>
        <p:grpSp>
          <p:nvGrpSpPr>
            <p:cNvPr id="5" name="Group 4">
              <a:extLst>
                <a:ext uri="{FF2B5EF4-FFF2-40B4-BE49-F238E27FC236}">
                  <a16:creationId xmlns:a16="http://schemas.microsoft.com/office/drawing/2014/main" id="{B209AF09-912E-1FFA-1130-0EDA84B871B9}"/>
                </a:ext>
              </a:extLst>
            </p:cNvPr>
            <p:cNvGrpSpPr/>
            <p:nvPr/>
          </p:nvGrpSpPr>
          <p:grpSpPr>
            <a:xfrm>
              <a:off x="5156214" y="3446813"/>
              <a:ext cx="1879573" cy="2035552"/>
              <a:chOff x="345351" y="6592592"/>
              <a:chExt cx="2312694" cy="2312696"/>
            </a:xfrm>
          </p:grpSpPr>
          <p:pic>
            <p:nvPicPr>
              <p:cNvPr id="8" name="Graphic 7" descr="Monitor with solid fill">
                <a:extLst>
                  <a:ext uri="{FF2B5EF4-FFF2-40B4-BE49-F238E27FC236}">
                    <a16:creationId xmlns:a16="http://schemas.microsoft.com/office/drawing/2014/main" id="{CB77464B-D0AD-5AA1-AEF9-0A489D7FBB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5351" y="6592592"/>
                <a:ext cx="2312694" cy="2312696"/>
              </a:xfrm>
              <a:prstGeom prst="rect">
                <a:avLst/>
              </a:prstGeom>
            </p:spPr>
          </p:pic>
          <p:pic>
            <p:nvPicPr>
              <p:cNvPr id="7" name="Graphic 6" descr="Gears with solid fill">
                <a:extLst>
                  <a:ext uri="{FF2B5EF4-FFF2-40B4-BE49-F238E27FC236}">
                    <a16:creationId xmlns:a16="http://schemas.microsoft.com/office/drawing/2014/main" id="{A2856EB2-023C-C143-8B26-B81B588486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8088" y="7042795"/>
                <a:ext cx="1140306" cy="1140305"/>
              </a:xfrm>
              <a:prstGeom prst="rect">
                <a:avLst/>
              </a:prstGeom>
            </p:spPr>
          </p:pic>
        </p:grpSp>
        <p:sp>
          <p:nvSpPr>
            <p:cNvPr id="6" name="TextBox 5">
              <a:extLst>
                <a:ext uri="{FF2B5EF4-FFF2-40B4-BE49-F238E27FC236}">
                  <a16:creationId xmlns:a16="http://schemas.microsoft.com/office/drawing/2014/main" id="{0E815EA2-57F7-0F87-0903-010544B4C46F}"/>
                </a:ext>
              </a:extLst>
            </p:cNvPr>
            <p:cNvSpPr txBox="1"/>
            <p:nvPr/>
          </p:nvSpPr>
          <p:spPr>
            <a:xfrm>
              <a:off x="4451873" y="5178899"/>
              <a:ext cx="3288254" cy="624947"/>
            </a:xfrm>
            <a:prstGeom prst="rect">
              <a:avLst/>
            </a:prstGeom>
            <a:noFill/>
          </p:spPr>
          <p:txBody>
            <a:bodyPr wrap="square" rtlCol="0">
              <a:noAutofit/>
            </a:bodyPr>
            <a:lstStyle/>
            <a:p>
              <a:pPr algn="ctr"/>
              <a:r>
                <a:rPr lang="en-US" sz="1600" dirty="0"/>
                <a:t>Supervised classification</a:t>
              </a:r>
            </a:p>
            <a:p>
              <a:pPr algn="ctr"/>
              <a:r>
                <a:rPr lang="en-US" sz="1600" dirty="0"/>
                <a:t>model</a:t>
              </a:r>
            </a:p>
          </p:txBody>
        </p:sp>
        <p:cxnSp>
          <p:nvCxnSpPr>
            <p:cNvPr id="117" name="Straight Arrow Connector 116">
              <a:extLst>
                <a:ext uri="{FF2B5EF4-FFF2-40B4-BE49-F238E27FC236}">
                  <a16:creationId xmlns:a16="http://schemas.microsoft.com/office/drawing/2014/main" id="{0429F063-856F-31F0-6AD7-213B279BEFCD}"/>
                </a:ext>
              </a:extLst>
            </p:cNvPr>
            <p:cNvCxnSpPr>
              <a:cxnSpLocks/>
            </p:cNvCxnSpPr>
            <p:nvPr/>
          </p:nvCxnSpPr>
          <p:spPr>
            <a:xfrm>
              <a:off x="3862830" y="4353057"/>
              <a:ext cx="1178086"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grpSp>
      <p:cxnSp>
        <p:nvCxnSpPr>
          <p:cNvPr id="121" name="Straight Arrow Connector 120">
            <a:extLst>
              <a:ext uri="{FF2B5EF4-FFF2-40B4-BE49-F238E27FC236}">
                <a16:creationId xmlns:a16="http://schemas.microsoft.com/office/drawing/2014/main" id="{21B1CD97-1D52-A502-55ED-C69DFF4D6229}"/>
              </a:ext>
            </a:extLst>
          </p:cNvPr>
          <p:cNvCxnSpPr>
            <a:cxnSpLocks/>
          </p:cNvCxnSpPr>
          <p:nvPr/>
        </p:nvCxnSpPr>
        <p:spPr>
          <a:xfrm>
            <a:off x="7151084" y="4353057"/>
            <a:ext cx="1178086" cy="0"/>
          </a:xfrm>
          <a:prstGeom prst="straightConnector1">
            <a:avLst/>
          </a:prstGeom>
          <a:ln>
            <a:solidFill>
              <a:schemeClr val="tx1"/>
            </a:solidFill>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148857892"/>
      </p:ext>
    </p:extLst>
  </p:cSld>
  <p:clrMapOvr>
    <a:masterClrMapping/>
  </p:clrMapOvr>
  <mc:AlternateContent xmlns:mc="http://schemas.openxmlformats.org/markup-compatibility/2006" xmlns:p14="http://schemas.microsoft.com/office/powerpoint/2010/main">
    <mc:Choice Requires="p14">
      <p:transition spd="slow" p14:dur="2000" advTm="17115"/>
    </mc:Choice>
    <mc:Fallback xmlns="">
      <p:transition spd="slow" advTm="17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B30B-DF12-102C-4D16-E0E55442B588}"/>
              </a:ext>
            </a:extLst>
          </p:cNvPr>
          <p:cNvSpPr>
            <a:spLocks noGrp="1"/>
          </p:cNvSpPr>
          <p:nvPr>
            <p:ph type="title"/>
          </p:nvPr>
        </p:nvSpPr>
        <p:spPr>
          <a:xfrm>
            <a:off x="394118" y="1698156"/>
            <a:ext cx="9144000" cy="1676400"/>
          </a:xfrm>
        </p:spPr>
        <p:txBody>
          <a:bodyPr/>
          <a:lstStyle/>
          <a:p>
            <a:r>
              <a:rPr lang="en-US" dirty="0"/>
              <a:t>Thank you for listening</a:t>
            </a:r>
          </a:p>
        </p:txBody>
      </p:sp>
      <p:sp>
        <p:nvSpPr>
          <p:cNvPr id="3" name="Text Placeholder 2">
            <a:extLst>
              <a:ext uri="{FF2B5EF4-FFF2-40B4-BE49-F238E27FC236}">
                <a16:creationId xmlns:a16="http://schemas.microsoft.com/office/drawing/2014/main" id="{C8346DC3-913B-8A39-9C66-85760D7F9611}"/>
              </a:ext>
            </a:extLst>
          </p:cNvPr>
          <p:cNvSpPr>
            <a:spLocks noGrp="1"/>
          </p:cNvSpPr>
          <p:nvPr>
            <p:ph type="body" idx="1"/>
          </p:nvPr>
        </p:nvSpPr>
        <p:spPr>
          <a:xfrm>
            <a:off x="394118" y="3408111"/>
            <a:ext cx="8526914" cy="1676400"/>
          </a:xfrm>
        </p:spPr>
        <p:txBody>
          <a:bodyPr>
            <a:normAutofit fontScale="92500" lnSpcReduction="10000"/>
          </a:bodyPr>
          <a:lstStyle/>
          <a:p>
            <a:r>
              <a:rPr lang="en-US" dirty="0"/>
              <a:t>AutoOD: A Self-Tuning Anomaly Detection System</a:t>
            </a:r>
          </a:p>
          <a:p>
            <a:r>
              <a:rPr lang="en-US" sz="1600" b="1" dirty="0"/>
              <a:t>Dennis Hofmann</a:t>
            </a:r>
            <a:r>
              <a:rPr lang="en-US" sz="1600" dirty="0"/>
              <a:t>, Peter </a:t>
            </a:r>
            <a:r>
              <a:rPr lang="en-US" sz="1600" dirty="0" err="1"/>
              <a:t>VanNostrand</a:t>
            </a:r>
            <a:r>
              <a:rPr lang="en-US" sz="1600" dirty="0"/>
              <a:t>, </a:t>
            </a:r>
            <a:r>
              <a:rPr lang="en-US" sz="1600" dirty="0" err="1"/>
              <a:t>Huayi</a:t>
            </a:r>
            <a:r>
              <a:rPr lang="en-US" sz="1600" dirty="0"/>
              <a:t> Zhang, </a:t>
            </a:r>
            <a:r>
              <a:rPr lang="en-US" sz="1600" dirty="0" err="1"/>
              <a:t>Yizhou</a:t>
            </a:r>
            <a:r>
              <a:rPr lang="en-US" sz="1600" dirty="0"/>
              <a:t> Yan, Lei Cao, Samuel Madden, Elke </a:t>
            </a:r>
            <a:r>
              <a:rPr lang="en-US" sz="1600" dirty="0" err="1"/>
              <a:t>Rundensteiner</a:t>
            </a:r>
            <a:endParaRPr lang="en-US" sz="1600" b="1" dirty="0"/>
          </a:p>
          <a:p>
            <a:r>
              <a:rPr lang="en-US" sz="1600" dirty="0"/>
              <a:t>Worcester Polytechnic Institute</a:t>
            </a:r>
          </a:p>
          <a:p>
            <a:r>
              <a:rPr lang="en-US" sz="1600" dirty="0"/>
              <a:t>dmhofmann@wpi.edu</a:t>
            </a:r>
          </a:p>
          <a:p>
            <a:endParaRPr lang="en-US" dirty="0"/>
          </a:p>
          <a:p>
            <a:endParaRPr lang="en-US" dirty="0"/>
          </a:p>
        </p:txBody>
      </p:sp>
      <p:sp>
        <p:nvSpPr>
          <p:cNvPr id="4" name="Slide Number Placeholder 3">
            <a:extLst>
              <a:ext uri="{FF2B5EF4-FFF2-40B4-BE49-F238E27FC236}">
                <a16:creationId xmlns:a16="http://schemas.microsoft.com/office/drawing/2014/main" id="{855B35F9-CFE0-00EB-4643-3A5AC63FF4E3}"/>
              </a:ext>
            </a:extLst>
          </p:cNvPr>
          <p:cNvSpPr>
            <a:spLocks noGrp="1"/>
          </p:cNvSpPr>
          <p:nvPr>
            <p:ph type="sldNum" sz="quarter" idx="12"/>
          </p:nvPr>
        </p:nvSpPr>
        <p:spPr/>
        <p:txBody>
          <a:bodyPr/>
          <a:lstStyle/>
          <a:p>
            <a:r>
              <a:rPr lang="en-US" dirty="0"/>
              <a:t>7</a:t>
            </a:r>
          </a:p>
        </p:txBody>
      </p:sp>
      <p:sp>
        <p:nvSpPr>
          <p:cNvPr id="5" name="Rectangle 4">
            <a:extLst>
              <a:ext uri="{FF2B5EF4-FFF2-40B4-BE49-F238E27FC236}">
                <a16:creationId xmlns:a16="http://schemas.microsoft.com/office/drawing/2014/main" id="{27743F2C-E8F5-A698-EB4D-F5220D1B3778}"/>
              </a:ext>
            </a:extLst>
          </p:cNvPr>
          <p:cNvSpPr/>
          <p:nvPr/>
        </p:nvSpPr>
        <p:spPr bwMode="auto">
          <a:xfrm>
            <a:off x="0" y="0"/>
            <a:ext cx="12192000" cy="1174459"/>
          </a:xfrm>
          <a:prstGeom prst="rect">
            <a:avLst/>
          </a:prstGeom>
          <a:solidFill>
            <a:schemeClr val="bg2"/>
          </a:solidFill>
          <a:ln w="12700" cap="sq" algn="ctr">
            <a:noFill/>
            <a:miter lim="800000"/>
            <a:headEnd/>
            <a:tailEnd/>
          </a:ln>
          <a:effectLst/>
        </p:spPr>
        <p:txBody>
          <a:bodyPr wrap="none" rtlCol="0" anchor="ctr"/>
          <a:lstStyle/>
          <a:p>
            <a:pPr algn="ctr"/>
            <a:endParaRPr lang="en-US" sz="1600" dirty="0">
              <a:solidFill>
                <a:schemeClr val="bg1"/>
              </a:solidFill>
              <a:latin typeface="+mn-lt"/>
            </a:endParaRPr>
          </a:p>
        </p:txBody>
      </p:sp>
      <p:grpSp>
        <p:nvGrpSpPr>
          <p:cNvPr id="8" name="Group 7">
            <a:extLst>
              <a:ext uri="{FF2B5EF4-FFF2-40B4-BE49-F238E27FC236}">
                <a16:creationId xmlns:a16="http://schemas.microsoft.com/office/drawing/2014/main" id="{92E012A9-FD65-2736-021A-ADB0EA362E61}"/>
              </a:ext>
            </a:extLst>
          </p:cNvPr>
          <p:cNvGrpSpPr/>
          <p:nvPr/>
        </p:nvGrpSpPr>
        <p:grpSpPr>
          <a:xfrm>
            <a:off x="8074177" y="2249847"/>
            <a:ext cx="4547699" cy="3296812"/>
            <a:chOff x="7930957" y="3561188"/>
            <a:chExt cx="4547699" cy="3296812"/>
          </a:xfrm>
        </p:grpSpPr>
        <p:pic>
          <p:nvPicPr>
            <p:cNvPr id="6" name="Picture 5">
              <a:extLst>
                <a:ext uri="{FF2B5EF4-FFF2-40B4-BE49-F238E27FC236}">
                  <a16:creationId xmlns:a16="http://schemas.microsoft.com/office/drawing/2014/main" id="{1539C51E-2552-32DE-DAD5-39D9B688225A}"/>
                </a:ext>
              </a:extLst>
            </p:cNvPr>
            <p:cNvPicPr>
              <a:picLocks noChangeAspect="1"/>
            </p:cNvPicPr>
            <p:nvPr/>
          </p:nvPicPr>
          <p:blipFill>
            <a:blip r:embed="rId3"/>
            <a:stretch>
              <a:fillRect/>
            </a:stretch>
          </p:blipFill>
          <p:spPr>
            <a:xfrm>
              <a:off x="8917497" y="3561188"/>
              <a:ext cx="2649028" cy="2531666"/>
            </a:xfrm>
            <a:prstGeom prst="rect">
              <a:avLst/>
            </a:prstGeom>
          </p:spPr>
        </p:pic>
        <p:sp>
          <p:nvSpPr>
            <p:cNvPr id="7" name="TextBox 6">
              <a:extLst>
                <a:ext uri="{FF2B5EF4-FFF2-40B4-BE49-F238E27FC236}">
                  <a16:creationId xmlns:a16="http://schemas.microsoft.com/office/drawing/2014/main" id="{51637D86-1A14-76ED-E340-9F76FC2012C3}"/>
                </a:ext>
              </a:extLst>
            </p:cNvPr>
            <p:cNvSpPr txBox="1"/>
            <p:nvPr/>
          </p:nvSpPr>
          <p:spPr>
            <a:xfrm>
              <a:off x="7930957" y="5965473"/>
              <a:ext cx="4547699" cy="892527"/>
            </a:xfrm>
            <a:prstGeom prst="rect">
              <a:avLst/>
            </a:prstGeom>
            <a:noFill/>
          </p:spPr>
          <p:txBody>
            <a:bodyPr wrap="square" rtlCol="0">
              <a:noAutofit/>
            </a:bodyPr>
            <a:lstStyle/>
            <a:p>
              <a:pPr algn="ctr"/>
              <a:r>
                <a:rPr lang="en-US" sz="2000" dirty="0"/>
                <a:t>bit.ly/3wJvEIv</a:t>
              </a:r>
            </a:p>
            <a:p>
              <a:pPr algn="ctr"/>
              <a:r>
                <a:rPr lang="en-US" sz="3200" dirty="0"/>
                <a:t>AutoOD GitHub</a:t>
              </a:r>
            </a:p>
          </p:txBody>
        </p:sp>
      </p:grpSp>
    </p:spTree>
    <p:extLst>
      <p:ext uri="{BB962C8B-B14F-4D97-AF65-F5344CB8AC3E}">
        <p14:creationId xmlns:p14="http://schemas.microsoft.com/office/powerpoint/2010/main" val="1152484512"/>
      </p:ext>
    </p:extLst>
  </p:cSld>
  <p:clrMapOvr>
    <a:masterClrMapping/>
  </p:clrMapOvr>
  <mc:AlternateContent xmlns:mc="http://schemas.openxmlformats.org/markup-compatibility/2006" xmlns:p14="http://schemas.microsoft.com/office/powerpoint/2010/main">
    <mc:Choice Requires="p14">
      <p:transition spd="slow" p14:dur="2000" advTm="6367"/>
    </mc:Choice>
    <mc:Fallback xmlns="">
      <p:transition spd="slow" advTm="636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7|14.5|1|15.5|1.5"/>
</p:tagLst>
</file>

<file path=ppt/tags/tag2.xml><?xml version="1.0" encoding="utf-8"?>
<p:tagLst xmlns:a="http://schemas.openxmlformats.org/drawingml/2006/main" xmlns:r="http://schemas.openxmlformats.org/officeDocument/2006/relationships" xmlns:p="http://schemas.openxmlformats.org/presentationml/2006/main">
  <p:tag name="TIMING" val="|22.8|9.3|5.7|2.2|7.8|1.4"/>
</p:tagLst>
</file>

<file path=ppt/tags/tag3.xml><?xml version="1.0" encoding="utf-8"?>
<p:tagLst xmlns:a="http://schemas.openxmlformats.org/drawingml/2006/main" xmlns:r="http://schemas.openxmlformats.org/officeDocument/2006/relationships" xmlns:p="http://schemas.openxmlformats.org/presentationml/2006/main">
  <p:tag name="TIMING" val="|3.7|2|5.2|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PI">
  <a:themeElements>
    <a:clrScheme name="Custom 56">
      <a:dk1>
        <a:sysClr val="windowText" lastClr="000000"/>
      </a:dk1>
      <a:lt1>
        <a:sysClr val="window" lastClr="FFFFFF"/>
      </a:lt1>
      <a:dk2>
        <a:srgbClr val="6D6D6D"/>
      </a:dk2>
      <a:lt2>
        <a:srgbClr val="AB192D"/>
      </a:lt2>
      <a:accent1>
        <a:srgbClr val="AB192D"/>
      </a:accent1>
      <a:accent2>
        <a:srgbClr val="B2B7BB"/>
      </a:accent2>
      <a:accent3>
        <a:srgbClr val="2C6A8C"/>
      </a:accent3>
      <a:accent4>
        <a:srgbClr val="B7A079"/>
      </a:accent4>
      <a:accent5>
        <a:srgbClr val="46A0DC"/>
      </a:accent5>
      <a:accent6>
        <a:srgbClr val="6D6D6D"/>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lgn="ctr">
          <a:defRPr sz="1600" dirty="0" smtClean="0">
            <a:solidFill>
              <a:schemeClr val="bg1"/>
            </a:solidFill>
            <a:latin typeface="+mn-lt"/>
          </a:defRPr>
        </a:defPPr>
      </a:lstStyle>
    </a:spDef>
    <a:txDef>
      <a:spPr>
        <a:noFill/>
      </a:spPr>
      <a:bodyPr wrap="none" rtlCol="0">
        <a:noAutofit/>
      </a:bodyPr>
      <a:lstStyle>
        <a:defPPr algn="ctr">
          <a:defRPr sz="1600" dirty="0" err="1" smtClean="0"/>
        </a:defPPr>
      </a:lstStyle>
    </a:txDef>
  </a:objectDefaults>
  <a:extraClrSchemeLst/>
  <a:extLst>
    <a:ext uri="{05A4C25C-085E-4340-85A3-A5531E510DB2}">
      <thm15:themeFamily xmlns:thm15="http://schemas.microsoft.com/office/thememl/2012/main" name="WPI" id="{EAB38786-EB6B-4D9E-BD1E-D95E860C36D9}" vid="{D7E383A5-BD6B-48E1-84DA-4A5548B3D4D1}"/>
    </a:ext>
  </a:extLst>
</a:theme>
</file>

<file path=ppt/theme/theme2.xml><?xml version="1.0" encoding="utf-8"?>
<a:theme xmlns:a="http://schemas.openxmlformats.org/drawingml/2006/main" name="WPI_Gray">
  <a:themeElements>
    <a:clrScheme name="Custom 57">
      <a:dk1>
        <a:srgbClr val="FFFFFF"/>
      </a:dk1>
      <a:lt1>
        <a:srgbClr val="6D6D6D"/>
      </a:lt1>
      <a:dk2>
        <a:srgbClr val="000000"/>
      </a:dk2>
      <a:lt2>
        <a:srgbClr val="FFFFFF"/>
      </a:lt2>
      <a:accent1>
        <a:srgbClr val="AB192D"/>
      </a:accent1>
      <a:accent2>
        <a:srgbClr val="B2B7BB"/>
      </a:accent2>
      <a:accent3>
        <a:srgbClr val="2C6A8C"/>
      </a:accent3>
      <a:accent4>
        <a:srgbClr val="B7A079"/>
      </a:accent4>
      <a:accent5>
        <a:srgbClr val="46A0DC"/>
      </a:accent5>
      <a:accent6>
        <a:srgbClr val="D9CD95"/>
      </a:accent6>
      <a:hlink>
        <a:srgbClr val="46A0DC"/>
      </a:hlink>
      <a:folHlink>
        <a:srgbClr val="808DA9"/>
      </a:folHlink>
    </a:clrScheme>
    <a:fontScheme name="Verdana">
      <a:majorFont>
        <a:latin typeface="Verdana"/>
        <a:ea typeface=""/>
        <a:cs typeface=""/>
      </a:majorFont>
      <a:minorFont>
        <a:latin typeface="Verdana"/>
        <a:ea typeface=""/>
        <a:cs typeface=""/>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spDef>
      <a:spPr bwMode="auto">
        <a:solidFill>
          <a:schemeClr val="accent2">
            <a:lumMod val="40000"/>
            <a:lumOff val="60000"/>
          </a:schemeClr>
        </a:solidFill>
        <a:ln w="12700" cap="sq" algn="ctr">
          <a:solidFill>
            <a:schemeClr val="tx1"/>
          </a:solidFill>
          <a:miter lim="800000"/>
          <a:headEnd/>
          <a:tailEnd/>
        </a:ln>
        <a:effectLst/>
      </a:spPr>
      <a:bodyPr wrap="none" rtlCol="0" anchor="ctr"/>
      <a:lstStyle>
        <a:defPPr algn="ctr">
          <a:defRPr sz="1600" dirty="0" smtClean="0">
            <a:solidFill>
              <a:schemeClr val="bg1"/>
            </a:solidFill>
            <a:latin typeface="+mn-lt"/>
          </a:defRPr>
        </a:defPPr>
      </a:lstStyle>
    </a:spDef>
    <a:lnDef>
      <a:spPr bwMode="auto">
        <a:solidFill>
          <a:schemeClr val="accent2"/>
        </a:solidFill>
        <a:ln w="19050" cap="sq" cmpd="sng" algn="ctr">
          <a:solidFill>
            <a:schemeClr val="tx1"/>
          </a:solidFill>
          <a:prstDash val="solid"/>
          <a:round/>
          <a:headEnd type="triangle" w="med" len="med"/>
          <a:tailEnd type="triangle" w="med" len="med"/>
        </a:ln>
        <a:effectLst/>
      </a:spPr>
      <a:bodyPr/>
      <a:lstStyle/>
    </a:lnDef>
    <a:txDef>
      <a:spPr>
        <a:noFill/>
      </a:spPr>
      <a:bodyPr wrap="none" rtlCol="0">
        <a:noAutofit/>
      </a:bodyPr>
      <a:lstStyle>
        <a:defPPr algn="ctr">
          <a:defRPr sz="1600"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WPI</Template>
  <TotalTime>16769</TotalTime>
  <Words>1093</Words>
  <Application>Microsoft Office PowerPoint</Application>
  <PresentationFormat>Widescreen</PresentationFormat>
  <Paragraphs>144</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Courier New</vt:lpstr>
      <vt:lpstr>Helvetica Neue</vt:lpstr>
      <vt:lpstr>Times New Roman</vt:lpstr>
      <vt:lpstr>Verdana</vt:lpstr>
      <vt:lpstr>Wingdings</vt:lpstr>
      <vt:lpstr>WPI</vt:lpstr>
      <vt:lpstr>WPI_Gray</vt:lpstr>
      <vt:lpstr>AutoOD: A Self-Tuning Anomaly Detection System</vt:lpstr>
      <vt:lpstr>AutoOD Strategy</vt:lpstr>
      <vt:lpstr>AutoOD Strategy</vt:lpstr>
      <vt:lpstr>How Does AutoOD Work?</vt:lpstr>
      <vt:lpstr>How Does AutoOD Work?</vt:lpstr>
      <vt:lpstr>How Does AutoOD Work?</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AutoOD: A Self-Tuning Anomaly Detection System</dc:title>
  <dc:creator>Dennis Hofmann</dc:creator>
  <cp:lastModifiedBy>Dennis Hofmann</cp:lastModifiedBy>
  <cp:revision>236</cp:revision>
  <dcterms:created xsi:type="dcterms:W3CDTF">2022-08-09T18:21:26Z</dcterms:created>
  <dcterms:modified xsi:type="dcterms:W3CDTF">2024-08-14T13:44:59Z</dcterms:modified>
</cp:coreProperties>
</file>