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1" r:id="rId5"/>
    <p:sldId id="260" r:id="rId6"/>
    <p:sldId id="268" r:id="rId7"/>
    <p:sldId id="269" r:id="rId8"/>
    <p:sldId id="274" r:id="rId9"/>
    <p:sldId id="273" r:id="rId10"/>
    <p:sldId id="272" r:id="rId11"/>
    <p:sldId id="271" r:id="rId12"/>
    <p:sldId id="270" r:id="rId13"/>
    <p:sldId id="267"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2D716-E92E-4C90-A765-6839C318E20A}" v="217" dt="2023-10-27T10:31:16.015"/>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106" d="100"/>
          <a:sy n="106" d="100"/>
        </p:scale>
        <p:origin x="792" y="114"/>
      </p:cViewPr>
      <p:guideLst/>
    </p:cSldViewPr>
  </p:slideViewPr>
  <p:notesTextViewPr>
    <p:cViewPr>
      <p:scale>
        <a:sx n="3" d="2"/>
        <a:sy n="3" d="2"/>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Attack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51</c:v>
                </c:pt>
                <c:pt idx="1">
                  <c:v>37</c:v>
                </c:pt>
                <c:pt idx="2">
                  <c:v>66</c:v>
                </c:pt>
                <c:pt idx="3">
                  <c:v>66</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Data Encryption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Sheet1!$C$2:$C$5</c:f>
              <c:numCache>
                <c:formatCode>General</c:formatCode>
                <c:ptCount val="4"/>
                <c:pt idx="0">
                  <c:v>73</c:v>
                </c:pt>
                <c:pt idx="1">
                  <c:v>54</c:v>
                </c:pt>
                <c:pt idx="2">
                  <c:v>65</c:v>
                </c:pt>
                <c:pt idx="3">
                  <c:v>76</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Backup</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Sheet1!$D$2:$D$5</c:f>
              <c:numCache>
                <c:formatCode>General</c:formatCode>
                <c:ptCount val="4"/>
                <c:pt idx="0">
                  <c:v>56</c:v>
                </c:pt>
                <c:pt idx="1">
                  <c:v>57</c:v>
                </c:pt>
                <c:pt idx="2">
                  <c:v>73</c:v>
                </c:pt>
                <c:pt idx="3">
                  <c:v>70</c:v>
                </c:pt>
              </c:numCache>
            </c:numRef>
          </c:val>
          <c:extLst>
            <c:ext xmlns:c16="http://schemas.microsoft.com/office/drawing/2014/chart" uri="{C3380CC4-5D6E-409C-BE32-E72D297353CC}">
              <c16:uniqueId val="{00000002-9B8B-4F8D-B9E5-577AD71E0C6A}"/>
            </c:ext>
          </c:extLst>
        </c:ser>
        <c:ser>
          <c:idx val="3"/>
          <c:order val="3"/>
          <c:tx>
            <c:strRef>
              <c:f>Sheet1!$E$1</c:f>
              <c:strCache>
                <c:ptCount val="1"/>
                <c:pt idx="0">
                  <c:v>Ransom Paid</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Sheet1!$E$2:$E$5</c:f>
              <c:numCache>
                <c:formatCode>General</c:formatCode>
                <c:ptCount val="4"/>
                <c:pt idx="0">
                  <c:v>26</c:v>
                </c:pt>
                <c:pt idx="1">
                  <c:v>32</c:v>
                </c:pt>
                <c:pt idx="2">
                  <c:v>46</c:v>
                </c:pt>
                <c:pt idx="3">
                  <c:v>46</c:v>
                </c:pt>
              </c:numCache>
            </c:numRef>
          </c:val>
          <c:extLst>
            <c:ext xmlns:c16="http://schemas.microsoft.com/office/drawing/2014/chart" uri="{C3380CC4-5D6E-409C-BE32-E72D297353CC}">
              <c16:uniqueId val="{00000001-654A-40DD-BF19-54328C041B9D}"/>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pPr algn="ctr"/>
          <a:r>
            <a:rPr lang="en-US" dirty="0"/>
            <a:t>Reconnaissance</a:t>
          </a:r>
        </a:p>
      </dgm:t>
    </dgm:pt>
    <dgm:pt modelId="{6043087E-917B-44BC-97F8-41385FD50DC3}" type="parTrans" cxnId="{5376348D-4465-4E2E-9DB8-EA1F5276717B}">
      <dgm:prSet/>
      <dgm:spPr/>
      <dgm:t>
        <a:bodyPr/>
        <a:lstStyle/>
        <a:p>
          <a:pPr algn="ctr"/>
          <a:endParaRPr lang="en-US"/>
        </a:p>
      </dgm:t>
    </dgm:pt>
    <dgm:pt modelId="{438F37F5-E676-4BB5-A241-95D895E1B43F}" type="sibTrans" cxnId="{5376348D-4465-4E2E-9DB8-EA1F5276717B}">
      <dgm:prSet/>
      <dgm:spPr/>
      <dgm:t>
        <a:bodyPr/>
        <a:lstStyle/>
        <a:p>
          <a:pPr algn="ctr"/>
          <a:endParaRPr lang="en-US"/>
        </a:p>
      </dgm:t>
    </dgm:pt>
    <dgm:pt modelId="{712EDDD5-F1C9-457B-A81D-F94868058B44}">
      <dgm:prSet phldrT="[Text]"/>
      <dgm:spPr>
        <a:gradFill rotWithShape="0">
          <a:gsLst>
            <a:gs pos="0">
              <a:schemeClr val="accent5">
                <a:lumMod val="40000"/>
                <a:lumOff val="6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Weaponization </a:t>
          </a:r>
        </a:p>
      </dgm:t>
    </dgm:pt>
    <dgm:pt modelId="{5E2CC1CB-7E12-4298-9BE5-B8F6683E4161}" type="parTrans" cxnId="{392AE56A-6939-469F-BFEC-2DEEC6ABC100}">
      <dgm:prSet/>
      <dgm:spPr/>
      <dgm:t>
        <a:bodyPr/>
        <a:lstStyle/>
        <a:p>
          <a:pPr algn="ctr"/>
          <a:endParaRPr lang="en-US"/>
        </a:p>
      </dgm:t>
    </dgm:pt>
    <dgm:pt modelId="{630DB5C2-135D-425B-B7D5-1F5FFE12BF3B}" type="sibTrans" cxnId="{392AE56A-6939-469F-BFEC-2DEEC6ABC100}">
      <dgm:prSet/>
      <dgm:spPr/>
      <dgm:t>
        <a:bodyPr/>
        <a:lstStyle/>
        <a:p>
          <a:pPr algn="ctr"/>
          <a:endParaRPr lang="en-US"/>
        </a:p>
      </dgm:t>
    </dgm:pt>
    <dgm:pt modelId="{356F6FEF-38C8-437A-8562-86A5ED3F5885}">
      <dgm:prSet phldrT="[Text]"/>
      <dgm:spPr>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Delivery</a:t>
          </a:r>
        </a:p>
      </dgm:t>
    </dgm:pt>
    <dgm:pt modelId="{BD9B34C9-939F-47F5-A040-1B30C9EEA310}" type="parTrans" cxnId="{8247D1A2-555D-4B39-B44D-5F2B5AE64242}">
      <dgm:prSet/>
      <dgm:spPr/>
      <dgm:t>
        <a:bodyPr/>
        <a:lstStyle/>
        <a:p>
          <a:pPr algn="ctr"/>
          <a:endParaRPr lang="en-US"/>
        </a:p>
      </dgm:t>
    </dgm:pt>
    <dgm:pt modelId="{665399A3-A410-4656-8F7E-3FAB641DE891}" type="sibTrans" cxnId="{8247D1A2-555D-4B39-B44D-5F2B5AE64242}">
      <dgm:prSet/>
      <dgm:spPr/>
      <dgm:t>
        <a:bodyPr/>
        <a:lstStyle/>
        <a:p>
          <a:pPr algn="ctr"/>
          <a:endParaRPr lang="en-US"/>
        </a:p>
      </dgm:t>
    </dgm:pt>
    <dgm:pt modelId="{640CA9BD-09C1-4472-8DAC-0F150EC5E678}">
      <dgm:prSet phldrT="[Text]"/>
      <dgm:spPr>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dgm:spPr>
      <dgm:t>
        <a:bodyPr/>
        <a:lstStyle/>
        <a:p>
          <a:pPr algn="ctr"/>
          <a:r>
            <a:rPr lang="en-US" dirty="0"/>
            <a:t>Exploitation</a:t>
          </a:r>
        </a:p>
      </dgm:t>
    </dgm:pt>
    <dgm:pt modelId="{90609DF7-843B-4BEF-A3B5-89270E6B0951}" type="parTrans" cxnId="{957C551D-31A8-4286-A3AE-C5928DB663CE}">
      <dgm:prSet/>
      <dgm:spPr/>
      <dgm:t>
        <a:bodyPr/>
        <a:lstStyle/>
        <a:p>
          <a:pPr algn="ctr"/>
          <a:endParaRPr lang="en-US"/>
        </a:p>
      </dgm:t>
    </dgm:pt>
    <dgm:pt modelId="{67B503AA-82FD-4AA4-8357-3D8B59D6160B}" type="sibTrans" cxnId="{957C551D-31A8-4286-A3AE-C5928DB663CE}">
      <dgm:prSet/>
      <dgm:spPr/>
      <dgm:t>
        <a:bodyPr/>
        <a:lstStyle/>
        <a:p>
          <a:pPr algn="ctr"/>
          <a:endParaRPr lang="en-US"/>
        </a:p>
      </dgm:t>
    </dgm:pt>
    <dgm:pt modelId="{A6F30DA2-075D-4907-BD0F-73EDB41DEABF}">
      <dgm:prSet phldrT="[Text]"/>
      <dgm:spPr>
        <a:gradFill rotWithShape="0">
          <a:gsLst>
            <a:gs pos="0">
              <a:schemeClr val="accent5">
                <a:lumMod val="5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Installation</a:t>
          </a:r>
        </a:p>
      </dgm:t>
    </dgm:pt>
    <dgm:pt modelId="{5302AFC4-84BC-407E-B8A2-53C7C026DB30}" type="parTrans" cxnId="{74C2CFEF-422C-42BD-B8BC-39AED8FC88EA}">
      <dgm:prSet/>
      <dgm:spPr/>
      <dgm:t>
        <a:bodyPr/>
        <a:lstStyle/>
        <a:p>
          <a:endParaRPr lang="en-US"/>
        </a:p>
      </dgm:t>
    </dgm:pt>
    <dgm:pt modelId="{ADE97927-ED5A-4D9B-A8BA-D2F847C2C123}" type="sibTrans" cxnId="{74C2CFEF-422C-42BD-B8BC-39AED8FC88EA}">
      <dgm:prSet/>
      <dgm:spPr/>
      <dgm:t>
        <a:bodyPr/>
        <a:lstStyle/>
        <a:p>
          <a:endParaRPr lang="en-US"/>
        </a:p>
      </dgm:t>
    </dgm:pt>
    <dgm:pt modelId="{475B53DE-A444-463C-8641-286DBE12A1DD}">
      <dgm:prSet phldrT="[Text]"/>
      <dgm:spPr>
        <a:gradFill rotWithShape="0">
          <a:gsLst>
            <a:gs pos="0">
              <a:srgbClr val="C0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C2</a:t>
          </a:r>
        </a:p>
      </dgm:t>
    </dgm:pt>
    <dgm:pt modelId="{18AA983C-AC30-47F4-A672-50F9932B51EA}" type="parTrans" cxnId="{B54082E2-9539-4E5F-AB08-ABC19AB575A9}">
      <dgm:prSet/>
      <dgm:spPr/>
      <dgm:t>
        <a:bodyPr/>
        <a:lstStyle/>
        <a:p>
          <a:endParaRPr lang="en-US"/>
        </a:p>
      </dgm:t>
    </dgm:pt>
    <dgm:pt modelId="{1C9D3C1B-2ADB-483C-9170-FF1B9A9520D9}" type="sibTrans" cxnId="{B54082E2-9539-4E5F-AB08-ABC19AB575A9}">
      <dgm:prSet/>
      <dgm:spPr/>
      <dgm:t>
        <a:bodyPr/>
        <a:lstStyle/>
        <a:p>
          <a:endParaRPr lang="en-US"/>
        </a:p>
      </dgm:t>
    </dgm:pt>
    <dgm:pt modelId="{D1740CF4-1DBE-4B47-9530-D26386837210}">
      <dgm:prSet phldrT="[Text]"/>
      <dgm:spPr>
        <a:gradFill rotWithShape="0">
          <a:gsLst>
            <a:gs pos="0">
              <a:srgbClr val="FF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Actions On Objectives</a:t>
          </a:r>
        </a:p>
      </dgm:t>
    </dgm:pt>
    <dgm:pt modelId="{008ADBB2-85E9-4E3B-AE52-3B5B8CAB066B}" type="parTrans" cxnId="{576E9296-B478-4C87-961E-26DF40CDBD6F}">
      <dgm:prSet/>
      <dgm:spPr/>
      <dgm:t>
        <a:bodyPr/>
        <a:lstStyle/>
        <a:p>
          <a:endParaRPr lang="en-US"/>
        </a:p>
      </dgm:t>
    </dgm:pt>
    <dgm:pt modelId="{717EAD70-CB7A-45E0-8C65-AD36F81E0B49}" type="sibTrans" cxnId="{576E9296-B478-4C87-961E-26DF40CDBD6F}">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50210289-D51C-49D6-A1EB-920CEB950F83}" type="pres">
      <dgm:prSet presAssocID="{D1740CF4-1DBE-4B47-9530-D26386837210}" presName="boxAndChildren" presStyleCnt="0"/>
      <dgm:spPr/>
    </dgm:pt>
    <dgm:pt modelId="{D2962B97-5043-4B43-8686-602596ED8273}" type="pres">
      <dgm:prSet presAssocID="{D1740CF4-1DBE-4B47-9530-D26386837210}" presName="parentTextBox" presStyleLbl="node1" presStyleIdx="0" presStyleCnt="7"/>
      <dgm:spPr/>
    </dgm:pt>
    <dgm:pt modelId="{C638CBBD-F511-424E-B8D4-595DC95FACA0}" type="pres">
      <dgm:prSet presAssocID="{1C9D3C1B-2ADB-483C-9170-FF1B9A9520D9}" presName="sp" presStyleCnt="0"/>
      <dgm:spPr/>
    </dgm:pt>
    <dgm:pt modelId="{FE418077-9AAF-403C-AD02-AAEAEEF9263A}" type="pres">
      <dgm:prSet presAssocID="{475B53DE-A444-463C-8641-286DBE12A1DD}" presName="arrowAndChildren" presStyleCnt="0"/>
      <dgm:spPr/>
    </dgm:pt>
    <dgm:pt modelId="{73DF2288-67FC-4194-857A-F0E6B6EAE865}" type="pres">
      <dgm:prSet presAssocID="{475B53DE-A444-463C-8641-286DBE12A1DD}" presName="parentTextArrow" presStyleLbl="node1" presStyleIdx="1" presStyleCnt="7"/>
      <dgm:spPr/>
    </dgm:pt>
    <dgm:pt modelId="{DD192511-AC12-4A79-AA10-BB71C1206A29}" type="pres">
      <dgm:prSet presAssocID="{ADE97927-ED5A-4D9B-A8BA-D2F847C2C123}" presName="sp" presStyleCnt="0"/>
      <dgm:spPr/>
    </dgm:pt>
    <dgm:pt modelId="{B81974B6-14A1-4509-BAA3-AA8E286F14E1}" type="pres">
      <dgm:prSet presAssocID="{A6F30DA2-075D-4907-BD0F-73EDB41DEABF}" presName="arrowAndChildren" presStyleCnt="0"/>
      <dgm:spPr/>
    </dgm:pt>
    <dgm:pt modelId="{4A3E9803-E602-45BE-82EC-4B1862C13BE0}" type="pres">
      <dgm:prSet presAssocID="{A6F30DA2-075D-4907-BD0F-73EDB41DEABF}" presName="parentTextArrow" presStyleLbl="node1" presStyleIdx="2" presStyleCnt="7"/>
      <dgm:spPr/>
    </dgm:pt>
    <dgm:pt modelId="{39EED807-B508-41F5-A717-A9883E4F80A4}" type="pres">
      <dgm:prSet presAssocID="{67B503AA-82FD-4AA4-8357-3D8B59D6160B}" presName="sp" presStyleCnt="0"/>
      <dgm:spPr/>
    </dgm:pt>
    <dgm:pt modelId="{A107E264-1A3A-49ED-9CA2-29E0D6450E71}" type="pres">
      <dgm:prSet presAssocID="{640CA9BD-09C1-4472-8DAC-0F150EC5E678}" presName="arrowAndChildren" presStyleCnt="0"/>
      <dgm:spPr/>
    </dgm:pt>
    <dgm:pt modelId="{558D6D2E-9C03-4A51-974E-7C0B9BDCA26E}" type="pres">
      <dgm:prSet presAssocID="{640CA9BD-09C1-4472-8DAC-0F150EC5E678}" presName="parentTextArrow" presStyleLbl="node1" presStyleIdx="3" presStyleCnt="7"/>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4" presStyleCnt="7"/>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5" presStyleCnt="7"/>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6" presStyleCnt="7" custLinFactNeighborX="-72727" custLinFactNeighborY="141"/>
      <dgm:spPr/>
    </dgm:pt>
  </dgm:ptLst>
  <dgm:cxnLst>
    <dgm:cxn modelId="{79EE9E02-BFF5-41D3-86F8-33470970BFCE}" type="presOf" srcId="{2EFB202A-8611-4DDC-831D-D12EB67B6CF7}" destId="{812F39FC-2D1E-4DD1-A1A6-C7F9287A4AAB}" srcOrd="0" destOrd="0" presId="urn:microsoft.com/office/officeart/2005/8/layout/process4"/>
    <dgm:cxn modelId="{F3B06A04-A47D-473F-9AD8-E6A09C6C1B23}" type="presOf" srcId="{A6F30DA2-075D-4907-BD0F-73EDB41DEABF}" destId="{4A3E9803-E602-45BE-82EC-4B1862C13BE0}"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1D00483C-166D-4E26-88DF-DC3603CFD0D2}" type="presOf" srcId="{640CA9BD-09C1-4472-8DAC-0F150EC5E678}" destId="{558D6D2E-9C03-4A51-974E-7C0B9BDCA26E}"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61C4E75C-2A7C-48B7-B3F9-C577478F69E2}" type="presOf" srcId="{D1740CF4-1DBE-4B47-9530-D26386837210}" destId="{D2962B97-5043-4B43-8686-602596ED8273}"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2B0D9D78-823E-491C-B408-FFC383558C99}" type="presOf" srcId="{475B53DE-A444-463C-8641-286DBE12A1DD}" destId="{73DF2288-67FC-4194-857A-F0E6B6EAE865}"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576E9296-B478-4C87-961E-26DF40CDBD6F}" srcId="{2EFB202A-8611-4DDC-831D-D12EB67B6CF7}" destId="{D1740CF4-1DBE-4B47-9530-D26386837210}" srcOrd="6" destOrd="0" parTransId="{008ADBB2-85E9-4E3B-AE52-3B5B8CAB066B}" sibTransId="{717EAD70-CB7A-45E0-8C65-AD36F81E0B49}"/>
    <dgm:cxn modelId="{8247D1A2-555D-4B39-B44D-5F2B5AE64242}" srcId="{2EFB202A-8611-4DDC-831D-D12EB67B6CF7}" destId="{356F6FEF-38C8-437A-8562-86A5ED3F5885}" srcOrd="2" destOrd="0" parTransId="{BD9B34C9-939F-47F5-A040-1B30C9EEA310}" sibTransId="{665399A3-A410-4656-8F7E-3FAB641DE891}"/>
    <dgm:cxn modelId="{B54082E2-9539-4E5F-AB08-ABC19AB575A9}" srcId="{2EFB202A-8611-4DDC-831D-D12EB67B6CF7}" destId="{475B53DE-A444-463C-8641-286DBE12A1DD}" srcOrd="5" destOrd="0" parTransId="{18AA983C-AC30-47F4-A672-50F9932B51EA}" sibTransId="{1C9D3C1B-2ADB-483C-9170-FF1B9A9520D9}"/>
    <dgm:cxn modelId="{74C2CFEF-422C-42BD-B8BC-39AED8FC88EA}" srcId="{2EFB202A-8611-4DDC-831D-D12EB67B6CF7}" destId="{A6F30DA2-075D-4907-BD0F-73EDB41DEABF}" srcOrd="4" destOrd="0" parTransId="{5302AFC4-84BC-407E-B8A2-53C7C026DB30}" sibTransId="{ADE97927-ED5A-4D9B-A8BA-D2F847C2C123}"/>
    <dgm:cxn modelId="{4790C145-1E02-4942-BA11-4AF00FA9DCC8}" type="presParOf" srcId="{812F39FC-2D1E-4DD1-A1A6-C7F9287A4AAB}" destId="{50210289-D51C-49D6-A1EB-920CEB950F83}" srcOrd="0" destOrd="0" presId="urn:microsoft.com/office/officeart/2005/8/layout/process4"/>
    <dgm:cxn modelId="{2AEA1467-960D-4E2E-B07A-411650097E1B}" type="presParOf" srcId="{50210289-D51C-49D6-A1EB-920CEB950F83}" destId="{D2962B97-5043-4B43-8686-602596ED8273}" srcOrd="0" destOrd="0" presId="urn:microsoft.com/office/officeart/2005/8/layout/process4"/>
    <dgm:cxn modelId="{69E6F7ED-DF08-4A48-9E2E-4D04261DDCEB}" type="presParOf" srcId="{812F39FC-2D1E-4DD1-A1A6-C7F9287A4AAB}" destId="{C638CBBD-F511-424E-B8D4-595DC95FACA0}" srcOrd="1" destOrd="0" presId="urn:microsoft.com/office/officeart/2005/8/layout/process4"/>
    <dgm:cxn modelId="{CD566697-7438-42FB-8CDE-25875A8964E0}" type="presParOf" srcId="{812F39FC-2D1E-4DD1-A1A6-C7F9287A4AAB}" destId="{FE418077-9AAF-403C-AD02-AAEAEEF9263A}" srcOrd="2" destOrd="0" presId="urn:microsoft.com/office/officeart/2005/8/layout/process4"/>
    <dgm:cxn modelId="{FDBB6324-FFF7-4E8B-8FF0-B8A595FD7FDB}" type="presParOf" srcId="{FE418077-9AAF-403C-AD02-AAEAEEF9263A}" destId="{73DF2288-67FC-4194-857A-F0E6B6EAE865}" srcOrd="0" destOrd="0" presId="urn:microsoft.com/office/officeart/2005/8/layout/process4"/>
    <dgm:cxn modelId="{B3864515-325C-47CA-8D22-3E3EAF3A1CA3}" type="presParOf" srcId="{812F39FC-2D1E-4DD1-A1A6-C7F9287A4AAB}" destId="{DD192511-AC12-4A79-AA10-BB71C1206A29}" srcOrd="3" destOrd="0" presId="urn:microsoft.com/office/officeart/2005/8/layout/process4"/>
    <dgm:cxn modelId="{1B0EF912-2971-4BC5-8F1C-EC1C68D46AEC}" type="presParOf" srcId="{812F39FC-2D1E-4DD1-A1A6-C7F9287A4AAB}" destId="{B81974B6-14A1-4509-BAA3-AA8E286F14E1}" srcOrd="4" destOrd="0" presId="urn:microsoft.com/office/officeart/2005/8/layout/process4"/>
    <dgm:cxn modelId="{243B88B1-18D1-4E9B-BAF2-9CD9751023D4}" type="presParOf" srcId="{B81974B6-14A1-4509-BAA3-AA8E286F14E1}" destId="{4A3E9803-E602-45BE-82EC-4B1862C13BE0}" srcOrd="0" destOrd="0" presId="urn:microsoft.com/office/officeart/2005/8/layout/process4"/>
    <dgm:cxn modelId="{905D400A-5933-4BE1-9E3C-6653A5394C07}" type="presParOf" srcId="{812F39FC-2D1E-4DD1-A1A6-C7F9287A4AAB}" destId="{39EED807-B508-41F5-A717-A9883E4F80A4}" srcOrd="5" destOrd="0" presId="urn:microsoft.com/office/officeart/2005/8/layout/process4"/>
    <dgm:cxn modelId="{60AA1F96-00AA-4BFB-B8EC-2A16BAECBE41}" type="presParOf" srcId="{812F39FC-2D1E-4DD1-A1A6-C7F9287A4AAB}" destId="{A107E264-1A3A-49ED-9CA2-29E0D6450E71}" srcOrd="6" destOrd="0" presId="urn:microsoft.com/office/officeart/2005/8/layout/process4"/>
    <dgm:cxn modelId="{42A2F83F-6A14-4623-B86C-525D491D5253}" type="presParOf" srcId="{A107E264-1A3A-49ED-9CA2-29E0D6450E71}" destId="{558D6D2E-9C03-4A51-974E-7C0B9BDCA26E}" srcOrd="0" destOrd="0" presId="urn:microsoft.com/office/officeart/2005/8/layout/process4"/>
    <dgm:cxn modelId="{6FA0FB88-FED5-4DA9-8FB7-49F6DEA20B1D}" type="presParOf" srcId="{812F39FC-2D1E-4DD1-A1A6-C7F9287A4AAB}" destId="{2AB5853F-AA77-4431-82DF-105CEB2E1424}" srcOrd="7" destOrd="0" presId="urn:microsoft.com/office/officeart/2005/8/layout/process4"/>
    <dgm:cxn modelId="{52F7A226-0BC5-4418-B1BB-E2FD5547F031}" type="presParOf" srcId="{812F39FC-2D1E-4DD1-A1A6-C7F9287A4AAB}" destId="{EC667030-4855-4843-9717-7DF08446AEB5}" srcOrd="8"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9" destOrd="0" presId="urn:microsoft.com/office/officeart/2005/8/layout/process4"/>
    <dgm:cxn modelId="{8AA3D574-35B2-4F26-9753-43647056D5BB}" type="presParOf" srcId="{812F39FC-2D1E-4DD1-A1A6-C7F9287A4AAB}" destId="{C4866045-B43B-429F-851C-E58098BA6DB8}" srcOrd="10"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11" destOrd="0" presId="urn:microsoft.com/office/officeart/2005/8/layout/process4"/>
    <dgm:cxn modelId="{D11F7181-D05C-4ACC-A34B-6E9511FBE167}" type="presParOf" srcId="{812F39FC-2D1E-4DD1-A1A6-C7F9287A4AAB}" destId="{1C274FFF-1754-4900-887F-DFF5156E0B8D}" srcOrd="12"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62B97-5043-4B43-8686-602596ED8273}">
      <dsp:nvSpPr>
        <dsp:cNvPr id="0" name=""/>
        <dsp:cNvSpPr/>
      </dsp:nvSpPr>
      <dsp:spPr>
        <a:xfrm>
          <a:off x="0" y="4763015"/>
          <a:ext cx="6172199" cy="521214"/>
        </a:xfrm>
        <a:prstGeom prst="rect">
          <a:avLst/>
        </a:prstGeom>
        <a:gradFill rotWithShape="0">
          <a:gsLst>
            <a:gs pos="0">
              <a:srgbClr val="FF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Actions On Objectives</a:t>
          </a:r>
        </a:p>
      </dsp:txBody>
      <dsp:txXfrm>
        <a:off x="0" y="4763015"/>
        <a:ext cx="6172199" cy="521214"/>
      </dsp:txXfrm>
    </dsp:sp>
    <dsp:sp modelId="{73DF2288-67FC-4194-857A-F0E6B6EAE865}">
      <dsp:nvSpPr>
        <dsp:cNvPr id="0" name=""/>
        <dsp:cNvSpPr/>
      </dsp:nvSpPr>
      <dsp:spPr>
        <a:xfrm rot="10800000">
          <a:off x="0" y="3969206"/>
          <a:ext cx="6172199" cy="801627"/>
        </a:xfrm>
        <a:prstGeom prst="upArrowCallout">
          <a:avLst/>
        </a:prstGeom>
        <a:gradFill rotWithShape="0">
          <a:gsLst>
            <a:gs pos="0">
              <a:srgbClr val="C0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C2</a:t>
          </a:r>
        </a:p>
      </dsp:txBody>
      <dsp:txXfrm rot="10800000">
        <a:off x="0" y="3969206"/>
        <a:ext cx="6172199" cy="520873"/>
      </dsp:txXfrm>
    </dsp:sp>
    <dsp:sp modelId="{4A3E9803-E602-45BE-82EC-4B1862C13BE0}">
      <dsp:nvSpPr>
        <dsp:cNvPr id="0" name=""/>
        <dsp:cNvSpPr/>
      </dsp:nvSpPr>
      <dsp:spPr>
        <a:xfrm rot="10800000">
          <a:off x="0" y="3175397"/>
          <a:ext cx="6172199" cy="801627"/>
        </a:xfrm>
        <a:prstGeom prst="upArrowCallout">
          <a:avLst/>
        </a:prstGeom>
        <a:gradFill rotWithShape="0">
          <a:gsLst>
            <a:gs pos="0">
              <a:schemeClr val="accent5">
                <a:lumMod val="5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Installation</a:t>
          </a:r>
        </a:p>
      </dsp:txBody>
      <dsp:txXfrm rot="10800000">
        <a:off x="0" y="3175397"/>
        <a:ext cx="6172199" cy="520873"/>
      </dsp:txXfrm>
    </dsp:sp>
    <dsp:sp modelId="{558D6D2E-9C03-4A51-974E-7C0B9BDCA26E}">
      <dsp:nvSpPr>
        <dsp:cNvPr id="0" name=""/>
        <dsp:cNvSpPr/>
      </dsp:nvSpPr>
      <dsp:spPr>
        <a:xfrm rot="10800000">
          <a:off x="0" y="2381587"/>
          <a:ext cx="6172199" cy="801627"/>
        </a:xfrm>
        <a:prstGeom prst="upArrowCallout">
          <a:avLst/>
        </a:prstGeom>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Exploitation</a:t>
          </a:r>
        </a:p>
      </dsp:txBody>
      <dsp:txXfrm rot="10800000">
        <a:off x="0" y="2381587"/>
        <a:ext cx="6172199" cy="520873"/>
      </dsp:txXfrm>
    </dsp:sp>
    <dsp:sp modelId="{C830B7C4-5210-41AC-A88B-BECF7607C1E5}">
      <dsp:nvSpPr>
        <dsp:cNvPr id="0" name=""/>
        <dsp:cNvSpPr/>
      </dsp:nvSpPr>
      <dsp:spPr>
        <a:xfrm rot="10800000">
          <a:off x="0" y="1587778"/>
          <a:ext cx="6172199" cy="801627"/>
        </a:xfrm>
        <a:prstGeom prst="upArrowCallout">
          <a:avLst/>
        </a:prstGeom>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Delivery</a:t>
          </a:r>
        </a:p>
      </dsp:txBody>
      <dsp:txXfrm rot="10800000">
        <a:off x="0" y="1587778"/>
        <a:ext cx="6172199" cy="520873"/>
      </dsp:txXfrm>
    </dsp:sp>
    <dsp:sp modelId="{D5473CBC-EEC3-408A-B4A6-07882F253A8B}">
      <dsp:nvSpPr>
        <dsp:cNvPr id="0" name=""/>
        <dsp:cNvSpPr/>
      </dsp:nvSpPr>
      <dsp:spPr>
        <a:xfrm rot="10800000">
          <a:off x="0" y="793969"/>
          <a:ext cx="6172199" cy="801627"/>
        </a:xfrm>
        <a:prstGeom prst="upArrowCallout">
          <a:avLst/>
        </a:prstGeom>
        <a:gradFill rotWithShape="0">
          <a:gsLst>
            <a:gs pos="0">
              <a:schemeClr val="accent5">
                <a:lumMod val="40000"/>
                <a:lumOff val="6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Weaponization </a:t>
          </a:r>
        </a:p>
      </dsp:txBody>
      <dsp:txXfrm rot="10800000">
        <a:off x="0" y="793969"/>
        <a:ext cx="6172199" cy="520873"/>
      </dsp:txXfrm>
    </dsp:sp>
    <dsp:sp modelId="{32FA43B7-34B4-4881-9A79-E3EDEC9D4CBF}">
      <dsp:nvSpPr>
        <dsp:cNvPr id="0" name=""/>
        <dsp:cNvSpPr/>
      </dsp:nvSpPr>
      <dsp:spPr>
        <a:xfrm rot="10800000">
          <a:off x="0" y="1290"/>
          <a:ext cx="6172199" cy="80162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Reconnaissance</a:t>
          </a:r>
        </a:p>
      </dsp:txBody>
      <dsp:txXfrm rot="10800000">
        <a:off x="0" y="1290"/>
        <a:ext cx="6172199" cy="5208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11/3/2023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11/3/2023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11/3/2023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11/3/2023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11/3/2023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11/3/2023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11/3/2023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11/3/2023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11/3/2023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11/3/2023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Ransomware Attack</a:t>
            </a:r>
          </a:p>
        </p:txBody>
      </p:sp>
      <p:sp>
        <p:nvSpPr>
          <p:cNvPr id="3" name="Subtitle 2"/>
          <p:cNvSpPr>
            <a:spLocks noGrp="1"/>
          </p:cNvSpPr>
          <p:nvPr>
            <p:ph type="subTitle" idx="1"/>
          </p:nvPr>
        </p:nvSpPr>
        <p:spPr/>
        <p:txBody>
          <a:bodyPr/>
          <a:lstStyle/>
          <a:p>
            <a:r>
              <a:rPr lang="en-US" dirty="0"/>
              <a:t>Strongly Encrypting the World</a:t>
            </a:r>
          </a:p>
          <a:p>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62200"/>
            <a:ext cx="10515600" cy="1145224"/>
          </a:xfrm>
        </p:spPr>
        <p:txBody>
          <a:bodyPr/>
          <a:lstStyle/>
          <a:p>
            <a:r>
              <a:rPr lang="en-US" dirty="0"/>
              <a:t>Installation</a:t>
            </a:r>
            <a:br>
              <a:rPr lang="en-US" dirty="0"/>
            </a:br>
            <a:r>
              <a:rPr lang="en-US" sz="1800" dirty="0"/>
              <a:t>Malware, RAT …</a:t>
            </a:r>
          </a:p>
        </p:txBody>
      </p:sp>
      <p:pic>
        <p:nvPicPr>
          <p:cNvPr id="5" name="Content Placeholder 4" descr="A screenshot of a computer screen&#10;&#10;Description automatically generated">
            <a:extLst>
              <a:ext uri="{FF2B5EF4-FFF2-40B4-BE49-F238E27FC236}">
                <a16:creationId xmlns:a16="http://schemas.microsoft.com/office/drawing/2014/main" id="{373BFF20-E5D9-434A-61B7-764252169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0"/>
            <a:ext cx="4322306" cy="6505971"/>
          </a:xfrm>
        </p:spPr>
      </p:pic>
    </p:spTree>
    <p:extLst>
      <p:ext uri="{BB962C8B-B14F-4D97-AF65-F5344CB8AC3E}">
        <p14:creationId xmlns:p14="http://schemas.microsoft.com/office/powerpoint/2010/main" val="138456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515600" cy="1145224"/>
          </a:xfrm>
        </p:spPr>
        <p:txBody>
          <a:bodyPr/>
          <a:lstStyle/>
          <a:p>
            <a:r>
              <a:rPr lang="en-US" dirty="0"/>
              <a:t>Command &amp; Control</a:t>
            </a:r>
          </a:p>
        </p:txBody>
      </p:sp>
      <p:pic>
        <p:nvPicPr>
          <p:cNvPr id="5" name="Content Placeholder 4" descr="A screenshot of a computer&#10;&#10;Description automatically generated">
            <a:extLst>
              <a:ext uri="{FF2B5EF4-FFF2-40B4-BE49-F238E27FC236}">
                <a16:creationId xmlns:a16="http://schemas.microsoft.com/office/drawing/2014/main" id="{91DF3EEB-CB2A-6F3A-43E7-9F878539A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0" y="76200"/>
            <a:ext cx="4924024" cy="6416674"/>
          </a:xfrm>
        </p:spPr>
      </p:pic>
    </p:spTree>
    <p:extLst>
      <p:ext uri="{BB962C8B-B14F-4D97-AF65-F5344CB8AC3E}">
        <p14:creationId xmlns:p14="http://schemas.microsoft.com/office/powerpoint/2010/main" val="4103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24200"/>
            <a:ext cx="10515600" cy="1676400"/>
          </a:xfrm>
        </p:spPr>
        <p:txBody>
          <a:bodyPr>
            <a:normAutofit fontScale="90000"/>
          </a:bodyPr>
          <a:lstStyle/>
          <a:p>
            <a:br>
              <a:rPr lang="en-US" dirty="0"/>
            </a:br>
            <a:br>
              <a:rPr lang="en-US" dirty="0"/>
            </a:br>
            <a:br>
              <a:rPr lang="en-US" dirty="0"/>
            </a:br>
            <a:br>
              <a:rPr lang="en-US" dirty="0"/>
            </a:br>
            <a:r>
              <a:rPr lang="en-US" dirty="0"/>
              <a:t>Actions </a:t>
            </a:r>
            <a:br>
              <a:rPr lang="en-US" dirty="0"/>
            </a:br>
            <a:br>
              <a:rPr lang="en-US" dirty="0"/>
            </a:br>
            <a:r>
              <a:rPr lang="en-US" dirty="0"/>
              <a:t>On </a:t>
            </a:r>
            <a:br>
              <a:rPr lang="en-US" dirty="0"/>
            </a:br>
            <a:br>
              <a:rPr lang="en-US" dirty="0"/>
            </a:br>
            <a:r>
              <a:rPr lang="en-US" dirty="0"/>
              <a:t>Objectives</a:t>
            </a:r>
            <a:br>
              <a:rPr lang="en-US" dirty="0"/>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EC8C8EE4-D574-B9E6-8570-8DE032D340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228600"/>
            <a:ext cx="8279149" cy="5961804"/>
          </a:xfrm>
        </p:spPr>
      </p:pic>
    </p:spTree>
    <p:extLst>
      <p:ext uri="{BB962C8B-B14F-4D97-AF65-F5344CB8AC3E}">
        <p14:creationId xmlns:p14="http://schemas.microsoft.com/office/powerpoint/2010/main" val="204789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Tree>
    <p:extLst>
      <p:ext uri="{BB962C8B-B14F-4D97-AF65-F5344CB8AC3E}">
        <p14:creationId xmlns:p14="http://schemas.microsoft.com/office/powerpoint/2010/main" val="377987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or Private Key Encryption</a:t>
            </a:r>
          </a:p>
        </p:txBody>
      </p:sp>
      <p:sp>
        <p:nvSpPr>
          <p:cNvPr id="3" name="Content Placeholder 2"/>
          <p:cNvSpPr>
            <a:spLocks noGrp="1"/>
          </p:cNvSpPr>
          <p:nvPr>
            <p:ph idx="1"/>
          </p:nvPr>
        </p:nvSpPr>
        <p:spPr/>
        <p:txBody>
          <a:bodyPr/>
          <a:lstStyle/>
          <a:p>
            <a:r>
              <a:rPr lang="en-US" dirty="0"/>
              <a:t>Encryption and decryption using same key.</a:t>
            </a:r>
          </a:p>
          <a:p>
            <a:r>
              <a:rPr lang="en-US" dirty="0"/>
              <a:t>AES, DES, and 3DES</a:t>
            </a:r>
          </a:p>
          <a:p>
            <a:r>
              <a:rPr lang="en-US" dirty="0">
                <a:solidFill>
                  <a:srgbClr val="FFFF00"/>
                </a:solidFill>
              </a:rPr>
              <a:t>Faster than Asymmetric</a:t>
            </a:r>
          </a:p>
          <a:p>
            <a:r>
              <a:rPr lang="en-US" dirty="0">
                <a:solidFill>
                  <a:srgbClr val="FFFF00"/>
                </a:solidFill>
              </a:rPr>
              <a:t>Better performance</a:t>
            </a:r>
          </a:p>
          <a:p>
            <a:r>
              <a:rPr lang="en-US" dirty="0">
                <a:solidFill>
                  <a:srgbClr val="FFFF00"/>
                </a:solidFill>
              </a:rPr>
              <a:t>Optimized for bulk amounts of data</a:t>
            </a:r>
          </a:p>
          <a:p>
            <a:r>
              <a:rPr lang="en-US" dirty="0">
                <a:solidFill>
                  <a:srgbClr val="FFFF00"/>
                </a:solidFill>
              </a:rPr>
              <a:t>Easy Implementation</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51336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or Public Key Encryption</a:t>
            </a:r>
          </a:p>
        </p:txBody>
      </p:sp>
      <p:sp>
        <p:nvSpPr>
          <p:cNvPr id="3" name="Content Placeholder 2"/>
          <p:cNvSpPr>
            <a:spLocks noGrp="1"/>
          </p:cNvSpPr>
          <p:nvPr>
            <p:ph idx="1"/>
          </p:nvPr>
        </p:nvSpPr>
        <p:spPr/>
        <p:txBody>
          <a:bodyPr/>
          <a:lstStyle/>
          <a:p>
            <a:r>
              <a:rPr lang="en-US" dirty="0"/>
              <a:t>Encryption and decryption using different keys.</a:t>
            </a:r>
          </a:p>
          <a:p>
            <a:r>
              <a:rPr lang="en-US" dirty="0"/>
              <a:t>RSA, ECC</a:t>
            </a:r>
          </a:p>
          <a:p>
            <a:r>
              <a:rPr lang="en-US" dirty="0"/>
              <a:t>Uses: TLS/SSL handshake, Sharing keys for symmetric key cryptography.</a:t>
            </a:r>
          </a:p>
          <a:p>
            <a:r>
              <a:rPr lang="en-US" dirty="0">
                <a:solidFill>
                  <a:srgbClr val="FFFF00"/>
                </a:solidFill>
              </a:rPr>
              <a:t>Tamper Proof</a:t>
            </a:r>
          </a:p>
          <a:p>
            <a:r>
              <a:rPr lang="en-US" dirty="0">
                <a:solidFill>
                  <a:srgbClr val="FFFF00"/>
                </a:solidFill>
              </a:rPr>
              <a:t>Proof of owner</a:t>
            </a:r>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0997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05200"/>
            <a:ext cx="9601200" cy="1752600"/>
          </a:xfrm>
        </p:spPr>
        <p:txBody>
          <a:bodyPr>
            <a:normAutofit/>
          </a:bodyPr>
          <a:lstStyle/>
          <a:p>
            <a:r>
              <a:rPr lang="en-US" dirty="0"/>
              <a:t>Program Demo</a:t>
            </a:r>
            <a:br>
              <a:rPr lang="en-US" dirty="0"/>
            </a:br>
            <a:r>
              <a:rPr lang="en-US" sz="2400" dirty="0"/>
              <a:t>Symmetric Encryption</a:t>
            </a:r>
          </a:p>
        </p:txBody>
      </p:sp>
    </p:spTree>
    <p:extLst>
      <p:ext uri="{BB962C8B-B14F-4D97-AF65-F5344CB8AC3E}">
        <p14:creationId xmlns:p14="http://schemas.microsoft.com/office/powerpoint/2010/main" val="203008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81400"/>
            <a:ext cx="9601200" cy="847919"/>
          </a:xfrm>
        </p:spPr>
        <p:txBody>
          <a:bodyPr/>
          <a:lstStyle/>
          <a:p>
            <a:pPr algn="ctr"/>
            <a:r>
              <a:rPr lang="en-US" dirty="0"/>
              <a:t>Thank you</a:t>
            </a:r>
          </a:p>
        </p:txBody>
      </p:sp>
      <p:sp>
        <p:nvSpPr>
          <p:cNvPr id="3" name="Text Placeholder 2"/>
          <p:cNvSpPr>
            <a:spLocks noGrp="1"/>
          </p:cNvSpPr>
          <p:nvPr>
            <p:ph type="body" idx="1"/>
          </p:nvPr>
        </p:nvSpPr>
        <p:spPr>
          <a:xfrm>
            <a:off x="914400" y="4572000"/>
            <a:ext cx="9601200" cy="990600"/>
          </a:xfrm>
        </p:spPr>
        <p:txBody>
          <a:bodyPr>
            <a:normAutofit lnSpcReduction="10000"/>
          </a:bodyPr>
          <a:lstStyle/>
          <a:p>
            <a:pPr algn="ctr"/>
            <a:r>
              <a:rPr lang="en-US" dirty="0"/>
              <a:t>github.com/</a:t>
            </a:r>
            <a:r>
              <a:rPr lang="en-US" dirty="0" err="1"/>
              <a:t>PeterWalker</a:t>
            </a:r>
            <a:r>
              <a:rPr lang="en-US" dirty="0"/>
              <a:t>-Inc/ransomware</a:t>
            </a:r>
          </a:p>
          <a:p>
            <a:pPr algn="ctr"/>
            <a:endParaRPr lang="en-US" dirty="0"/>
          </a:p>
          <a:p>
            <a:pPr algn="ctr"/>
            <a:r>
              <a:rPr lang="en-US" dirty="0"/>
              <a:t>in.linkedin.com/in/</a:t>
            </a:r>
            <a:r>
              <a:rPr lang="en-US" dirty="0" err="1">
                <a:solidFill>
                  <a:srgbClr val="002060"/>
                </a:solidFill>
              </a:rPr>
              <a:t>peterwalkera</a:t>
            </a:r>
            <a:endParaRPr lang="en-US" dirty="0">
              <a:solidFill>
                <a:srgbClr val="002060"/>
              </a:solidFill>
            </a:endParaRPr>
          </a:p>
        </p:txBody>
      </p:sp>
    </p:spTree>
    <p:extLst>
      <p:ext uri="{BB962C8B-B14F-4D97-AF65-F5344CB8AC3E}">
        <p14:creationId xmlns:p14="http://schemas.microsoft.com/office/powerpoint/2010/main" val="68667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Statistics</a:t>
            </a:r>
          </a:p>
          <a:p>
            <a:r>
              <a:rPr lang="en-US" dirty="0"/>
              <a:t>Cyber Kill Chain</a:t>
            </a:r>
          </a:p>
          <a:p>
            <a:r>
              <a:rPr lang="en-US" dirty="0"/>
              <a:t>Cryptography</a:t>
            </a:r>
          </a:p>
          <a:p>
            <a:r>
              <a:rPr lang="en-US" dirty="0"/>
              <a:t>Demo</a:t>
            </a:r>
          </a:p>
          <a:p>
            <a:r>
              <a:rPr lang="en-US" dirty="0"/>
              <a:t>Questions</a:t>
            </a:r>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Ransomware Statistics in %</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16075669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Kill Chain</a:t>
            </a:r>
          </a:p>
        </p:txBody>
      </p:sp>
      <p:sp>
        <p:nvSpPr>
          <p:cNvPr id="3" name="Text Placeholder 2"/>
          <p:cNvSpPr>
            <a:spLocks noGrp="1"/>
          </p:cNvSpPr>
          <p:nvPr>
            <p:ph type="body" idx="1"/>
          </p:nvPr>
        </p:nvSpPr>
        <p:spPr/>
        <p:txBody>
          <a:bodyPr/>
          <a:lstStyle/>
          <a:p>
            <a:r>
              <a:rPr lang="en-US" dirty="0"/>
              <a:t>Advanced Persistent Threat</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311509530"/>
              </p:ext>
            </p:extLst>
          </p:nvPr>
        </p:nvGraphicFramePr>
        <p:xfrm>
          <a:off x="533400" y="786805"/>
          <a:ext cx="6172200" cy="5284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descr="A blue hexagon with icons and text&#10;&#10;Description automatically generated">
            <a:extLst>
              <a:ext uri="{FF2B5EF4-FFF2-40B4-BE49-F238E27FC236}">
                <a16:creationId xmlns:a16="http://schemas.microsoft.com/office/drawing/2014/main" id="{3F0B910D-0E1F-0DB5-5BFD-ECD0D7797410}"/>
              </a:ext>
            </a:extLst>
          </p:cNvPr>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7162800" y="786804"/>
            <a:ext cx="4533525" cy="5284391"/>
          </a:xfrm>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62200"/>
            <a:ext cx="10515600" cy="1145224"/>
          </a:xfrm>
        </p:spPr>
        <p:txBody>
          <a:bodyPr>
            <a:normAutofit/>
          </a:bodyPr>
          <a:lstStyle/>
          <a:p>
            <a:r>
              <a:rPr lang="en-US" dirty="0"/>
              <a:t>Reconnaissance</a:t>
            </a:r>
            <a:br>
              <a:rPr lang="en-US" dirty="0"/>
            </a:br>
            <a:r>
              <a:rPr lang="en-US" sz="2000" dirty="0"/>
              <a:t>Passive</a:t>
            </a:r>
            <a:br>
              <a:rPr lang="en-US" sz="2000" dirty="0"/>
            </a:br>
            <a:r>
              <a:rPr lang="en-US" sz="2000" dirty="0"/>
              <a:t>Active</a:t>
            </a:r>
          </a:p>
        </p:txBody>
      </p:sp>
      <p:pic>
        <p:nvPicPr>
          <p:cNvPr id="11" name="Content Placeholder 10" descr="A screenshot of a social media post&#10;&#10;Description automatically generated">
            <a:extLst>
              <a:ext uri="{FF2B5EF4-FFF2-40B4-BE49-F238E27FC236}">
                <a16:creationId xmlns:a16="http://schemas.microsoft.com/office/drawing/2014/main" id="{B472BC08-00C3-A926-2634-C0736B914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8365"/>
            <a:ext cx="4395040" cy="6485365"/>
          </a:xfrm>
        </p:spPr>
      </p:pic>
    </p:spTree>
    <p:extLst>
      <p:ext uri="{BB962C8B-B14F-4D97-AF65-F5344CB8AC3E}">
        <p14:creationId xmlns:p14="http://schemas.microsoft.com/office/powerpoint/2010/main" val="376619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62200"/>
            <a:ext cx="10515600" cy="1145224"/>
          </a:xfrm>
        </p:spPr>
        <p:txBody>
          <a:bodyPr/>
          <a:lstStyle/>
          <a:p>
            <a:r>
              <a:rPr lang="en-US" dirty="0"/>
              <a:t>Weaponization</a:t>
            </a:r>
            <a:br>
              <a:rPr lang="en-US" dirty="0"/>
            </a:br>
            <a:r>
              <a:rPr lang="en-US" sz="1800" dirty="0"/>
              <a:t>Payload</a:t>
            </a:r>
          </a:p>
        </p:txBody>
      </p:sp>
      <p:pic>
        <p:nvPicPr>
          <p:cNvPr id="5" name="Content Placeholder 4" descr="A screenshot of a social media post&#10;&#10;Description automatically generated">
            <a:extLst>
              <a:ext uri="{FF2B5EF4-FFF2-40B4-BE49-F238E27FC236}">
                <a16:creationId xmlns:a16="http://schemas.microsoft.com/office/drawing/2014/main" id="{9C1FFB12-D778-3065-FF28-7F0513584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0600" y="42096"/>
            <a:ext cx="4445000" cy="6434372"/>
          </a:xfrm>
        </p:spPr>
      </p:pic>
    </p:spTree>
    <p:extLst>
      <p:ext uri="{BB962C8B-B14F-4D97-AF65-F5344CB8AC3E}">
        <p14:creationId xmlns:p14="http://schemas.microsoft.com/office/powerpoint/2010/main" val="34166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62200"/>
            <a:ext cx="10515600" cy="1145224"/>
          </a:xfrm>
        </p:spPr>
        <p:txBody>
          <a:bodyPr/>
          <a:lstStyle/>
          <a:p>
            <a:r>
              <a:rPr lang="en-US" dirty="0"/>
              <a:t>Delivery</a:t>
            </a:r>
            <a:br>
              <a:rPr lang="en-US" dirty="0"/>
            </a:br>
            <a:r>
              <a:rPr lang="en-US" sz="1800" dirty="0"/>
              <a:t>Phishing, Packages …</a:t>
            </a:r>
          </a:p>
        </p:txBody>
      </p:sp>
      <p:pic>
        <p:nvPicPr>
          <p:cNvPr id="5" name="Content Placeholder 4" descr="A screenshot of a web page&#10;&#10;Description automatically generated">
            <a:extLst>
              <a:ext uri="{FF2B5EF4-FFF2-40B4-BE49-F238E27FC236}">
                <a16:creationId xmlns:a16="http://schemas.microsoft.com/office/drawing/2014/main" id="{93CF7A65-12EA-FB38-4515-4F2326A2F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8400" y="0"/>
            <a:ext cx="4223411" cy="6445485"/>
          </a:xfrm>
        </p:spPr>
      </p:pic>
    </p:spTree>
    <p:extLst>
      <p:ext uri="{BB962C8B-B14F-4D97-AF65-F5344CB8AC3E}">
        <p14:creationId xmlns:p14="http://schemas.microsoft.com/office/powerpoint/2010/main" val="173905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62200"/>
            <a:ext cx="10515600" cy="1145224"/>
          </a:xfrm>
        </p:spPr>
        <p:txBody>
          <a:bodyPr/>
          <a:lstStyle/>
          <a:p>
            <a:r>
              <a:rPr lang="en-US" dirty="0"/>
              <a:t>Exploitation</a:t>
            </a:r>
            <a:br>
              <a:rPr lang="en-US" dirty="0"/>
            </a:br>
            <a:r>
              <a:rPr lang="en-US" sz="1800" dirty="0"/>
              <a:t>Execute</a:t>
            </a:r>
          </a:p>
        </p:txBody>
      </p:sp>
      <p:pic>
        <p:nvPicPr>
          <p:cNvPr id="5" name="Content Placeholder 4" descr="A screenshot of a computer&#10;&#10;Description automatically generated">
            <a:extLst>
              <a:ext uri="{FF2B5EF4-FFF2-40B4-BE49-F238E27FC236}">
                <a16:creationId xmlns:a16="http://schemas.microsoft.com/office/drawing/2014/main" id="{40B38E45-CC73-A6A9-A6F1-FA38A5A7AA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0" y="53180"/>
            <a:ext cx="4343400" cy="6439694"/>
          </a:xfrm>
        </p:spPr>
      </p:pic>
    </p:spTree>
    <p:extLst>
      <p:ext uri="{BB962C8B-B14F-4D97-AF65-F5344CB8AC3E}">
        <p14:creationId xmlns:p14="http://schemas.microsoft.com/office/powerpoint/2010/main" val="169036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{C413B74F-F853-47D0-A409-117694A6CF0B}tf03031010_win32</Template>
  <TotalTime>1515</TotalTime>
  <Words>161</Words>
  <Application>Microsoft Office PowerPoint</Application>
  <PresentationFormat>Widescreen</PresentationFormat>
  <Paragraphs>49</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Schoolbook</vt:lpstr>
      <vt:lpstr>CITY SKETCH 16X9</vt:lpstr>
      <vt:lpstr>Ransomware Attack</vt:lpstr>
      <vt:lpstr>Contents</vt:lpstr>
      <vt:lpstr>Ransomware Statistics in %</vt:lpstr>
      <vt:lpstr>Cyber Kill Chain</vt:lpstr>
      <vt:lpstr>PowerPoint Presentation</vt:lpstr>
      <vt:lpstr>Reconnaissance Passive Active</vt:lpstr>
      <vt:lpstr>Weaponization Payload</vt:lpstr>
      <vt:lpstr>Delivery Phishing, Packages …</vt:lpstr>
      <vt:lpstr>Exploitation Execute</vt:lpstr>
      <vt:lpstr>Installation Malware, RAT …</vt:lpstr>
      <vt:lpstr>Command &amp; Control</vt:lpstr>
      <vt:lpstr>    Actions   On   Objectives </vt:lpstr>
      <vt:lpstr>Cryptography</vt:lpstr>
      <vt:lpstr>Symmetric or Private Key Encryption</vt:lpstr>
      <vt:lpstr>Asymmetric or Public Key Encryption</vt:lpstr>
      <vt:lpstr>Program Demo Symmetric Encryption</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Attack</dc:title>
  <dc:creator>Peter Walker</dc:creator>
  <cp:lastModifiedBy>Peter Walker</cp:lastModifiedBy>
  <cp:revision>130</cp:revision>
  <dcterms:created xsi:type="dcterms:W3CDTF">2023-10-26T04:34:46Z</dcterms:created>
  <dcterms:modified xsi:type="dcterms:W3CDTF">2023-11-03T11:39:57Z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2023-10-26T04:37:34Z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8ea52205-685e-4828-9baf-7970fa38d3bb</vt:lpwstr>
  </property>
  <property fmtid="{D5CDD505-2E9C-101B-9397-08002B2CF9AE}" pid="8" name="MSIP_Label_a0819fa7-4367-4500-ba88-dd630d977609_ContentBits">
    <vt:lpwstr>0</vt:lpwstr>
  </property>
</Properties>
</file>