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035B61\Peter%20Wasmeier\Projekte\VR%20Treadmill%20Crosswalk\Github\VR-Crosswalk\Algorithms\Slow%20walking%20velocity%20of%20an%20adult%20hu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'[Slow walking velocity of an adult human.xlsx]Tabelle1'!$I$4</c:f>
              <c:strCache>
                <c:ptCount val="1"/>
                <c:pt idx="0">
                  <c:v>RPM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'[Slow walking velocity of an adult human.xlsx]Tabelle1'!$I$5:$I$45</c:f>
              <c:numCache>
                <c:formatCode>0.00</c:formatCode>
                <c:ptCount val="41"/>
                <c:pt idx="1">
                  <c:v>30.402829412954453</c:v>
                </c:pt>
                <c:pt idx="2">
                  <c:v>27.506646230795603</c:v>
                </c:pt>
                <c:pt idx="3">
                  <c:v>23.090571112172778</c:v>
                </c:pt>
                <c:pt idx="4">
                  <c:v>18.595013404072603</c:v>
                </c:pt>
                <c:pt idx="5">
                  <c:v>14.75379482842016</c:v>
                </c:pt>
                <c:pt idx="6">
                  <c:v>11.721335307940009</c:v>
                </c:pt>
                <c:pt idx="7">
                  <c:v>9.4000889870148114</c:v>
                </c:pt>
                <c:pt idx="8">
                  <c:v>7.6348362028352232</c:v>
                </c:pt>
                <c:pt idx="9">
                  <c:v>6.2852894631656495</c:v>
                </c:pt>
                <c:pt idx="10">
                  <c:v>5.2424873801468115</c:v>
                </c:pt>
                <c:pt idx="11">
                  <c:v>-5.2424873801468115</c:v>
                </c:pt>
                <c:pt idx="12">
                  <c:v>-6.2852894631656495</c:v>
                </c:pt>
                <c:pt idx="13">
                  <c:v>-7.6348362028352232</c:v>
                </c:pt>
                <c:pt idx="14">
                  <c:v>-9.4000889870148114</c:v>
                </c:pt>
                <c:pt idx="15">
                  <c:v>-11.721335307940009</c:v>
                </c:pt>
                <c:pt idx="16">
                  <c:v>-14.75379482842016</c:v>
                </c:pt>
                <c:pt idx="17">
                  <c:v>-18.595013404072603</c:v>
                </c:pt>
                <c:pt idx="18">
                  <c:v>-23.090571112172778</c:v>
                </c:pt>
                <c:pt idx="19">
                  <c:v>-27.506646230795603</c:v>
                </c:pt>
                <c:pt idx="20">
                  <c:v>-30.402829412954453</c:v>
                </c:pt>
                <c:pt idx="21">
                  <c:v>-30.402829412954453</c:v>
                </c:pt>
                <c:pt idx="22">
                  <c:v>-27.506646230795603</c:v>
                </c:pt>
                <c:pt idx="23">
                  <c:v>-23.090571112172778</c:v>
                </c:pt>
                <c:pt idx="24">
                  <c:v>-18.595013404072603</c:v>
                </c:pt>
                <c:pt idx="25">
                  <c:v>-14.75379482842016</c:v>
                </c:pt>
                <c:pt idx="26">
                  <c:v>-11.721335307940009</c:v>
                </c:pt>
                <c:pt idx="27">
                  <c:v>-9.4000889870148114</c:v>
                </c:pt>
                <c:pt idx="28">
                  <c:v>-7.6348362028352232</c:v>
                </c:pt>
                <c:pt idx="29">
                  <c:v>-6.2852894631656495</c:v>
                </c:pt>
                <c:pt idx="30">
                  <c:v>-5.2424873801468115</c:v>
                </c:pt>
                <c:pt idx="31">
                  <c:v>5.2424873801468115</c:v>
                </c:pt>
                <c:pt idx="32">
                  <c:v>6.2852894631656495</c:v>
                </c:pt>
                <c:pt idx="33">
                  <c:v>7.6348362028352232</c:v>
                </c:pt>
                <c:pt idx="34">
                  <c:v>9.4000889870148114</c:v>
                </c:pt>
                <c:pt idx="35">
                  <c:v>11.721335307940009</c:v>
                </c:pt>
                <c:pt idx="36">
                  <c:v>14.75379482842016</c:v>
                </c:pt>
                <c:pt idx="37">
                  <c:v>18.595013404072603</c:v>
                </c:pt>
                <c:pt idx="38">
                  <c:v>23.090571112172778</c:v>
                </c:pt>
                <c:pt idx="39">
                  <c:v>27.506646230795603</c:v>
                </c:pt>
                <c:pt idx="40">
                  <c:v>30.402829412954453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A-42B6-B5AD-3B56FC3D6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2099535"/>
        <c:axId val="639996735"/>
      </c:lineChart>
      <c:catAx>
        <c:axId val="702099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9996735"/>
        <c:crosses val="autoZero"/>
        <c:auto val="1"/>
        <c:lblAlgn val="ctr"/>
        <c:lblOffset val="100"/>
        <c:noMultiLvlLbl val="0"/>
      </c:catAx>
      <c:valAx>
        <c:axId val="6399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209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8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73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9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50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9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4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9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5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0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23C2-D3DE-4EAA-A563-39BB3F468A8F}" type="datetimeFigureOut">
              <a:rPr lang="de-DE" smtClean="0"/>
              <a:t>09.02.2021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E2405-FEF1-49FD-B328-112785232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0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7FA80-A96B-4075-B924-3D2A49D1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674"/>
            <a:ext cx="10515600" cy="839606"/>
          </a:xfrm>
        </p:spPr>
        <p:txBody>
          <a:bodyPr/>
          <a:lstStyle/>
          <a:p>
            <a:r>
              <a:rPr lang="de-DE" dirty="0"/>
              <a:t>Slow </a:t>
            </a:r>
            <a:r>
              <a:rPr lang="de-DE" dirty="0" err="1"/>
              <a:t>walking</a:t>
            </a:r>
            <a:r>
              <a:rPr lang="de-DE" dirty="0"/>
              <a:t> </a:t>
            </a:r>
            <a:r>
              <a:rPr lang="de-DE" dirty="0" err="1"/>
              <a:t>velocity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adult human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4B76E-A1D6-4DAA-8B9A-4E9F0DFB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 slow, normal </a:t>
            </a:r>
            <a:r>
              <a:rPr lang="de-DE" dirty="0" err="1"/>
              <a:t>walking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adult human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3,5km/h.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795FA97-251A-4C53-9547-701E71422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36059"/>
              </p:ext>
            </p:extLst>
          </p:nvPr>
        </p:nvGraphicFramePr>
        <p:xfrm>
          <a:off x="838200" y="1726141"/>
          <a:ext cx="5149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79105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670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Slow </a:t>
                      </a:r>
                      <a:r>
                        <a:rPr lang="de-DE" dirty="0" err="1"/>
                        <a:t>walking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speed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3,5km/h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8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length</a:t>
                      </a:r>
                      <a:r>
                        <a:rPr lang="de-DE" dirty="0"/>
                        <a:t> at 3,5km/h </a:t>
                      </a:r>
                      <a:r>
                        <a:rPr lang="de-DE" dirty="0" err="1"/>
                        <a:t>around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Steps</a:t>
                      </a:r>
                      <a:r>
                        <a:rPr lang="de-DE" dirty="0"/>
                        <a:t> per </a:t>
                      </a:r>
                      <a:r>
                        <a:rPr lang="de-DE" dirty="0" err="1"/>
                        <a:t>hour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70cm)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take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step</a:t>
                      </a:r>
                      <a:r>
                        <a:rPr lang="de-DE" dirty="0"/>
                        <a:t> (70cm)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80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Feet </a:t>
                      </a:r>
                      <a:r>
                        <a:rPr lang="de-DE" dirty="0" err="1"/>
                        <a:t>distance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standing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7087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63FD94B-381C-4DAD-A808-7F40A757C0DC}"/>
              </a:ext>
            </a:extLst>
          </p:cNvPr>
          <p:cNvSpPr txBox="1"/>
          <p:nvPr/>
        </p:nvSpPr>
        <p:spPr>
          <a:xfrm>
            <a:off x="762720" y="3855721"/>
            <a:ext cx="59041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In </a:t>
            </a:r>
            <a:r>
              <a:rPr lang="de-DE" b="1" u="sng" dirty="0" err="1"/>
              <a:t>other</a:t>
            </a:r>
            <a:r>
              <a:rPr lang="de-DE" b="1" u="sng" dirty="0"/>
              <a:t> </a:t>
            </a:r>
            <a:r>
              <a:rPr lang="de-DE" b="1" u="sng" dirty="0" err="1"/>
              <a:t>words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(70cm) in 0,72s,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br>
              <a:rPr lang="de-DE" dirty="0"/>
            </a:b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0° </a:t>
            </a:r>
            <a:r>
              <a:rPr lang="de-DE" dirty="0" err="1"/>
              <a:t>to</a:t>
            </a:r>
            <a:r>
              <a:rPr lang="de-DE" dirty="0"/>
              <a:t> +66,8°.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92,8°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15,5rpm </a:t>
            </a:r>
            <a:br>
              <a:rPr lang="de-DE" dirty="0"/>
            </a:b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spin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u="sng" dirty="0"/>
              <a:t>Note:</a:t>
            </a:r>
            <a:r>
              <a:rPr lang="de-DE" dirty="0"/>
              <a:t> </a:t>
            </a:r>
            <a:r>
              <a:rPr lang="de-DE" i="1" dirty="0"/>
              <a:t>15,5rpm </a:t>
            </a:r>
            <a:r>
              <a:rPr lang="de-DE" i="1" dirty="0" err="1"/>
              <a:t>is</a:t>
            </a:r>
            <a:r>
              <a:rPr lang="de-DE" i="1" dirty="0"/>
              <a:t> not </a:t>
            </a:r>
            <a:r>
              <a:rPr lang="de-DE" i="1" dirty="0" err="1"/>
              <a:t>the</a:t>
            </a:r>
            <a:r>
              <a:rPr lang="de-DE" i="1" dirty="0"/>
              <a:t> fastest </a:t>
            </a:r>
            <a:r>
              <a:rPr lang="de-DE" i="1" dirty="0" err="1"/>
              <a:t>speed</a:t>
            </a:r>
            <a:r>
              <a:rPr lang="de-DE" i="1" dirty="0"/>
              <a:t> </a:t>
            </a:r>
            <a:r>
              <a:rPr lang="de-DE" i="1" dirty="0" err="1"/>
              <a:t>which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br>
              <a:rPr lang="de-DE" i="1" dirty="0"/>
            </a:br>
            <a:r>
              <a:rPr lang="de-DE" i="1" dirty="0" err="1"/>
              <a:t>achieved</a:t>
            </a:r>
            <a:r>
              <a:rPr lang="de-DE" i="1" dirty="0"/>
              <a:t>, </a:t>
            </a:r>
            <a:r>
              <a:rPr lang="de-DE" i="1" dirty="0" err="1"/>
              <a:t>because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rotation</a:t>
            </a:r>
            <a:r>
              <a:rPr lang="de-DE" i="1" dirty="0"/>
              <a:t> </a:t>
            </a:r>
            <a:r>
              <a:rPr lang="de-DE" i="1" dirty="0" err="1"/>
              <a:t>speed</a:t>
            </a:r>
            <a:r>
              <a:rPr lang="de-DE" i="1" dirty="0"/>
              <a:t> </a:t>
            </a:r>
            <a:r>
              <a:rPr lang="de-DE" i="1" dirty="0" err="1"/>
              <a:t>depends</a:t>
            </a:r>
            <a:r>
              <a:rPr lang="de-DE" i="1" dirty="0"/>
              <a:t> on </a:t>
            </a:r>
            <a:br>
              <a:rPr lang="de-DE" i="1" dirty="0"/>
            </a:br>
            <a:r>
              <a:rPr lang="de-DE" i="1" dirty="0" err="1"/>
              <a:t>tangens</a:t>
            </a:r>
            <a:r>
              <a:rPr lang="de-DE" i="1" dirty="0"/>
              <a:t>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feet</a:t>
            </a:r>
            <a:r>
              <a:rPr lang="de-DE" i="1" dirty="0"/>
              <a:t> </a:t>
            </a:r>
            <a:r>
              <a:rPr lang="de-DE" i="1" dirty="0" err="1"/>
              <a:t>distance</a:t>
            </a:r>
            <a:r>
              <a:rPr lang="de-DE" i="1" dirty="0"/>
              <a:t> (</a:t>
            </a:r>
            <a:r>
              <a:rPr lang="de-DE" i="1" dirty="0" err="1"/>
              <a:t>while</a:t>
            </a:r>
            <a:r>
              <a:rPr lang="de-DE" i="1" dirty="0"/>
              <a:t> </a:t>
            </a:r>
            <a:r>
              <a:rPr lang="de-DE" i="1" dirty="0" err="1"/>
              <a:t>standing</a:t>
            </a:r>
            <a:r>
              <a:rPr lang="de-DE" i="1" dirty="0"/>
              <a:t>).</a:t>
            </a:r>
          </a:p>
        </p:txBody>
      </p:sp>
      <p:sp>
        <p:nvSpPr>
          <p:cNvPr id="51" name="Bogen 50">
            <a:extLst>
              <a:ext uri="{FF2B5EF4-FFF2-40B4-BE49-F238E27FC236}">
                <a16:creationId xmlns:a16="http://schemas.microsoft.com/office/drawing/2014/main" id="{934A1B05-EB0E-4348-87AF-6C66D5E88A59}"/>
              </a:ext>
            </a:extLst>
          </p:cNvPr>
          <p:cNvSpPr/>
          <p:nvPr/>
        </p:nvSpPr>
        <p:spPr>
          <a:xfrm>
            <a:off x="5988050" y="1470598"/>
            <a:ext cx="5664297" cy="5486403"/>
          </a:xfrm>
          <a:prstGeom prst="arc">
            <a:avLst>
              <a:gd name="adj1" fmla="val 17703183"/>
              <a:gd name="adj2" fmla="val 0"/>
            </a:avLst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C07A09D-8D02-4D57-8188-EC1A2AC97B97}"/>
              </a:ext>
            </a:extLst>
          </p:cNvPr>
          <p:cNvSpPr/>
          <p:nvPr/>
        </p:nvSpPr>
        <p:spPr>
          <a:xfrm>
            <a:off x="6386409" y="1680152"/>
            <a:ext cx="5010150" cy="501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568FB5F-83B2-4A18-B770-0CDB13398097}"/>
              </a:ext>
            </a:extLst>
          </p:cNvPr>
          <p:cNvCxnSpPr>
            <a:cxnSpLocks/>
            <a:stCxn id="53" idx="2"/>
            <a:endCxn id="53" idx="6"/>
          </p:cNvCxnSpPr>
          <p:nvPr/>
        </p:nvCxnSpPr>
        <p:spPr>
          <a:xfrm>
            <a:off x="6386409" y="4185227"/>
            <a:ext cx="5010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2E9B9F4-DA1E-4989-967A-C1FDBED9F6FE}"/>
              </a:ext>
            </a:extLst>
          </p:cNvPr>
          <p:cNvCxnSpPr>
            <a:cxnSpLocks/>
            <a:stCxn id="53" idx="4"/>
            <a:endCxn id="53" idx="0"/>
          </p:cNvCxnSpPr>
          <p:nvPr/>
        </p:nvCxnSpPr>
        <p:spPr>
          <a:xfrm flipV="1">
            <a:off x="8891484" y="1680152"/>
            <a:ext cx="0" cy="50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E9FC7BD2-3193-41CA-89A0-A540216E61D5}"/>
              </a:ext>
            </a:extLst>
          </p:cNvPr>
          <p:cNvGrpSpPr/>
          <p:nvPr/>
        </p:nvGrpSpPr>
        <p:grpSpPr>
          <a:xfrm>
            <a:off x="7634184" y="4037588"/>
            <a:ext cx="2514600" cy="295278"/>
            <a:chOff x="2811263" y="2519361"/>
            <a:chExt cx="2514600" cy="295278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2141F386-7F3A-4D12-B4A0-6C580148E54C}"/>
                </a:ext>
              </a:extLst>
            </p:cNvPr>
            <p:cNvCxnSpPr/>
            <p:nvPr/>
          </p:nvCxnSpPr>
          <p:spPr>
            <a:xfrm>
              <a:off x="3439913" y="25193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EB29D37D-0995-4BCA-BE48-74791B59FD60}"/>
                </a:ext>
              </a:extLst>
            </p:cNvPr>
            <p:cNvCxnSpPr/>
            <p:nvPr/>
          </p:nvCxnSpPr>
          <p:spPr>
            <a:xfrm>
              <a:off x="3649463" y="25193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CE115C5-08E8-4688-85BA-C7CC25ED7421}"/>
                </a:ext>
              </a:extLst>
            </p:cNvPr>
            <p:cNvCxnSpPr/>
            <p:nvPr/>
          </p:nvCxnSpPr>
          <p:spPr>
            <a:xfrm>
              <a:off x="3859013" y="2519361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9D276B4-9E5F-47EE-BDE0-E3E18B6CA0CE}"/>
                </a:ext>
              </a:extLst>
            </p:cNvPr>
            <p:cNvCxnSpPr/>
            <p:nvPr/>
          </p:nvCxnSpPr>
          <p:spPr>
            <a:xfrm>
              <a:off x="4278113" y="25193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AF6F194-C090-49A0-B58E-FC9F671F0457}"/>
                </a:ext>
              </a:extLst>
            </p:cNvPr>
            <p:cNvCxnSpPr/>
            <p:nvPr/>
          </p:nvCxnSpPr>
          <p:spPr>
            <a:xfrm>
              <a:off x="4487663" y="2519362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4A039745-FE70-45BF-B809-7D7631EFB915}"/>
                </a:ext>
              </a:extLst>
            </p:cNvPr>
            <p:cNvCxnSpPr/>
            <p:nvPr/>
          </p:nvCxnSpPr>
          <p:spPr>
            <a:xfrm>
              <a:off x="4697213" y="2519361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AA92B2C-3D17-4ADA-AC1F-AD5D3D5330C1}"/>
                </a:ext>
              </a:extLst>
            </p:cNvPr>
            <p:cNvCxnSpPr/>
            <p:nvPr/>
          </p:nvCxnSpPr>
          <p:spPr>
            <a:xfrm>
              <a:off x="4906763" y="2519362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61E3B29-5E1A-4C4F-A33D-ECA9CD6848C8}"/>
                </a:ext>
              </a:extLst>
            </p:cNvPr>
            <p:cNvCxnSpPr/>
            <p:nvPr/>
          </p:nvCxnSpPr>
          <p:spPr>
            <a:xfrm>
              <a:off x="5116313" y="2519361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90ABB801-F56A-439C-928C-EC79026B01F2}"/>
                </a:ext>
              </a:extLst>
            </p:cNvPr>
            <p:cNvCxnSpPr/>
            <p:nvPr/>
          </p:nvCxnSpPr>
          <p:spPr>
            <a:xfrm>
              <a:off x="3020813" y="25193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F4150C7-1DF3-45F2-A1BA-ABD13648EA2B}"/>
                </a:ext>
              </a:extLst>
            </p:cNvPr>
            <p:cNvCxnSpPr/>
            <p:nvPr/>
          </p:nvCxnSpPr>
          <p:spPr>
            <a:xfrm>
              <a:off x="3230363" y="2519361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C8696A7B-B15B-444F-AD80-108301A98BFA}"/>
                </a:ext>
              </a:extLst>
            </p:cNvPr>
            <p:cNvCxnSpPr/>
            <p:nvPr/>
          </p:nvCxnSpPr>
          <p:spPr>
            <a:xfrm>
              <a:off x="5325863" y="2519361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B0FF1B9F-811C-49F6-9BC5-F43C66E0870F}"/>
                </a:ext>
              </a:extLst>
            </p:cNvPr>
            <p:cNvCxnSpPr/>
            <p:nvPr/>
          </p:nvCxnSpPr>
          <p:spPr>
            <a:xfrm>
              <a:off x="2811263" y="25193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A44B58E-E6C2-4DD7-A883-5226DA678936}"/>
              </a:ext>
            </a:extLst>
          </p:cNvPr>
          <p:cNvGrpSpPr/>
          <p:nvPr/>
        </p:nvGrpSpPr>
        <p:grpSpPr>
          <a:xfrm>
            <a:off x="8743844" y="2718374"/>
            <a:ext cx="295279" cy="2933702"/>
            <a:chOff x="3644697" y="3619500"/>
            <a:chExt cx="295279" cy="2933702"/>
          </a:xfrm>
        </p:grpSpPr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22E810D1-948E-410D-AEDD-8E23F47C6BE2}"/>
                </a:ext>
              </a:extLst>
            </p:cNvPr>
            <p:cNvCxnSpPr/>
            <p:nvPr/>
          </p:nvCxnSpPr>
          <p:spPr>
            <a:xfrm rot="16200000">
              <a:off x="3792339" y="55673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18D19A99-1BFF-49B0-8605-62636E5F61F1}"/>
                </a:ext>
              </a:extLst>
            </p:cNvPr>
            <p:cNvCxnSpPr/>
            <p:nvPr/>
          </p:nvCxnSpPr>
          <p:spPr>
            <a:xfrm rot="16200000">
              <a:off x="3792338" y="535781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44DE133-6302-4861-B431-46B14EFAE9BA}"/>
                </a:ext>
              </a:extLst>
            </p:cNvPr>
            <p:cNvCxnSpPr/>
            <p:nvPr/>
          </p:nvCxnSpPr>
          <p:spPr>
            <a:xfrm rot="16200000">
              <a:off x="3792336" y="51482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0F404AF4-1848-4FC4-964E-A5D04F155127}"/>
                </a:ext>
              </a:extLst>
            </p:cNvPr>
            <p:cNvCxnSpPr/>
            <p:nvPr/>
          </p:nvCxnSpPr>
          <p:spPr>
            <a:xfrm rot="16200000">
              <a:off x="3792339" y="47291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AD2E609F-313B-42B5-B7AB-FACB8D0F222C}"/>
                </a:ext>
              </a:extLst>
            </p:cNvPr>
            <p:cNvCxnSpPr/>
            <p:nvPr/>
          </p:nvCxnSpPr>
          <p:spPr>
            <a:xfrm rot="16200000">
              <a:off x="3792337" y="451961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698C9D48-405C-4DB7-851B-CF1F4DE0529F}"/>
                </a:ext>
              </a:extLst>
            </p:cNvPr>
            <p:cNvCxnSpPr/>
            <p:nvPr/>
          </p:nvCxnSpPr>
          <p:spPr>
            <a:xfrm rot="16200000">
              <a:off x="3792336" y="43100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DFEDA78-878E-4FEA-883C-158432997A38}"/>
                </a:ext>
              </a:extLst>
            </p:cNvPr>
            <p:cNvCxnSpPr/>
            <p:nvPr/>
          </p:nvCxnSpPr>
          <p:spPr>
            <a:xfrm rot="16200000">
              <a:off x="3792337" y="410051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2D2F80A-14C2-4234-9794-4CDBC7B71FA8}"/>
                </a:ext>
              </a:extLst>
            </p:cNvPr>
            <p:cNvCxnSpPr/>
            <p:nvPr/>
          </p:nvCxnSpPr>
          <p:spPr>
            <a:xfrm rot="16200000">
              <a:off x="3792336" y="389096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ED500AEC-C387-43DE-8D56-6954E48A6808}"/>
                </a:ext>
              </a:extLst>
            </p:cNvPr>
            <p:cNvCxnSpPr/>
            <p:nvPr/>
          </p:nvCxnSpPr>
          <p:spPr>
            <a:xfrm rot="16200000">
              <a:off x="3792338" y="59864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FF353C6C-EE29-4F22-9DE2-7BDB3A86C0D7}"/>
                </a:ext>
              </a:extLst>
            </p:cNvPr>
            <p:cNvCxnSpPr/>
            <p:nvPr/>
          </p:nvCxnSpPr>
          <p:spPr>
            <a:xfrm rot="16200000">
              <a:off x="3792336" y="577691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F9E9CC5-93A5-4F7B-B76C-B77595363A23}"/>
                </a:ext>
              </a:extLst>
            </p:cNvPr>
            <p:cNvCxnSpPr/>
            <p:nvPr/>
          </p:nvCxnSpPr>
          <p:spPr>
            <a:xfrm rot="16200000">
              <a:off x="3792336" y="3681413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12DC198-9912-4E4B-8EA0-AAB0DF3CCE88}"/>
                </a:ext>
              </a:extLst>
            </p:cNvPr>
            <p:cNvCxnSpPr/>
            <p:nvPr/>
          </p:nvCxnSpPr>
          <p:spPr>
            <a:xfrm rot="16200000">
              <a:off x="3792338" y="619601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99C1CCA-D840-4F1B-952A-F9914013ECF2}"/>
                </a:ext>
              </a:extLst>
            </p:cNvPr>
            <p:cNvCxnSpPr/>
            <p:nvPr/>
          </p:nvCxnSpPr>
          <p:spPr>
            <a:xfrm rot="16200000">
              <a:off x="3792337" y="3471862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6B79B181-2DDC-4427-991F-F75C48B348C9}"/>
                </a:ext>
              </a:extLst>
            </p:cNvPr>
            <p:cNvCxnSpPr/>
            <p:nvPr/>
          </p:nvCxnSpPr>
          <p:spPr>
            <a:xfrm rot="16200000">
              <a:off x="3792335" y="6405564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E371DD5D-5852-4567-9C42-C1C08EBAD81E}"/>
              </a:ext>
            </a:extLst>
          </p:cNvPr>
          <p:cNvSpPr txBox="1"/>
          <p:nvPr/>
        </p:nvSpPr>
        <p:spPr>
          <a:xfrm>
            <a:off x="8472384" y="551943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-35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C6F3219-3667-4467-B1BF-11B1B7E8732F}"/>
              </a:ext>
            </a:extLst>
          </p:cNvPr>
          <p:cNvSpPr txBox="1"/>
          <p:nvPr/>
        </p:nvSpPr>
        <p:spPr>
          <a:xfrm>
            <a:off x="8497765" y="25952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35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C7F735C-C0E6-432A-8D6C-521F5AB7363B}"/>
              </a:ext>
            </a:extLst>
          </p:cNvPr>
          <p:cNvSpPr txBox="1"/>
          <p:nvPr/>
        </p:nvSpPr>
        <p:spPr>
          <a:xfrm>
            <a:off x="8264831" y="385256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-10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2674A5D-7E82-4DD6-8B25-CA3CA9950575}"/>
              </a:ext>
            </a:extLst>
          </p:cNvPr>
          <p:cNvSpPr txBox="1"/>
          <p:nvPr/>
        </p:nvSpPr>
        <p:spPr>
          <a:xfrm>
            <a:off x="7870078" y="385256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-20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1337359-BB58-4141-9C32-D95F93291EA3}"/>
              </a:ext>
            </a:extLst>
          </p:cNvPr>
          <p:cNvSpPr txBox="1"/>
          <p:nvPr/>
        </p:nvSpPr>
        <p:spPr>
          <a:xfrm>
            <a:off x="9157784" y="38468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89CB23D-6217-471D-9F8A-CB9DF3E9CB18}"/>
              </a:ext>
            </a:extLst>
          </p:cNvPr>
          <p:cNvSpPr txBox="1"/>
          <p:nvPr/>
        </p:nvSpPr>
        <p:spPr>
          <a:xfrm>
            <a:off x="9571626" y="38557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AB45F14F-70E3-44D4-A390-57A173734C93}"/>
                  </a:ext>
                </a:extLst>
              </p:cNvPr>
              <p:cNvSpPr txBox="1"/>
              <p:nvPr/>
            </p:nvSpPr>
            <p:spPr>
              <a:xfrm>
                <a:off x="11133902" y="2378692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AB45F14F-70E3-44D4-A390-57A17373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902" y="2378692"/>
                <a:ext cx="393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95CE87-E69E-4719-AE18-28E89BDD70B9}"/>
                  </a:ext>
                </a:extLst>
              </p:cNvPr>
              <p:cNvSpPr txBox="1"/>
              <p:nvPr/>
            </p:nvSpPr>
            <p:spPr>
              <a:xfrm>
                <a:off x="6173559" y="1344807"/>
                <a:ext cx="292124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num>
                              <m:den>
                                <m: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de-DE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66,8°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95CE87-E69E-4719-AE18-28E89BDD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59" y="1344807"/>
                <a:ext cx="2921249" cy="414537"/>
              </a:xfrm>
              <a:prstGeom prst="rect">
                <a:avLst/>
              </a:prstGeom>
              <a:blipFill>
                <a:blip r:embed="rId3"/>
                <a:stretch>
                  <a:fillRect l="-2088" t="-1471" r="-39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9F9451FD-EFA7-4982-B80D-5DE52B60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051556" y="4958274"/>
            <a:ext cx="420827" cy="114139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BD4452-D4AD-4C3E-8967-4CF42FEA5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310584" y="2174135"/>
            <a:ext cx="420828" cy="1141397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AD78E9A-FA6C-49EB-B6CE-A4F9287DC5C9}"/>
              </a:ext>
            </a:extLst>
          </p:cNvPr>
          <p:cNvCxnSpPr>
            <a:cxnSpLocks/>
          </p:cNvCxnSpPr>
          <p:nvPr/>
        </p:nvCxnSpPr>
        <p:spPr>
          <a:xfrm>
            <a:off x="8262834" y="2718373"/>
            <a:ext cx="0" cy="2933702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8FB8891-64DB-4BDE-8B13-1D7EC043AD8C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7898006" y="1714798"/>
            <a:ext cx="2090314" cy="4726246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43F1AD1-92B7-4D7D-A5E5-1613A93B06C0}"/>
              </a:ext>
            </a:extLst>
          </p:cNvPr>
          <p:cNvCxnSpPr>
            <a:cxnSpLocks/>
          </p:cNvCxnSpPr>
          <p:nvPr/>
        </p:nvCxnSpPr>
        <p:spPr>
          <a:xfrm flipV="1">
            <a:off x="9520134" y="2718374"/>
            <a:ext cx="0" cy="2933701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5F76D4-4D52-425D-B5A0-1AB056E8B02E}"/>
              </a:ext>
            </a:extLst>
          </p:cNvPr>
          <p:cNvGrpSpPr/>
          <p:nvPr/>
        </p:nvGrpSpPr>
        <p:grpSpPr>
          <a:xfrm>
            <a:off x="7769418" y="2718373"/>
            <a:ext cx="257176" cy="2934164"/>
            <a:chOff x="7769418" y="2718373"/>
            <a:chExt cx="257176" cy="2934164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61525D8-2464-4B7B-AC4A-9DDD12B8FC10}"/>
                </a:ext>
              </a:extLst>
            </p:cNvPr>
            <p:cNvCxnSpPr>
              <a:cxnSpLocks/>
            </p:cNvCxnSpPr>
            <p:nvPr/>
          </p:nvCxnSpPr>
          <p:spPr>
            <a:xfrm>
              <a:off x="7898006" y="2718373"/>
              <a:ext cx="0" cy="293370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21ED43F-086E-4974-AAF4-1AFE7033A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418" y="2718373"/>
              <a:ext cx="257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8ADAFA7C-109B-48AF-B370-87E26B753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418" y="5652537"/>
              <a:ext cx="257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8D443411-CB10-413C-B3CE-F7BD643745EC}"/>
              </a:ext>
            </a:extLst>
          </p:cNvPr>
          <p:cNvSpPr txBox="1"/>
          <p:nvPr/>
        </p:nvSpPr>
        <p:spPr>
          <a:xfrm rot="16200000">
            <a:off x="7550029" y="336542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70cm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7DDFA8D-0081-4867-B01A-A8B6C14EA431}"/>
              </a:ext>
            </a:extLst>
          </p:cNvPr>
          <p:cNvGrpSpPr/>
          <p:nvPr/>
        </p:nvGrpSpPr>
        <p:grpSpPr>
          <a:xfrm rot="5400000">
            <a:off x="8842702" y="5511207"/>
            <a:ext cx="131382" cy="1237275"/>
            <a:chOff x="7769418" y="2718373"/>
            <a:chExt cx="257176" cy="2934164"/>
          </a:xfrm>
        </p:grpSpPr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FF8BDCBF-F1FC-4707-AFD7-594167CCAAE6}"/>
                </a:ext>
              </a:extLst>
            </p:cNvPr>
            <p:cNvCxnSpPr>
              <a:cxnSpLocks/>
            </p:cNvCxnSpPr>
            <p:nvPr/>
          </p:nvCxnSpPr>
          <p:spPr>
            <a:xfrm>
              <a:off x="7898006" y="2718373"/>
              <a:ext cx="0" cy="293370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1A3E14D6-5431-4BDE-BC3A-1A277F490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418" y="2718373"/>
              <a:ext cx="257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DB7174F-5023-4A1C-9CF7-0C8130F47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418" y="5652537"/>
              <a:ext cx="2571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>
            <a:extLst>
              <a:ext uri="{FF2B5EF4-FFF2-40B4-BE49-F238E27FC236}">
                <a16:creationId xmlns:a16="http://schemas.microsoft.com/office/drawing/2014/main" id="{743E206C-3F17-486B-B2B4-C4050B4B71B6}"/>
              </a:ext>
            </a:extLst>
          </p:cNvPr>
          <p:cNvSpPr txBox="1"/>
          <p:nvPr/>
        </p:nvSpPr>
        <p:spPr>
          <a:xfrm>
            <a:off x="8956943" y="607328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30cm</a:t>
            </a:r>
          </a:p>
        </p:txBody>
      </p:sp>
    </p:spTree>
    <p:extLst>
      <p:ext uri="{BB962C8B-B14F-4D97-AF65-F5344CB8AC3E}">
        <p14:creationId xmlns:p14="http://schemas.microsoft.com/office/powerpoint/2010/main" val="38650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m 36">
            <a:extLst>
              <a:ext uri="{FF2B5EF4-FFF2-40B4-BE49-F238E27FC236}">
                <a16:creationId xmlns:a16="http://schemas.microsoft.com/office/drawing/2014/main" id="{ED4EA2C8-A821-41BA-8421-AB89B8559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187331"/>
              </p:ext>
            </p:extLst>
          </p:nvPr>
        </p:nvGraphicFramePr>
        <p:xfrm>
          <a:off x="721021" y="1614354"/>
          <a:ext cx="8161020" cy="398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20C968-0AFB-4EA0-A1F9-27A45E6B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Walking </a:t>
            </a:r>
            <a:r>
              <a:rPr lang="de-DE" sz="3200" dirty="0" err="1"/>
              <a:t>straight</a:t>
            </a:r>
            <a:r>
              <a:rPr lang="de-DE" sz="3200" dirty="0"/>
              <a:t> </a:t>
            </a:r>
            <a:r>
              <a:rPr lang="de-DE" sz="3200" dirty="0" err="1"/>
              <a:t>ahead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70cm in 0,72s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595D37-D9CD-4B25-9771-B708E7BCF77F}"/>
              </a:ext>
            </a:extLst>
          </p:cNvPr>
          <p:cNvGrpSpPr/>
          <p:nvPr/>
        </p:nvGrpSpPr>
        <p:grpSpPr>
          <a:xfrm>
            <a:off x="3160773" y="2420745"/>
            <a:ext cx="754280" cy="994299"/>
            <a:chOff x="3160773" y="2420745"/>
            <a:chExt cx="754280" cy="994299"/>
          </a:xfrm>
        </p:grpSpPr>
        <p:sp>
          <p:nvSpPr>
            <p:cNvPr id="10" name="Sprechblase: rechteckig mit abgerundeten Ecken 9">
              <a:extLst>
                <a:ext uri="{FF2B5EF4-FFF2-40B4-BE49-F238E27FC236}">
                  <a16:creationId xmlns:a16="http://schemas.microsoft.com/office/drawing/2014/main" id="{B5183B0B-16F2-4C2F-B6F7-734A13FCF2C4}"/>
                </a:ext>
              </a:extLst>
            </p:cNvPr>
            <p:cNvSpPr/>
            <p:nvPr/>
          </p:nvSpPr>
          <p:spPr>
            <a:xfrm>
              <a:off x="3160773" y="2420745"/>
              <a:ext cx="754280" cy="994299"/>
            </a:xfrm>
            <a:prstGeom prst="wedgeRoundRectCallout">
              <a:avLst>
                <a:gd name="adj1" fmla="val -52644"/>
                <a:gd name="adj2" fmla="val 6071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B03A937-AFD6-4984-9AAB-1F046814E1AF}"/>
                </a:ext>
              </a:extLst>
            </p:cNvPr>
            <p:cNvGrpSpPr/>
            <p:nvPr/>
          </p:nvGrpSpPr>
          <p:grpSpPr>
            <a:xfrm>
              <a:off x="3376930" y="2464490"/>
              <a:ext cx="342814" cy="852754"/>
              <a:chOff x="3563361" y="1273245"/>
              <a:chExt cx="841655" cy="2093628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C9C0F6A1-07E7-415F-80C4-45A29BEF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3563361" y="2225479"/>
                <a:ext cx="420827" cy="1141394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EB212A-8E28-482A-B86B-2091DD348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3984188" y="1273245"/>
                <a:ext cx="420828" cy="1141397"/>
              </a:xfrm>
              <a:prstGeom prst="rect">
                <a:avLst/>
              </a:prstGeom>
            </p:spPr>
          </p:pic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A8E20B8D-C875-45EF-9613-BB10D9982795}"/>
              </a:ext>
            </a:extLst>
          </p:cNvPr>
          <p:cNvGrpSpPr/>
          <p:nvPr/>
        </p:nvGrpSpPr>
        <p:grpSpPr>
          <a:xfrm>
            <a:off x="7116408" y="4209532"/>
            <a:ext cx="754280" cy="994299"/>
            <a:chOff x="5341720" y="5270483"/>
            <a:chExt cx="754280" cy="994299"/>
          </a:xfrm>
        </p:grpSpPr>
        <p:sp>
          <p:nvSpPr>
            <p:cNvPr id="15" name="Sprechblase: rechteckig mit abgerundeten Ecken 14">
              <a:extLst>
                <a:ext uri="{FF2B5EF4-FFF2-40B4-BE49-F238E27FC236}">
                  <a16:creationId xmlns:a16="http://schemas.microsoft.com/office/drawing/2014/main" id="{20BD2B25-1905-434D-AF05-AB7D356D28F8}"/>
                </a:ext>
              </a:extLst>
            </p:cNvPr>
            <p:cNvSpPr/>
            <p:nvPr/>
          </p:nvSpPr>
          <p:spPr>
            <a:xfrm>
              <a:off x="5341720" y="5270483"/>
              <a:ext cx="754280" cy="994299"/>
            </a:xfrm>
            <a:prstGeom prst="wedgeRoundRectCallout">
              <a:avLst>
                <a:gd name="adj1" fmla="val -93837"/>
                <a:gd name="adj2" fmla="val -7053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67C36CB0-EEB2-46DD-8287-8A88843D44BB}"/>
                </a:ext>
              </a:extLst>
            </p:cNvPr>
            <p:cNvGrpSpPr/>
            <p:nvPr/>
          </p:nvGrpSpPr>
          <p:grpSpPr>
            <a:xfrm>
              <a:off x="5513126" y="5302732"/>
              <a:ext cx="377140" cy="929802"/>
              <a:chOff x="5513126" y="5302732"/>
              <a:chExt cx="377140" cy="929802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F514C5BF-3916-41D7-B39E-A0A4260FF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5513126" y="5302732"/>
                <a:ext cx="171407" cy="46490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FF535BB3-56F8-45C3-B77F-7F2594569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718859" y="5767632"/>
                <a:ext cx="171407" cy="464902"/>
              </a:xfrm>
              <a:prstGeom prst="rect">
                <a:avLst/>
              </a:prstGeom>
            </p:spPr>
          </p:pic>
        </p:grpSp>
      </p:grp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D249B21B-033C-4C1E-819F-54FA4E4A02C0}"/>
              </a:ext>
            </a:extLst>
          </p:cNvPr>
          <p:cNvSpPr/>
          <p:nvPr/>
        </p:nvSpPr>
        <p:spPr>
          <a:xfrm>
            <a:off x="1448862" y="1181273"/>
            <a:ext cx="754280" cy="994299"/>
          </a:xfrm>
          <a:prstGeom prst="wedgeRoundRectCallout">
            <a:avLst>
              <a:gd name="adj1" fmla="val -43228"/>
              <a:gd name="adj2" fmla="val 8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AA4E07F-8C4F-487B-82E3-5AB7B639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8661" y="1455535"/>
            <a:ext cx="171407" cy="4649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B079404-8BEC-4B9E-9214-4C273CD2D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835197" y="1355633"/>
            <a:ext cx="171407" cy="464902"/>
          </a:xfrm>
          <a:prstGeom prst="rect">
            <a:avLst/>
          </a:prstGeom>
        </p:spPr>
      </p:pic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7719CBE1-34D4-4689-AA1E-8BEF16EBA6CF}"/>
              </a:ext>
            </a:extLst>
          </p:cNvPr>
          <p:cNvSpPr/>
          <p:nvPr/>
        </p:nvSpPr>
        <p:spPr>
          <a:xfrm>
            <a:off x="4047251" y="5236981"/>
            <a:ext cx="754280" cy="994299"/>
          </a:xfrm>
          <a:prstGeom prst="wedgeRoundRectCallout">
            <a:avLst>
              <a:gd name="adj1" fmla="val 72655"/>
              <a:gd name="adj2" fmla="val -64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9FEE66A-0620-4C57-8791-3520AD082890}"/>
              </a:ext>
            </a:extLst>
          </p:cNvPr>
          <p:cNvGrpSpPr/>
          <p:nvPr/>
        </p:nvGrpSpPr>
        <p:grpSpPr>
          <a:xfrm>
            <a:off x="4235821" y="5501679"/>
            <a:ext cx="377139" cy="464902"/>
            <a:chOff x="-547361" y="3523623"/>
            <a:chExt cx="377139" cy="464902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1C0E03A-E016-48A6-899D-9712669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547361" y="3523625"/>
              <a:ext cx="171407" cy="46490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9934000-FF3D-4BDD-A9B6-0CEE0E507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-341629" y="3523623"/>
              <a:ext cx="171407" cy="464902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ACBD997-3602-46DF-AB59-DFB1795F9D57}"/>
              </a:ext>
            </a:extLst>
          </p:cNvPr>
          <p:cNvGrpSpPr/>
          <p:nvPr/>
        </p:nvGrpSpPr>
        <p:grpSpPr>
          <a:xfrm>
            <a:off x="8884381" y="1195475"/>
            <a:ext cx="754280" cy="994299"/>
            <a:chOff x="-718769" y="3317245"/>
            <a:chExt cx="754280" cy="994299"/>
          </a:xfrm>
        </p:grpSpPr>
        <p:sp>
          <p:nvSpPr>
            <p:cNvPr id="33" name="Sprechblase: rechteckig mit abgerundeten Ecken 32">
              <a:extLst>
                <a:ext uri="{FF2B5EF4-FFF2-40B4-BE49-F238E27FC236}">
                  <a16:creationId xmlns:a16="http://schemas.microsoft.com/office/drawing/2014/main" id="{9869117F-7A49-49B3-8F1B-53DBA81EEA47}"/>
                </a:ext>
              </a:extLst>
            </p:cNvPr>
            <p:cNvSpPr/>
            <p:nvPr/>
          </p:nvSpPr>
          <p:spPr>
            <a:xfrm>
              <a:off x="-718769" y="3317245"/>
              <a:ext cx="754280" cy="994299"/>
            </a:xfrm>
            <a:prstGeom prst="wedgeRoundRectCallout">
              <a:avLst>
                <a:gd name="adj1" fmla="val -79714"/>
                <a:gd name="adj2" fmla="val 7410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63D4A39E-6B0D-4CB3-B2CB-4C7C1C6895DF}"/>
                </a:ext>
              </a:extLst>
            </p:cNvPr>
            <p:cNvGrpSpPr/>
            <p:nvPr/>
          </p:nvGrpSpPr>
          <p:grpSpPr>
            <a:xfrm>
              <a:off x="-530199" y="3581943"/>
              <a:ext cx="377139" cy="464902"/>
              <a:chOff x="-547361" y="3523623"/>
              <a:chExt cx="377139" cy="464902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8FFE042-8630-4D4D-84FD-67283819B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-547361" y="3523625"/>
                <a:ext cx="171407" cy="46490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B7394E23-4A0C-45A9-9568-0FF9C5BC8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-341629" y="3523623"/>
                <a:ext cx="171407" cy="464902"/>
              </a:xfrm>
              <a:prstGeom prst="rect">
                <a:avLst/>
              </a:prstGeom>
            </p:spPr>
          </p:pic>
        </p:grpSp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F056F6B5-CA8D-4657-B039-5A846C33D78B}"/>
              </a:ext>
            </a:extLst>
          </p:cNvPr>
          <p:cNvSpPr txBox="1"/>
          <p:nvPr/>
        </p:nvSpPr>
        <p:spPr>
          <a:xfrm>
            <a:off x="677334" y="6248400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rpm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30rpm </a:t>
            </a:r>
            <a:r>
              <a:rPr lang="de-DE" dirty="0" err="1"/>
              <a:t>or</a:t>
            </a:r>
            <a:r>
              <a:rPr lang="de-DE" dirty="0"/>
              <a:t> 180°/</a:t>
            </a:r>
            <a:r>
              <a:rPr lang="de-DE" dirty="0" err="1"/>
              <a:t>second</a:t>
            </a:r>
            <a:r>
              <a:rPr lang="de-DE" dirty="0"/>
              <a:t>.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89FC9FE-6E4D-48BA-87E1-3CBE6E97E228}"/>
              </a:ext>
            </a:extLst>
          </p:cNvPr>
          <p:cNvCxnSpPr/>
          <p:nvPr/>
        </p:nvCxnSpPr>
        <p:spPr>
          <a:xfrm flipV="1">
            <a:off x="2102343" y="1415022"/>
            <a:ext cx="0" cy="5054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B703F94-1C0D-4D8C-8D0D-AFF37BADFCC1}"/>
              </a:ext>
            </a:extLst>
          </p:cNvPr>
          <p:cNvCxnSpPr>
            <a:cxnSpLocks/>
          </p:cNvCxnSpPr>
          <p:nvPr/>
        </p:nvCxnSpPr>
        <p:spPr>
          <a:xfrm>
            <a:off x="1545917" y="1459622"/>
            <a:ext cx="0" cy="46081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94EE54-101C-43AB-809B-A1B9B210B190}"/>
              </a:ext>
            </a:extLst>
          </p:cNvPr>
          <p:cNvCxnSpPr/>
          <p:nvPr/>
        </p:nvCxnSpPr>
        <p:spPr>
          <a:xfrm flipV="1">
            <a:off x="3816126" y="2663924"/>
            <a:ext cx="0" cy="5054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19C647E-51BF-4B9C-B0B6-7E4EA324D405}"/>
              </a:ext>
            </a:extLst>
          </p:cNvPr>
          <p:cNvCxnSpPr>
            <a:cxnSpLocks/>
          </p:cNvCxnSpPr>
          <p:nvPr/>
        </p:nvCxnSpPr>
        <p:spPr>
          <a:xfrm>
            <a:off x="3259700" y="2708524"/>
            <a:ext cx="0" cy="46081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rechblase: rechteckig mit abgerundeten Ecken 43">
            <a:extLst>
              <a:ext uri="{FF2B5EF4-FFF2-40B4-BE49-F238E27FC236}">
                <a16:creationId xmlns:a16="http://schemas.microsoft.com/office/drawing/2014/main" id="{6E84C14C-EA4F-4EA7-A7D7-5F0CD1E29ACF}"/>
              </a:ext>
            </a:extLst>
          </p:cNvPr>
          <p:cNvSpPr/>
          <p:nvPr/>
        </p:nvSpPr>
        <p:spPr>
          <a:xfrm>
            <a:off x="2406493" y="4061430"/>
            <a:ext cx="754280" cy="994299"/>
          </a:xfrm>
          <a:prstGeom prst="wedgeRoundRectCallout">
            <a:avLst>
              <a:gd name="adj1" fmla="val 71110"/>
              <a:gd name="adj2" fmla="val -54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50203DF-14C2-4779-B306-DAC787CCAD67}"/>
              </a:ext>
            </a:extLst>
          </p:cNvPr>
          <p:cNvGrpSpPr/>
          <p:nvPr/>
        </p:nvGrpSpPr>
        <p:grpSpPr>
          <a:xfrm>
            <a:off x="2622650" y="4105175"/>
            <a:ext cx="342814" cy="852754"/>
            <a:chOff x="3563361" y="1273245"/>
            <a:chExt cx="841655" cy="2093628"/>
          </a:xfrm>
        </p:grpSpPr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15FF5A49-DCCD-459A-9C3A-F7A605C06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563361" y="2225479"/>
              <a:ext cx="420827" cy="1141394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B67E2595-B70A-4B41-BF0E-51D2B5FC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984188" y="1273245"/>
              <a:ext cx="420828" cy="1141397"/>
            </a:xfrm>
            <a:prstGeom prst="rect">
              <a:avLst/>
            </a:prstGeom>
          </p:spPr>
        </p:pic>
      </p:grp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A40B6B-5219-462B-A28C-142DA72E046D}"/>
              </a:ext>
            </a:extLst>
          </p:cNvPr>
          <p:cNvCxnSpPr>
            <a:cxnSpLocks/>
          </p:cNvCxnSpPr>
          <p:nvPr/>
        </p:nvCxnSpPr>
        <p:spPr>
          <a:xfrm flipV="1">
            <a:off x="2518921" y="4262793"/>
            <a:ext cx="0" cy="44388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6CF65A-556A-4C16-ACC3-AE38A243F3D3}"/>
              </a:ext>
            </a:extLst>
          </p:cNvPr>
          <p:cNvCxnSpPr>
            <a:cxnSpLocks/>
          </p:cNvCxnSpPr>
          <p:nvPr/>
        </p:nvCxnSpPr>
        <p:spPr>
          <a:xfrm>
            <a:off x="3057870" y="4298122"/>
            <a:ext cx="0" cy="47008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53EDDB4-B3DB-4985-958B-33CCDD483CBA}"/>
              </a:ext>
            </a:extLst>
          </p:cNvPr>
          <p:cNvCxnSpPr>
            <a:cxnSpLocks/>
          </p:cNvCxnSpPr>
          <p:nvPr/>
        </p:nvCxnSpPr>
        <p:spPr>
          <a:xfrm flipV="1">
            <a:off x="4157221" y="5461168"/>
            <a:ext cx="0" cy="44388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5918D68-613C-47B1-B5C0-B0EFFC16EF45}"/>
              </a:ext>
            </a:extLst>
          </p:cNvPr>
          <p:cNvCxnSpPr>
            <a:cxnSpLocks/>
          </p:cNvCxnSpPr>
          <p:nvPr/>
        </p:nvCxnSpPr>
        <p:spPr>
          <a:xfrm>
            <a:off x="4696170" y="5496497"/>
            <a:ext cx="0" cy="47008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prechblase: rechteckig mit abgerundeten Ecken 52">
            <a:extLst>
              <a:ext uri="{FF2B5EF4-FFF2-40B4-BE49-F238E27FC236}">
                <a16:creationId xmlns:a16="http://schemas.microsoft.com/office/drawing/2014/main" id="{42F9B083-61A9-4BA1-9213-EC5C8B14CC9A}"/>
              </a:ext>
            </a:extLst>
          </p:cNvPr>
          <p:cNvSpPr/>
          <p:nvPr/>
        </p:nvSpPr>
        <p:spPr>
          <a:xfrm>
            <a:off x="5341720" y="5259729"/>
            <a:ext cx="754280" cy="994299"/>
          </a:xfrm>
          <a:prstGeom prst="wedgeRoundRectCallout">
            <a:avLst>
              <a:gd name="adj1" fmla="val -66252"/>
              <a:gd name="adj2" fmla="val -67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909CFCBE-5563-4753-9C90-18D445A63CF1}"/>
              </a:ext>
            </a:extLst>
          </p:cNvPr>
          <p:cNvGrpSpPr/>
          <p:nvPr/>
        </p:nvGrpSpPr>
        <p:grpSpPr>
          <a:xfrm>
            <a:off x="5530290" y="5524427"/>
            <a:ext cx="377139" cy="464902"/>
            <a:chOff x="-547361" y="3523623"/>
            <a:chExt cx="377139" cy="46490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8AC0D3E9-9221-4A8B-BF3A-F5DEA6909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547361" y="3523625"/>
              <a:ext cx="171407" cy="4649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1396FBC-16B0-48E4-B4D3-519A8F82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-341629" y="3523623"/>
              <a:ext cx="171407" cy="464902"/>
            </a:xfrm>
            <a:prstGeom prst="rect">
              <a:avLst/>
            </a:prstGeom>
          </p:spPr>
        </p:pic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C270D90-EADC-41EE-9CFA-63D857819D1D}"/>
              </a:ext>
            </a:extLst>
          </p:cNvPr>
          <p:cNvCxnSpPr>
            <a:cxnSpLocks/>
          </p:cNvCxnSpPr>
          <p:nvPr/>
        </p:nvCxnSpPr>
        <p:spPr>
          <a:xfrm flipV="1">
            <a:off x="5452621" y="5489098"/>
            <a:ext cx="0" cy="44388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FC30B80-D5C6-4789-87CF-43F5E92AFC45}"/>
              </a:ext>
            </a:extLst>
          </p:cNvPr>
          <p:cNvCxnSpPr>
            <a:cxnSpLocks/>
          </p:cNvCxnSpPr>
          <p:nvPr/>
        </p:nvCxnSpPr>
        <p:spPr>
          <a:xfrm>
            <a:off x="5991570" y="5524427"/>
            <a:ext cx="0" cy="47008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prechblase: rechteckig mit abgerundeten Ecken 65">
            <a:extLst>
              <a:ext uri="{FF2B5EF4-FFF2-40B4-BE49-F238E27FC236}">
                <a16:creationId xmlns:a16="http://schemas.microsoft.com/office/drawing/2014/main" id="{67B839E0-278E-40C9-9016-D3736B120EE9}"/>
              </a:ext>
            </a:extLst>
          </p:cNvPr>
          <p:cNvSpPr/>
          <p:nvPr/>
        </p:nvSpPr>
        <p:spPr>
          <a:xfrm>
            <a:off x="6110659" y="2166774"/>
            <a:ext cx="754280" cy="994299"/>
          </a:xfrm>
          <a:prstGeom prst="wedgeRoundRectCallout">
            <a:avLst>
              <a:gd name="adj1" fmla="val 58961"/>
              <a:gd name="adj2" fmla="val 84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BC1C17-6E86-4EA3-AA64-454ABFFF31C7}"/>
              </a:ext>
            </a:extLst>
          </p:cNvPr>
          <p:cNvGrpSpPr/>
          <p:nvPr/>
        </p:nvGrpSpPr>
        <p:grpSpPr>
          <a:xfrm>
            <a:off x="6282065" y="2199023"/>
            <a:ext cx="377140" cy="929802"/>
            <a:chOff x="5513126" y="5302732"/>
            <a:chExt cx="377140" cy="929802"/>
          </a:xfrm>
        </p:grpSpPr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0DCFDBF9-5DFF-4EB5-BA8C-C349431E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513126" y="5302732"/>
              <a:ext cx="171407" cy="46490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DE6DD039-F7B4-4FDD-BC03-002EF90C8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718859" y="5767632"/>
              <a:ext cx="171407" cy="464902"/>
            </a:xfrm>
            <a:prstGeom prst="rect">
              <a:avLst/>
            </a:prstGeom>
          </p:spPr>
        </p:pic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E33317B-A290-48D4-A678-10711CAC06EA}"/>
              </a:ext>
            </a:extLst>
          </p:cNvPr>
          <p:cNvCxnSpPr/>
          <p:nvPr/>
        </p:nvCxnSpPr>
        <p:spPr>
          <a:xfrm flipV="1">
            <a:off x="6763252" y="2409757"/>
            <a:ext cx="0" cy="5054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E19894F-CCB1-4CC4-A54F-8D2CC13D8EB7}"/>
              </a:ext>
            </a:extLst>
          </p:cNvPr>
          <p:cNvCxnSpPr>
            <a:cxnSpLocks/>
          </p:cNvCxnSpPr>
          <p:nvPr/>
        </p:nvCxnSpPr>
        <p:spPr>
          <a:xfrm>
            <a:off x="6206826" y="2454357"/>
            <a:ext cx="0" cy="46081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8B2822D-4E86-4E05-B346-48927E1FBFE9}"/>
              </a:ext>
            </a:extLst>
          </p:cNvPr>
          <p:cNvCxnSpPr>
            <a:cxnSpLocks/>
          </p:cNvCxnSpPr>
          <p:nvPr/>
        </p:nvCxnSpPr>
        <p:spPr>
          <a:xfrm flipV="1">
            <a:off x="7214746" y="4436309"/>
            <a:ext cx="0" cy="44388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979312D-7693-410F-A103-E44AF5A84393}"/>
              </a:ext>
            </a:extLst>
          </p:cNvPr>
          <p:cNvCxnSpPr>
            <a:cxnSpLocks/>
          </p:cNvCxnSpPr>
          <p:nvPr/>
        </p:nvCxnSpPr>
        <p:spPr>
          <a:xfrm>
            <a:off x="7753695" y="4471638"/>
            <a:ext cx="0" cy="47008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9A24C24-ADB2-4071-84EE-E991C6E8F216}"/>
              </a:ext>
            </a:extLst>
          </p:cNvPr>
          <p:cNvCxnSpPr/>
          <p:nvPr/>
        </p:nvCxnSpPr>
        <p:spPr>
          <a:xfrm flipV="1">
            <a:off x="9544552" y="1415022"/>
            <a:ext cx="0" cy="50541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5DF66ED-24EA-4831-BB23-846584E4F59F}"/>
              </a:ext>
            </a:extLst>
          </p:cNvPr>
          <p:cNvCxnSpPr>
            <a:cxnSpLocks/>
          </p:cNvCxnSpPr>
          <p:nvPr/>
        </p:nvCxnSpPr>
        <p:spPr>
          <a:xfrm>
            <a:off x="8988126" y="1459622"/>
            <a:ext cx="0" cy="46081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30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185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Trebuchet MS</vt:lpstr>
      <vt:lpstr>Wingdings 3</vt:lpstr>
      <vt:lpstr>Facette</vt:lpstr>
      <vt:lpstr>Slow walking velocity of an adult human</vt:lpstr>
      <vt:lpstr>Walking straight ahead with 70cm in 0,72s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Wasmeier, Peter</dc:creator>
  <cp:lastModifiedBy>Wasmeier, Peter</cp:lastModifiedBy>
  <cp:revision>23</cp:revision>
  <dcterms:created xsi:type="dcterms:W3CDTF">2021-02-09T08:45:02Z</dcterms:created>
  <dcterms:modified xsi:type="dcterms:W3CDTF">2021-02-09T15:10:47Z</dcterms:modified>
</cp:coreProperties>
</file>