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67" r:id="rId2"/>
    <p:sldId id="256" r:id="rId3"/>
    <p:sldId id="263" r:id="rId4"/>
    <p:sldId id="266" r:id="rId5"/>
    <p:sldId id="262" r:id="rId6"/>
    <p:sldId id="257" r:id="rId7"/>
    <p:sldId id="261" r:id="rId8"/>
    <p:sldId id="258" r:id="rId9"/>
    <p:sldId id="259" r:id="rId10"/>
    <p:sldId id="265" r:id="rId11"/>
    <p:sldId id="268" r:id="rId12"/>
    <p:sldId id="269"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smeier, Peter" initials="WP" lastIdx="3" clrIdx="0">
    <p:extLst>
      <p:ext uri="{19B8F6BF-5375-455C-9EA6-DF929625EA0E}">
        <p15:presenceInfo xmlns:p15="http://schemas.microsoft.com/office/powerpoint/2012/main" userId="S::peter.wasmeier@Brooks.com::975e5655-34f0-468e-8e1d-deb8b2223b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4" autoAdjust="0"/>
    <p:restoredTop sz="94660"/>
  </p:normalViewPr>
  <p:slideViewPr>
    <p:cSldViewPr snapToGrid="0">
      <p:cViewPr varScale="1">
        <p:scale>
          <a:sx n="86" d="100"/>
          <a:sy n="86"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AS035B61\Peter%20Wasmeier\Projekte\VR%20Treadmill%20Crosswalk\Dokumente\Achsen%20verhalten%20sich%20wie%20Tangens%20und%20Cosinu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AS035B61\Peter%20Wasmeier\Projekte\VR%20Treadmill%20Crosswalk\Dokumente\Achsen%20verhalten%20sich%20wie%20Tangens%20und%20Cosinu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a:t>1. Achse (</a:t>
            </a:r>
            <a:r>
              <a:rPr lang="el-GR" sz="1400" b="1" i="0" u="none" strike="noStrike" baseline="0" dirty="0">
                <a:effectLst/>
                <a:latin typeface="Arial" panose="020B0604020202020204" pitchFamily="34" charset="0"/>
                <a:cs typeface="Arial" panose="020B0604020202020204" pitchFamily="34" charset="0"/>
              </a:rPr>
              <a:t>α</a:t>
            </a:r>
            <a:r>
              <a:rPr lang="de-DE" sz="1400" b="1" i="0" u="none" strike="noStrike" baseline="0" dirty="0">
                <a:effectLst/>
              </a:rPr>
              <a:t> </a:t>
            </a:r>
            <a:r>
              <a:rPr lang="de-DE" dirty="0"/>
              <a:t>Drehachse)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FF0000"/>
              </a:solidFill>
              <a:round/>
            </a:ln>
            <a:effectLst/>
          </c:spPr>
          <c:marker>
            <c:symbol val="none"/>
          </c:marker>
          <c:xVal>
            <c:numRef>
              <c:f>Tabelle2!$B$4:$B$8</c:f>
              <c:numCache>
                <c:formatCode>General</c:formatCode>
                <c:ptCount val="5"/>
                <c:pt idx="0">
                  <c:v>0</c:v>
                </c:pt>
                <c:pt idx="1">
                  <c:v>1</c:v>
                </c:pt>
                <c:pt idx="2">
                  <c:v>2</c:v>
                </c:pt>
                <c:pt idx="3">
                  <c:v>3</c:v>
                </c:pt>
                <c:pt idx="4">
                  <c:v>4</c:v>
                </c:pt>
              </c:numCache>
            </c:numRef>
          </c:xVal>
          <c:yVal>
            <c:numRef>
              <c:f>Tabelle2!$C$4:$C$8</c:f>
              <c:numCache>
                <c:formatCode>General</c:formatCode>
                <c:ptCount val="5"/>
                <c:pt idx="0">
                  <c:v>0</c:v>
                </c:pt>
                <c:pt idx="1">
                  <c:v>27</c:v>
                </c:pt>
                <c:pt idx="2">
                  <c:v>45</c:v>
                </c:pt>
                <c:pt idx="3">
                  <c:v>56</c:v>
                </c:pt>
                <c:pt idx="4">
                  <c:v>63</c:v>
                </c:pt>
              </c:numCache>
            </c:numRef>
          </c:yVal>
          <c:smooth val="0"/>
          <c:extLst>
            <c:ext xmlns:c16="http://schemas.microsoft.com/office/drawing/2014/chart" uri="{C3380CC4-5D6E-409C-BE32-E72D297353CC}">
              <c16:uniqueId val="{00000000-367C-42A7-8C92-EB303CE568DE}"/>
            </c:ext>
          </c:extLst>
        </c:ser>
        <c:dLbls>
          <c:showLegendKey val="0"/>
          <c:showVal val="0"/>
          <c:showCatName val="0"/>
          <c:showSerName val="0"/>
          <c:showPercent val="0"/>
          <c:showBubbleSize val="0"/>
        </c:dLbls>
        <c:axId val="442900496"/>
        <c:axId val="402524720"/>
      </c:scatterChart>
      <c:valAx>
        <c:axId val="44290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24720"/>
        <c:crosses val="autoZero"/>
        <c:crossBetween val="midCat"/>
      </c:valAx>
      <c:valAx>
        <c:axId val="402524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429004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a:t>2. Achse (</a:t>
            </a:r>
            <a:r>
              <a:rPr lang="de-DE" b="1" dirty="0"/>
              <a:t>L</a:t>
            </a:r>
            <a:r>
              <a:rPr lang="de-DE" dirty="0"/>
              <a:t> Linearachse)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7030A0"/>
              </a:solidFill>
              <a:round/>
            </a:ln>
            <a:effectLst/>
          </c:spPr>
          <c:marker>
            <c:symbol val="none"/>
          </c:marker>
          <c:xVal>
            <c:numRef>
              <c:f>Tabelle2!$B$11:$B$15</c:f>
              <c:numCache>
                <c:formatCode>General</c:formatCode>
                <c:ptCount val="5"/>
                <c:pt idx="0">
                  <c:v>0</c:v>
                </c:pt>
                <c:pt idx="1">
                  <c:v>1</c:v>
                </c:pt>
                <c:pt idx="2">
                  <c:v>2</c:v>
                </c:pt>
                <c:pt idx="3">
                  <c:v>3</c:v>
                </c:pt>
                <c:pt idx="4">
                  <c:v>4</c:v>
                </c:pt>
              </c:numCache>
            </c:numRef>
          </c:xVal>
          <c:yVal>
            <c:numRef>
              <c:f>Tabelle2!$C$11:$C$15</c:f>
              <c:numCache>
                <c:formatCode>General</c:formatCode>
                <c:ptCount val="5"/>
                <c:pt idx="0">
                  <c:v>2</c:v>
                </c:pt>
                <c:pt idx="1">
                  <c:v>2.2000000000000002</c:v>
                </c:pt>
                <c:pt idx="2">
                  <c:v>2.8</c:v>
                </c:pt>
                <c:pt idx="3">
                  <c:v>3.6</c:v>
                </c:pt>
                <c:pt idx="4">
                  <c:v>4.5</c:v>
                </c:pt>
              </c:numCache>
            </c:numRef>
          </c:yVal>
          <c:smooth val="0"/>
          <c:extLst>
            <c:ext xmlns:c16="http://schemas.microsoft.com/office/drawing/2014/chart" uri="{C3380CC4-5D6E-409C-BE32-E72D297353CC}">
              <c16:uniqueId val="{00000000-510E-4742-B2CA-7BD819358137}"/>
            </c:ext>
          </c:extLst>
        </c:ser>
        <c:dLbls>
          <c:showLegendKey val="0"/>
          <c:showVal val="0"/>
          <c:showCatName val="0"/>
          <c:showSerName val="0"/>
          <c:showPercent val="0"/>
          <c:showBubbleSize val="0"/>
        </c:dLbls>
        <c:axId val="439862448"/>
        <c:axId val="402536784"/>
      </c:scatterChart>
      <c:valAx>
        <c:axId val="439862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36784"/>
        <c:crosses val="autoZero"/>
        <c:crossBetween val="midCat"/>
      </c:valAx>
      <c:valAx>
        <c:axId val="40253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39862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 (Strecke </a:t>
            </a:r>
            <a:r>
              <a:rPr lang="de-DE" b="1" i="1" dirty="0"/>
              <a:t>L</a:t>
            </a:r>
            <a:r>
              <a:rPr lang="de-DE" b="1"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7030A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Tabelle1!$D$72:$D$136</c:f>
              <c:numCache>
                <c:formatCode>General</c:formatCode>
                <c:ptCount val="65"/>
                <c:pt idx="0">
                  <c:v>2</c:v>
                </c:pt>
                <c:pt idx="1">
                  <c:v>2.0615528128088303</c:v>
                </c:pt>
                <c:pt idx="2">
                  <c:v>2.2360679774997898</c:v>
                </c:pt>
                <c:pt idx="3">
                  <c:v>2.5</c:v>
                </c:pt>
                <c:pt idx="4">
                  <c:v>2.8284271247461903</c:v>
                </c:pt>
                <c:pt idx="5">
                  <c:v>3.2015621187164243</c:v>
                </c:pt>
                <c:pt idx="6">
                  <c:v>3.6055512754639891</c:v>
                </c:pt>
                <c:pt idx="7">
                  <c:v>4.0311288741492746</c:v>
                </c:pt>
                <c:pt idx="8">
                  <c:v>4.4721359549995796</c:v>
                </c:pt>
                <c:pt idx="9">
                  <c:v>4.0311288741492746</c:v>
                </c:pt>
                <c:pt idx="10">
                  <c:v>3.6055512754639891</c:v>
                </c:pt>
                <c:pt idx="11">
                  <c:v>3.2015621187164243</c:v>
                </c:pt>
                <c:pt idx="12">
                  <c:v>2.8284271247461903</c:v>
                </c:pt>
                <c:pt idx="13">
                  <c:v>2.5</c:v>
                </c:pt>
                <c:pt idx="14">
                  <c:v>2.2360679774997898</c:v>
                </c:pt>
                <c:pt idx="15">
                  <c:v>2.0615528128088303</c:v>
                </c:pt>
                <c:pt idx="16">
                  <c:v>2</c:v>
                </c:pt>
                <c:pt idx="17">
                  <c:v>2.0615528128088303</c:v>
                </c:pt>
                <c:pt idx="18">
                  <c:v>2.2360679774997898</c:v>
                </c:pt>
                <c:pt idx="19">
                  <c:v>2.5</c:v>
                </c:pt>
                <c:pt idx="20">
                  <c:v>2.8284271247461903</c:v>
                </c:pt>
                <c:pt idx="21">
                  <c:v>3.2015621187164243</c:v>
                </c:pt>
                <c:pt idx="22">
                  <c:v>3.6055512754639891</c:v>
                </c:pt>
                <c:pt idx="23">
                  <c:v>4.0311288741492746</c:v>
                </c:pt>
                <c:pt idx="24">
                  <c:v>4.4721359549995796</c:v>
                </c:pt>
                <c:pt idx="25">
                  <c:v>4.0311288741492746</c:v>
                </c:pt>
                <c:pt idx="26">
                  <c:v>3.6055512754639891</c:v>
                </c:pt>
                <c:pt idx="27">
                  <c:v>3.2015621187164243</c:v>
                </c:pt>
                <c:pt idx="28">
                  <c:v>2.8284271247461903</c:v>
                </c:pt>
                <c:pt idx="29">
                  <c:v>2.5</c:v>
                </c:pt>
                <c:pt idx="30">
                  <c:v>2.2360679774997898</c:v>
                </c:pt>
                <c:pt idx="31">
                  <c:v>2.0615528128088303</c:v>
                </c:pt>
                <c:pt idx="32">
                  <c:v>2</c:v>
                </c:pt>
                <c:pt idx="33">
                  <c:v>2.0615528128088303</c:v>
                </c:pt>
                <c:pt idx="34">
                  <c:v>2.2360679774997898</c:v>
                </c:pt>
                <c:pt idx="35">
                  <c:v>2.5</c:v>
                </c:pt>
                <c:pt idx="36">
                  <c:v>2.8284271247461903</c:v>
                </c:pt>
                <c:pt idx="37">
                  <c:v>3.2015621187164243</c:v>
                </c:pt>
                <c:pt idx="38">
                  <c:v>3.6055512754639891</c:v>
                </c:pt>
                <c:pt idx="39">
                  <c:v>4.0311288741492746</c:v>
                </c:pt>
                <c:pt idx="40">
                  <c:v>4.4721359549995796</c:v>
                </c:pt>
                <c:pt idx="41">
                  <c:v>4.0311288741492746</c:v>
                </c:pt>
                <c:pt idx="42">
                  <c:v>3.6055512754639891</c:v>
                </c:pt>
                <c:pt idx="43">
                  <c:v>3.2015621187164243</c:v>
                </c:pt>
                <c:pt idx="44">
                  <c:v>2.8284271247461903</c:v>
                </c:pt>
                <c:pt idx="45">
                  <c:v>2.5</c:v>
                </c:pt>
                <c:pt idx="46">
                  <c:v>2.2360679774997898</c:v>
                </c:pt>
                <c:pt idx="47">
                  <c:v>2.0615528128088303</c:v>
                </c:pt>
                <c:pt idx="48">
                  <c:v>2</c:v>
                </c:pt>
                <c:pt idx="49">
                  <c:v>2.0615528128088303</c:v>
                </c:pt>
                <c:pt idx="50">
                  <c:v>2.2360679774997898</c:v>
                </c:pt>
                <c:pt idx="51">
                  <c:v>2.5</c:v>
                </c:pt>
                <c:pt idx="52">
                  <c:v>2.8284271247461903</c:v>
                </c:pt>
                <c:pt idx="53">
                  <c:v>3.2015621187164243</c:v>
                </c:pt>
                <c:pt idx="54">
                  <c:v>3.6055512754639891</c:v>
                </c:pt>
                <c:pt idx="55">
                  <c:v>4.0311288741492746</c:v>
                </c:pt>
                <c:pt idx="56">
                  <c:v>4.4721359549995796</c:v>
                </c:pt>
                <c:pt idx="57">
                  <c:v>4.0311288741492746</c:v>
                </c:pt>
                <c:pt idx="58">
                  <c:v>3.6055512754639891</c:v>
                </c:pt>
                <c:pt idx="59">
                  <c:v>3.2015621187164243</c:v>
                </c:pt>
                <c:pt idx="60">
                  <c:v>2.8284271247461903</c:v>
                </c:pt>
                <c:pt idx="61">
                  <c:v>2.5</c:v>
                </c:pt>
                <c:pt idx="62">
                  <c:v>2.2360679774997898</c:v>
                </c:pt>
                <c:pt idx="63">
                  <c:v>2.0615528128088303</c:v>
                </c:pt>
                <c:pt idx="64">
                  <c:v>2</c:v>
                </c:pt>
              </c:numCache>
            </c:numRef>
          </c:yVal>
          <c:smooth val="0"/>
          <c:extLst>
            <c:ext xmlns:c16="http://schemas.microsoft.com/office/drawing/2014/chart" uri="{C3380CC4-5D6E-409C-BE32-E72D297353CC}">
              <c16:uniqueId val="{00000000-BDF9-4189-B82E-060870B73CA6}"/>
            </c:ext>
          </c:extLst>
        </c:ser>
        <c:dLbls>
          <c:showLegendKey val="0"/>
          <c:showVal val="0"/>
          <c:showCatName val="0"/>
          <c:showSerName val="0"/>
          <c:showPercent val="0"/>
          <c:showBubbleSize val="0"/>
        </c:dLbls>
        <c:axId val="280132159"/>
        <c:axId val="278931183"/>
      </c:scatterChart>
      <c:valAx>
        <c:axId val="28013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31183"/>
        <c:crosses val="autoZero"/>
        <c:crossBetween val="midCat"/>
      </c:valAx>
      <c:valAx>
        <c:axId val="27893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801321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(Winkel </a:t>
            </a:r>
            <a:r>
              <a:rPr lang="de-DE" b="1" i="1" dirty="0"/>
              <a:t>Alpha</a:t>
            </a:r>
            <a:r>
              <a:rPr lang="de-DE" b="1"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FF000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Tabelle1!$D$2:$D$66</c:f>
              <c:numCache>
                <c:formatCode>General</c:formatCode>
                <c:ptCount val="65"/>
                <c:pt idx="0">
                  <c:v>0</c:v>
                </c:pt>
                <c:pt idx="1">
                  <c:v>14.036243467926477</c:v>
                </c:pt>
                <c:pt idx="2">
                  <c:v>26.56505117707799</c:v>
                </c:pt>
                <c:pt idx="3">
                  <c:v>36.86989764584402</c:v>
                </c:pt>
                <c:pt idx="4">
                  <c:v>45</c:v>
                </c:pt>
                <c:pt idx="5">
                  <c:v>51.340191745909912</c:v>
                </c:pt>
                <c:pt idx="6">
                  <c:v>56.309932474020215</c:v>
                </c:pt>
                <c:pt idx="7">
                  <c:v>60.255118703057789</c:v>
                </c:pt>
                <c:pt idx="8">
                  <c:v>63.43494882292201</c:v>
                </c:pt>
                <c:pt idx="9">
                  <c:v>60.255118703057789</c:v>
                </c:pt>
                <c:pt idx="10">
                  <c:v>56.309932474020215</c:v>
                </c:pt>
                <c:pt idx="11">
                  <c:v>51.340191745909912</c:v>
                </c:pt>
                <c:pt idx="12">
                  <c:v>45</c:v>
                </c:pt>
                <c:pt idx="13">
                  <c:v>36.86989764584402</c:v>
                </c:pt>
                <c:pt idx="14">
                  <c:v>26.56505117707799</c:v>
                </c:pt>
                <c:pt idx="15">
                  <c:v>14.036243467926477</c:v>
                </c:pt>
                <c:pt idx="16">
                  <c:v>0</c:v>
                </c:pt>
                <c:pt idx="17">
                  <c:v>-14.036243467926477</c:v>
                </c:pt>
                <c:pt idx="18">
                  <c:v>-26.56505117707799</c:v>
                </c:pt>
                <c:pt idx="19">
                  <c:v>-36.86989764584402</c:v>
                </c:pt>
                <c:pt idx="20">
                  <c:v>-45</c:v>
                </c:pt>
                <c:pt idx="21">
                  <c:v>-51.340191745909912</c:v>
                </c:pt>
                <c:pt idx="22">
                  <c:v>-56.309932474020215</c:v>
                </c:pt>
                <c:pt idx="23">
                  <c:v>-60.255118703057789</c:v>
                </c:pt>
                <c:pt idx="24">
                  <c:v>-63.43494882292201</c:v>
                </c:pt>
                <c:pt idx="25">
                  <c:v>-60.255118703057789</c:v>
                </c:pt>
                <c:pt idx="26">
                  <c:v>-56.309932474020215</c:v>
                </c:pt>
                <c:pt idx="27">
                  <c:v>-51.340191745909912</c:v>
                </c:pt>
                <c:pt idx="28">
                  <c:v>-45</c:v>
                </c:pt>
                <c:pt idx="29">
                  <c:v>-36.86989764584402</c:v>
                </c:pt>
                <c:pt idx="30">
                  <c:v>-26.56505117707799</c:v>
                </c:pt>
                <c:pt idx="31">
                  <c:v>-14.036243467926477</c:v>
                </c:pt>
                <c:pt idx="32">
                  <c:v>0</c:v>
                </c:pt>
                <c:pt idx="33">
                  <c:v>14.036243467926477</c:v>
                </c:pt>
                <c:pt idx="34">
                  <c:v>26.56505117707799</c:v>
                </c:pt>
                <c:pt idx="35">
                  <c:v>36.86989764584402</c:v>
                </c:pt>
                <c:pt idx="36">
                  <c:v>45</c:v>
                </c:pt>
                <c:pt idx="37">
                  <c:v>51.340191745909912</c:v>
                </c:pt>
                <c:pt idx="38">
                  <c:v>56.309932474020215</c:v>
                </c:pt>
                <c:pt idx="39">
                  <c:v>60.255118703057789</c:v>
                </c:pt>
                <c:pt idx="40">
                  <c:v>63.43494882292201</c:v>
                </c:pt>
                <c:pt idx="41">
                  <c:v>60.255118703057789</c:v>
                </c:pt>
                <c:pt idx="42">
                  <c:v>56.309932474020215</c:v>
                </c:pt>
                <c:pt idx="43">
                  <c:v>51.340191745909912</c:v>
                </c:pt>
                <c:pt idx="44">
                  <c:v>45</c:v>
                </c:pt>
                <c:pt idx="45">
                  <c:v>36.86989764584402</c:v>
                </c:pt>
                <c:pt idx="46">
                  <c:v>26.56505117707799</c:v>
                </c:pt>
                <c:pt idx="47">
                  <c:v>14.036243467926477</c:v>
                </c:pt>
                <c:pt idx="48">
                  <c:v>0</c:v>
                </c:pt>
                <c:pt idx="49">
                  <c:v>-14.036243467926477</c:v>
                </c:pt>
                <c:pt idx="50">
                  <c:v>-26.56505117707799</c:v>
                </c:pt>
                <c:pt idx="51">
                  <c:v>-36.86989764584402</c:v>
                </c:pt>
                <c:pt idx="52">
                  <c:v>-45</c:v>
                </c:pt>
                <c:pt idx="53">
                  <c:v>-51.340191745909912</c:v>
                </c:pt>
                <c:pt idx="54">
                  <c:v>-56.309932474020215</c:v>
                </c:pt>
                <c:pt idx="55">
                  <c:v>-60.255118703057789</c:v>
                </c:pt>
                <c:pt idx="56">
                  <c:v>-63.43494882292201</c:v>
                </c:pt>
                <c:pt idx="57">
                  <c:v>-60.255118703057789</c:v>
                </c:pt>
                <c:pt idx="58">
                  <c:v>-56.309932474020215</c:v>
                </c:pt>
                <c:pt idx="59">
                  <c:v>-51.340191745909912</c:v>
                </c:pt>
                <c:pt idx="60">
                  <c:v>-45</c:v>
                </c:pt>
                <c:pt idx="61">
                  <c:v>-36.86989764584402</c:v>
                </c:pt>
                <c:pt idx="62">
                  <c:v>-26.56505117707799</c:v>
                </c:pt>
                <c:pt idx="63">
                  <c:v>-14.036243467926477</c:v>
                </c:pt>
                <c:pt idx="64">
                  <c:v>0</c:v>
                </c:pt>
              </c:numCache>
            </c:numRef>
          </c:yVal>
          <c:smooth val="0"/>
          <c:extLst>
            <c:ext xmlns:c16="http://schemas.microsoft.com/office/drawing/2014/chart" uri="{C3380CC4-5D6E-409C-BE32-E72D297353CC}">
              <c16:uniqueId val="{00000000-E866-4218-A2F7-D3CDAF0D877F}"/>
            </c:ext>
          </c:extLst>
        </c:ser>
        <c:dLbls>
          <c:showLegendKey val="0"/>
          <c:showVal val="0"/>
          <c:showCatName val="0"/>
          <c:showSerName val="0"/>
          <c:showPercent val="0"/>
          <c:showBubbleSize val="0"/>
        </c:dLbls>
        <c:axId val="99429423"/>
        <c:axId val="278949071"/>
      </c:scatterChart>
      <c:valAx>
        <c:axId val="994294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49071"/>
        <c:crosses val="autoZero"/>
        <c:crossBetween val="midCat"/>
      </c:valAx>
      <c:valAx>
        <c:axId val="27894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429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a:t>
            </a:r>
            <a:r>
              <a:rPr lang="de-DE" b="1" baseline="0" dirty="0"/>
              <a:t> </a:t>
            </a:r>
            <a:r>
              <a:rPr lang="de-DE" b="1" dirty="0"/>
              <a:t>Geschwindigkeit vs. 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Tabelle1!$D$71</c:f>
              <c:strCache>
                <c:ptCount val="1"/>
                <c:pt idx="0">
                  <c:v>L</c:v>
                </c:pt>
              </c:strCache>
            </c:strRef>
          </c:tx>
          <c:spPr>
            <a:ln w="38100" cap="rnd">
              <a:solidFill>
                <a:srgbClr val="7030A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Tabelle1!$D$72:$D$136</c:f>
              <c:numCache>
                <c:formatCode>General</c:formatCode>
                <c:ptCount val="65"/>
                <c:pt idx="0">
                  <c:v>2</c:v>
                </c:pt>
                <c:pt idx="1">
                  <c:v>2.0615528128088303</c:v>
                </c:pt>
                <c:pt idx="2">
                  <c:v>2.2360679774997898</c:v>
                </c:pt>
                <c:pt idx="3">
                  <c:v>2.5</c:v>
                </c:pt>
                <c:pt idx="4">
                  <c:v>2.8284271247461903</c:v>
                </c:pt>
                <c:pt idx="5">
                  <c:v>3.2015621187164243</c:v>
                </c:pt>
                <c:pt idx="6">
                  <c:v>3.6055512754639891</c:v>
                </c:pt>
                <c:pt idx="7">
                  <c:v>4.0311288741492746</c:v>
                </c:pt>
                <c:pt idx="8">
                  <c:v>4.4721359549995796</c:v>
                </c:pt>
                <c:pt idx="9">
                  <c:v>4.0311288741492746</c:v>
                </c:pt>
                <c:pt idx="10">
                  <c:v>3.6055512754639891</c:v>
                </c:pt>
                <c:pt idx="11">
                  <c:v>3.2015621187164243</c:v>
                </c:pt>
                <c:pt idx="12">
                  <c:v>2.8284271247461903</c:v>
                </c:pt>
                <c:pt idx="13">
                  <c:v>2.5</c:v>
                </c:pt>
                <c:pt idx="14">
                  <c:v>2.2360679774997898</c:v>
                </c:pt>
                <c:pt idx="15">
                  <c:v>2.0615528128088303</c:v>
                </c:pt>
                <c:pt idx="16">
                  <c:v>2</c:v>
                </c:pt>
                <c:pt idx="17">
                  <c:v>2.0615528128088303</c:v>
                </c:pt>
                <c:pt idx="18">
                  <c:v>2.2360679774997898</c:v>
                </c:pt>
                <c:pt idx="19">
                  <c:v>2.5</c:v>
                </c:pt>
                <c:pt idx="20">
                  <c:v>2.8284271247461903</c:v>
                </c:pt>
                <c:pt idx="21">
                  <c:v>3.2015621187164243</c:v>
                </c:pt>
                <c:pt idx="22">
                  <c:v>3.6055512754639891</c:v>
                </c:pt>
                <c:pt idx="23">
                  <c:v>4.0311288741492746</c:v>
                </c:pt>
                <c:pt idx="24">
                  <c:v>4.4721359549995796</c:v>
                </c:pt>
                <c:pt idx="25">
                  <c:v>4.0311288741492746</c:v>
                </c:pt>
                <c:pt idx="26">
                  <c:v>3.6055512754639891</c:v>
                </c:pt>
                <c:pt idx="27">
                  <c:v>3.2015621187164243</c:v>
                </c:pt>
                <c:pt idx="28">
                  <c:v>2.8284271247461903</c:v>
                </c:pt>
                <c:pt idx="29">
                  <c:v>2.5</c:v>
                </c:pt>
                <c:pt idx="30">
                  <c:v>2.2360679774997898</c:v>
                </c:pt>
                <c:pt idx="31">
                  <c:v>2.0615528128088303</c:v>
                </c:pt>
                <c:pt idx="32">
                  <c:v>2</c:v>
                </c:pt>
                <c:pt idx="33">
                  <c:v>2.0615528128088303</c:v>
                </c:pt>
                <c:pt idx="34">
                  <c:v>2.2360679774997898</c:v>
                </c:pt>
                <c:pt idx="35">
                  <c:v>2.5</c:v>
                </c:pt>
                <c:pt idx="36">
                  <c:v>2.8284271247461903</c:v>
                </c:pt>
                <c:pt idx="37">
                  <c:v>3.2015621187164243</c:v>
                </c:pt>
                <c:pt idx="38">
                  <c:v>3.6055512754639891</c:v>
                </c:pt>
                <c:pt idx="39">
                  <c:v>4.0311288741492746</c:v>
                </c:pt>
                <c:pt idx="40">
                  <c:v>4.4721359549995796</c:v>
                </c:pt>
                <c:pt idx="41">
                  <c:v>4.0311288741492746</c:v>
                </c:pt>
                <c:pt idx="42">
                  <c:v>3.6055512754639891</c:v>
                </c:pt>
                <c:pt idx="43">
                  <c:v>3.2015621187164243</c:v>
                </c:pt>
                <c:pt idx="44">
                  <c:v>2.8284271247461903</c:v>
                </c:pt>
                <c:pt idx="45">
                  <c:v>2.5</c:v>
                </c:pt>
                <c:pt idx="46">
                  <c:v>2.2360679774997898</c:v>
                </c:pt>
                <c:pt idx="47">
                  <c:v>2.0615528128088303</c:v>
                </c:pt>
                <c:pt idx="48">
                  <c:v>2</c:v>
                </c:pt>
                <c:pt idx="49">
                  <c:v>2.0615528128088303</c:v>
                </c:pt>
                <c:pt idx="50">
                  <c:v>2.2360679774997898</c:v>
                </c:pt>
                <c:pt idx="51">
                  <c:v>2.5</c:v>
                </c:pt>
                <c:pt idx="52">
                  <c:v>2.8284271247461903</c:v>
                </c:pt>
                <c:pt idx="53">
                  <c:v>3.2015621187164243</c:v>
                </c:pt>
                <c:pt idx="54">
                  <c:v>3.6055512754639891</c:v>
                </c:pt>
                <c:pt idx="55">
                  <c:v>4.0311288741492746</c:v>
                </c:pt>
                <c:pt idx="56">
                  <c:v>4.4721359549995796</c:v>
                </c:pt>
                <c:pt idx="57">
                  <c:v>4.0311288741492746</c:v>
                </c:pt>
                <c:pt idx="58">
                  <c:v>3.6055512754639891</c:v>
                </c:pt>
                <c:pt idx="59">
                  <c:v>3.2015621187164243</c:v>
                </c:pt>
                <c:pt idx="60">
                  <c:v>2.8284271247461903</c:v>
                </c:pt>
                <c:pt idx="61">
                  <c:v>2.5</c:v>
                </c:pt>
                <c:pt idx="62">
                  <c:v>2.2360679774997898</c:v>
                </c:pt>
                <c:pt idx="63">
                  <c:v>2.0615528128088303</c:v>
                </c:pt>
                <c:pt idx="64">
                  <c:v>2</c:v>
                </c:pt>
              </c:numCache>
            </c:numRef>
          </c:yVal>
          <c:smooth val="0"/>
          <c:extLst>
            <c:ext xmlns:c16="http://schemas.microsoft.com/office/drawing/2014/chart" uri="{C3380CC4-5D6E-409C-BE32-E72D297353CC}">
              <c16:uniqueId val="{00000000-2787-444E-8169-B78B3C5CD926}"/>
            </c:ext>
          </c:extLst>
        </c:ser>
        <c:ser>
          <c:idx val="1"/>
          <c:order val="1"/>
          <c:tx>
            <c:strRef>
              <c:f>Tabelle1!$E$71</c:f>
              <c:strCache>
                <c:ptCount val="1"/>
                <c:pt idx="0">
                  <c:v>V</c:v>
                </c:pt>
              </c:strCache>
            </c:strRef>
          </c:tx>
          <c:spPr>
            <a:ln w="38100" cap="rnd">
              <a:solidFill>
                <a:srgbClr val="00B0F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Tabelle1!$E$72:$E$136</c:f>
              <c:numCache>
                <c:formatCode>General</c:formatCode>
                <c:ptCount val="65"/>
                <c:pt idx="0">
                  <c:v>0</c:v>
                </c:pt>
                <c:pt idx="1">
                  <c:v>6.1552812808830293E-2</c:v>
                </c:pt>
                <c:pt idx="2">
                  <c:v>0.17451516469095951</c:v>
                </c:pt>
                <c:pt idx="3">
                  <c:v>0.26393202250021019</c:v>
                </c:pt>
                <c:pt idx="4">
                  <c:v>0.32842712474619029</c:v>
                </c:pt>
                <c:pt idx="5">
                  <c:v>0.37313499397023397</c:v>
                </c:pt>
                <c:pt idx="6">
                  <c:v>0.40398915674756486</c:v>
                </c:pt>
                <c:pt idx="7">
                  <c:v>0.42557759868528544</c:v>
                </c:pt>
                <c:pt idx="8">
                  <c:v>0.44100708085030504</c:v>
                </c:pt>
                <c:pt idx="9">
                  <c:v>-0.44100708085030504</c:v>
                </c:pt>
                <c:pt idx="10">
                  <c:v>-0.42557759868528544</c:v>
                </c:pt>
                <c:pt idx="11">
                  <c:v>-0.40398915674756486</c:v>
                </c:pt>
                <c:pt idx="12">
                  <c:v>-0.37313499397023397</c:v>
                </c:pt>
                <c:pt idx="13">
                  <c:v>-0.32842712474619029</c:v>
                </c:pt>
                <c:pt idx="14">
                  <c:v>-0.26393202250021019</c:v>
                </c:pt>
                <c:pt idx="15">
                  <c:v>-0.17451516469095951</c:v>
                </c:pt>
                <c:pt idx="16">
                  <c:v>-6.1552812808830293E-2</c:v>
                </c:pt>
                <c:pt idx="17">
                  <c:v>6.1552812808830293E-2</c:v>
                </c:pt>
                <c:pt idx="18">
                  <c:v>0.17451516469095951</c:v>
                </c:pt>
                <c:pt idx="19">
                  <c:v>0.26393202250021019</c:v>
                </c:pt>
                <c:pt idx="20">
                  <c:v>0.32842712474619029</c:v>
                </c:pt>
                <c:pt idx="21">
                  <c:v>0.37313499397023397</c:v>
                </c:pt>
                <c:pt idx="22">
                  <c:v>0.40398915674756486</c:v>
                </c:pt>
                <c:pt idx="23">
                  <c:v>0.42557759868528544</c:v>
                </c:pt>
                <c:pt idx="24">
                  <c:v>0.44100708085030504</c:v>
                </c:pt>
                <c:pt idx="25">
                  <c:v>-0.44100708085030504</c:v>
                </c:pt>
                <c:pt idx="26">
                  <c:v>-0.42557759868528544</c:v>
                </c:pt>
                <c:pt idx="27">
                  <c:v>-0.40398915674756486</c:v>
                </c:pt>
                <c:pt idx="28">
                  <c:v>-0.37313499397023397</c:v>
                </c:pt>
                <c:pt idx="29">
                  <c:v>-0.32842712474619029</c:v>
                </c:pt>
                <c:pt idx="30">
                  <c:v>-0.26393202250021019</c:v>
                </c:pt>
                <c:pt idx="31">
                  <c:v>-0.17451516469095951</c:v>
                </c:pt>
                <c:pt idx="32">
                  <c:v>-6.1552812808830293E-2</c:v>
                </c:pt>
                <c:pt idx="33">
                  <c:v>6.1552812808830293E-2</c:v>
                </c:pt>
                <c:pt idx="34">
                  <c:v>0.17451516469095951</c:v>
                </c:pt>
                <c:pt idx="35">
                  <c:v>0.26393202250021019</c:v>
                </c:pt>
                <c:pt idx="36">
                  <c:v>0.32842712474619029</c:v>
                </c:pt>
                <c:pt idx="37">
                  <c:v>0.37313499397023397</c:v>
                </c:pt>
                <c:pt idx="38">
                  <c:v>0.40398915674756486</c:v>
                </c:pt>
                <c:pt idx="39">
                  <c:v>0.42557759868528544</c:v>
                </c:pt>
                <c:pt idx="40">
                  <c:v>0.44100708085030504</c:v>
                </c:pt>
                <c:pt idx="41">
                  <c:v>-0.44100708085030504</c:v>
                </c:pt>
                <c:pt idx="42">
                  <c:v>-0.42557759868528544</c:v>
                </c:pt>
                <c:pt idx="43">
                  <c:v>-0.40398915674756486</c:v>
                </c:pt>
                <c:pt idx="44">
                  <c:v>-0.37313499397023397</c:v>
                </c:pt>
                <c:pt idx="45">
                  <c:v>-0.32842712474619029</c:v>
                </c:pt>
                <c:pt idx="46">
                  <c:v>-0.26393202250021019</c:v>
                </c:pt>
                <c:pt idx="47">
                  <c:v>-0.17451516469095951</c:v>
                </c:pt>
                <c:pt idx="48">
                  <c:v>-6.1552812808830293E-2</c:v>
                </c:pt>
                <c:pt idx="49">
                  <c:v>6.1552812808830293E-2</c:v>
                </c:pt>
                <c:pt idx="50">
                  <c:v>0.17451516469095951</c:v>
                </c:pt>
                <c:pt idx="51">
                  <c:v>0.26393202250021019</c:v>
                </c:pt>
                <c:pt idx="52">
                  <c:v>0.32842712474619029</c:v>
                </c:pt>
                <c:pt idx="53">
                  <c:v>0.37313499397023397</c:v>
                </c:pt>
                <c:pt idx="54">
                  <c:v>0.40398915674756486</c:v>
                </c:pt>
                <c:pt idx="55">
                  <c:v>0.42557759868528544</c:v>
                </c:pt>
                <c:pt idx="56">
                  <c:v>0.44100708085030504</c:v>
                </c:pt>
                <c:pt idx="57">
                  <c:v>-0.44100708085030504</c:v>
                </c:pt>
                <c:pt idx="58">
                  <c:v>-0.42557759868528544</c:v>
                </c:pt>
                <c:pt idx="59">
                  <c:v>-0.40398915674756486</c:v>
                </c:pt>
                <c:pt idx="60">
                  <c:v>-0.37313499397023397</c:v>
                </c:pt>
                <c:pt idx="61">
                  <c:v>-0.32842712474619029</c:v>
                </c:pt>
                <c:pt idx="62">
                  <c:v>-0.26393202250021019</c:v>
                </c:pt>
                <c:pt idx="63">
                  <c:v>-0.17451516469095951</c:v>
                </c:pt>
                <c:pt idx="64">
                  <c:v>-6.1552812808830293E-2</c:v>
                </c:pt>
              </c:numCache>
            </c:numRef>
          </c:yVal>
          <c:smooth val="0"/>
          <c:extLst>
            <c:ext xmlns:c16="http://schemas.microsoft.com/office/drawing/2014/chart" uri="{C3380CC4-5D6E-409C-BE32-E72D297353CC}">
              <c16:uniqueId val="{00000001-2787-444E-8169-B78B3C5CD926}"/>
            </c:ext>
          </c:extLst>
        </c:ser>
        <c:dLbls>
          <c:showLegendKey val="0"/>
          <c:showVal val="0"/>
          <c:showCatName val="0"/>
          <c:showSerName val="0"/>
          <c:showPercent val="0"/>
          <c:showBubbleSize val="0"/>
        </c:dLbls>
        <c:axId val="105015743"/>
        <c:axId val="278928687"/>
      </c:scatterChart>
      <c:valAx>
        <c:axId val="105015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28687"/>
        <c:crosses val="autoZero"/>
        <c:crossBetween val="midCat"/>
      </c:valAx>
      <c:valAx>
        <c:axId val="27892868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501574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Geschwindigkeit vs. Winkel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Tabelle1!$E$1</c:f>
              <c:strCache>
                <c:ptCount val="1"/>
                <c:pt idx="0">
                  <c:v>V</c:v>
                </c:pt>
              </c:strCache>
            </c:strRef>
          </c:tx>
          <c:spPr>
            <a:ln w="38100" cap="rnd">
              <a:solidFill>
                <a:srgbClr val="00B0F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Tabelle1!$E$2:$E$66</c:f>
              <c:numCache>
                <c:formatCode>General</c:formatCode>
                <c:ptCount val="65"/>
                <c:pt idx="0">
                  <c:v>0</c:v>
                </c:pt>
                <c:pt idx="1">
                  <c:v>14.036243467926477</c:v>
                </c:pt>
                <c:pt idx="2">
                  <c:v>12.528807709151513</c:v>
                </c:pt>
                <c:pt idx="3">
                  <c:v>10.30484646876603</c:v>
                </c:pt>
                <c:pt idx="4">
                  <c:v>8.13010235415598</c:v>
                </c:pt>
                <c:pt idx="5">
                  <c:v>6.3401917459099124</c:v>
                </c:pt>
                <c:pt idx="6">
                  <c:v>4.9697407281103025</c:v>
                </c:pt>
                <c:pt idx="7">
                  <c:v>3.9451862290375743</c:v>
                </c:pt>
                <c:pt idx="8">
                  <c:v>3.1798301198642207</c:v>
                </c:pt>
                <c:pt idx="9">
                  <c:v>-3.1798301198642207</c:v>
                </c:pt>
                <c:pt idx="10">
                  <c:v>-3.9451862290375743</c:v>
                </c:pt>
                <c:pt idx="11">
                  <c:v>-4.9697407281103025</c:v>
                </c:pt>
                <c:pt idx="12">
                  <c:v>-6.3401917459099124</c:v>
                </c:pt>
                <c:pt idx="13">
                  <c:v>-8.13010235415598</c:v>
                </c:pt>
                <c:pt idx="14">
                  <c:v>-10.30484646876603</c:v>
                </c:pt>
                <c:pt idx="15">
                  <c:v>-12.528807709151513</c:v>
                </c:pt>
                <c:pt idx="16">
                  <c:v>-14.036243467926477</c:v>
                </c:pt>
                <c:pt idx="17">
                  <c:v>-14.036243467926477</c:v>
                </c:pt>
                <c:pt idx="18">
                  <c:v>-12.528807709151513</c:v>
                </c:pt>
                <c:pt idx="19">
                  <c:v>-10.30484646876603</c:v>
                </c:pt>
                <c:pt idx="20">
                  <c:v>-8.13010235415598</c:v>
                </c:pt>
                <c:pt idx="21">
                  <c:v>-6.3401917459099124</c:v>
                </c:pt>
                <c:pt idx="22">
                  <c:v>-4.9697407281103025</c:v>
                </c:pt>
                <c:pt idx="23">
                  <c:v>-3.9451862290375743</c:v>
                </c:pt>
                <c:pt idx="24">
                  <c:v>-3.1798301198642207</c:v>
                </c:pt>
                <c:pt idx="25">
                  <c:v>3.1798301198642207</c:v>
                </c:pt>
                <c:pt idx="26">
                  <c:v>3.9451862290375743</c:v>
                </c:pt>
                <c:pt idx="27">
                  <c:v>4.9697407281103025</c:v>
                </c:pt>
                <c:pt idx="28">
                  <c:v>6.3401917459099124</c:v>
                </c:pt>
                <c:pt idx="29">
                  <c:v>8.13010235415598</c:v>
                </c:pt>
                <c:pt idx="30">
                  <c:v>10.30484646876603</c:v>
                </c:pt>
                <c:pt idx="31">
                  <c:v>12.528807709151513</c:v>
                </c:pt>
                <c:pt idx="32">
                  <c:v>14.036243467926477</c:v>
                </c:pt>
                <c:pt idx="33">
                  <c:v>14.036243467926477</c:v>
                </c:pt>
                <c:pt idx="34">
                  <c:v>12.528807709151513</c:v>
                </c:pt>
                <c:pt idx="35">
                  <c:v>10.30484646876603</c:v>
                </c:pt>
                <c:pt idx="36">
                  <c:v>8.13010235415598</c:v>
                </c:pt>
                <c:pt idx="37">
                  <c:v>6.3401917459099124</c:v>
                </c:pt>
                <c:pt idx="38">
                  <c:v>4.9697407281103025</c:v>
                </c:pt>
                <c:pt idx="39">
                  <c:v>3.9451862290375743</c:v>
                </c:pt>
                <c:pt idx="40">
                  <c:v>3.1798301198642207</c:v>
                </c:pt>
                <c:pt idx="41">
                  <c:v>-3.1798301198642207</c:v>
                </c:pt>
                <c:pt idx="42">
                  <c:v>-3.9451862290375743</c:v>
                </c:pt>
                <c:pt idx="43">
                  <c:v>-4.9697407281103025</c:v>
                </c:pt>
                <c:pt idx="44">
                  <c:v>-6.3401917459099124</c:v>
                </c:pt>
                <c:pt idx="45">
                  <c:v>-8.13010235415598</c:v>
                </c:pt>
                <c:pt idx="46">
                  <c:v>-10.30484646876603</c:v>
                </c:pt>
                <c:pt idx="47">
                  <c:v>-12.528807709151513</c:v>
                </c:pt>
                <c:pt idx="48">
                  <c:v>-14.036243467926477</c:v>
                </c:pt>
                <c:pt idx="49">
                  <c:v>-14.036243467926477</c:v>
                </c:pt>
                <c:pt idx="50">
                  <c:v>-12.528807709151513</c:v>
                </c:pt>
                <c:pt idx="51">
                  <c:v>-10.30484646876603</c:v>
                </c:pt>
                <c:pt idx="52">
                  <c:v>-8.13010235415598</c:v>
                </c:pt>
                <c:pt idx="53">
                  <c:v>-6.3401917459099124</c:v>
                </c:pt>
                <c:pt idx="54">
                  <c:v>-4.9697407281103025</c:v>
                </c:pt>
                <c:pt idx="55">
                  <c:v>-3.9451862290375743</c:v>
                </c:pt>
                <c:pt idx="56">
                  <c:v>-3.1798301198642207</c:v>
                </c:pt>
                <c:pt idx="57">
                  <c:v>3.1798301198642207</c:v>
                </c:pt>
                <c:pt idx="58">
                  <c:v>3.9451862290375743</c:v>
                </c:pt>
                <c:pt idx="59">
                  <c:v>4.9697407281103025</c:v>
                </c:pt>
                <c:pt idx="60">
                  <c:v>6.3401917459099124</c:v>
                </c:pt>
                <c:pt idx="61">
                  <c:v>8.13010235415598</c:v>
                </c:pt>
                <c:pt idx="62">
                  <c:v>10.30484646876603</c:v>
                </c:pt>
                <c:pt idx="63">
                  <c:v>12.528807709151513</c:v>
                </c:pt>
                <c:pt idx="64">
                  <c:v>14.036243467926477</c:v>
                </c:pt>
              </c:numCache>
            </c:numRef>
          </c:yVal>
          <c:smooth val="0"/>
          <c:extLst>
            <c:ext xmlns:c16="http://schemas.microsoft.com/office/drawing/2014/chart" uri="{C3380CC4-5D6E-409C-BE32-E72D297353CC}">
              <c16:uniqueId val="{00000000-1F2B-499F-94C8-234CC3A125A5}"/>
            </c:ext>
          </c:extLst>
        </c:ser>
        <c:ser>
          <c:idx val="1"/>
          <c:order val="1"/>
          <c:tx>
            <c:strRef>
              <c:f>Tabelle1!$F$1</c:f>
              <c:strCache>
                <c:ptCount val="1"/>
                <c:pt idx="0">
                  <c:v>α</c:v>
                </c:pt>
              </c:strCache>
            </c:strRef>
          </c:tx>
          <c:spPr>
            <a:ln w="38100" cap="rnd">
              <a:solidFill>
                <a:srgbClr val="FF000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Tabelle1!$F$2:$F$66</c:f>
              <c:numCache>
                <c:formatCode>General</c:formatCode>
                <c:ptCount val="65"/>
                <c:pt idx="0">
                  <c:v>0</c:v>
                </c:pt>
                <c:pt idx="1">
                  <c:v>14.036243467926477</c:v>
                </c:pt>
                <c:pt idx="2">
                  <c:v>26.56505117707799</c:v>
                </c:pt>
                <c:pt idx="3">
                  <c:v>36.86989764584402</c:v>
                </c:pt>
                <c:pt idx="4">
                  <c:v>45</c:v>
                </c:pt>
                <c:pt idx="5">
                  <c:v>51.340191745909912</c:v>
                </c:pt>
                <c:pt idx="6">
                  <c:v>56.309932474020215</c:v>
                </c:pt>
                <c:pt idx="7">
                  <c:v>60.255118703057789</c:v>
                </c:pt>
                <c:pt idx="8">
                  <c:v>63.43494882292201</c:v>
                </c:pt>
                <c:pt idx="9">
                  <c:v>60.255118703057789</c:v>
                </c:pt>
                <c:pt idx="10">
                  <c:v>56.309932474020215</c:v>
                </c:pt>
                <c:pt idx="11">
                  <c:v>51.340191745909912</c:v>
                </c:pt>
                <c:pt idx="12">
                  <c:v>45</c:v>
                </c:pt>
                <c:pt idx="13">
                  <c:v>36.86989764584402</c:v>
                </c:pt>
                <c:pt idx="14">
                  <c:v>26.56505117707799</c:v>
                </c:pt>
                <c:pt idx="15">
                  <c:v>14.036243467926477</c:v>
                </c:pt>
                <c:pt idx="16">
                  <c:v>0</c:v>
                </c:pt>
                <c:pt idx="17">
                  <c:v>-14.036243467926477</c:v>
                </c:pt>
                <c:pt idx="18">
                  <c:v>-26.56505117707799</c:v>
                </c:pt>
                <c:pt idx="19">
                  <c:v>-36.86989764584402</c:v>
                </c:pt>
                <c:pt idx="20">
                  <c:v>-45</c:v>
                </c:pt>
                <c:pt idx="21">
                  <c:v>-51.340191745909912</c:v>
                </c:pt>
                <c:pt idx="22">
                  <c:v>-56.309932474020215</c:v>
                </c:pt>
                <c:pt idx="23">
                  <c:v>-60.255118703057789</c:v>
                </c:pt>
                <c:pt idx="24">
                  <c:v>-63.43494882292201</c:v>
                </c:pt>
                <c:pt idx="25">
                  <c:v>-60.255118703057789</c:v>
                </c:pt>
                <c:pt idx="26">
                  <c:v>-56.309932474020215</c:v>
                </c:pt>
                <c:pt idx="27">
                  <c:v>-51.340191745909912</c:v>
                </c:pt>
                <c:pt idx="28">
                  <c:v>-45</c:v>
                </c:pt>
                <c:pt idx="29">
                  <c:v>-36.86989764584402</c:v>
                </c:pt>
                <c:pt idx="30">
                  <c:v>-26.56505117707799</c:v>
                </c:pt>
                <c:pt idx="31">
                  <c:v>-14.036243467926477</c:v>
                </c:pt>
                <c:pt idx="32">
                  <c:v>0</c:v>
                </c:pt>
                <c:pt idx="33">
                  <c:v>14.036243467926477</c:v>
                </c:pt>
                <c:pt idx="34">
                  <c:v>26.56505117707799</c:v>
                </c:pt>
                <c:pt idx="35">
                  <c:v>36.86989764584402</c:v>
                </c:pt>
                <c:pt idx="36">
                  <c:v>45</c:v>
                </c:pt>
                <c:pt idx="37">
                  <c:v>51.340191745909912</c:v>
                </c:pt>
                <c:pt idx="38">
                  <c:v>56.309932474020215</c:v>
                </c:pt>
                <c:pt idx="39">
                  <c:v>60.255118703057789</c:v>
                </c:pt>
                <c:pt idx="40">
                  <c:v>63.43494882292201</c:v>
                </c:pt>
                <c:pt idx="41">
                  <c:v>60.255118703057789</c:v>
                </c:pt>
                <c:pt idx="42">
                  <c:v>56.309932474020215</c:v>
                </c:pt>
                <c:pt idx="43">
                  <c:v>51.340191745909912</c:v>
                </c:pt>
                <c:pt idx="44">
                  <c:v>45</c:v>
                </c:pt>
                <c:pt idx="45">
                  <c:v>36.86989764584402</c:v>
                </c:pt>
                <c:pt idx="46">
                  <c:v>26.56505117707799</c:v>
                </c:pt>
                <c:pt idx="47">
                  <c:v>14.036243467926477</c:v>
                </c:pt>
                <c:pt idx="48">
                  <c:v>0</c:v>
                </c:pt>
                <c:pt idx="49">
                  <c:v>-14.036243467926477</c:v>
                </c:pt>
                <c:pt idx="50">
                  <c:v>-26.56505117707799</c:v>
                </c:pt>
                <c:pt idx="51">
                  <c:v>-36.86989764584402</c:v>
                </c:pt>
                <c:pt idx="52">
                  <c:v>-45</c:v>
                </c:pt>
                <c:pt idx="53">
                  <c:v>-51.340191745909912</c:v>
                </c:pt>
                <c:pt idx="54">
                  <c:v>-56.309932474020215</c:v>
                </c:pt>
                <c:pt idx="55">
                  <c:v>-60.255118703057789</c:v>
                </c:pt>
                <c:pt idx="56">
                  <c:v>-63.43494882292201</c:v>
                </c:pt>
                <c:pt idx="57">
                  <c:v>-60.255118703057789</c:v>
                </c:pt>
                <c:pt idx="58">
                  <c:v>-56.309932474020215</c:v>
                </c:pt>
                <c:pt idx="59">
                  <c:v>-51.340191745909912</c:v>
                </c:pt>
                <c:pt idx="60">
                  <c:v>-45</c:v>
                </c:pt>
                <c:pt idx="61">
                  <c:v>-36.86989764584402</c:v>
                </c:pt>
                <c:pt idx="62">
                  <c:v>-26.56505117707799</c:v>
                </c:pt>
                <c:pt idx="63">
                  <c:v>-14.036243467926477</c:v>
                </c:pt>
                <c:pt idx="64">
                  <c:v>0</c:v>
                </c:pt>
              </c:numCache>
            </c:numRef>
          </c:yVal>
          <c:smooth val="0"/>
          <c:extLst>
            <c:ext xmlns:c16="http://schemas.microsoft.com/office/drawing/2014/chart" uri="{C3380CC4-5D6E-409C-BE32-E72D297353CC}">
              <c16:uniqueId val="{00000001-1F2B-499F-94C8-234CC3A125A5}"/>
            </c:ext>
          </c:extLst>
        </c:ser>
        <c:dLbls>
          <c:showLegendKey val="0"/>
          <c:showVal val="0"/>
          <c:showCatName val="0"/>
          <c:showSerName val="0"/>
          <c:showPercent val="0"/>
          <c:showBubbleSize val="0"/>
        </c:dLbls>
        <c:axId val="172294799"/>
        <c:axId val="51007391"/>
      </c:scatterChart>
      <c:valAx>
        <c:axId val="172294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1007391"/>
        <c:crosses val="autoZero"/>
        <c:crossBetween val="midCat"/>
      </c:valAx>
      <c:valAx>
        <c:axId val="5100739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229479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 Beschleunigung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00B0F0"/>
              </a:solidFill>
              <a:round/>
            </a:ln>
            <a:effectLst/>
          </c:spPr>
          <c:marker>
            <c:symbol val="none"/>
          </c:marker>
          <c:xVal>
            <c:numRef>
              <c:f>Tabelle1!$G$72:$G$136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Tabelle1!$H$72:$H$136</c:f>
              <c:numCache>
                <c:formatCode>General</c:formatCode>
                <c:ptCount val="65"/>
                <c:pt idx="0">
                  <c:v>6.4495102245980096E-2</c:v>
                </c:pt>
                <c:pt idx="1">
                  <c:v>8.9416857809250683E-2</c:v>
                </c:pt>
                <c:pt idx="2">
                  <c:v>0.11296235188212922</c:v>
                </c:pt>
                <c:pt idx="3">
                  <c:v>8.9416857809250683E-2</c:v>
                </c:pt>
                <c:pt idx="4">
                  <c:v>6.4495102245980096E-2</c:v>
                </c:pt>
                <c:pt idx="5">
                  <c:v>4.4707869224043684E-2</c:v>
                </c:pt>
                <c:pt idx="6">
                  <c:v>3.0854162777330885E-2</c:v>
                </c:pt>
                <c:pt idx="7">
                  <c:v>2.1588441937720582E-2</c:v>
                </c:pt>
                <c:pt idx="8">
                  <c:v>1.5429482165019603E-2</c:v>
                </c:pt>
                <c:pt idx="9">
                  <c:v>-0.88201416170061009</c:v>
                </c:pt>
                <c:pt idx="10">
                  <c:v>1.5429482165019603E-2</c:v>
                </c:pt>
                <c:pt idx="11">
                  <c:v>2.1588441937720582E-2</c:v>
                </c:pt>
                <c:pt idx="12">
                  <c:v>3.0854162777330885E-2</c:v>
                </c:pt>
                <c:pt idx="13">
                  <c:v>4.4707869224043684E-2</c:v>
                </c:pt>
                <c:pt idx="14">
                  <c:v>6.4495102245980096E-2</c:v>
                </c:pt>
                <c:pt idx="15">
                  <c:v>8.9416857809250683E-2</c:v>
                </c:pt>
                <c:pt idx="16">
                  <c:v>0.11296235188212922</c:v>
                </c:pt>
                <c:pt idx="17">
                  <c:v>0.12310562561766059</c:v>
                </c:pt>
                <c:pt idx="18">
                  <c:v>0.11296235188212922</c:v>
                </c:pt>
                <c:pt idx="19">
                  <c:v>8.9416857809250683E-2</c:v>
                </c:pt>
                <c:pt idx="20">
                  <c:v>6.4495102245980096E-2</c:v>
                </c:pt>
                <c:pt idx="21">
                  <c:v>4.4707869224043684E-2</c:v>
                </c:pt>
                <c:pt idx="22">
                  <c:v>3.0854162777330885E-2</c:v>
                </c:pt>
                <c:pt idx="23">
                  <c:v>2.1588441937720582E-2</c:v>
                </c:pt>
                <c:pt idx="24">
                  <c:v>1.5429482165019603E-2</c:v>
                </c:pt>
                <c:pt idx="25">
                  <c:v>-0.88201416170061009</c:v>
                </c:pt>
                <c:pt idx="26">
                  <c:v>1.5429482165019603E-2</c:v>
                </c:pt>
                <c:pt idx="27">
                  <c:v>2.1588441937720582E-2</c:v>
                </c:pt>
                <c:pt idx="28">
                  <c:v>3.0854162777330885E-2</c:v>
                </c:pt>
                <c:pt idx="29">
                  <c:v>4.4707869224043684E-2</c:v>
                </c:pt>
                <c:pt idx="30">
                  <c:v>6.4495102245980096E-2</c:v>
                </c:pt>
                <c:pt idx="31">
                  <c:v>8.9416857809250683E-2</c:v>
                </c:pt>
                <c:pt idx="32">
                  <c:v>0.11296235188212922</c:v>
                </c:pt>
                <c:pt idx="33">
                  <c:v>0.12310562561766059</c:v>
                </c:pt>
                <c:pt idx="34">
                  <c:v>0.11296235188212922</c:v>
                </c:pt>
                <c:pt idx="35">
                  <c:v>8.9416857809250683E-2</c:v>
                </c:pt>
                <c:pt idx="36">
                  <c:v>6.4495102245980096E-2</c:v>
                </c:pt>
                <c:pt idx="37">
                  <c:v>4.4707869224043684E-2</c:v>
                </c:pt>
                <c:pt idx="38">
                  <c:v>3.0854162777330885E-2</c:v>
                </c:pt>
                <c:pt idx="39">
                  <c:v>2.1588441937720582E-2</c:v>
                </c:pt>
                <c:pt idx="40">
                  <c:v>1.5429482165019603E-2</c:v>
                </c:pt>
                <c:pt idx="41">
                  <c:v>-0.88201416170061009</c:v>
                </c:pt>
                <c:pt idx="42">
                  <c:v>1.5429482165019603E-2</c:v>
                </c:pt>
                <c:pt idx="43">
                  <c:v>2.1588441937720582E-2</c:v>
                </c:pt>
                <c:pt idx="44">
                  <c:v>3.0854162777330885E-2</c:v>
                </c:pt>
                <c:pt idx="45">
                  <c:v>4.4707869224043684E-2</c:v>
                </c:pt>
                <c:pt idx="46">
                  <c:v>6.4495102245980096E-2</c:v>
                </c:pt>
                <c:pt idx="47">
                  <c:v>8.9416857809250683E-2</c:v>
                </c:pt>
                <c:pt idx="48">
                  <c:v>0.11296235188212922</c:v>
                </c:pt>
                <c:pt idx="49">
                  <c:v>0.12310562561766059</c:v>
                </c:pt>
                <c:pt idx="50">
                  <c:v>0.11296235188212922</c:v>
                </c:pt>
                <c:pt idx="51">
                  <c:v>8.9416857809250683E-2</c:v>
                </c:pt>
                <c:pt idx="52">
                  <c:v>6.4495102245980096E-2</c:v>
                </c:pt>
                <c:pt idx="53">
                  <c:v>4.4707869224043684E-2</c:v>
                </c:pt>
                <c:pt idx="54">
                  <c:v>3.0854162777330885E-2</c:v>
                </c:pt>
                <c:pt idx="55">
                  <c:v>2.1588441937720582E-2</c:v>
                </c:pt>
                <c:pt idx="56">
                  <c:v>1.5429482165019603E-2</c:v>
                </c:pt>
                <c:pt idx="57">
                  <c:v>-0.88201416170061009</c:v>
                </c:pt>
                <c:pt idx="58">
                  <c:v>1.5429482165019603E-2</c:v>
                </c:pt>
                <c:pt idx="59">
                  <c:v>2.1588441937720582E-2</c:v>
                </c:pt>
                <c:pt idx="60">
                  <c:v>3.0854162777330885E-2</c:v>
                </c:pt>
                <c:pt idx="61">
                  <c:v>4.4707869224043684E-2</c:v>
                </c:pt>
                <c:pt idx="62">
                  <c:v>6.4495102245980096E-2</c:v>
                </c:pt>
                <c:pt idx="63">
                  <c:v>8.9416857809250683E-2</c:v>
                </c:pt>
                <c:pt idx="64">
                  <c:v>0.11296235188212922</c:v>
                </c:pt>
              </c:numCache>
            </c:numRef>
          </c:yVal>
          <c:smooth val="0"/>
          <c:extLst>
            <c:ext xmlns:c16="http://schemas.microsoft.com/office/drawing/2014/chart" uri="{C3380CC4-5D6E-409C-BE32-E72D297353CC}">
              <c16:uniqueId val="{00000000-4E85-4228-8604-9FB701D4393B}"/>
            </c:ext>
          </c:extLst>
        </c:ser>
        <c:dLbls>
          <c:showLegendKey val="0"/>
          <c:showVal val="0"/>
          <c:showCatName val="0"/>
          <c:showSerName val="0"/>
          <c:showPercent val="0"/>
          <c:showBubbleSize val="0"/>
        </c:dLbls>
        <c:axId val="2072396944"/>
        <c:axId val="1927929392"/>
      </c:scatterChart>
      <c:valAx>
        <c:axId val="207239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27929392"/>
        <c:crosses val="autoZero"/>
        <c:crossBetween val="midCat"/>
      </c:valAx>
      <c:valAx>
        <c:axId val="192792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72396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Beschleunigung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00B0F0"/>
              </a:solidFill>
              <a:round/>
            </a:ln>
            <a:effectLst/>
          </c:spPr>
          <c:marker>
            <c:symbol val="none"/>
          </c:marker>
          <c:xVal>
            <c:numRef>
              <c:f>Tabelle1!$G$2:$G$66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Tabelle1!$H$2:$H$66</c:f>
              <c:numCache>
                <c:formatCode>General</c:formatCode>
                <c:ptCount val="65"/>
                <c:pt idx="0">
                  <c:v>1.5074357587749638</c:v>
                </c:pt>
                <c:pt idx="1">
                  <c:v>0</c:v>
                </c:pt>
                <c:pt idx="2">
                  <c:v>-1.5074357587749638</c:v>
                </c:pt>
                <c:pt idx="3">
                  <c:v>-2.2239612403854832</c:v>
                </c:pt>
                <c:pt idx="4">
                  <c:v>-2.1747441146100499</c:v>
                </c:pt>
                <c:pt idx="5">
                  <c:v>-1.7899106082460676</c:v>
                </c:pt>
                <c:pt idx="6">
                  <c:v>-1.3704510177996099</c:v>
                </c:pt>
                <c:pt idx="7">
                  <c:v>-1.0245544990727282</c:v>
                </c:pt>
                <c:pt idx="8">
                  <c:v>-0.76535610917335362</c:v>
                </c:pt>
                <c:pt idx="9">
                  <c:v>-6.3596602397284414</c:v>
                </c:pt>
                <c:pt idx="10">
                  <c:v>-0.76535610917335362</c:v>
                </c:pt>
                <c:pt idx="11">
                  <c:v>-1.0245544990727282</c:v>
                </c:pt>
                <c:pt idx="12">
                  <c:v>-1.3704510177996099</c:v>
                </c:pt>
                <c:pt idx="13">
                  <c:v>-1.7899106082460676</c:v>
                </c:pt>
                <c:pt idx="14">
                  <c:v>-2.1747441146100499</c:v>
                </c:pt>
                <c:pt idx="15">
                  <c:v>-2.2239612403854832</c:v>
                </c:pt>
                <c:pt idx="16">
                  <c:v>-1.5074357587749638</c:v>
                </c:pt>
                <c:pt idx="17">
                  <c:v>0</c:v>
                </c:pt>
                <c:pt idx="18">
                  <c:v>1.5074357587749638</c:v>
                </c:pt>
                <c:pt idx="19">
                  <c:v>2.2239612403854832</c:v>
                </c:pt>
                <c:pt idx="20">
                  <c:v>2.1747441146100499</c:v>
                </c:pt>
                <c:pt idx="21">
                  <c:v>1.7899106082460676</c:v>
                </c:pt>
                <c:pt idx="22">
                  <c:v>1.3704510177996099</c:v>
                </c:pt>
                <c:pt idx="23">
                  <c:v>1.0245544990727282</c:v>
                </c:pt>
                <c:pt idx="24">
                  <c:v>0.76535610917335362</c:v>
                </c:pt>
                <c:pt idx="25">
                  <c:v>6.3596602397284414</c:v>
                </c:pt>
                <c:pt idx="26">
                  <c:v>0.76535610917335362</c:v>
                </c:pt>
                <c:pt idx="27">
                  <c:v>1.0245544990727282</c:v>
                </c:pt>
                <c:pt idx="28">
                  <c:v>1.3704510177996099</c:v>
                </c:pt>
                <c:pt idx="29">
                  <c:v>1.7899106082460676</c:v>
                </c:pt>
                <c:pt idx="30">
                  <c:v>2.1747441146100499</c:v>
                </c:pt>
                <c:pt idx="31">
                  <c:v>2.2239612403854832</c:v>
                </c:pt>
                <c:pt idx="32">
                  <c:v>1.5074357587749638</c:v>
                </c:pt>
                <c:pt idx="33">
                  <c:v>0</c:v>
                </c:pt>
                <c:pt idx="34">
                  <c:v>-1.5074357587749638</c:v>
                </c:pt>
                <c:pt idx="35">
                  <c:v>-2.2239612403854832</c:v>
                </c:pt>
                <c:pt idx="36">
                  <c:v>-2.1747441146100499</c:v>
                </c:pt>
                <c:pt idx="37">
                  <c:v>-1.7899106082460676</c:v>
                </c:pt>
                <c:pt idx="38">
                  <c:v>-1.3704510177996099</c:v>
                </c:pt>
                <c:pt idx="39">
                  <c:v>-1.0245544990727282</c:v>
                </c:pt>
                <c:pt idx="40">
                  <c:v>-0.76535610917335362</c:v>
                </c:pt>
                <c:pt idx="41">
                  <c:v>-6.3596602397284414</c:v>
                </c:pt>
                <c:pt idx="42">
                  <c:v>-0.76535610917335362</c:v>
                </c:pt>
                <c:pt idx="43">
                  <c:v>-1.0245544990727282</c:v>
                </c:pt>
                <c:pt idx="44">
                  <c:v>-1.3704510177996099</c:v>
                </c:pt>
                <c:pt idx="45">
                  <c:v>-1.7899106082460676</c:v>
                </c:pt>
                <c:pt idx="46">
                  <c:v>-2.1747441146100499</c:v>
                </c:pt>
                <c:pt idx="47">
                  <c:v>-2.2239612403854832</c:v>
                </c:pt>
                <c:pt idx="48">
                  <c:v>-1.5074357587749638</c:v>
                </c:pt>
                <c:pt idx="49">
                  <c:v>0</c:v>
                </c:pt>
                <c:pt idx="50">
                  <c:v>1.5074357587749638</c:v>
                </c:pt>
                <c:pt idx="51">
                  <c:v>2.2239612403854832</c:v>
                </c:pt>
                <c:pt idx="52">
                  <c:v>2.1747441146100499</c:v>
                </c:pt>
                <c:pt idx="53">
                  <c:v>1.7899106082460676</c:v>
                </c:pt>
                <c:pt idx="54">
                  <c:v>1.3704510177996099</c:v>
                </c:pt>
                <c:pt idx="55">
                  <c:v>1.0245544990727282</c:v>
                </c:pt>
                <c:pt idx="56">
                  <c:v>0.76535610917335362</c:v>
                </c:pt>
                <c:pt idx="57">
                  <c:v>6.3596602397284414</c:v>
                </c:pt>
                <c:pt idx="58">
                  <c:v>0.76535610917335362</c:v>
                </c:pt>
                <c:pt idx="59">
                  <c:v>1.0245544990727282</c:v>
                </c:pt>
                <c:pt idx="60">
                  <c:v>1.3704510177996099</c:v>
                </c:pt>
                <c:pt idx="61">
                  <c:v>1.7899106082460676</c:v>
                </c:pt>
                <c:pt idx="62">
                  <c:v>2.1747441146100499</c:v>
                </c:pt>
                <c:pt idx="63">
                  <c:v>2.2239612403854832</c:v>
                </c:pt>
                <c:pt idx="64">
                  <c:v>1.5074357587749638</c:v>
                </c:pt>
              </c:numCache>
            </c:numRef>
          </c:yVal>
          <c:smooth val="0"/>
          <c:extLst>
            <c:ext xmlns:c16="http://schemas.microsoft.com/office/drawing/2014/chart" uri="{C3380CC4-5D6E-409C-BE32-E72D297353CC}">
              <c16:uniqueId val="{00000000-0B69-4B1E-9FA2-F52DFE1D613C}"/>
            </c:ext>
          </c:extLst>
        </c:ser>
        <c:dLbls>
          <c:showLegendKey val="0"/>
          <c:showVal val="0"/>
          <c:showCatName val="0"/>
          <c:showSerName val="0"/>
          <c:showPercent val="0"/>
          <c:showBubbleSize val="0"/>
        </c:dLbls>
        <c:axId val="18764528"/>
        <c:axId val="1735175264"/>
      </c:scatterChart>
      <c:valAx>
        <c:axId val="1876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35175264"/>
        <c:crosses val="autoZero"/>
        <c:crossBetween val="midCat"/>
      </c:valAx>
      <c:valAx>
        <c:axId val="1735175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64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55039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7399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060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93626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959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27007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407207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429092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a:t>Mastertitelformat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646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09.02.2021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75652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6657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AAF11D8-2FD3-4E1F-81B9-B12D68041566}" type="datetimeFigureOut">
              <a:rPr lang="de-DE" smtClean="0"/>
              <a:t>09.02.2021</a:t>
            </a:fld>
            <a:endParaRPr lang="de-DE"/>
          </a:p>
        </p:txBody>
      </p:sp>
      <p:sp>
        <p:nvSpPr>
          <p:cNvPr id="8" name="Footer Placeholder 7"/>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8609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AAF11D8-2FD3-4E1F-81B9-B12D68041566}" type="datetimeFigureOut">
              <a:rPr lang="de-DE" smtClean="0"/>
              <a:t>09.02.2021</a:t>
            </a:fld>
            <a:endParaRPr lang="de-DE"/>
          </a:p>
        </p:txBody>
      </p:sp>
      <p:sp>
        <p:nvSpPr>
          <p:cNvPr id="4" name="Footer Placeholder 3"/>
          <p:cNvSpPr>
            <a:spLocks noGrp="1"/>
          </p:cNvSpPr>
          <p:nvPr>
            <p:ph type="ftr" sz="quarter" idx="11"/>
          </p:nvPr>
        </p:nvSpPr>
        <p:spPr/>
        <p:txBody>
          <a:bodyPr/>
          <a:lstStyle/>
          <a:p>
            <a:endParaRPr lang="de-D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13941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F11D8-2FD3-4E1F-81B9-B12D68041566}" type="datetimeFigureOut">
              <a:rPr lang="de-DE" smtClean="0"/>
              <a:t>09.02.2021</a:t>
            </a:fld>
            <a:endParaRPr lang="de-DE"/>
          </a:p>
        </p:txBody>
      </p:sp>
      <p:sp>
        <p:nvSpPr>
          <p:cNvPr id="3" name="Footer Placeholder 2"/>
          <p:cNvSpPr>
            <a:spLocks noGrp="1"/>
          </p:cNvSpPr>
          <p:nvPr>
            <p:ph type="ftr" sz="quarter" idx="11"/>
          </p:nvPr>
        </p:nvSpPr>
        <p:spPr/>
        <p:txBody>
          <a:bodyPr/>
          <a:lstStyle/>
          <a:p>
            <a:endParaRPr lang="de-D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55178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81344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09.02.2021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19913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AF11D8-2FD3-4E1F-81B9-B12D68041566}" type="datetimeFigureOut">
              <a:rPr lang="de-DE" smtClean="0"/>
              <a:t>09.02.2021</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ADF6F7-8318-484E-B097-DA02A2E04E9C}" type="slidenum">
              <a:rPr lang="de-DE" smtClean="0"/>
              <a:t>‹Nr.›</a:t>
            </a:fld>
            <a:endParaRPr lang="de-DE"/>
          </a:p>
        </p:txBody>
      </p:sp>
    </p:spTree>
    <p:extLst>
      <p:ext uri="{BB962C8B-B14F-4D97-AF65-F5344CB8AC3E}">
        <p14:creationId xmlns:p14="http://schemas.microsoft.com/office/powerpoint/2010/main" val="18895978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9F3F6-9ADC-4889-B5A9-5E24B74A6C67}"/>
              </a:ext>
            </a:extLst>
          </p:cNvPr>
          <p:cNvSpPr>
            <a:spLocks noGrp="1"/>
          </p:cNvSpPr>
          <p:nvPr>
            <p:ph type="title"/>
          </p:nvPr>
        </p:nvSpPr>
        <p:spPr>
          <a:xfrm>
            <a:off x="1006899" y="1188637"/>
            <a:ext cx="3778165" cy="4480726"/>
          </a:xfrm>
        </p:spPr>
        <p:txBody>
          <a:bodyPr>
            <a:normAutofit/>
          </a:bodyPr>
          <a:lstStyle/>
          <a:p>
            <a:pPr algn="ctr"/>
            <a:r>
              <a:rPr lang="de-DE" sz="4000" b="1" dirty="0"/>
              <a:t>VR–</a:t>
            </a:r>
            <a:r>
              <a:rPr lang="de-DE" sz="4000" b="1" dirty="0" err="1"/>
              <a:t>Crosswalk</a:t>
            </a:r>
            <a:r>
              <a:rPr lang="de-DE" sz="4000" b="1" dirty="0"/>
              <a:t>: wie verhalten sich die Achsen?</a:t>
            </a:r>
          </a:p>
        </p:txBody>
      </p:sp>
      <p:sp>
        <p:nvSpPr>
          <p:cNvPr id="3" name="Inhaltsplatzhalter 2">
            <a:extLst>
              <a:ext uri="{FF2B5EF4-FFF2-40B4-BE49-F238E27FC236}">
                <a16:creationId xmlns:a16="http://schemas.microsoft.com/office/drawing/2014/main" id="{A686A499-DCD7-4C9A-8924-A9A936F4BD1C}"/>
              </a:ext>
            </a:extLst>
          </p:cNvPr>
          <p:cNvSpPr>
            <a:spLocks noGrp="1"/>
          </p:cNvSpPr>
          <p:nvPr>
            <p:ph idx="1"/>
          </p:nvPr>
        </p:nvSpPr>
        <p:spPr>
          <a:xfrm>
            <a:off x="5138928" y="1338729"/>
            <a:ext cx="4795584" cy="4180542"/>
          </a:xfrm>
        </p:spPr>
        <p:txBody>
          <a:bodyPr anchor="ctr">
            <a:normAutofit lnSpcReduction="10000"/>
          </a:bodyPr>
          <a:lstStyle/>
          <a:p>
            <a:pPr marL="0" indent="0">
              <a:buNone/>
            </a:pPr>
            <a:r>
              <a:rPr lang="de-DE" sz="2400" u="sng" dirty="0"/>
              <a:t>Fragestellung: </a:t>
            </a:r>
          </a:p>
          <a:p>
            <a:pPr marL="0" indent="0">
              <a:buNone/>
            </a:pPr>
            <a:r>
              <a:rPr lang="de-DE" sz="2400" dirty="0"/>
              <a:t>Wie verhalten sich die zwei Achsen bei einer gleichbleibenden Geschwindigkeit?</a:t>
            </a:r>
          </a:p>
          <a:p>
            <a:pPr marL="0" indent="0">
              <a:buNone/>
            </a:pPr>
            <a:endParaRPr lang="de-DE" sz="2400" dirty="0"/>
          </a:p>
          <a:p>
            <a:pPr marL="0" indent="0">
              <a:buNone/>
            </a:pPr>
            <a:r>
              <a:rPr lang="de-DE" sz="2400" dirty="0"/>
              <a:t>Es ist davon auszugehen, dass sich die erste Achse wie ein „</a:t>
            </a:r>
            <a:r>
              <a:rPr lang="de-DE" sz="2400" i="1" dirty="0"/>
              <a:t>Tangens</a:t>
            </a:r>
            <a:r>
              <a:rPr lang="de-DE" sz="2400" dirty="0"/>
              <a:t>“ und die zweite Achse wie ein „</a:t>
            </a:r>
            <a:r>
              <a:rPr lang="de-DE" sz="2400" i="1" dirty="0"/>
              <a:t>Cosinus</a:t>
            </a:r>
            <a:r>
              <a:rPr lang="de-DE" sz="2400" dirty="0"/>
              <a:t>“ verhält.</a:t>
            </a:r>
          </a:p>
        </p:txBody>
      </p:sp>
    </p:spTree>
    <p:extLst>
      <p:ext uri="{BB962C8B-B14F-4D97-AF65-F5344CB8AC3E}">
        <p14:creationId xmlns:p14="http://schemas.microsoft.com/office/powerpoint/2010/main" val="324291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8A2E4083-5AA2-4C0B-9E58-EE0B158ECA7B}"/>
              </a:ext>
            </a:extLst>
          </p:cNvPr>
          <p:cNvCxnSpPr>
            <a:cxnSpLocks/>
          </p:cNvCxnSpPr>
          <p:nvPr/>
        </p:nvCxnSpPr>
        <p:spPr>
          <a:xfrm rot="-3780000" flipH="1">
            <a:off x="2855649"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83A076F-7A35-4C9A-A922-BAF3A7A12B99}"/>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0B0C716C-05E8-436A-91E2-4A1A6F633916}"/>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E91BDE00-4D44-414C-AA15-E14FE32244F2}"/>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BCADDF80-45A1-42CA-B447-2BA6FC908DC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60A8250-2E71-4D3A-845B-116D641B7F45}"/>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78E3DB05-685B-4C45-BAE4-40DD98BF6BA4}"/>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8B71A04B-C021-4ACE-904E-97568A271355}"/>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FE74BE28-1B9E-41F6-9C9C-620D35DF4263}"/>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63F783EC-76EE-44AE-973D-458A1F85877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A1F51BA-39B5-4295-958C-44414B376575}"/>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C238C9D2-D954-4499-93C4-F672684667EF}"/>
              </a:ext>
            </a:extLst>
          </p:cNvPr>
          <p:cNvSpPr txBox="1"/>
          <p:nvPr/>
        </p:nvSpPr>
        <p:spPr>
          <a:xfrm>
            <a:off x="122670" y="99392"/>
            <a:ext cx="1112805" cy="923330"/>
          </a:xfrm>
          <a:prstGeom prst="rect">
            <a:avLst/>
          </a:prstGeom>
          <a:noFill/>
          <a:ln>
            <a:noFill/>
          </a:ln>
        </p:spPr>
        <p:txBody>
          <a:bodyPr wrap="none" rtlCol="0">
            <a:spAutoFit/>
          </a:bodyPr>
          <a:lstStyle/>
          <a:p>
            <a:r>
              <a:rPr lang="de-DE" sz="5400" dirty="0"/>
              <a:t>t=4</a:t>
            </a:r>
          </a:p>
        </p:txBody>
      </p:sp>
      <p:graphicFrame>
        <p:nvGraphicFramePr>
          <p:cNvPr id="54" name="Tabelle 8">
            <a:extLst>
              <a:ext uri="{FF2B5EF4-FFF2-40B4-BE49-F238E27FC236}">
                <a16:creationId xmlns:a16="http://schemas.microsoft.com/office/drawing/2014/main" id="{79E1C0A2-890D-45A3-B078-32EDB3AE211F}"/>
              </a:ext>
            </a:extLst>
          </p:cNvPr>
          <p:cNvGraphicFramePr>
            <a:graphicFrameLocks noGrp="1"/>
          </p:cNvGraphicFramePr>
          <p:nvPr>
            <p:extLst>
              <p:ext uri="{D42A27DB-BD31-4B8C-83A1-F6EECF244321}">
                <p14:modId xmlns:p14="http://schemas.microsoft.com/office/powerpoint/2010/main" val="1962104429"/>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63°</a:t>
                      </a:r>
                    </a:p>
                  </a:txBody>
                  <a:tcPr/>
                </a:tc>
                <a:tc>
                  <a:txBody>
                    <a:bodyPr/>
                    <a:lstStyle/>
                    <a:p>
                      <a:pPr algn="ctr"/>
                      <a:r>
                        <a:rPr lang="de-DE" dirty="0"/>
                        <a:t>4,5</a:t>
                      </a:r>
                    </a:p>
                  </a:txBody>
                  <a:tcPr/>
                </a:tc>
                <a:extLst>
                  <a:ext uri="{0D108BD9-81ED-4DB2-BD59-A6C34878D82A}">
                    <a16:rowId xmlns:a16="http://schemas.microsoft.com/office/drawing/2014/main" val="2080728048"/>
                  </a:ext>
                </a:extLst>
              </a:tr>
            </a:tbl>
          </a:graphicData>
        </a:graphic>
      </p:graphicFrame>
      <p:cxnSp>
        <p:nvCxnSpPr>
          <p:cNvPr id="55" name="Gerade Verbindung mit Pfeil 54">
            <a:extLst>
              <a:ext uri="{FF2B5EF4-FFF2-40B4-BE49-F238E27FC236}">
                <a16:creationId xmlns:a16="http://schemas.microsoft.com/office/drawing/2014/main" id="{5BEDE896-9713-4FDE-A02C-F682BF2F7FC6}"/>
              </a:ext>
            </a:extLst>
          </p:cNvPr>
          <p:cNvCxnSpPr>
            <a:cxnSpLocks/>
          </p:cNvCxnSpPr>
          <p:nvPr/>
        </p:nvCxnSpPr>
        <p:spPr>
          <a:xfrm flipV="1">
            <a:off x="6095999" y="1990800"/>
            <a:ext cx="718801" cy="143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6" name="Sprechblase: rechteckig mit abgerundeten Ecken 55">
            <a:extLst>
              <a:ext uri="{FF2B5EF4-FFF2-40B4-BE49-F238E27FC236}">
                <a16:creationId xmlns:a16="http://schemas.microsoft.com/office/drawing/2014/main" id="{EAA13846-834D-4B62-9FB0-5FF9100CB260}"/>
              </a:ext>
            </a:extLst>
          </p:cNvPr>
          <p:cNvSpPr/>
          <p:nvPr/>
        </p:nvSpPr>
        <p:spPr>
          <a:xfrm>
            <a:off x="8525123" y="0"/>
            <a:ext cx="914400" cy="612648"/>
          </a:xfrm>
          <a:prstGeom prst="wedgeRoundRectCallout">
            <a:avLst>
              <a:gd name="adj1" fmla="val -151268"/>
              <a:gd name="adj2" fmla="val 38165"/>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63°</a:t>
            </a:r>
          </a:p>
        </p:txBody>
      </p:sp>
      <p:sp>
        <p:nvSpPr>
          <p:cNvPr id="57" name="Bogen 56">
            <a:extLst>
              <a:ext uri="{FF2B5EF4-FFF2-40B4-BE49-F238E27FC236}">
                <a16:creationId xmlns:a16="http://schemas.microsoft.com/office/drawing/2014/main" id="{1E60AC54-B246-49D3-8587-C10B87FD01F8}"/>
              </a:ext>
            </a:extLst>
          </p:cNvPr>
          <p:cNvSpPr/>
          <p:nvPr/>
        </p:nvSpPr>
        <p:spPr>
          <a:xfrm rot="2549478">
            <a:off x="2734620" y="62852"/>
            <a:ext cx="6787067" cy="6884599"/>
          </a:xfrm>
          <a:prstGeom prst="arc">
            <a:avLst>
              <a:gd name="adj1" fmla="val 15236199"/>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9AFFB5D9-0D85-485C-8BA7-09B951E463CB}"/>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4</m:t>
                            </m:r>
                          </m:e>
                          <m:sup>
                            <m:r>
                              <a:rPr lang="de-DE" i="0">
                                <a:latin typeface="Cambria Math" panose="02040503050406030204" pitchFamily="18" charset="0"/>
                              </a:rPr>
                              <m:t>2</m:t>
                            </m:r>
                          </m:sup>
                        </m:sSup>
                      </m:e>
                    </m:rad>
                  </m:oMath>
                </a14:m>
                <a:endParaRPr lang="de-DE" dirty="0"/>
              </a:p>
            </p:txBody>
          </p:sp>
        </mc:Choice>
        <mc:Fallback xmlns="">
          <p:sp>
            <p:nvSpPr>
              <p:cNvPr id="58" name="Textfeld 57">
                <a:extLst>
                  <a:ext uri="{FF2B5EF4-FFF2-40B4-BE49-F238E27FC236}">
                    <a16:creationId xmlns:a16="http://schemas.microsoft.com/office/drawing/2014/main" id="{9AFFB5D9-0D85-485C-8BA7-09B951E463CB}"/>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CCBBCF52-6C7A-4BF1-9BFD-61AAE2750C68}"/>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4</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60" name="Textfeld 59">
                <a:extLst>
                  <a:ext uri="{FF2B5EF4-FFF2-40B4-BE49-F238E27FC236}">
                    <a16:creationId xmlns:a16="http://schemas.microsoft.com/office/drawing/2014/main" id="{CCBBCF52-6C7A-4BF1-9BFD-61AAE2750C68}"/>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
        <p:nvSpPr>
          <p:cNvPr id="59" name="Textfeld 58">
            <a:extLst>
              <a:ext uri="{FF2B5EF4-FFF2-40B4-BE49-F238E27FC236}">
                <a16:creationId xmlns:a16="http://schemas.microsoft.com/office/drawing/2014/main" id="{D3EEB80F-1EC3-4F8A-941D-1B3162033227}"/>
              </a:ext>
            </a:extLst>
          </p:cNvPr>
          <p:cNvSpPr txBox="1"/>
          <p:nvPr/>
        </p:nvSpPr>
        <p:spPr>
          <a:xfrm>
            <a:off x="9456726" y="0"/>
            <a:ext cx="2758660" cy="523220"/>
          </a:xfrm>
          <a:prstGeom prst="rect">
            <a:avLst/>
          </a:prstGeom>
          <a:noFill/>
        </p:spPr>
        <p:txBody>
          <a:bodyPr wrap="square" rtlCol="0">
            <a:spAutoFit/>
          </a:bodyPr>
          <a:lstStyle/>
          <a:p>
            <a:pPr algn="just"/>
            <a:r>
              <a:rPr lang="de-DE" sz="1400" dirty="0"/>
              <a:t>Zum Zeitpunkt t=4 ist der Schritt nach Vorne beendet.</a:t>
            </a:r>
          </a:p>
        </p:txBody>
      </p:sp>
    </p:spTree>
    <p:extLst>
      <p:ext uri="{BB962C8B-B14F-4D97-AF65-F5344CB8AC3E}">
        <p14:creationId xmlns:p14="http://schemas.microsoft.com/office/powerpoint/2010/main" val="18680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86A242-051D-4F1A-8C7D-0A7AF8325143}"/>
              </a:ext>
            </a:extLst>
          </p:cNvPr>
          <p:cNvSpPr>
            <a:spLocks noGrp="1"/>
          </p:cNvSpPr>
          <p:nvPr>
            <p:ph type="title"/>
          </p:nvPr>
        </p:nvSpPr>
        <p:spPr>
          <a:xfrm>
            <a:off x="216157" y="0"/>
            <a:ext cx="10515600" cy="682440"/>
          </a:xfrm>
        </p:spPr>
        <p:txBody>
          <a:bodyPr>
            <a:normAutofit/>
          </a:bodyPr>
          <a:lstStyle/>
          <a:p>
            <a:r>
              <a:rPr lang="de-DE" b="1" dirty="0"/>
              <a:t>Darstellung der Achsenposition als Graph</a:t>
            </a:r>
          </a:p>
        </p:txBody>
      </p:sp>
      <p:graphicFrame>
        <p:nvGraphicFramePr>
          <p:cNvPr id="4" name="Tabelle 8">
            <a:extLst>
              <a:ext uri="{FF2B5EF4-FFF2-40B4-BE49-F238E27FC236}">
                <a16:creationId xmlns:a16="http://schemas.microsoft.com/office/drawing/2014/main" id="{17432852-DB7A-4087-9919-D54EC1D0871B}"/>
              </a:ext>
            </a:extLst>
          </p:cNvPr>
          <p:cNvGraphicFramePr>
            <a:graphicFrameLocks noGrp="1"/>
          </p:cNvGraphicFramePr>
          <p:nvPr>
            <p:extLst>
              <p:ext uri="{D42A27DB-BD31-4B8C-83A1-F6EECF244321}">
                <p14:modId xmlns:p14="http://schemas.microsoft.com/office/powerpoint/2010/main" val="1803188872"/>
              </p:ext>
            </p:extLst>
          </p:nvPr>
        </p:nvGraphicFramePr>
        <p:xfrm>
          <a:off x="838200" y="1465217"/>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63°</a:t>
                      </a:r>
                    </a:p>
                  </a:txBody>
                  <a:tcPr/>
                </a:tc>
                <a:tc>
                  <a:txBody>
                    <a:bodyPr/>
                    <a:lstStyle/>
                    <a:p>
                      <a:pPr algn="ctr"/>
                      <a:r>
                        <a:rPr lang="de-DE" dirty="0"/>
                        <a:t>4,5</a:t>
                      </a:r>
                    </a:p>
                  </a:txBody>
                  <a:tcPr/>
                </a:tc>
                <a:extLst>
                  <a:ext uri="{0D108BD9-81ED-4DB2-BD59-A6C34878D82A}">
                    <a16:rowId xmlns:a16="http://schemas.microsoft.com/office/drawing/2014/main" val="2080728048"/>
                  </a:ext>
                </a:extLst>
              </a:tr>
            </a:tbl>
          </a:graphicData>
        </a:graphic>
      </p:graphicFrame>
      <p:graphicFrame>
        <p:nvGraphicFramePr>
          <p:cNvPr id="5" name="Diagramm 4">
            <a:extLst>
              <a:ext uri="{FF2B5EF4-FFF2-40B4-BE49-F238E27FC236}">
                <a16:creationId xmlns:a16="http://schemas.microsoft.com/office/drawing/2014/main" id="{61B9AC1A-8DA1-4088-98C1-151ED4FCA0FC}"/>
              </a:ext>
            </a:extLst>
          </p:cNvPr>
          <p:cNvGraphicFramePr>
            <a:graphicFrameLocks/>
          </p:cNvGraphicFramePr>
          <p:nvPr>
            <p:extLst>
              <p:ext uri="{D42A27DB-BD31-4B8C-83A1-F6EECF244321}">
                <p14:modId xmlns:p14="http://schemas.microsoft.com/office/powerpoint/2010/main" val="1603076756"/>
              </p:ext>
            </p:extLst>
          </p:nvPr>
        </p:nvGraphicFramePr>
        <p:xfrm>
          <a:off x="3810000" y="119089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m 5">
            <a:extLst>
              <a:ext uri="{FF2B5EF4-FFF2-40B4-BE49-F238E27FC236}">
                <a16:creationId xmlns:a16="http://schemas.microsoft.com/office/drawing/2014/main" id="{1331678C-672B-43B6-B6EF-2CFB988C5482}"/>
              </a:ext>
            </a:extLst>
          </p:cNvPr>
          <p:cNvGraphicFramePr>
            <a:graphicFrameLocks/>
          </p:cNvGraphicFramePr>
          <p:nvPr>
            <p:extLst>
              <p:ext uri="{D42A27DB-BD31-4B8C-83A1-F6EECF244321}">
                <p14:modId xmlns:p14="http://schemas.microsoft.com/office/powerpoint/2010/main" val="779999257"/>
              </p:ext>
            </p:extLst>
          </p:nvPr>
        </p:nvGraphicFramePr>
        <p:xfrm>
          <a:off x="3810000" y="3934097"/>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FE5C14C3-A3F5-463E-9CA4-73637FB35021}"/>
                  </a:ext>
                </a:extLst>
              </p:cNvPr>
              <p:cNvSpPr txBox="1"/>
              <p:nvPr/>
            </p:nvSpPr>
            <p:spPr>
              <a:xfrm>
                <a:off x="8382000" y="4309105"/>
                <a:ext cx="1276503"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𝑠</m:t>
                            </m:r>
                          </m:e>
                          <m:sup>
                            <m:r>
                              <a:rPr lang="de-DE" i="0">
                                <a:latin typeface="Cambria Math" panose="02040503050406030204" pitchFamily="18" charset="0"/>
                              </a:rPr>
                              <m:t>2</m:t>
                            </m:r>
                          </m:sup>
                        </m:sSup>
                      </m:e>
                    </m:rad>
                  </m:oMath>
                </a14:m>
                <a:endParaRPr lang="de-DE" dirty="0"/>
              </a:p>
            </p:txBody>
          </p:sp>
        </mc:Choice>
        <mc:Fallback xmlns="">
          <p:sp>
            <p:nvSpPr>
              <p:cNvPr id="8" name="Textfeld 7">
                <a:extLst>
                  <a:ext uri="{FF2B5EF4-FFF2-40B4-BE49-F238E27FC236}">
                    <a16:creationId xmlns:a16="http://schemas.microsoft.com/office/drawing/2014/main" id="{FE5C14C3-A3F5-463E-9CA4-73637FB35021}"/>
                  </a:ext>
                </a:extLst>
              </p:cNvPr>
              <p:cNvSpPr txBox="1">
                <a:spLocks noRot="1" noChangeAspect="1" noMove="1" noResize="1" noEditPoints="1" noAdjustHandles="1" noChangeArrowheads="1" noChangeShapeType="1" noTextEdit="1"/>
              </p:cNvSpPr>
              <p:nvPr/>
            </p:nvSpPr>
            <p:spPr>
              <a:xfrm>
                <a:off x="8382000" y="4309105"/>
                <a:ext cx="1276503" cy="310919"/>
              </a:xfrm>
              <a:prstGeom prst="rect">
                <a:avLst/>
              </a:prstGeom>
              <a:blipFill>
                <a:blip r:embed="rId4"/>
                <a:stretch>
                  <a:fillRect l="-11005" t="-15686" r="-4785" b="-4313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01BD285-ECFC-4CCE-8E50-1760500924F8}"/>
                  </a:ext>
                </a:extLst>
              </p:cNvPr>
              <p:cNvSpPr txBox="1"/>
              <p:nvPr/>
            </p:nvSpPr>
            <p:spPr>
              <a:xfrm>
                <a:off x="11027375" y="4271774"/>
                <a:ext cx="912814" cy="421782"/>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2</m:t>
                        </m:r>
                      </m:num>
                      <m:den>
                        <m:func>
                          <m:funcPr>
                            <m:ctrlPr>
                              <a:rPr lang="de-DE" i="1">
                                <a:latin typeface="Cambria Math" panose="02040503050406030204" pitchFamily="18" charset="0"/>
                              </a:rPr>
                            </m:ctrlPr>
                          </m:funcPr>
                          <m:fName>
                            <m:r>
                              <m:rPr>
                                <m:sty m:val="p"/>
                              </m:rPr>
                              <a:rPr lang="de-DE" i="0">
                                <a:latin typeface="Cambria Math" panose="02040503050406030204" pitchFamily="18" charset="0"/>
                              </a:rPr>
                              <m:t>cos</m:t>
                            </m:r>
                          </m:fName>
                          <m:e>
                            <m:d>
                              <m:dPr>
                                <m:ctrlPr>
                                  <a:rPr lang="de-DE" i="1">
                                    <a:latin typeface="Cambria Math" panose="02040503050406030204" pitchFamily="18" charset="0"/>
                                  </a:rPr>
                                </m:ctrlPr>
                              </m:dPr>
                              <m:e>
                                <m:r>
                                  <a:rPr lang="de-DE" i="1">
                                    <a:latin typeface="Cambria Math" panose="02040503050406030204" pitchFamily="18" charset="0"/>
                                  </a:rPr>
                                  <m:t>𝛼</m:t>
                                </m:r>
                              </m:e>
                            </m:d>
                          </m:e>
                        </m:func>
                      </m:den>
                    </m:f>
                  </m:oMath>
                </a14:m>
                <a:endParaRPr lang="de-DE" dirty="0"/>
              </a:p>
            </p:txBody>
          </p:sp>
        </mc:Choice>
        <mc:Fallback xmlns="">
          <p:sp>
            <p:nvSpPr>
              <p:cNvPr id="9" name="Textfeld 8">
                <a:extLst>
                  <a:ext uri="{FF2B5EF4-FFF2-40B4-BE49-F238E27FC236}">
                    <a16:creationId xmlns:a16="http://schemas.microsoft.com/office/drawing/2014/main" id="{C01BD285-ECFC-4CCE-8E50-1760500924F8}"/>
                  </a:ext>
                </a:extLst>
              </p:cNvPr>
              <p:cNvSpPr txBox="1">
                <a:spLocks noRot="1" noChangeAspect="1" noMove="1" noResize="1" noEditPoints="1" noAdjustHandles="1" noChangeArrowheads="1" noChangeShapeType="1" noTextEdit="1"/>
              </p:cNvSpPr>
              <p:nvPr/>
            </p:nvSpPr>
            <p:spPr>
              <a:xfrm>
                <a:off x="11027375" y="4271774"/>
                <a:ext cx="912814" cy="421782"/>
              </a:xfrm>
              <a:prstGeom prst="rect">
                <a:avLst/>
              </a:prstGeom>
              <a:blipFill>
                <a:blip r:embed="rId5"/>
                <a:stretch>
                  <a:fillRect l="-16000" t="-7246" r="-667" b="-10145"/>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77F21870-0521-4EDB-B267-9F71507C3AD7}"/>
              </a:ext>
            </a:extLst>
          </p:cNvPr>
          <p:cNvSpPr txBox="1"/>
          <p:nvPr/>
        </p:nvSpPr>
        <p:spPr>
          <a:xfrm>
            <a:off x="9658503" y="4279898"/>
            <a:ext cx="1128835" cy="369332"/>
          </a:xfrm>
          <a:prstGeom prst="rect">
            <a:avLst/>
          </a:prstGeom>
          <a:noFill/>
        </p:spPr>
        <p:txBody>
          <a:bodyPr wrap="none" rtlCol="0">
            <a:spAutoFit/>
          </a:bodyPr>
          <a:lstStyle/>
          <a:p>
            <a:r>
              <a:rPr lang="de-DE" dirty="0"/>
              <a:t>oder auch</a:t>
            </a:r>
          </a:p>
        </p:txBody>
      </p:sp>
      <p:grpSp>
        <p:nvGrpSpPr>
          <p:cNvPr id="33" name="Gruppieren 32">
            <a:extLst>
              <a:ext uri="{FF2B5EF4-FFF2-40B4-BE49-F238E27FC236}">
                <a16:creationId xmlns:a16="http://schemas.microsoft.com/office/drawing/2014/main" id="{F463CE5F-40CD-42A2-A0A6-CAE9C9B2C40A}"/>
              </a:ext>
            </a:extLst>
          </p:cNvPr>
          <p:cNvGrpSpPr/>
          <p:nvPr/>
        </p:nvGrpSpPr>
        <p:grpSpPr>
          <a:xfrm>
            <a:off x="10324520" y="4710262"/>
            <a:ext cx="1867480" cy="1036037"/>
            <a:chOff x="657633" y="4627012"/>
            <a:chExt cx="1867480" cy="1036037"/>
          </a:xfrm>
        </p:grpSpPr>
        <p:grpSp>
          <p:nvGrpSpPr>
            <p:cNvPr id="11" name="Gruppieren 10">
              <a:extLst>
                <a:ext uri="{FF2B5EF4-FFF2-40B4-BE49-F238E27FC236}">
                  <a16:creationId xmlns:a16="http://schemas.microsoft.com/office/drawing/2014/main" id="{3D7E7848-1F15-40DA-AF43-973B884A0A21}"/>
                </a:ext>
              </a:extLst>
            </p:cNvPr>
            <p:cNvGrpSpPr/>
            <p:nvPr/>
          </p:nvGrpSpPr>
          <p:grpSpPr>
            <a:xfrm>
              <a:off x="1084174" y="4649230"/>
              <a:ext cx="1440939" cy="985909"/>
              <a:chOff x="344907" y="2497329"/>
              <a:chExt cx="1440939" cy="985909"/>
            </a:xfrm>
          </p:grpSpPr>
          <p:sp>
            <p:nvSpPr>
              <p:cNvPr id="12" name="Rechteck: abgerundete Ecken 11">
                <a:extLst>
                  <a:ext uri="{FF2B5EF4-FFF2-40B4-BE49-F238E27FC236}">
                    <a16:creationId xmlns:a16="http://schemas.microsoft.com/office/drawing/2014/main" id="{786C64ED-2F1F-4AF9-9D5A-C75DDCA9E8E7}"/>
                  </a:ext>
                </a:extLst>
              </p:cNvPr>
              <p:cNvSpPr/>
              <p:nvPr/>
            </p:nvSpPr>
            <p:spPr>
              <a:xfrm>
                <a:off x="344907" y="2527374"/>
                <a:ext cx="1440939" cy="9034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96D821F4-9439-4794-9374-7D8AFF54708B}"/>
                  </a:ext>
                </a:extLst>
              </p:cNvPr>
              <p:cNvCxnSpPr>
                <a:cxnSpLocks/>
              </p:cNvCxnSpPr>
              <p:nvPr/>
            </p:nvCxnSpPr>
            <p:spPr>
              <a:xfrm flipV="1">
                <a:off x="502861" y="2622353"/>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uppieren 13">
                <a:extLst>
                  <a:ext uri="{FF2B5EF4-FFF2-40B4-BE49-F238E27FC236}">
                    <a16:creationId xmlns:a16="http://schemas.microsoft.com/office/drawing/2014/main" id="{9795A29E-3667-42E0-BEB7-D8C2FDB5B697}"/>
                  </a:ext>
                </a:extLst>
              </p:cNvPr>
              <p:cNvGrpSpPr/>
              <p:nvPr/>
            </p:nvGrpSpPr>
            <p:grpSpPr>
              <a:xfrm>
                <a:off x="502260" y="3064230"/>
                <a:ext cx="699737" cy="419008"/>
                <a:chOff x="6095398" y="3512677"/>
                <a:chExt cx="699737" cy="419008"/>
              </a:xfrm>
            </p:grpSpPr>
            <p:grpSp>
              <p:nvGrpSpPr>
                <p:cNvPr id="26" name="Gruppieren 25">
                  <a:extLst>
                    <a:ext uri="{FF2B5EF4-FFF2-40B4-BE49-F238E27FC236}">
                      <a16:creationId xmlns:a16="http://schemas.microsoft.com/office/drawing/2014/main" id="{C2717E64-77E5-4A60-A019-9B5E18758D0F}"/>
                    </a:ext>
                  </a:extLst>
                </p:cNvPr>
                <p:cNvGrpSpPr/>
                <p:nvPr/>
              </p:nvGrpSpPr>
              <p:grpSpPr>
                <a:xfrm rot="5400000">
                  <a:off x="6328096" y="3279979"/>
                  <a:ext cx="234342" cy="699737"/>
                  <a:chOff x="10005060" y="993913"/>
                  <a:chExt cx="144780" cy="685800"/>
                </a:xfrm>
              </p:grpSpPr>
              <p:cxnSp>
                <p:nvCxnSpPr>
                  <p:cNvPr id="28" name="Gerade Verbindung mit Pfeil 27">
                    <a:extLst>
                      <a:ext uri="{FF2B5EF4-FFF2-40B4-BE49-F238E27FC236}">
                        <a16:creationId xmlns:a16="http://schemas.microsoft.com/office/drawing/2014/main" id="{3547AD0B-8C40-474E-BCB4-DB349887C47A}"/>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AB97016-74DF-49E0-9A2C-E166CDA9472F}"/>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8F7C3139-4E0D-4032-9192-15CE7C7EFE95}"/>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feld 26">
                  <a:extLst>
                    <a:ext uri="{FF2B5EF4-FFF2-40B4-BE49-F238E27FC236}">
                      <a16:creationId xmlns:a16="http://schemas.microsoft.com/office/drawing/2014/main" id="{EACED233-D637-4690-ACAF-22963EA553DE}"/>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cxnSp>
            <p:nvCxnSpPr>
              <p:cNvPr id="15" name="Gerader Verbinder 14">
                <a:extLst>
                  <a:ext uri="{FF2B5EF4-FFF2-40B4-BE49-F238E27FC236}">
                    <a16:creationId xmlns:a16="http://schemas.microsoft.com/office/drawing/2014/main" id="{FAE64C64-FFD0-45B3-9637-E1B662252DAF}"/>
                  </a:ext>
                </a:extLst>
              </p:cNvPr>
              <p:cNvCxnSpPr>
                <a:cxnSpLocks/>
              </p:cNvCxnSpPr>
              <p:nvPr/>
            </p:nvCxnSpPr>
            <p:spPr>
              <a:xfrm>
                <a:off x="1221662" y="2613573"/>
                <a:ext cx="0" cy="36698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75D1488A-570D-4251-8B74-0468C07EFCE8}"/>
                  </a:ext>
                </a:extLst>
              </p:cNvPr>
              <p:cNvCxnSpPr>
                <a:cxnSpLocks/>
              </p:cNvCxnSpPr>
              <p:nvPr/>
            </p:nvCxnSpPr>
            <p:spPr>
              <a:xfrm flipH="1">
                <a:off x="502261" y="2993130"/>
                <a:ext cx="699737"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17" name="Gruppieren 16">
                <a:extLst>
                  <a:ext uri="{FF2B5EF4-FFF2-40B4-BE49-F238E27FC236}">
                    <a16:creationId xmlns:a16="http://schemas.microsoft.com/office/drawing/2014/main" id="{4DF29AF9-B1B0-4D3E-8269-DF9FB9148E05}"/>
                  </a:ext>
                </a:extLst>
              </p:cNvPr>
              <p:cNvGrpSpPr/>
              <p:nvPr/>
            </p:nvGrpSpPr>
            <p:grpSpPr>
              <a:xfrm>
                <a:off x="1291209" y="2590350"/>
                <a:ext cx="310558" cy="390203"/>
                <a:chOff x="9400645" y="3034027"/>
                <a:chExt cx="310558" cy="390203"/>
              </a:xfrm>
            </p:grpSpPr>
            <p:grpSp>
              <p:nvGrpSpPr>
                <p:cNvPr id="19" name="Gruppieren 18">
                  <a:extLst>
                    <a:ext uri="{FF2B5EF4-FFF2-40B4-BE49-F238E27FC236}">
                      <a16:creationId xmlns:a16="http://schemas.microsoft.com/office/drawing/2014/main" id="{DCBB60B1-1E05-4A32-9DA3-148CCC02F9A2}"/>
                    </a:ext>
                  </a:extLst>
                </p:cNvPr>
                <p:cNvGrpSpPr/>
                <p:nvPr/>
              </p:nvGrpSpPr>
              <p:grpSpPr>
                <a:xfrm>
                  <a:off x="9400645" y="3034027"/>
                  <a:ext cx="295104" cy="390203"/>
                  <a:chOff x="9400645" y="3034027"/>
                  <a:chExt cx="295104" cy="390203"/>
                </a:xfrm>
              </p:grpSpPr>
              <p:grpSp>
                <p:nvGrpSpPr>
                  <p:cNvPr id="21" name="Gruppieren 20">
                    <a:extLst>
                      <a:ext uri="{FF2B5EF4-FFF2-40B4-BE49-F238E27FC236}">
                        <a16:creationId xmlns:a16="http://schemas.microsoft.com/office/drawing/2014/main" id="{D5D1E772-DC01-409B-8184-4F3A5C960A90}"/>
                      </a:ext>
                    </a:extLst>
                  </p:cNvPr>
                  <p:cNvGrpSpPr/>
                  <p:nvPr/>
                </p:nvGrpSpPr>
                <p:grpSpPr>
                  <a:xfrm>
                    <a:off x="9400645" y="3064230"/>
                    <a:ext cx="158336" cy="360000"/>
                    <a:chOff x="10005060" y="993913"/>
                    <a:chExt cx="144780" cy="685800"/>
                  </a:xfrm>
                </p:grpSpPr>
                <p:cxnSp>
                  <p:nvCxnSpPr>
                    <p:cNvPr id="23" name="Gerade Verbindung mit Pfeil 22">
                      <a:extLst>
                        <a:ext uri="{FF2B5EF4-FFF2-40B4-BE49-F238E27FC236}">
                          <a16:creationId xmlns:a16="http://schemas.microsoft.com/office/drawing/2014/main" id="{2AE2A195-54B0-4988-BF59-ECD58E318EC0}"/>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EEDB520-1055-430A-8499-91D84CBDC3C2}"/>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CF2AF9A-4D94-4ACF-88CF-B099278F02B2}"/>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feld 21">
                    <a:extLst>
                      <a:ext uri="{FF2B5EF4-FFF2-40B4-BE49-F238E27FC236}">
                        <a16:creationId xmlns:a16="http://schemas.microsoft.com/office/drawing/2014/main" id="{381C7A1C-024B-4605-B584-1FB57D08E4BC}"/>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20" name="Textfeld 19">
                  <a:extLst>
                    <a:ext uri="{FF2B5EF4-FFF2-40B4-BE49-F238E27FC236}">
                      <a16:creationId xmlns:a16="http://schemas.microsoft.com/office/drawing/2014/main" id="{CD868BE4-3AB3-4185-80E8-276F4A49A3BE}"/>
                    </a:ext>
                  </a:extLst>
                </p:cNvPr>
                <p:cNvSpPr txBox="1"/>
                <p:nvPr/>
              </p:nvSpPr>
              <p:spPr>
                <a:xfrm>
                  <a:off x="9526472" y="3172527"/>
                  <a:ext cx="184731" cy="230832"/>
                </a:xfrm>
                <a:prstGeom prst="rect">
                  <a:avLst/>
                </a:prstGeom>
                <a:noFill/>
              </p:spPr>
              <p:txBody>
                <a:bodyPr wrap="none" rtlCol="0">
                  <a:spAutoFit/>
                </a:bodyPr>
                <a:lstStyle/>
                <a:p>
                  <a:endParaRPr lang="de-DE" sz="900" dirty="0"/>
                </a:p>
              </p:txBody>
            </p:sp>
          </p:grpSp>
          <p:sp>
            <p:nvSpPr>
              <p:cNvPr id="18" name="Textfeld 17">
                <a:extLst>
                  <a:ext uri="{FF2B5EF4-FFF2-40B4-BE49-F238E27FC236}">
                    <a16:creationId xmlns:a16="http://schemas.microsoft.com/office/drawing/2014/main" id="{D400F966-DAE3-4CEE-95CE-5C299019FF2E}"/>
                  </a:ext>
                </a:extLst>
              </p:cNvPr>
              <p:cNvSpPr txBox="1"/>
              <p:nvPr/>
            </p:nvSpPr>
            <p:spPr>
              <a:xfrm rot="19919516">
                <a:off x="673304" y="2497329"/>
                <a:ext cx="282450" cy="369332"/>
              </a:xfrm>
              <a:prstGeom prst="rect">
                <a:avLst/>
              </a:prstGeom>
              <a:noFill/>
            </p:spPr>
            <p:txBody>
              <a:bodyPr wrap="none" rtlCol="0">
                <a:spAutoFit/>
              </a:bodyPr>
              <a:lstStyle/>
              <a:p>
                <a:r>
                  <a:rPr lang="de-DE" dirty="0"/>
                  <a:t>L</a:t>
                </a:r>
              </a:p>
            </p:txBody>
          </p:sp>
        </p:grpSp>
        <p:sp>
          <p:nvSpPr>
            <p:cNvPr id="31" name="Textfeld 30">
              <a:extLst>
                <a:ext uri="{FF2B5EF4-FFF2-40B4-BE49-F238E27FC236}">
                  <a16:creationId xmlns:a16="http://schemas.microsoft.com/office/drawing/2014/main" id="{EC2E7561-78C6-4759-A2AE-61DE320CFA5C}"/>
                </a:ext>
              </a:extLst>
            </p:cNvPr>
            <p:cNvSpPr txBox="1"/>
            <p:nvPr/>
          </p:nvSpPr>
          <p:spPr>
            <a:xfrm>
              <a:off x="1398881" y="4870505"/>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sp>
          <p:nvSpPr>
            <p:cNvPr id="32" name="Bogen 31">
              <a:extLst>
                <a:ext uri="{FF2B5EF4-FFF2-40B4-BE49-F238E27FC236}">
                  <a16:creationId xmlns:a16="http://schemas.microsoft.com/office/drawing/2014/main" id="{EABBD7C3-7CA3-4B22-B82C-64D9193C2722}"/>
                </a:ext>
              </a:extLst>
            </p:cNvPr>
            <p:cNvSpPr/>
            <p:nvPr/>
          </p:nvSpPr>
          <p:spPr>
            <a:xfrm>
              <a:off x="657633" y="4627012"/>
              <a:ext cx="1036037" cy="1036037"/>
            </a:xfrm>
            <a:prstGeom prst="arc">
              <a:avLst>
                <a:gd name="adj1" fmla="val 202581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6EDDB543-CB08-4051-8FED-F94858BC12E0}"/>
                  </a:ext>
                </a:extLst>
              </p:cNvPr>
              <p:cNvSpPr txBox="1"/>
              <p:nvPr/>
            </p:nvSpPr>
            <p:spPr>
              <a:xfrm>
                <a:off x="8382000" y="1629719"/>
                <a:ext cx="1977593" cy="52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i="1" smtClean="0">
                                      <a:latin typeface="Cambria Math" panose="02040503050406030204" pitchFamily="18" charset="0"/>
                                    </a:rPr>
                                    <m:t>𝑠</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34" name="Textfeld 33">
                <a:extLst>
                  <a:ext uri="{FF2B5EF4-FFF2-40B4-BE49-F238E27FC236}">
                    <a16:creationId xmlns:a16="http://schemas.microsoft.com/office/drawing/2014/main" id="{6EDDB543-CB08-4051-8FED-F94858BC12E0}"/>
                  </a:ext>
                </a:extLst>
              </p:cNvPr>
              <p:cNvSpPr txBox="1">
                <a:spLocks noRot="1" noChangeAspect="1" noMove="1" noResize="1" noEditPoints="1" noAdjustHandles="1" noChangeArrowheads="1" noChangeShapeType="1" noTextEdit="1"/>
              </p:cNvSpPr>
              <p:nvPr/>
            </p:nvSpPr>
            <p:spPr>
              <a:xfrm>
                <a:off x="8382000" y="1629719"/>
                <a:ext cx="1977593" cy="526298"/>
              </a:xfrm>
              <a:prstGeom prst="rect">
                <a:avLst/>
              </a:prstGeom>
              <a:blipFill>
                <a:blip r:embed="rId6"/>
                <a:stretch>
                  <a:fillRect/>
                </a:stretch>
              </a:blipFill>
            </p:spPr>
            <p:txBody>
              <a:bodyPr/>
              <a:lstStyle/>
              <a:p>
                <a:r>
                  <a:rPr lang="de-DE">
                    <a:noFill/>
                  </a:rPr>
                  <a:t> </a:t>
                </a:r>
              </a:p>
            </p:txBody>
          </p:sp>
        </mc:Fallback>
      </mc:AlternateContent>
      <p:sp>
        <p:nvSpPr>
          <p:cNvPr id="35" name="Textfeld 34">
            <a:extLst>
              <a:ext uri="{FF2B5EF4-FFF2-40B4-BE49-F238E27FC236}">
                <a16:creationId xmlns:a16="http://schemas.microsoft.com/office/drawing/2014/main" id="{ED464D8A-A570-48B0-8FA3-570E9383296F}"/>
              </a:ext>
            </a:extLst>
          </p:cNvPr>
          <p:cNvSpPr txBox="1"/>
          <p:nvPr/>
        </p:nvSpPr>
        <p:spPr>
          <a:xfrm>
            <a:off x="9333951" y="0"/>
            <a:ext cx="2881435" cy="954107"/>
          </a:xfrm>
          <a:prstGeom prst="rect">
            <a:avLst/>
          </a:prstGeom>
          <a:noFill/>
        </p:spPr>
        <p:txBody>
          <a:bodyPr wrap="square" rtlCol="0">
            <a:spAutoFit/>
          </a:bodyPr>
          <a:lstStyle/>
          <a:p>
            <a:pPr algn="just"/>
            <a:r>
              <a:rPr lang="de-DE" sz="1400" dirty="0"/>
              <a:t>Hier werden die Werte für Alpha und L nochmals dargestellt, in Abhängigkeit der Zeit (t) für einen Schritt.</a:t>
            </a:r>
          </a:p>
        </p:txBody>
      </p:sp>
    </p:spTree>
    <p:extLst>
      <p:ext uri="{BB962C8B-B14F-4D97-AF65-F5344CB8AC3E}">
        <p14:creationId xmlns:p14="http://schemas.microsoft.com/office/powerpoint/2010/main" val="228192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m 24">
            <a:extLst>
              <a:ext uri="{FF2B5EF4-FFF2-40B4-BE49-F238E27FC236}">
                <a16:creationId xmlns:a16="http://schemas.microsoft.com/office/drawing/2014/main" id="{C4F5F09C-44FF-455B-98D3-687A45107E50}"/>
              </a:ext>
            </a:extLst>
          </p:cNvPr>
          <p:cNvGraphicFramePr>
            <a:graphicFrameLocks/>
          </p:cNvGraphicFramePr>
          <p:nvPr>
            <p:extLst>
              <p:ext uri="{D42A27DB-BD31-4B8C-83A1-F6EECF244321}">
                <p14:modId xmlns:p14="http://schemas.microsoft.com/office/powerpoint/2010/main" val="2227792790"/>
              </p:ext>
            </p:extLst>
          </p:nvPr>
        </p:nvGraphicFramePr>
        <p:xfrm>
          <a:off x="1717014" y="3793566"/>
          <a:ext cx="8717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Diagramm 23">
            <a:extLst>
              <a:ext uri="{FF2B5EF4-FFF2-40B4-BE49-F238E27FC236}">
                <a16:creationId xmlns:a16="http://schemas.microsoft.com/office/drawing/2014/main" id="{82DD810E-4781-4A19-BD61-71ECF89D7CD8}"/>
              </a:ext>
            </a:extLst>
          </p:cNvPr>
          <p:cNvGraphicFramePr>
            <a:graphicFrameLocks/>
          </p:cNvGraphicFramePr>
          <p:nvPr>
            <p:extLst>
              <p:ext uri="{D42A27DB-BD31-4B8C-83A1-F6EECF244321}">
                <p14:modId xmlns:p14="http://schemas.microsoft.com/office/powerpoint/2010/main" val="1292237994"/>
              </p:ext>
            </p:extLst>
          </p:nvPr>
        </p:nvGraphicFramePr>
        <p:xfrm>
          <a:off x="1716322" y="1053012"/>
          <a:ext cx="871728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62429" y="2587272"/>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6241066"/>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196840" y="2190049"/>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5849800"/>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691716" y="1007741"/>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sp>
        <p:nvSpPr>
          <p:cNvPr id="17" name="Textfeld 16">
            <a:extLst>
              <a:ext uri="{FF2B5EF4-FFF2-40B4-BE49-F238E27FC236}">
                <a16:creationId xmlns:a16="http://schemas.microsoft.com/office/drawing/2014/main" id="{79ECFF4E-FD37-4BAB-9B80-75C416056F0D}"/>
              </a:ext>
            </a:extLst>
          </p:cNvPr>
          <p:cNvSpPr txBox="1"/>
          <p:nvPr/>
        </p:nvSpPr>
        <p:spPr>
          <a:xfrm>
            <a:off x="1779979" y="3900479"/>
            <a:ext cx="282450" cy="369332"/>
          </a:xfrm>
          <a:prstGeom prst="rect">
            <a:avLst/>
          </a:prstGeom>
          <a:noFill/>
        </p:spPr>
        <p:txBody>
          <a:bodyPr wrap="none" rtlCol="0">
            <a:spAutoFit/>
          </a:bodyPr>
          <a:lstStyle/>
          <a:p>
            <a:r>
              <a:rPr lang="de-DE" dirty="0"/>
              <a:t>L</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6" y="-941"/>
            <a:ext cx="10515600" cy="682440"/>
          </a:xfrm>
        </p:spPr>
        <p:txBody>
          <a:bodyPr>
            <a:normAutofit/>
          </a:bodyPr>
          <a:lstStyle/>
          <a:p>
            <a:r>
              <a:rPr lang="de-DE" b="1" dirty="0"/>
              <a:t>Schrittfolgen: Achsenpositionen</a:t>
            </a:r>
          </a:p>
        </p:txBody>
      </p:sp>
    </p:spTree>
    <p:extLst>
      <p:ext uri="{BB962C8B-B14F-4D97-AF65-F5344CB8AC3E}">
        <p14:creationId xmlns:p14="http://schemas.microsoft.com/office/powerpoint/2010/main" val="343689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m 27">
            <a:extLst>
              <a:ext uri="{FF2B5EF4-FFF2-40B4-BE49-F238E27FC236}">
                <a16:creationId xmlns:a16="http://schemas.microsoft.com/office/drawing/2014/main" id="{A2F6B251-E1C9-4E79-9026-25E934C09578}"/>
              </a:ext>
            </a:extLst>
          </p:cNvPr>
          <p:cNvGraphicFramePr>
            <a:graphicFrameLocks/>
          </p:cNvGraphicFramePr>
          <p:nvPr>
            <p:extLst>
              <p:ext uri="{D42A27DB-BD31-4B8C-83A1-F6EECF244321}">
                <p14:modId xmlns:p14="http://schemas.microsoft.com/office/powerpoint/2010/main" val="878236423"/>
              </p:ext>
            </p:extLst>
          </p:nvPr>
        </p:nvGraphicFramePr>
        <p:xfrm>
          <a:off x="1891416" y="3925215"/>
          <a:ext cx="85206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Diagramm 26">
            <a:extLst>
              <a:ext uri="{FF2B5EF4-FFF2-40B4-BE49-F238E27FC236}">
                <a16:creationId xmlns:a16="http://schemas.microsoft.com/office/drawing/2014/main" id="{1D4CFBF5-5C0F-40DE-A742-4A437C9A14DD}"/>
              </a:ext>
            </a:extLst>
          </p:cNvPr>
          <p:cNvGraphicFramePr>
            <a:graphicFrameLocks/>
          </p:cNvGraphicFramePr>
          <p:nvPr>
            <p:extLst>
              <p:ext uri="{D42A27DB-BD31-4B8C-83A1-F6EECF244321}">
                <p14:modId xmlns:p14="http://schemas.microsoft.com/office/powerpoint/2010/main" val="439719182"/>
              </p:ext>
            </p:extLst>
          </p:nvPr>
        </p:nvGraphicFramePr>
        <p:xfrm>
          <a:off x="1894789" y="1339730"/>
          <a:ext cx="8536991"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70421" y="2735872"/>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5930355"/>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204832" y="2338649"/>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5539089"/>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541882" y="1027310"/>
            <a:ext cx="49725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r>
              <a:rPr lang="de-DE" dirty="0">
                <a:latin typeface="Arial" panose="020B0604020202020204" pitchFamily="34" charset="0"/>
                <a:cs typeface="Arial" panose="020B0604020202020204" pitchFamily="34" charset="0"/>
              </a:rPr>
              <a:t>/v</a:t>
            </a:r>
          </a:p>
        </p:txBody>
      </p:sp>
      <p:sp>
        <p:nvSpPr>
          <p:cNvPr id="17" name="Textfeld 16">
            <a:extLst>
              <a:ext uri="{FF2B5EF4-FFF2-40B4-BE49-F238E27FC236}">
                <a16:creationId xmlns:a16="http://schemas.microsoft.com/office/drawing/2014/main" id="{79ECFF4E-FD37-4BAB-9B80-75C416056F0D}"/>
              </a:ext>
            </a:extLst>
          </p:cNvPr>
          <p:cNvSpPr txBox="1"/>
          <p:nvPr/>
        </p:nvSpPr>
        <p:spPr>
          <a:xfrm>
            <a:off x="1779979" y="3900479"/>
            <a:ext cx="282450" cy="369332"/>
          </a:xfrm>
          <a:prstGeom prst="rect">
            <a:avLst/>
          </a:prstGeom>
          <a:noFill/>
        </p:spPr>
        <p:txBody>
          <a:bodyPr wrap="none" rtlCol="0">
            <a:spAutoFit/>
          </a:bodyPr>
          <a:lstStyle/>
          <a:p>
            <a:r>
              <a:rPr lang="de-DE" dirty="0"/>
              <a:t>L</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5" y="-941"/>
            <a:ext cx="11925863" cy="682440"/>
          </a:xfrm>
        </p:spPr>
        <p:txBody>
          <a:bodyPr>
            <a:normAutofit/>
          </a:bodyPr>
          <a:lstStyle/>
          <a:p>
            <a:r>
              <a:rPr lang="de-DE" b="1" dirty="0"/>
              <a:t>Schrittfolgen: Geschwindigkeiten und Positionen</a:t>
            </a:r>
          </a:p>
        </p:txBody>
      </p:sp>
    </p:spTree>
    <p:extLst>
      <p:ext uri="{BB962C8B-B14F-4D97-AF65-F5344CB8AC3E}">
        <p14:creationId xmlns:p14="http://schemas.microsoft.com/office/powerpoint/2010/main" val="107657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m 20">
            <a:extLst>
              <a:ext uri="{FF2B5EF4-FFF2-40B4-BE49-F238E27FC236}">
                <a16:creationId xmlns:a16="http://schemas.microsoft.com/office/drawing/2014/main" id="{234F1425-B108-465A-A55C-DE0B5033B5CC}"/>
              </a:ext>
            </a:extLst>
          </p:cNvPr>
          <p:cNvGraphicFramePr>
            <a:graphicFrameLocks/>
          </p:cNvGraphicFramePr>
          <p:nvPr>
            <p:extLst>
              <p:ext uri="{D42A27DB-BD31-4B8C-83A1-F6EECF244321}">
                <p14:modId xmlns:p14="http://schemas.microsoft.com/office/powerpoint/2010/main" val="17455788"/>
              </p:ext>
            </p:extLst>
          </p:nvPr>
        </p:nvGraphicFramePr>
        <p:xfrm>
          <a:off x="1679501" y="4091466"/>
          <a:ext cx="8717280" cy="2292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Diagramm 17">
            <a:extLst>
              <a:ext uri="{FF2B5EF4-FFF2-40B4-BE49-F238E27FC236}">
                <a16:creationId xmlns:a16="http://schemas.microsoft.com/office/drawing/2014/main" id="{9F862AB5-7FC6-4E7A-8FCC-EA17D548F127}"/>
              </a:ext>
            </a:extLst>
          </p:cNvPr>
          <p:cNvGraphicFramePr>
            <a:graphicFrameLocks/>
          </p:cNvGraphicFramePr>
          <p:nvPr>
            <p:extLst>
              <p:ext uri="{D42A27DB-BD31-4B8C-83A1-F6EECF244321}">
                <p14:modId xmlns:p14="http://schemas.microsoft.com/office/powerpoint/2010/main" val="3634084791"/>
              </p:ext>
            </p:extLst>
          </p:nvPr>
        </p:nvGraphicFramePr>
        <p:xfrm>
          <a:off x="1778763" y="1049396"/>
          <a:ext cx="870204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62429" y="2587275"/>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4838390"/>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196840" y="2190052"/>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4447124"/>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691716" y="1007741"/>
            <a:ext cx="312906"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rPr>
              <a:t>a</a:t>
            </a:r>
          </a:p>
        </p:txBody>
      </p:sp>
      <p:sp>
        <p:nvSpPr>
          <p:cNvPr id="17" name="Textfeld 16">
            <a:extLst>
              <a:ext uri="{FF2B5EF4-FFF2-40B4-BE49-F238E27FC236}">
                <a16:creationId xmlns:a16="http://schemas.microsoft.com/office/drawing/2014/main" id="{79ECFF4E-FD37-4BAB-9B80-75C416056F0D}"/>
              </a:ext>
            </a:extLst>
          </p:cNvPr>
          <p:cNvSpPr txBox="1"/>
          <p:nvPr/>
        </p:nvSpPr>
        <p:spPr>
          <a:xfrm>
            <a:off x="1691716" y="3906800"/>
            <a:ext cx="312906"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rPr>
              <a:t>a</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6" y="-941"/>
            <a:ext cx="10515600" cy="682440"/>
          </a:xfrm>
        </p:spPr>
        <p:txBody>
          <a:bodyPr>
            <a:normAutofit/>
          </a:bodyPr>
          <a:lstStyle/>
          <a:p>
            <a:r>
              <a:rPr lang="de-DE" b="1" dirty="0"/>
              <a:t>Schrittfolgen: Beschleunigungen</a:t>
            </a:r>
          </a:p>
        </p:txBody>
      </p:sp>
      <p:sp>
        <p:nvSpPr>
          <p:cNvPr id="23" name="Textfeld 22">
            <a:extLst>
              <a:ext uri="{FF2B5EF4-FFF2-40B4-BE49-F238E27FC236}">
                <a16:creationId xmlns:a16="http://schemas.microsoft.com/office/drawing/2014/main" id="{31E4B608-ACBB-49C7-A34B-681A04F01ADC}"/>
              </a:ext>
            </a:extLst>
          </p:cNvPr>
          <p:cNvSpPr txBox="1"/>
          <p:nvPr/>
        </p:nvSpPr>
        <p:spPr>
          <a:xfrm>
            <a:off x="9456726" y="0"/>
            <a:ext cx="2758660" cy="1600438"/>
          </a:xfrm>
          <a:prstGeom prst="rect">
            <a:avLst/>
          </a:prstGeom>
          <a:noFill/>
        </p:spPr>
        <p:txBody>
          <a:bodyPr wrap="square" rtlCol="0">
            <a:spAutoFit/>
          </a:bodyPr>
          <a:lstStyle/>
          <a:p>
            <a:pPr algn="just"/>
            <a:r>
              <a:rPr lang="de-DE" sz="1400" dirty="0"/>
              <a:t>Es ist ersichtlich, dass die Beschleunigungswerte Spitzen haben, bzw. ein unmittelbarer Richtungswechsel beim Aufsetzen eines Fußes erreicht werden muss.</a:t>
            </a:r>
          </a:p>
        </p:txBody>
      </p:sp>
    </p:spTree>
    <p:extLst>
      <p:ext uri="{BB962C8B-B14F-4D97-AF65-F5344CB8AC3E}">
        <p14:creationId xmlns:p14="http://schemas.microsoft.com/office/powerpoint/2010/main" val="380445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C6DEE27A-65ED-44C3-B21D-0180917A3CC3}"/>
                  </a:ext>
                </a:extLst>
              </p:cNvPr>
              <p:cNvSpPr txBox="1"/>
              <p:nvPr/>
            </p:nvSpPr>
            <p:spPr>
              <a:xfrm>
                <a:off x="96990" y="119076"/>
                <a:ext cx="3498394"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𝐵𝑒𝑤𝑒𝑔𝑢𝑛𝑔</m:t>
                      </m:r>
                    </m:oMath>
                  </m:oMathPara>
                </a14:m>
                <a:endParaRPr lang="de-DE" sz="5400" dirty="0"/>
              </a:p>
            </p:txBody>
          </p:sp>
        </mc:Choice>
        <mc:Fallback xmlns="">
          <p:sp>
            <p:nvSpPr>
              <p:cNvPr id="6" name="Textfeld 5">
                <a:extLst>
                  <a:ext uri="{FF2B5EF4-FFF2-40B4-BE49-F238E27FC236}">
                    <a16:creationId xmlns:a16="http://schemas.microsoft.com/office/drawing/2014/main" id="{C6DEE27A-65ED-44C3-B21D-0180917A3CC3}"/>
                  </a:ext>
                </a:extLst>
              </p:cNvPr>
              <p:cNvSpPr txBox="1">
                <a:spLocks noRot="1" noChangeAspect="1" noMove="1" noResize="1" noEditPoints="1" noAdjustHandles="1" noChangeArrowheads="1" noChangeShapeType="1" noTextEdit="1"/>
              </p:cNvSpPr>
              <p:nvPr/>
            </p:nvSpPr>
            <p:spPr>
              <a:xfrm>
                <a:off x="96990" y="119076"/>
                <a:ext cx="3498394" cy="830997"/>
              </a:xfrm>
              <a:prstGeom prst="rect">
                <a:avLst/>
              </a:prstGeom>
              <a:blipFill>
                <a:blip r:embed="rId2"/>
                <a:stretch>
                  <a:fillRect/>
                </a:stretch>
              </a:blipFill>
              <a:ln>
                <a:noFill/>
              </a:ln>
            </p:spPr>
            <p:txBody>
              <a:bodyPr/>
              <a:lstStyle/>
              <a:p>
                <a:r>
                  <a:rPr lang="de-DE">
                    <a:noFill/>
                  </a:rPr>
                  <a:t> </a:t>
                </a:r>
              </a:p>
            </p:txBody>
          </p:sp>
        </mc:Fallback>
      </mc:AlternateContent>
      <p:sp>
        <p:nvSpPr>
          <p:cNvPr id="3" name="Textfeld 2">
            <a:extLst>
              <a:ext uri="{FF2B5EF4-FFF2-40B4-BE49-F238E27FC236}">
                <a16:creationId xmlns:a16="http://schemas.microsoft.com/office/drawing/2014/main" id="{3E3F2378-E9DA-4B9B-9615-5553B454E361}"/>
              </a:ext>
            </a:extLst>
          </p:cNvPr>
          <p:cNvSpPr txBox="1"/>
          <p:nvPr/>
        </p:nvSpPr>
        <p:spPr>
          <a:xfrm>
            <a:off x="9333951" y="0"/>
            <a:ext cx="2881435" cy="3323987"/>
          </a:xfrm>
          <a:prstGeom prst="rect">
            <a:avLst/>
          </a:prstGeom>
          <a:noFill/>
        </p:spPr>
        <p:txBody>
          <a:bodyPr wrap="square" rtlCol="0">
            <a:spAutoFit/>
          </a:bodyPr>
          <a:lstStyle/>
          <a:p>
            <a:pPr algn="just"/>
            <a:r>
              <a:rPr lang="de-DE" sz="1400" dirty="0"/>
              <a:t>Hier sehen wir die runde Plattform mit zwei grünen Pfeilen. Die Pfeile stellen die Bewegungsrichtung der beiden Beine dar. Da die Pfeile senkrecht sind, handelt es sich also um einen Geradeauslauf. In diesem Beispiel soll das rechte Bein nach vorne, das linke nach hinten bewegt werden. Es handelt sich also um einen Schritt nach vorne, der mit dem rechten Bein durchgeführt wird.</a:t>
            </a:r>
          </a:p>
          <a:p>
            <a:pPr algn="just"/>
            <a:endParaRPr lang="de-DE" sz="1400" dirty="0"/>
          </a:p>
        </p:txBody>
      </p:sp>
      <p:pic>
        <p:nvPicPr>
          <p:cNvPr id="9" name="Grafik 8">
            <a:extLst>
              <a:ext uri="{FF2B5EF4-FFF2-40B4-BE49-F238E27FC236}">
                <a16:creationId xmlns:a16="http://schemas.microsoft.com/office/drawing/2014/main" id="{901C2628-0E62-4522-A7A6-F8586FA1AF68}"/>
              </a:ext>
            </a:extLst>
          </p:cNvPr>
          <p:cNvPicPr>
            <a:picLocks noChangeAspect="1"/>
          </p:cNvPicPr>
          <p:nvPr/>
        </p:nvPicPr>
        <p:blipFill>
          <a:blip r:embed="rId3"/>
          <a:stretch>
            <a:fillRect/>
          </a:stretch>
        </p:blipFill>
        <p:spPr>
          <a:xfrm rot="10800000">
            <a:off x="5164386" y="4364056"/>
            <a:ext cx="420827" cy="1141394"/>
          </a:xfrm>
          <a:prstGeom prst="rect">
            <a:avLst/>
          </a:prstGeom>
        </p:spPr>
      </p:pic>
      <p:pic>
        <p:nvPicPr>
          <p:cNvPr id="10" name="Grafik 9">
            <a:extLst>
              <a:ext uri="{FF2B5EF4-FFF2-40B4-BE49-F238E27FC236}">
                <a16:creationId xmlns:a16="http://schemas.microsoft.com/office/drawing/2014/main" id="{BF2A04AE-3010-4E47-A425-D3FD005A03D7}"/>
              </a:ext>
            </a:extLst>
          </p:cNvPr>
          <p:cNvPicPr>
            <a:picLocks noChangeAspect="1"/>
          </p:cNvPicPr>
          <p:nvPr/>
        </p:nvPicPr>
        <p:blipFill>
          <a:blip r:embed="rId4"/>
          <a:stretch>
            <a:fillRect/>
          </a:stretch>
        </p:blipFill>
        <p:spPr>
          <a:xfrm rot="10800000">
            <a:off x="6604386" y="1091294"/>
            <a:ext cx="420828" cy="1141397"/>
          </a:xfrm>
          <a:prstGeom prst="rect">
            <a:avLst/>
          </a:prstGeom>
        </p:spPr>
      </p:pic>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Bogen 38">
            <a:extLst>
              <a:ext uri="{FF2B5EF4-FFF2-40B4-BE49-F238E27FC236}">
                <a16:creationId xmlns:a16="http://schemas.microsoft.com/office/drawing/2014/main" id="{4C96276F-5A5D-4A95-B1D7-1C7E946568BD}"/>
              </a:ext>
            </a:extLst>
          </p:cNvPr>
          <p:cNvSpPr/>
          <p:nvPr/>
        </p:nvSpPr>
        <p:spPr>
          <a:xfrm rot="2549478">
            <a:off x="2734620" y="62852"/>
            <a:ext cx="6787067" cy="6884599"/>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cxnSp>
        <p:nvCxnSpPr>
          <p:cNvPr id="7" name="Gerader Verbinder 6">
            <a:extLst>
              <a:ext uri="{FF2B5EF4-FFF2-40B4-BE49-F238E27FC236}">
                <a16:creationId xmlns:a16="http://schemas.microsoft.com/office/drawing/2014/main" id="{61CBD463-60A1-4473-B584-040908B75414}"/>
              </a:ext>
            </a:extLst>
          </p:cNvPr>
          <p:cNvCxnSpPr>
            <a:cxnSpLocks/>
          </p:cNvCxnSpPr>
          <p:nvPr/>
        </p:nvCxnSpPr>
        <p:spPr>
          <a:xfrm flipH="1">
            <a:off x="6291469"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79F6478-4E24-4A8E-8D56-9491D9231ADB}"/>
              </a:ext>
            </a:extLst>
          </p:cNvPr>
          <p:cNvCxnSpPr>
            <a:cxnSpLocks/>
          </p:cNvCxnSpPr>
          <p:nvPr/>
        </p:nvCxnSpPr>
        <p:spPr>
          <a:xfrm flipH="1">
            <a:off x="2994991"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A42AF7D-8076-4769-AC3D-99D60C262ADE}"/>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CD037E3-487E-48D5-953E-2645A82BCEFA}"/>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EAB7B5B3-82B1-412B-87AA-D167A6EF0162}"/>
              </a:ext>
            </a:extLst>
          </p:cNvPr>
          <p:cNvGrpSpPr/>
          <p:nvPr/>
        </p:nvGrpSpPr>
        <p:grpSpPr>
          <a:xfrm>
            <a:off x="6095398" y="3512677"/>
            <a:ext cx="699737" cy="419008"/>
            <a:chOff x="6095398" y="3512677"/>
            <a:chExt cx="699737" cy="419008"/>
          </a:xfrm>
        </p:grpSpPr>
        <p:grpSp>
          <p:nvGrpSpPr>
            <p:cNvPr id="15" name="Gruppieren 14">
              <a:extLst>
                <a:ext uri="{FF2B5EF4-FFF2-40B4-BE49-F238E27FC236}">
                  <a16:creationId xmlns:a16="http://schemas.microsoft.com/office/drawing/2014/main" id="{558229E5-228B-4E7F-96CA-099688D274EF}"/>
                </a:ext>
              </a:extLst>
            </p:cNvPr>
            <p:cNvGrpSpPr/>
            <p:nvPr/>
          </p:nvGrpSpPr>
          <p:grpSpPr>
            <a:xfrm rot="5400000">
              <a:off x="6328096" y="3279979"/>
              <a:ext cx="234342" cy="699737"/>
              <a:chOff x="10005060" y="993913"/>
              <a:chExt cx="144780" cy="685800"/>
            </a:xfrm>
          </p:grpSpPr>
          <p:cxnSp>
            <p:nvCxnSpPr>
              <p:cNvPr id="17" name="Gerade Verbindung mit Pfeil 16">
                <a:extLst>
                  <a:ext uri="{FF2B5EF4-FFF2-40B4-BE49-F238E27FC236}">
                    <a16:creationId xmlns:a16="http://schemas.microsoft.com/office/drawing/2014/main" id="{4814290B-4CE6-44C7-8075-70736B10D319}"/>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7E684DA-A31E-445D-B414-001E0748BC24}"/>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888ACA3-4A9A-4D2F-9A97-B9117AAB7ED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feld 15">
              <a:extLst>
                <a:ext uri="{FF2B5EF4-FFF2-40B4-BE49-F238E27FC236}">
                  <a16:creationId xmlns:a16="http://schemas.microsoft.com/office/drawing/2014/main" id="{FEB10256-FE85-427B-B233-392880EA818C}"/>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
        <p:nvSpPr>
          <p:cNvPr id="5" name="Textfeld 4">
            <a:extLst>
              <a:ext uri="{FF2B5EF4-FFF2-40B4-BE49-F238E27FC236}">
                <a16:creationId xmlns:a16="http://schemas.microsoft.com/office/drawing/2014/main" id="{2D15155A-0D4A-42C4-8A06-E58D14D7181D}"/>
              </a:ext>
            </a:extLst>
          </p:cNvPr>
          <p:cNvSpPr txBox="1"/>
          <p:nvPr/>
        </p:nvSpPr>
        <p:spPr>
          <a:xfrm>
            <a:off x="8746435" y="1013792"/>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26FE5307-5419-494D-8230-E3E86B51A385}"/>
                  </a:ext>
                </a:extLst>
              </p:cNvPr>
              <p:cNvSpPr txBox="1"/>
              <p:nvPr/>
            </p:nvSpPr>
            <p:spPr>
              <a:xfrm>
                <a:off x="96990" y="119076"/>
                <a:ext cx="2373086"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𝐴𝑐h𝑠𝑒𝑛</m:t>
                      </m:r>
                    </m:oMath>
                  </m:oMathPara>
                </a14:m>
                <a:endParaRPr lang="de-DE" sz="5400" dirty="0"/>
              </a:p>
            </p:txBody>
          </p:sp>
        </mc:Choice>
        <mc:Fallback xmlns="">
          <p:sp>
            <p:nvSpPr>
              <p:cNvPr id="20" name="Textfeld 19">
                <a:extLst>
                  <a:ext uri="{FF2B5EF4-FFF2-40B4-BE49-F238E27FC236}">
                    <a16:creationId xmlns:a16="http://schemas.microsoft.com/office/drawing/2014/main" id="{26FE5307-5419-494D-8230-E3E86B51A385}"/>
                  </a:ext>
                </a:extLst>
              </p:cNvPr>
              <p:cNvSpPr txBox="1">
                <a:spLocks noRot="1" noChangeAspect="1" noMove="1" noResize="1" noEditPoints="1" noAdjustHandles="1" noChangeArrowheads="1" noChangeShapeType="1" noTextEdit="1"/>
              </p:cNvSpPr>
              <p:nvPr/>
            </p:nvSpPr>
            <p:spPr>
              <a:xfrm>
                <a:off x="96990" y="119076"/>
                <a:ext cx="2373086" cy="830997"/>
              </a:xfrm>
              <a:prstGeom prst="rect">
                <a:avLst/>
              </a:prstGeom>
              <a:blipFill>
                <a:blip r:embed="rId2"/>
                <a:stretch>
                  <a:fillRect/>
                </a:stretch>
              </a:blipFill>
              <a:ln>
                <a:noFill/>
              </a:ln>
            </p:spPr>
            <p:txBody>
              <a:bodyPr/>
              <a:lstStyle/>
              <a:p>
                <a:r>
                  <a:rPr lang="de-DE">
                    <a:noFill/>
                  </a:rPr>
                  <a:t> </a:t>
                </a:r>
              </a:p>
            </p:txBody>
          </p:sp>
        </mc:Fallback>
      </mc:AlternateContent>
      <p:sp>
        <p:nvSpPr>
          <p:cNvPr id="21" name="Textfeld 20">
            <a:extLst>
              <a:ext uri="{FF2B5EF4-FFF2-40B4-BE49-F238E27FC236}">
                <a16:creationId xmlns:a16="http://schemas.microsoft.com/office/drawing/2014/main" id="{078F8A2C-53D5-41C0-978B-51DF1E9F2B5E}"/>
              </a:ext>
            </a:extLst>
          </p:cNvPr>
          <p:cNvSpPr txBox="1"/>
          <p:nvPr/>
        </p:nvSpPr>
        <p:spPr>
          <a:xfrm>
            <a:off x="9333951" y="0"/>
            <a:ext cx="2881435" cy="2246769"/>
          </a:xfrm>
          <a:prstGeom prst="rect">
            <a:avLst/>
          </a:prstGeom>
          <a:noFill/>
        </p:spPr>
        <p:txBody>
          <a:bodyPr wrap="square" rtlCol="0">
            <a:spAutoFit/>
          </a:bodyPr>
          <a:lstStyle/>
          <a:p>
            <a:pPr algn="just"/>
            <a:r>
              <a:rPr lang="de-DE" sz="1400" dirty="0"/>
              <a:t>Die Plattform kann sich um sich selbst (roter Pfeil, Winkel </a:t>
            </a:r>
            <a:r>
              <a:rPr lang="de-DE" sz="1400" i="1" dirty="0"/>
              <a:t>Alpha</a:t>
            </a:r>
            <a:r>
              <a:rPr lang="de-DE" sz="1400" dirty="0"/>
              <a:t>) und die Trittplatten nach links/rechts bewegen (violette Pfeile, Strecke </a:t>
            </a:r>
            <a:r>
              <a:rPr lang="de-DE" sz="1400" i="1" dirty="0"/>
              <a:t>L</a:t>
            </a:r>
            <a:r>
              <a:rPr lang="de-DE" sz="1400" dirty="0"/>
              <a:t>). Wichtig hierbei: die Strecke </a:t>
            </a:r>
            <a:r>
              <a:rPr lang="de-DE" sz="1400" i="1" dirty="0"/>
              <a:t>L</a:t>
            </a:r>
            <a:r>
              <a:rPr lang="de-DE" sz="1400" dirty="0"/>
              <a:t> wird von beiden Trittplatten zurück gelegt. Sie entfernen sich also beide um den selben Betrag </a:t>
            </a:r>
            <a:r>
              <a:rPr lang="de-DE" sz="1400" i="1" dirty="0"/>
              <a:t>L</a:t>
            </a:r>
            <a:r>
              <a:rPr lang="de-DE" sz="1400" dirty="0"/>
              <a:t> vom Drehzentrum. </a:t>
            </a:r>
          </a:p>
        </p:txBody>
      </p:sp>
      <p:grpSp>
        <p:nvGrpSpPr>
          <p:cNvPr id="22" name="Gruppieren 21">
            <a:extLst>
              <a:ext uri="{FF2B5EF4-FFF2-40B4-BE49-F238E27FC236}">
                <a16:creationId xmlns:a16="http://schemas.microsoft.com/office/drawing/2014/main" id="{595B45D6-F4DF-4D8C-9D35-55A39ADC974E}"/>
              </a:ext>
            </a:extLst>
          </p:cNvPr>
          <p:cNvGrpSpPr/>
          <p:nvPr/>
        </p:nvGrpSpPr>
        <p:grpSpPr>
          <a:xfrm>
            <a:off x="5395564" y="3505660"/>
            <a:ext cx="699737" cy="419008"/>
            <a:chOff x="6095398" y="3512677"/>
            <a:chExt cx="699737" cy="419008"/>
          </a:xfrm>
        </p:grpSpPr>
        <p:grpSp>
          <p:nvGrpSpPr>
            <p:cNvPr id="23" name="Gruppieren 22">
              <a:extLst>
                <a:ext uri="{FF2B5EF4-FFF2-40B4-BE49-F238E27FC236}">
                  <a16:creationId xmlns:a16="http://schemas.microsoft.com/office/drawing/2014/main" id="{6EF2F1E7-DB98-46B2-9A6D-D135D13298FF}"/>
                </a:ext>
              </a:extLst>
            </p:cNvPr>
            <p:cNvGrpSpPr/>
            <p:nvPr/>
          </p:nvGrpSpPr>
          <p:grpSpPr>
            <a:xfrm rot="5400000">
              <a:off x="6328096" y="3279979"/>
              <a:ext cx="234342" cy="699737"/>
              <a:chOff x="10005060" y="993913"/>
              <a:chExt cx="144780" cy="685800"/>
            </a:xfrm>
          </p:grpSpPr>
          <p:cxnSp>
            <p:nvCxnSpPr>
              <p:cNvPr id="25" name="Gerade Verbindung mit Pfeil 24">
                <a:extLst>
                  <a:ext uri="{FF2B5EF4-FFF2-40B4-BE49-F238E27FC236}">
                    <a16:creationId xmlns:a16="http://schemas.microsoft.com/office/drawing/2014/main" id="{EC889DE5-0266-47D4-A7FC-BB7F4BCFDC7B}"/>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1AAAFE60-42ED-4BB4-B58E-B3E9077061F9}"/>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9B7AA53-BCCE-4B09-A9BE-D90A5F1153B7}"/>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feld 23">
              <a:extLst>
                <a:ext uri="{FF2B5EF4-FFF2-40B4-BE49-F238E27FC236}">
                  <a16:creationId xmlns:a16="http://schemas.microsoft.com/office/drawing/2014/main" id="{9D49BBD4-30E5-4868-AF1D-34D8AC1EF15F}"/>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pic>
        <p:nvPicPr>
          <p:cNvPr id="28" name="Grafik 27">
            <a:extLst>
              <a:ext uri="{FF2B5EF4-FFF2-40B4-BE49-F238E27FC236}">
                <a16:creationId xmlns:a16="http://schemas.microsoft.com/office/drawing/2014/main" id="{31F9585D-15B0-4F54-BAE9-90392283A220}"/>
              </a:ext>
            </a:extLst>
          </p:cNvPr>
          <p:cNvPicPr>
            <a:picLocks noChangeAspect="1"/>
          </p:cNvPicPr>
          <p:nvPr/>
        </p:nvPicPr>
        <p:blipFill>
          <a:blip r:embed="rId2"/>
          <a:stretch>
            <a:fillRect/>
          </a:stretch>
        </p:blipFill>
        <p:spPr>
          <a:xfrm rot="10800000">
            <a:off x="5277052" y="3130982"/>
            <a:ext cx="183930" cy="498866"/>
          </a:xfrm>
          <a:prstGeom prst="rect">
            <a:avLst/>
          </a:prstGeom>
        </p:spPr>
      </p:pic>
      <p:pic>
        <p:nvPicPr>
          <p:cNvPr id="29" name="Grafik 28">
            <a:extLst>
              <a:ext uri="{FF2B5EF4-FFF2-40B4-BE49-F238E27FC236}">
                <a16:creationId xmlns:a16="http://schemas.microsoft.com/office/drawing/2014/main" id="{2869AB00-4C7B-447F-A1E7-4BBDD08DEEFC}"/>
              </a:ext>
            </a:extLst>
          </p:cNvPr>
          <p:cNvPicPr>
            <a:picLocks noChangeAspect="1"/>
          </p:cNvPicPr>
          <p:nvPr/>
        </p:nvPicPr>
        <p:blipFill>
          <a:blip r:embed="rId3"/>
          <a:stretch>
            <a:fillRect/>
          </a:stretch>
        </p:blipFill>
        <p:spPr>
          <a:xfrm rot="10800000">
            <a:off x="6736280" y="3146935"/>
            <a:ext cx="182895" cy="496059"/>
          </a:xfrm>
          <a:prstGeom prst="rect">
            <a:avLst/>
          </a:prstGeom>
        </p:spPr>
      </p:pic>
    </p:spTree>
    <p:extLst>
      <p:ext uri="{BB962C8B-B14F-4D97-AF65-F5344CB8AC3E}">
        <p14:creationId xmlns:p14="http://schemas.microsoft.com/office/powerpoint/2010/main" val="336758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069C08A-FBEC-4412-AA83-D114CF47C9A0}"/>
              </a:ext>
            </a:extLst>
          </p:cNvPr>
          <p:cNvGrpSpPr/>
          <p:nvPr/>
        </p:nvGrpSpPr>
        <p:grpSpPr>
          <a:xfrm rot="20057511">
            <a:off x="2714486" y="-25382"/>
            <a:ext cx="7193874" cy="6884599"/>
            <a:chOff x="2734620" y="62852"/>
            <a:chExt cx="7193874" cy="6884599"/>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Bogen 38">
              <a:extLst>
                <a:ext uri="{FF2B5EF4-FFF2-40B4-BE49-F238E27FC236}">
                  <a16:creationId xmlns:a16="http://schemas.microsoft.com/office/drawing/2014/main" id="{4C96276F-5A5D-4A95-B1D7-1C7E946568BD}"/>
                </a:ext>
              </a:extLst>
            </p:cNvPr>
            <p:cNvSpPr/>
            <p:nvPr/>
          </p:nvSpPr>
          <p:spPr>
            <a:xfrm rot="2549478">
              <a:off x="2734620" y="62852"/>
              <a:ext cx="6787067" cy="6884599"/>
            </a:xfrm>
            <a:prstGeom prst="arc">
              <a:avLst>
                <a:gd name="adj1" fmla="val 18952363"/>
                <a:gd name="adj2" fmla="val 20487507"/>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cxnSp>
          <p:nvCxnSpPr>
            <p:cNvPr id="7" name="Gerader Verbinder 6">
              <a:extLst>
                <a:ext uri="{FF2B5EF4-FFF2-40B4-BE49-F238E27FC236}">
                  <a16:creationId xmlns:a16="http://schemas.microsoft.com/office/drawing/2014/main" id="{61CBD463-60A1-4473-B584-040908B75414}"/>
                </a:ext>
              </a:extLst>
            </p:cNvPr>
            <p:cNvCxnSpPr>
              <a:cxnSpLocks/>
            </p:cNvCxnSpPr>
            <p:nvPr/>
          </p:nvCxnSpPr>
          <p:spPr>
            <a:xfrm flipH="1">
              <a:off x="6291469"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79F6478-4E24-4A8E-8D56-9491D9231ADB}"/>
                </a:ext>
              </a:extLst>
            </p:cNvPr>
            <p:cNvCxnSpPr>
              <a:cxnSpLocks/>
            </p:cNvCxnSpPr>
            <p:nvPr/>
          </p:nvCxnSpPr>
          <p:spPr>
            <a:xfrm flipH="1">
              <a:off x="2994991"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A42AF7D-8076-4769-AC3D-99D60C262ADE}"/>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CD037E3-487E-48D5-953E-2645A82BCEFA}"/>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EAB7B5B3-82B1-412B-87AA-D167A6EF0162}"/>
                </a:ext>
              </a:extLst>
            </p:cNvPr>
            <p:cNvGrpSpPr/>
            <p:nvPr/>
          </p:nvGrpSpPr>
          <p:grpSpPr>
            <a:xfrm>
              <a:off x="6095398" y="3512677"/>
              <a:ext cx="699737" cy="419008"/>
              <a:chOff x="6095398" y="3512677"/>
              <a:chExt cx="699737" cy="419008"/>
            </a:xfrm>
          </p:grpSpPr>
          <p:grpSp>
            <p:nvGrpSpPr>
              <p:cNvPr id="15" name="Gruppieren 14">
                <a:extLst>
                  <a:ext uri="{FF2B5EF4-FFF2-40B4-BE49-F238E27FC236}">
                    <a16:creationId xmlns:a16="http://schemas.microsoft.com/office/drawing/2014/main" id="{558229E5-228B-4E7F-96CA-099688D274EF}"/>
                  </a:ext>
                </a:extLst>
              </p:cNvPr>
              <p:cNvGrpSpPr/>
              <p:nvPr/>
            </p:nvGrpSpPr>
            <p:grpSpPr>
              <a:xfrm rot="5400000">
                <a:off x="6328096" y="3279979"/>
                <a:ext cx="234342" cy="699737"/>
                <a:chOff x="10005060" y="993913"/>
                <a:chExt cx="144780" cy="685800"/>
              </a:xfrm>
            </p:grpSpPr>
            <p:cxnSp>
              <p:nvCxnSpPr>
                <p:cNvPr id="17" name="Gerade Verbindung mit Pfeil 16">
                  <a:extLst>
                    <a:ext uri="{FF2B5EF4-FFF2-40B4-BE49-F238E27FC236}">
                      <a16:creationId xmlns:a16="http://schemas.microsoft.com/office/drawing/2014/main" id="{4814290B-4CE6-44C7-8075-70736B10D319}"/>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7E684DA-A31E-445D-B414-001E0748BC24}"/>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888ACA3-4A9A-4D2F-9A97-B9117AAB7ED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feld 15">
                <a:extLst>
                  <a:ext uri="{FF2B5EF4-FFF2-40B4-BE49-F238E27FC236}">
                    <a16:creationId xmlns:a16="http://schemas.microsoft.com/office/drawing/2014/main" id="{FEB10256-FE85-427B-B233-392880EA818C}"/>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
          <p:nvSpPr>
            <p:cNvPr id="5" name="Textfeld 4">
              <a:extLst>
                <a:ext uri="{FF2B5EF4-FFF2-40B4-BE49-F238E27FC236}">
                  <a16:creationId xmlns:a16="http://schemas.microsoft.com/office/drawing/2014/main" id="{2D15155A-0D4A-42C4-8A06-E58D14D7181D}"/>
                </a:ext>
              </a:extLst>
            </p:cNvPr>
            <p:cNvSpPr txBox="1"/>
            <p:nvPr/>
          </p:nvSpPr>
          <p:spPr>
            <a:xfrm rot="1542489">
              <a:off x="9612382" y="3427312"/>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grpSp>
      <p:cxnSp>
        <p:nvCxnSpPr>
          <p:cNvPr id="20" name="Gerader Verbinder 19">
            <a:extLst>
              <a:ext uri="{FF2B5EF4-FFF2-40B4-BE49-F238E27FC236}">
                <a16:creationId xmlns:a16="http://schemas.microsoft.com/office/drawing/2014/main" id="{7FAC650B-6486-43A0-9BE7-ABDC6672A59E}"/>
              </a:ext>
            </a:extLst>
          </p:cNvPr>
          <p:cNvCxnSpPr>
            <a:cxnSpLocks/>
          </p:cNvCxnSpPr>
          <p:nvPr/>
        </p:nvCxnSpPr>
        <p:spPr>
          <a:xfrm flipH="1">
            <a:off x="2855650" y="3429000"/>
            <a:ext cx="6480699" cy="0"/>
          </a:xfrm>
          <a:prstGeom prst="line">
            <a:avLst/>
          </a:prstGeom>
          <a:ln>
            <a:solidFill>
              <a:schemeClr val="tx1"/>
            </a:solidFill>
            <a:prstDash val="lgDashDotDot"/>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E884770F-1134-42A9-B017-BEF0DFAB2DC8}"/>
                  </a:ext>
                </a:extLst>
              </p:cNvPr>
              <p:cNvSpPr txBox="1"/>
              <p:nvPr/>
            </p:nvSpPr>
            <p:spPr>
              <a:xfrm>
                <a:off x="96990" y="119076"/>
                <a:ext cx="2373086"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𝐴𝑐h𝑠𝑒𝑛</m:t>
                      </m:r>
                    </m:oMath>
                  </m:oMathPara>
                </a14:m>
                <a:endParaRPr lang="de-DE" sz="5400" dirty="0"/>
              </a:p>
            </p:txBody>
          </p:sp>
        </mc:Choice>
        <mc:Fallback xmlns="">
          <p:sp>
            <p:nvSpPr>
              <p:cNvPr id="21" name="Textfeld 20">
                <a:extLst>
                  <a:ext uri="{FF2B5EF4-FFF2-40B4-BE49-F238E27FC236}">
                    <a16:creationId xmlns:a16="http://schemas.microsoft.com/office/drawing/2014/main" id="{E884770F-1134-42A9-B017-BEF0DFAB2DC8}"/>
                  </a:ext>
                </a:extLst>
              </p:cNvPr>
              <p:cNvSpPr txBox="1">
                <a:spLocks noRot="1" noChangeAspect="1" noMove="1" noResize="1" noEditPoints="1" noAdjustHandles="1" noChangeArrowheads="1" noChangeShapeType="1" noTextEdit="1"/>
              </p:cNvSpPr>
              <p:nvPr/>
            </p:nvSpPr>
            <p:spPr>
              <a:xfrm>
                <a:off x="96990" y="119076"/>
                <a:ext cx="2373086" cy="830997"/>
              </a:xfrm>
              <a:prstGeom prst="rect">
                <a:avLst/>
              </a:prstGeom>
              <a:blipFill>
                <a:blip r:embed="rId2"/>
                <a:stretch>
                  <a:fillRect/>
                </a:stretch>
              </a:blipFill>
              <a:ln>
                <a:noFill/>
              </a:ln>
            </p:spPr>
            <p:txBody>
              <a:bodyPr/>
              <a:lstStyle/>
              <a:p>
                <a:r>
                  <a:rPr lang="de-DE">
                    <a:noFill/>
                  </a:rPr>
                  <a:t> </a:t>
                </a:r>
              </a:p>
            </p:txBody>
          </p:sp>
        </mc:Fallback>
      </mc:AlternateContent>
      <p:sp>
        <p:nvSpPr>
          <p:cNvPr id="22" name="Textfeld 21">
            <a:extLst>
              <a:ext uri="{FF2B5EF4-FFF2-40B4-BE49-F238E27FC236}">
                <a16:creationId xmlns:a16="http://schemas.microsoft.com/office/drawing/2014/main" id="{6F79EF3C-7562-49E3-9CA9-69C42F717A54}"/>
              </a:ext>
            </a:extLst>
          </p:cNvPr>
          <p:cNvSpPr txBox="1"/>
          <p:nvPr/>
        </p:nvSpPr>
        <p:spPr>
          <a:xfrm>
            <a:off x="9333951" y="0"/>
            <a:ext cx="2881435" cy="1384995"/>
          </a:xfrm>
          <a:prstGeom prst="rect">
            <a:avLst/>
          </a:prstGeom>
          <a:noFill/>
        </p:spPr>
        <p:txBody>
          <a:bodyPr wrap="square" rtlCol="0">
            <a:spAutoFit/>
          </a:bodyPr>
          <a:lstStyle/>
          <a:p>
            <a:pPr algn="just"/>
            <a:r>
              <a:rPr lang="de-DE" sz="1400" dirty="0"/>
              <a:t>Beispiel: </a:t>
            </a:r>
            <a:br>
              <a:rPr lang="de-DE" sz="1400" dirty="0"/>
            </a:br>
            <a:r>
              <a:rPr lang="de-DE" sz="1400" dirty="0"/>
              <a:t>die Plattform hat sich um den Winkel </a:t>
            </a:r>
            <a:r>
              <a:rPr lang="de-DE" sz="1400" i="1" dirty="0"/>
              <a:t>Alpha</a:t>
            </a:r>
            <a:r>
              <a:rPr lang="de-DE" sz="1400" dirty="0"/>
              <a:t> gedreht und beide Trittplatten um den Betrag </a:t>
            </a:r>
            <a:r>
              <a:rPr lang="de-DE" sz="1400" i="1" dirty="0"/>
              <a:t>L</a:t>
            </a:r>
            <a:r>
              <a:rPr lang="de-DE" sz="1400" dirty="0"/>
              <a:t> vom Drehzentrum entfernt.</a:t>
            </a:r>
          </a:p>
        </p:txBody>
      </p:sp>
    </p:spTree>
    <p:extLst>
      <p:ext uri="{BB962C8B-B14F-4D97-AF65-F5344CB8AC3E}">
        <p14:creationId xmlns:p14="http://schemas.microsoft.com/office/powerpoint/2010/main" val="152573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Tabelle 8">
            <a:extLst>
              <a:ext uri="{FF2B5EF4-FFF2-40B4-BE49-F238E27FC236}">
                <a16:creationId xmlns:a16="http://schemas.microsoft.com/office/drawing/2014/main" id="{14A1BE50-7C82-440D-B03F-569660A03D06}"/>
              </a:ext>
            </a:extLst>
          </p:cNvPr>
          <p:cNvGraphicFramePr>
            <a:graphicFrameLocks noGrp="1"/>
          </p:cNvGraphicFramePr>
          <p:nvPr>
            <p:extLst>
              <p:ext uri="{D42A27DB-BD31-4B8C-83A1-F6EECF244321}">
                <p14:modId xmlns:p14="http://schemas.microsoft.com/office/powerpoint/2010/main" val="2508889493"/>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080728048"/>
                  </a:ext>
                </a:extLst>
              </a:tr>
            </a:tbl>
          </a:graphicData>
        </a:graphic>
      </p:graphicFrame>
      <p:cxnSp>
        <p:nvCxnSpPr>
          <p:cNvPr id="41" name="Gerader Verbinder 40">
            <a:extLst>
              <a:ext uri="{FF2B5EF4-FFF2-40B4-BE49-F238E27FC236}">
                <a16:creationId xmlns:a16="http://schemas.microsoft.com/office/drawing/2014/main" id="{AF88F5A8-68AA-422E-B7DD-36C2FDE93994}"/>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8A511749-1833-43C7-A506-349F300FF5F0}"/>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69368F60-8C8F-4934-ADAF-2B5B2CF8F493}"/>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036EB016-71BE-4887-AB0C-EC57FC1BD679}"/>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95E9789-3C84-4EE3-8AD9-20E57DE57BD0}"/>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281BF582-E9F8-4DEB-AC73-096056FB31C9}"/>
              </a:ext>
            </a:extLst>
          </p:cNvPr>
          <p:cNvCxnSpPr>
            <a:cxnSpLocks/>
          </p:cNvCxnSpPr>
          <p:nvPr/>
        </p:nvCxnSpPr>
        <p:spPr>
          <a:xfrm>
            <a:off x="82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4C26BFAF-F782-44F2-8978-06BFFE60543A}"/>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AA70D1B6-8BFE-4863-8D3D-14B6A2B7A486}"/>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6C57F646-8283-44D3-A0CC-6E7DB9A6E81F}"/>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BD8A7F-2477-4C0C-99CC-2BD2CCB0831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CD554CD6-AFA3-40A8-AA94-F6A1D2EBA85F}"/>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C21A321D-64C8-4ED0-92FA-DF48A1FE20ED}"/>
              </a:ext>
            </a:extLst>
          </p:cNvPr>
          <p:cNvGrpSpPr/>
          <p:nvPr/>
        </p:nvGrpSpPr>
        <p:grpSpPr>
          <a:xfrm>
            <a:off x="9400645" y="3034027"/>
            <a:ext cx="464381" cy="390203"/>
            <a:chOff x="9400645" y="3034027"/>
            <a:chExt cx="464381" cy="390203"/>
          </a:xfrm>
        </p:grpSpPr>
        <p:grpSp>
          <p:nvGrpSpPr>
            <p:cNvPr id="56" name="Gruppieren 55">
              <a:extLst>
                <a:ext uri="{FF2B5EF4-FFF2-40B4-BE49-F238E27FC236}">
                  <a16:creationId xmlns:a16="http://schemas.microsoft.com/office/drawing/2014/main" id="{3DD519E4-6AA8-4D22-A8D2-BB013D9D01CD}"/>
                </a:ext>
              </a:extLst>
            </p:cNvPr>
            <p:cNvGrpSpPr/>
            <p:nvPr/>
          </p:nvGrpSpPr>
          <p:grpSpPr>
            <a:xfrm>
              <a:off x="9400645" y="3034027"/>
              <a:ext cx="295104" cy="390203"/>
              <a:chOff x="9400645" y="3034027"/>
              <a:chExt cx="295104" cy="390203"/>
            </a:xfrm>
          </p:grpSpPr>
          <p:grpSp>
            <p:nvGrpSpPr>
              <p:cNvPr id="22" name="Gruppieren 21">
                <a:extLst>
                  <a:ext uri="{FF2B5EF4-FFF2-40B4-BE49-F238E27FC236}">
                    <a16:creationId xmlns:a16="http://schemas.microsoft.com/office/drawing/2014/main" id="{E384E919-1139-419C-9084-E70EBCB9CEFD}"/>
                  </a:ext>
                </a:extLst>
              </p:cNvPr>
              <p:cNvGrpSpPr/>
              <p:nvPr/>
            </p:nvGrpSpPr>
            <p:grpSpPr>
              <a:xfrm>
                <a:off x="9400645" y="3064230"/>
                <a:ext cx="158336" cy="360000"/>
                <a:chOff x="10005060" y="993913"/>
                <a:chExt cx="144780" cy="685800"/>
              </a:xfrm>
            </p:grpSpPr>
            <p:cxnSp>
              <p:nvCxnSpPr>
                <p:cNvPr id="11" name="Gerade Verbindung mit Pfeil 10">
                  <a:extLst>
                    <a:ext uri="{FF2B5EF4-FFF2-40B4-BE49-F238E27FC236}">
                      <a16:creationId xmlns:a16="http://schemas.microsoft.com/office/drawing/2014/main" id="{ABDD51CB-6A87-4781-A028-C6D895B08D63}"/>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ED50241-62DA-4C61-85DC-456333B848FE}"/>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71ADDBF4-EB4A-457C-B598-8AC57E6DE032}"/>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feld 54">
                <a:extLst>
                  <a:ext uri="{FF2B5EF4-FFF2-40B4-BE49-F238E27FC236}">
                    <a16:creationId xmlns:a16="http://schemas.microsoft.com/office/drawing/2014/main" id="{0CC1B47C-88F9-4D0D-AAF7-2585B63AA97D}"/>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57" name="Textfeld 56">
              <a:extLst>
                <a:ext uri="{FF2B5EF4-FFF2-40B4-BE49-F238E27FC236}">
                  <a16:creationId xmlns:a16="http://schemas.microsoft.com/office/drawing/2014/main" id="{4800043F-05EC-416F-97F9-9D7AC3470C92}"/>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59" name="Rechteck 58">
            <a:extLst>
              <a:ext uri="{FF2B5EF4-FFF2-40B4-BE49-F238E27FC236}">
                <a16:creationId xmlns:a16="http://schemas.microsoft.com/office/drawing/2014/main" id="{CAC08EA8-7BC4-4931-B714-E5F38C76CFD7}"/>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Rechteck 59">
            <a:extLst>
              <a:ext uri="{FF2B5EF4-FFF2-40B4-BE49-F238E27FC236}">
                <a16:creationId xmlns:a16="http://schemas.microsoft.com/office/drawing/2014/main" id="{8A787547-7757-489C-AC69-97F794D2392E}"/>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6EFC870-82CD-4591-9467-AA56A68F3F3E}"/>
              </a:ext>
            </a:extLst>
          </p:cNvPr>
          <p:cNvSpPr txBox="1"/>
          <p:nvPr/>
        </p:nvSpPr>
        <p:spPr>
          <a:xfrm>
            <a:off x="5640456" y="2971800"/>
            <a:ext cx="65" cy="276999"/>
          </a:xfrm>
          <a:prstGeom prst="rect">
            <a:avLst/>
          </a:prstGeom>
          <a:noFill/>
        </p:spPr>
        <p:txBody>
          <a:bodyPr wrap="none" lIns="0" tIns="0" rIns="0" bIns="0" rtlCol="0">
            <a:spAutoFit/>
          </a:bodyPr>
          <a:lstStyle/>
          <a:p>
            <a:endParaRPr lang="de-DE" dirty="0"/>
          </a:p>
        </p:txBody>
      </p:sp>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5811A49D-24B3-4186-8A8C-C6238072870E}"/>
                  </a:ext>
                </a:extLst>
              </p:cNvPr>
              <p:cNvSpPr txBox="1"/>
              <p:nvPr/>
            </p:nvSpPr>
            <p:spPr>
              <a:xfrm>
                <a:off x="96990" y="119076"/>
                <a:ext cx="2289858" cy="142289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i="1" smtClean="0">
                          <a:latin typeface="Cambria Math" panose="02040503050406030204" pitchFamily="18" charset="0"/>
                        </a:rPr>
                        <m:t>𝑣</m:t>
                      </m:r>
                      <m:r>
                        <a:rPr lang="de-DE" sz="5400" i="0">
                          <a:latin typeface="Cambria Math" panose="02040503050406030204" pitchFamily="18" charset="0"/>
                        </a:rPr>
                        <m:t>=1</m:t>
                      </m:r>
                      <m:f>
                        <m:fPr>
                          <m:ctrlPr>
                            <a:rPr lang="de-DE" sz="5400" i="1">
                              <a:latin typeface="Cambria Math" panose="02040503050406030204" pitchFamily="18" charset="0"/>
                            </a:rPr>
                          </m:ctrlPr>
                        </m:fPr>
                        <m:num>
                          <m:r>
                            <a:rPr lang="de-DE" sz="5400" i="1">
                              <a:latin typeface="Cambria Math" panose="02040503050406030204" pitchFamily="18" charset="0"/>
                            </a:rPr>
                            <m:t>𝑠</m:t>
                          </m:r>
                        </m:num>
                        <m:den>
                          <m:r>
                            <a:rPr lang="de-DE" sz="5400" i="1">
                              <a:latin typeface="Cambria Math" panose="02040503050406030204" pitchFamily="18" charset="0"/>
                            </a:rPr>
                            <m:t>𝑡</m:t>
                          </m:r>
                        </m:den>
                      </m:f>
                    </m:oMath>
                  </m:oMathPara>
                </a14:m>
                <a:endParaRPr lang="de-DE" sz="5400" dirty="0"/>
              </a:p>
            </p:txBody>
          </p:sp>
        </mc:Choice>
        <mc:Fallback xmlns="">
          <p:sp>
            <p:nvSpPr>
              <p:cNvPr id="69" name="Textfeld 68">
                <a:extLst>
                  <a:ext uri="{FF2B5EF4-FFF2-40B4-BE49-F238E27FC236}">
                    <a16:creationId xmlns:a16="http://schemas.microsoft.com/office/drawing/2014/main" id="{5811A49D-24B3-4186-8A8C-C6238072870E}"/>
                  </a:ext>
                </a:extLst>
              </p:cNvPr>
              <p:cNvSpPr txBox="1">
                <a:spLocks noRot="1" noChangeAspect="1" noMove="1" noResize="1" noEditPoints="1" noAdjustHandles="1" noChangeArrowheads="1" noChangeShapeType="1" noTextEdit="1"/>
              </p:cNvSpPr>
              <p:nvPr/>
            </p:nvSpPr>
            <p:spPr>
              <a:xfrm>
                <a:off x="96990" y="119076"/>
                <a:ext cx="2289858" cy="1422890"/>
              </a:xfrm>
              <a:prstGeom prst="rect">
                <a:avLst/>
              </a:prstGeom>
              <a:blipFill>
                <a:blip r:embed="rId2"/>
                <a:stretch>
                  <a:fillRect/>
                </a:stretch>
              </a:blipFill>
              <a:ln>
                <a:noFill/>
              </a:ln>
            </p:spPr>
            <p:txBody>
              <a:bodyPr/>
              <a:lstStyle/>
              <a:p>
                <a:r>
                  <a:rPr lang="de-DE">
                    <a:noFill/>
                  </a:rPr>
                  <a:t> </a:t>
                </a:r>
              </a:p>
            </p:txBody>
          </p:sp>
        </mc:Fallback>
      </mc:AlternateContent>
      <p:sp>
        <p:nvSpPr>
          <p:cNvPr id="50" name="Textfeld 49">
            <a:extLst>
              <a:ext uri="{FF2B5EF4-FFF2-40B4-BE49-F238E27FC236}">
                <a16:creationId xmlns:a16="http://schemas.microsoft.com/office/drawing/2014/main" id="{DD8522B1-4E0B-4FE1-ADBD-F2DF5249C594}"/>
              </a:ext>
            </a:extLst>
          </p:cNvPr>
          <p:cNvSpPr txBox="1"/>
          <p:nvPr/>
        </p:nvSpPr>
        <p:spPr>
          <a:xfrm>
            <a:off x="9333951" y="0"/>
            <a:ext cx="2881435" cy="2462213"/>
          </a:xfrm>
          <a:prstGeom prst="rect">
            <a:avLst/>
          </a:prstGeom>
          <a:noFill/>
        </p:spPr>
        <p:txBody>
          <a:bodyPr wrap="square" rtlCol="0">
            <a:spAutoFit/>
          </a:bodyPr>
          <a:lstStyle/>
          <a:p>
            <a:pPr algn="just"/>
            <a:r>
              <a:rPr lang="de-DE" sz="1400" dirty="0"/>
              <a:t>Die Frage die sich nun stellt: wie kann die Strecke L und der Winkel Alpha berechnet werden wenn es geradeaus geht? Zu ermitteln sind hier, bei einer gleichbleibenden Geschwindigkeit (v),  die Werte für Alpha und L in Abhängigkeit der Zeit (t) und welche Strecke (s) wird dabei zurück gelegt? </a:t>
            </a:r>
          </a:p>
        </p:txBody>
      </p:sp>
    </p:spTree>
    <p:extLst>
      <p:ext uri="{BB962C8B-B14F-4D97-AF65-F5344CB8AC3E}">
        <p14:creationId xmlns:p14="http://schemas.microsoft.com/office/powerpoint/2010/main" val="153600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Sprechblase: rechteckig mit abgerundeten Ecken 2">
            <a:extLst>
              <a:ext uri="{FF2B5EF4-FFF2-40B4-BE49-F238E27FC236}">
                <a16:creationId xmlns:a16="http://schemas.microsoft.com/office/drawing/2014/main" id="{D1B73FEA-7402-4F43-9524-4D0BA0DC9E42}"/>
              </a:ext>
            </a:extLst>
          </p:cNvPr>
          <p:cNvSpPr/>
          <p:nvPr/>
        </p:nvSpPr>
        <p:spPr>
          <a:xfrm>
            <a:off x="9949143" y="2710800"/>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chemeClr val="tx1"/>
                </a:solidFill>
                <a:latin typeface="Arial" panose="020B0604020202020204" pitchFamily="34" charset="0"/>
                <a:cs typeface="Arial" panose="020B0604020202020204" pitchFamily="34" charset="0"/>
              </a:rPr>
              <a:t>α</a:t>
            </a:r>
            <a:r>
              <a:rPr lang="de-DE" dirty="0">
                <a:solidFill>
                  <a:schemeClr val="tx1"/>
                </a:solidFill>
              </a:rPr>
              <a:t>=0°</a:t>
            </a:r>
          </a:p>
        </p:txBody>
      </p:sp>
      <p:graphicFrame>
        <p:nvGraphicFramePr>
          <p:cNvPr id="43" name="Tabelle 8">
            <a:extLst>
              <a:ext uri="{FF2B5EF4-FFF2-40B4-BE49-F238E27FC236}">
                <a16:creationId xmlns:a16="http://schemas.microsoft.com/office/drawing/2014/main" id="{FBE8383A-BC68-43F8-8BEE-F5EC747BA513}"/>
              </a:ext>
            </a:extLst>
          </p:cNvPr>
          <p:cNvGraphicFramePr>
            <a:graphicFrameLocks noGrp="1"/>
          </p:cNvGraphicFramePr>
          <p:nvPr>
            <p:extLst>
              <p:ext uri="{D42A27DB-BD31-4B8C-83A1-F6EECF244321}">
                <p14:modId xmlns:p14="http://schemas.microsoft.com/office/powerpoint/2010/main" val="864137762"/>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24833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solidFill>
                            <a:schemeClr val="bg1"/>
                          </a:solidFill>
                        </a:rPr>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238110565"/>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9" name="Gerade Verbindung mit Pfeil 8">
            <a:extLst>
              <a:ext uri="{FF2B5EF4-FFF2-40B4-BE49-F238E27FC236}">
                <a16:creationId xmlns:a16="http://schemas.microsoft.com/office/drawing/2014/main" id="{618FC3ED-842E-4BB9-93FD-C7FD57EB4B7B}"/>
              </a:ext>
            </a:extLst>
          </p:cNvPr>
          <p:cNvCxnSpPr>
            <a:cxnSpLocks/>
          </p:cNvCxnSpPr>
          <p:nvPr/>
        </p:nvCxnSpPr>
        <p:spPr>
          <a:xfrm>
            <a:off x="6095999" y="3429000"/>
            <a:ext cx="713138"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uppieren 14">
            <a:extLst>
              <a:ext uri="{FF2B5EF4-FFF2-40B4-BE49-F238E27FC236}">
                <a16:creationId xmlns:a16="http://schemas.microsoft.com/office/drawing/2014/main" id="{D6A7985C-33FD-4D2A-BFD3-8217D5E3C87B}"/>
              </a:ext>
            </a:extLst>
          </p:cNvPr>
          <p:cNvGrpSpPr/>
          <p:nvPr/>
        </p:nvGrpSpPr>
        <p:grpSpPr>
          <a:xfrm>
            <a:off x="6095398" y="3512677"/>
            <a:ext cx="699737" cy="419008"/>
            <a:chOff x="6095398" y="3512677"/>
            <a:chExt cx="699737" cy="419008"/>
          </a:xfrm>
        </p:grpSpPr>
        <p:grpSp>
          <p:nvGrpSpPr>
            <p:cNvPr id="45" name="Gruppieren 44">
              <a:extLst>
                <a:ext uri="{FF2B5EF4-FFF2-40B4-BE49-F238E27FC236}">
                  <a16:creationId xmlns:a16="http://schemas.microsoft.com/office/drawing/2014/main" id="{17454F3A-4189-4BEC-BAD0-5B2D59696F6E}"/>
                </a:ext>
              </a:extLst>
            </p:cNvPr>
            <p:cNvGrpSpPr/>
            <p:nvPr/>
          </p:nvGrpSpPr>
          <p:grpSpPr>
            <a:xfrm rot="5400000">
              <a:off x="6328096" y="3279979"/>
              <a:ext cx="234342" cy="699737"/>
              <a:chOff x="10005060" y="993913"/>
              <a:chExt cx="144780" cy="685800"/>
            </a:xfrm>
          </p:grpSpPr>
          <p:cxnSp>
            <p:nvCxnSpPr>
              <p:cNvPr id="47" name="Gerade Verbindung mit Pfeil 46">
                <a:extLst>
                  <a:ext uri="{FF2B5EF4-FFF2-40B4-BE49-F238E27FC236}">
                    <a16:creationId xmlns:a16="http://schemas.microsoft.com/office/drawing/2014/main" id="{4E736F9C-55E0-44BA-AD43-F6A93B0E8B25}"/>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2F73DD9C-553F-44B7-9C3E-A9DD9F62F9B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F282D33-06FB-4318-BAA4-AC0A702A8B6E}"/>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feld 45">
              <a:extLst>
                <a:ext uri="{FF2B5EF4-FFF2-40B4-BE49-F238E27FC236}">
                  <a16:creationId xmlns:a16="http://schemas.microsoft.com/office/drawing/2014/main" id="{CCFAEB0B-92D7-4905-B4C1-A3EA8BB024D0}"/>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cxnSp>
        <p:nvCxnSpPr>
          <p:cNvPr id="61" name="Gerader Verbinder 60">
            <a:extLst>
              <a:ext uri="{FF2B5EF4-FFF2-40B4-BE49-F238E27FC236}">
                <a16:creationId xmlns:a16="http://schemas.microsoft.com/office/drawing/2014/main" id="{F55C6838-3C32-44D0-B906-E9DA41781246}"/>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56C7A662-42FA-4004-8236-2D827FEF47C2}"/>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DEE122CC-FB79-46A7-924C-FD8BD94887AB}"/>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EA5BA369-865D-417F-806D-E68BCEE2DC0E}"/>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0312B365-A106-4F85-84D7-4B9BF72FAB40}"/>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79C03B5F-0B80-460A-83C1-4881A6C7881A}"/>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C4BCBCAD-1D49-4E4E-B0E3-112D4B3913DC}"/>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20AB352A-7BFE-4C43-B4B7-3143478EC75A}"/>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6389011A-4479-41D8-8749-F790A2D2314E}"/>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74F090A0-199F-4E4D-8D5E-AC3A20362993}"/>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E0700AC2-43DD-4068-8E69-79C0D889191A}"/>
              </a:ext>
            </a:extLst>
          </p:cNvPr>
          <p:cNvSpPr txBox="1"/>
          <p:nvPr/>
        </p:nvSpPr>
        <p:spPr>
          <a:xfrm>
            <a:off x="122670" y="99392"/>
            <a:ext cx="1112805" cy="923330"/>
          </a:xfrm>
          <a:prstGeom prst="rect">
            <a:avLst/>
          </a:prstGeom>
          <a:noFill/>
          <a:ln>
            <a:noFill/>
          </a:ln>
        </p:spPr>
        <p:txBody>
          <a:bodyPr wrap="none" rtlCol="0">
            <a:spAutoFit/>
          </a:bodyPr>
          <a:lstStyle/>
          <a:p>
            <a:r>
              <a:rPr lang="de-DE" sz="5400" dirty="0"/>
              <a:t>t=0</a:t>
            </a:r>
          </a:p>
        </p:txBody>
      </p:sp>
      <p:sp>
        <p:nvSpPr>
          <p:cNvPr id="50" name="Textfeld 49">
            <a:extLst>
              <a:ext uri="{FF2B5EF4-FFF2-40B4-BE49-F238E27FC236}">
                <a16:creationId xmlns:a16="http://schemas.microsoft.com/office/drawing/2014/main" id="{1AAA831D-0587-424F-8B41-87CCA2F35481}"/>
              </a:ext>
            </a:extLst>
          </p:cNvPr>
          <p:cNvSpPr txBox="1"/>
          <p:nvPr/>
        </p:nvSpPr>
        <p:spPr>
          <a:xfrm>
            <a:off x="9333951" y="0"/>
            <a:ext cx="2881435" cy="1600438"/>
          </a:xfrm>
          <a:prstGeom prst="rect">
            <a:avLst/>
          </a:prstGeom>
          <a:noFill/>
        </p:spPr>
        <p:txBody>
          <a:bodyPr wrap="square" rtlCol="0">
            <a:spAutoFit/>
          </a:bodyPr>
          <a:lstStyle/>
          <a:p>
            <a:pPr algn="just"/>
            <a:r>
              <a:rPr lang="de-DE" sz="1400" dirty="0"/>
              <a:t>Zum Zeitpunkt t=0, ist noch keine Strecke zurück gelegt worden. Die Plattform ist noch nicht gedreht (Alpha=Null) und beide Trittplatten befinden sich je 2 Einheiten vom Drehzentrum entfernt (L=2).</a:t>
            </a:r>
          </a:p>
        </p:txBody>
      </p:sp>
    </p:spTree>
    <p:extLst>
      <p:ext uri="{BB962C8B-B14F-4D97-AF65-F5344CB8AC3E}">
        <p14:creationId xmlns:p14="http://schemas.microsoft.com/office/powerpoint/2010/main" val="80179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DF118088-95B9-4707-85C7-543F1C93034F}"/>
              </a:ext>
            </a:extLst>
          </p:cNvPr>
          <p:cNvCxnSpPr>
            <a:cxnSpLocks/>
          </p:cNvCxnSpPr>
          <p:nvPr/>
        </p:nvCxnSpPr>
        <p:spPr>
          <a:xfrm rot="-1620000" flipH="1">
            <a:off x="2854800" y="34308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Sprechblase: rechteckig mit abgerundeten Ecken 42">
            <a:extLst>
              <a:ext uri="{FF2B5EF4-FFF2-40B4-BE49-F238E27FC236}">
                <a16:creationId xmlns:a16="http://schemas.microsoft.com/office/drawing/2014/main" id="{F8B04FC5-0A68-48A9-B184-3B28306E9D4B}"/>
              </a:ext>
            </a:extLst>
          </p:cNvPr>
          <p:cNvSpPr/>
          <p:nvPr/>
        </p:nvSpPr>
        <p:spPr>
          <a:xfrm>
            <a:off x="9584923" y="1229065"/>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27°</a:t>
            </a:r>
          </a:p>
        </p:txBody>
      </p:sp>
      <p:cxnSp>
        <p:nvCxnSpPr>
          <p:cNvPr id="44" name="Gerade Verbindung mit Pfeil 43">
            <a:extLst>
              <a:ext uri="{FF2B5EF4-FFF2-40B4-BE49-F238E27FC236}">
                <a16:creationId xmlns:a16="http://schemas.microsoft.com/office/drawing/2014/main" id="{4185E6C3-C9E2-461B-B108-B5B84F35BCCD}"/>
              </a:ext>
            </a:extLst>
          </p:cNvPr>
          <p:cNvCxnSpPr>
            <a:cxnSpLocks/>
          </p:cNvCxnSpPr>
          <p:nvPr/>
        </p:nvCxnSpPr>
        <p:spPr>
          <a:xfrm flipV="1">
            <a:off x="6095999" y="3070800"/>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Tabelle 8">
            <a:extLst>
              <a:ext uri="{FF2B5EF4-FFF2-40B4-BE49-F238E27FC236}">
                <a16:creationId xmlns:a16="http://schemas.microsoft.com/office/drawing/2014/main" id="{C5037311-2827-40CC-85FE-B5D7960E17A9}"/>
              </a:ext>
            </a:extLst>
          </p:cNvPr>
          <p:cNvGraphicFramePr>
            <a:graphicFrameLocks noGrp="1"/>
          </p:cNvGraphicFramePr>
          <p:nvPr>
            <p:extLst>
              <p:ext uri="{D42A27DB-BD31-4B8C-83A1-F6EECF244321}">
                <p14:modId xmlns:p14="http://schemas.microsoft.com/office/powerpoint/2010/main" val="2157228194"/>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62F37B9-9B3B-4189-9577-29CDCFC4448A}"/>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1</m:t>
                            </m:r>
                          </m:e>
                          <m:sup>
                            <m:r>
                              <a:rPr lang="de-DE" i="0">
                                <a:latin typeface="Cambria Math" panose="02040503050406030204" pitchFamily="18" charset="0"/>
                              </a:rPr>
                              <m:t>2</m:t>
                            </m:r>
                          </m:sup>
                        </m:sSup>
                      </m:e>
                    </m:rad>
                  </m:oMath>
                </a14:m>
                <a:endParaRPr lang="de-DE" dirty="0"/>
              </a:p>
            </p:txBody>
          </p:sp>
        </mc:Choice>
        <mc:Fallback xmlns="">
          <p:sp>
            <p:nvSpPr>
              <p:cNvPr id="3" name="Textfeld 2">
                <a:extLst>
                  <a:ext uri="{FF2B5EF4-FFF2-40B4-BE49-F238E27FC236}">
                    <a16:creationId xmlns:a16="http://schemas.microsoft.com/office/drawing/2014/main" id="{562F37B9-9B3B-4189-9577-29CDCFC4448A}"/>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p:cxnSp>
        <p:nvCxnSpPr>
          <p:cNvPr id="57" name="Gerader Verbinder 56">
            <a:extLst>
              <a:ext uri="{FF2B5EF4-FFF2-40B4-BE49-F238E27FC236}">
                <a16:creationId xmlns:a16="http://schemas.microsoft.com/office/drawing/2014/main" id="{CBB301CE-2C44-4354-8A10-75D258750A0B}"/>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68273F78-1E67-443C-BDA4-E8D2E0491CCB}"/>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A0E3D80F-87E2-4150-A480-A56C9935B36F}"/>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7CA6F3C6-E7E5-4929-AE62-D473E4B8369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9A9568D1-2200-45EB-A476-83713A64AE3B}"/>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8E34656E-E1C0-4C15-A733-18D2B7935B0C}"/>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9FC5CBDA-FCEB-4C75-8ABC-1B547803AB5B}"/>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4F3FB5A4-77FA-46F0-88D7-22376E60DD89}"/>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827F9595-B811-4BD8-8F0B-56876E3195E0}"/>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8091979C-F371-4E19-99AD-02836599D9B1}"/>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Gruppieren 66">
            <a:extLst>
              <a:ext uri="{FF2B5EF4-FFF2-40B4-BE49-F238E27FC236}">
                <a16:creationId xmlns:a16="http://schemas.microsoft.com/office/drawing/2014/main" id="{38C5D00D-B7CA-46BE-9BB6-EEA0BA3099F6}"/>
              </a:ext>
            </a:extLst>
          </p:cNvPr>
          <p:cNvGrpSpPr/>
          <p:nvPr/>
        </p:nvGrpSpPr>
        <p:grpSpPr>
          <a:xfrm>
            <a:off x="9590768" y="3034027"/>
            <a:ext cx="464381" cy="390203"/>
            <a:chOff x="9400645" y="3034027"/>
            <a:chExt cx="464381" cy="390203"/>
          </a:xfrm>
        </p:grpSpPr>
        <p:grpSp>
          <p:nvGrpSpPr>
            <p:cNvPr id="68" name="Gruppieren 67">
              <a:extLst>
                <a:ext uri="{FF2B5EF4-FFF2-40B4-BE49-F238E27FC236}">
                  <a16:creationId xmlns:a16="http://schemas.microsoft.com/office/drawing/2014/main" id="{81A1DE34-47D0-43F7-88C2-1B1AE8D1627D}"/>
                </a:ext>
              </a:extLst>
            </p:cNvPr>
            <p:cNvGrpSpPr/>
            <p:nvPr/>
          </p:nvGrpSpPr>
          <p:grpSpPr>
            <a:xfrm>
              <a:off x="9400645" y="3034027"/>
              <a:ext cx="295104" cy="390203"/>
              <a:chOff x="9400645" y="3034027"/>
              <a:chExt cx="295104" cy="390203"/>
            </a:xfrm>
          </p:grpSpPr>
          <p:grpSp>
            <p:nvGrpSpPr>
              <p:cNvPr id="70" name="Gruppieren 69">
                <a:extLst>
                  <a:ext uri="{FF2B5EF4-FFF2-40B4-BE49-F238E27FC236}">
                    <a16:creationId xmlns:a16="http://schemas.microsoft.com/office/drawing/2014/main" id="{BEA03EFD-6258-4141-9E72-476144883F87}"/>
                  </a:ext>
                </a:extLst>
              </p:cNvPr>
              <p:cNvGrpSpPr/>
              <p:nvPr/>
            </p:nvGrpSpPr>
            <p:grpSpPr>
              <a:xfrm>
                <a:off x="9400645" y="3064230"/>
                <a:ext cx="158336" cy="360000"/>
                <a:chOff x="10005060" y="993913"/>
                <a:chExt cx="144780" cy="685800"/>
              </a:xfrm>
            </p:grpSpPr>
            <p:cxnSp>
              <p:nvCxnSpPr>
                <p:cNvPr id="72" name="Gerade Verbindung mit Pfeil 71">
                  <a:extLst>
                    <a:ext uri="{FF2B5EF4-FFF2-40B4-BE49-F238E27FC236}">
                      <a16:creationId xmlns:a16="http://schemas.microsoft.com/office/drawing/2014/main" id="{9B96EF46-8E99-4040-84E7-4A4C60437A54}"/>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8C1954BD-CF42-4C96-8278-0DEA867544F5}"/>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7466B2CC-57A2-486E-A12F-6C257D120A70}"/>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feld 70">
                <a:extLst>
                  <a:ext uri="{FF2B5EF4-FFF2-40B4-BE49-F238E27FC236}">
                    <a16:creationId xmlns:a16="http://schemas.microsoft.com/office/drawing/2014/main" id="{6616DFB9-C4F5-4FBC-924B-A56B8C762DB6}"/>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69" name="Textfeld 68">
              <a:extLst>
                <a:ext uri="{FF2B5EF4-FFF2-40B4-BE49-F238E27FC236}">
                  <a16:creationId xmlns:a16="http://schemas.microsoft.com/office/drawing/2014/main" id="{7905BA21-C2E6-40F3-875E-9591EE1BB0CA}"/>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75" name="Textfeld 74">
            <a:extLst>
              <a:ext uri="{FF2B5EF4-FFF2-40B4-BE49-F238E27FC236}">
                <a16:creationId xmlns:a16="http://schemas.microsoft.com/office/drawing/2014/main" id="{ABEB05F5-7C9E-4E99-998C-FE54DD65FF66}"/>
              </a:ext>
            </a:extLst>
          </p:cNvPr>
          <p:cNvSpPr txBox="1"/>
          <p:nvPr/>
        </p:nvSpPr>
        <p:spPr>
          <a:xfrm>
            <a:off x="122670" y="99392"/>
            <a:ext cx="1112805" cy="923330"/>
          </a:xfrm>
          <a:prstGeom prst="rect">
            <a:avLst/>
          </a:prstGeom>
          <a:noFill/>
          <a:ln>
            <a:noFill/>
          </a:ln>
        </p:spPr>
        <p:txBody>
          <a:bodyPr wrap="none" rtlCol="0">
            <a:spAutoFit/>
          </a:bodyPr>
          <a:lstStyle/>
          <a:p>
            <a:r>
              <a:rPr lang="de-DE" sz="5400" dirty="0"/>
              <a:t>t=1</a:t>
            </a:r>
          </a:p>
        </p:txBody>
      </p:sp>
      <p:grpSp>
        <p:nvGrpSpPr>
          <p:cNvPr id="76" name="Gruppieren 75">
            <a:extLst>
              <a:ext uri="{FF2B5EF4-FFF2-40B4-BE49-F238E27FC236}">
                <a16:creationId xmlns:a16="http://schemas.microsoft.com/office/drawing/2014/main" id="{853B81A8-7F33-468B-8404-1137CE4CCA1E}"/>
              </a:ext>
            </a:extLst>
          </p:cNvPr>
          <p:cNvGrpSpPr/>
          <p:nvPr/>
        </p:nvGrpSpPr>
        <p:grpSpPr>
          <a:xfrm>
            <a:off x="6095398" y="3512677"/>
            <a:ext cx="699737" cy="419008"/>
            <a:chOff x="6095398" y="3512677"/>
            <a:chExt cx="699737" cy="419008"/>
          </a:xfrm>
        </p:grpSpPr>
        <p:grpSp>
          <p:nvGrpSpPr>
            <p:cNvPr id="77" name="Gruppieren 76">
              <a:extLst>
                <a:ext uri="{FF2B5EF4-FFF2-40B4-BE49-F238E27FC236}">
                  <a16:creationId xmlns:a16="http://schemas.microsoft.com/office/drawing/2014/main" id="{021D142E-9AD0-4AE6-9617-0666957715A5}"/>
                </a:ext>
              </a:extLst>
            </p:cNvPr>
            <p:cNvGrpSpPr/>
            <p:nvPr/>
          </p:nvGrpSpPr>
          <p:grpSpPr>
            <a:xfrm rot="5400000">
              <a:off x="6328096" y="3279979"/>
              <a:ext cx="234342" cy="699737"/>
              <a:chOff x="10005060" y="993913"/>
              <a:chExt cx="144780" cy="685800"/>
            </a:xfrm>
          </p:grpSpPr>
          <p:cxnSp>
            <p:nvCxnSpPr>
              <p:cNvPr id="79" name="Gerade Verbindung mit Pfeil 78">
                <a:extLst>
                  <a:ext uri="{FF2B5EF4-FFF2-40B4-BE49-F238E27FC236}">
                    <a16:creationId xmlns:a16="http://schemas.microsoft.com/office/drawing/2014/main" id="{100F259D-2EE5-4B63-89CF-D5F8F643617D}"/>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6E9156D-4E04-45D2-97FE-3BFDA3D6719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B4279622-06F2-4EAD-9DAF-E3589A1C9EED}"/>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feld 77">
              <a:extLst>
                <a:ext uri="{FF2B5EF4-FFF2-40B4-BE49-F238E27FC236}">
                  <a16:creationId xmlns:a16="http://schemas.microsoft.com/office/drawing/2014/main" id="{DBB14730-BFC8-4B1A-B00F-FE3E1AD54F97}"/>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sp>
        <p:nvSpPr>
          <p:cNvPr id="82" name="Bogen 81">
            <a:extLst>
              <a:ext uri="{FF2B5EF4-FFF2-40B4-BE49-F238E27FC236}">
                <a16:creationId xmlns:a16="http://schemas.microsoft.com/office/drawing/2014/main" id="{FA91DB6C-3B24-446A-B401-CCE7923687D3}"/>
              </a:ext>
            </a:extLst>
          </p:cNvPr>
          <p:cNvSpPr/>
          <p:nvPr/>
        </p:nvSpPr>
        <p:spPr>
          <a:xfrm rot="2549478">
            <a:off x="2734620" y="62852"/>
            <a:ext cx="6787067" cy="6884599"/>
          </a:xfrm>
          <a:prstGeom prst="arc">
            <a:avLst>
              <a:gd name="adj1" fmla="val 17342894"/>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grpSp>
        <p:nvGrpSpPr>
          <p:cNvPr id="16" name="Gruppieren 15">
            <a:extLst>
              <a:ext uri="{FF2B5EF4-FFF2-40B4-BE49-F238E27FC236}">
                <a16:creationId xmlns:a16="http://schemas.microsoft.com/office/drawing/2014/main" id="{4B502879-34D4-4B56-8112-C6EF4C0B3EAF}"/>
              </a:ext>
            </a:extLst>
          </p:cNvPr>
          <p:cNvGrpSpPr/>
          <p:nvPr/>
        </p:nvGrpSpPr>
        <p:grpSpPr>
          <a:xfrm>
            <a:off x="743642" y="2132148"/>
            <a:ext cx="1440939" cy="985909"/>
            <a:chOff x="344907" y="2497329"/>
            <a:chExt cx="1440939" cy="985909"/>
          </a:xfrm>
        </p:grpSpPr>
        <p:sp>
          <p:nvSpPr>
            <p:cNvPr id="15" name="Rechteck: abgerundete Ecken 14">
              <a:extLst>
                <a:ext uri="{FF2B5EF4-FFF2-40B4-BE49-F238E27FC236}">
                  <a16:creationId xmlns:a16="http://schemas.microsoft.com/office/drawing/2014/main" id="{7EFA4A6C-F625-45EA-9EE7-D89A6D1A6C82}"/>
                </a:ext>
              </a:extLst>
            </p:cNvPr>
            <p:cNvSpPr/>
            <p:nvPr/>
          </p:nvSpPr>
          <p:spPr>
            <a:xfrm>
              <a:off x="344907" y="2527374"/>
              <a:ext cx="1440939" cy="9034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3" name="Gerade Verbindung mit Pfeil 82">
              <a:extLst>
                <a:ext uri="{FF2B5EF4-FFF2-40B4-BE49-F238E27FC236}">
                  <a16:creationId xmlns:a16="http://schemas.microsoft.com/office/drawing/2014/main" id="{E220F03A-2501-4137-AAE5-A48122589852}"/>
                </a:ext>
              </a:extLst>
            </p:cNvPr>
            <p:cNvCxnSpPr>
              <a:cxnSpLocks/>
            </p:cNvCxnSpPr>
            <p:nvPr/>
          </p:nvCxnSpPr>
          <p:spPr>
            <a:xfrm flipV="1">
              <a:off x="502861" y="2622353"/>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uppieren 83">
              <a:extLst>
                <a:ext uri="{FF2B5EF4-FFF2-40B4-BE49-F238E27FC236}">
                  <a16:creationId xmlns:a16="http://schemas.microsoft.com/office/drawing/2014/main" id="{C6F58AB0-3B4A-40B2-96DB-7533475BFFD9}"/>
                </a:ext>
              </a:extLst>
            </p:cNvPr>
            <p:cNvGrpSpPr/>
            <p:nvPr/>
          </p:nvGrpSpPr>
          <p:grpSpPr>
            <a:xfrm>
              <a:off x="502260" y="3064230"/>
              <a:ext cx="699737" cy="419008"/>
              <a:chOff x="6095398" y="3512677"/>
              <a:chExt cx="699737" cy="419008"/>
            </a:xfrm>
          </p:grpSpPr>
          <p:grpSp>
            <p:nvGrpSpPr>
              <p:cNvPr id="85" name="Gruppieren 84">
                <a:extLst>
                  <a:ext uri="{FF2B5EF4-FFF2-40B4-BE49-F238E27FC236}">
                    <a16:creationId xmlns:a16="http://schemas.microsoft.com/office/drawing/2014/main" id="{441A31B2-D463-401E-99F5-77B5FC454D6F}"/>
                  </a:ext>
                </a:extLst>
              </p:cNvPr>
              <p:cNvGrpSpPr/>
              <p:nvPr/>
            </p:nvGrpSpPr>
            <p:grpSpPr>
              <a:xfrm rot="5400000">
                <a:off x="6328096" y="3279979"/>
                <a:ext cx="234342" cy="699737"/>
                <a:chOff x="10005060" y="993913"/>
                <a:chExt cx="144780" cy="685800"/>
              </a:xfrm>
            </p:grpSpPr>
            <p:cxnSp>
              <p:nvCxnSpPr>
                <p:cNvPr id="87" name="Gerade Verbindung mit Pfeil 86">
                  <a:extLst>
                    <a:ext uri="{FF2B5EF4-FFF2-40B4-BE49-F238E27FC236}">
                      <a16:creationId xmlns:a16="http://schemas.microsoft.com/office/drawing/2014/main" id="{CE77FD49-06EF-4705-A011-9F954C208CB7}"/>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BEE4222-A64B-4C20-8ABC-CAD70D3D0E72}"/>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32CDCA93-A279-4A5B-B48E-8EBF22F5309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Textfeld 85">
                <a:extLst>
                  <a:ext uri="{FF2B5EF4-FFF2-40B4-BE49-F238E27FC236}">
                    <a16:creationId xmlns:a16="http://schemas.microsoft.com/office/drawing/2014/main" id="{F237461F-0A87-4E0B-8F93-397ADCBCECF1}"/>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cxnSp>
          <p:nvCxnSpPr>
            <p:cNvPr id="90" name="Gerader Verbinder 89">
              <a:extLst>
                <a:ext uri="{FF2B5EF4-FFF2-40B4-BE49-F238E27FC236}">
                  <a16:creationId xmlns:a16="http://schemas.microsoft.com/office/drawing/2014/main" id="{0F5545D1-EB5D-4C38-96AD-9464A15A2B30}"/>
                </a:ext>
              </a:extLst>
            </p:cNvPr>
            <p:cNvCxnSpPr>
              <a:cxnSpLocks/>
            </p:cNvCxnSpPr>
            <p:nvPr/>
          </p:nvCxnSpPr>
          <p:spPr>
            <a:xfrm>
              <a:off x="1221662" y="2613573"/>
              <a:ext cx="0" cy="36698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40264BA6-1F2E-495D-A7D5-9F624D0B2B99}"/>
                </a:ext>
              </a:extLst>
            </p:cNvPr>
            <p:cNvCxnSpPr>
              <a:cxnSpLocks/>
            </p:cNvCxnSpPr>
            <p:nvPr/>
          </p:nvCxnSpPr>
          <p:spPr>
            <a:xfrm flipH="1">
              <a:off x="502261" y="2993130"/>
              <a:ext cx="699737"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92" name="Gruppieren 91">
              <a:extLst>
                <a:ext uri="{FF2B5EF4-FFF2-40B4-BE49-F238E27FC236}">
                  <a16:creationId xmlns:a16="http://schemas.microsoft.com/office/drawing/2014/main" id="{043802A9-ADFE-4446-AF20-7E4586D6ABCD}"/>
                </a:ext>
              </a:extLst>
            </p:cNvPr>
            <p:cNvGrpSpPr/>
            <p:nvPr/>
          </p:nvGrpSpPr>
          <p:grpSpPr>
            <a:xfrm>
              <a:off x="1291209" y="2590350"/>
              <a:ext cx="464381" cy="390203"/>
              <a:chOff x="9400645" y="3034027"/>
              <a:chExt cx="464381" cy="390203"/>
            </a:xfrm>
          </p:grpSpPr>
          <p:grpSp>
            <p:nvGrpSpPr>
              <p:cNvPr id="93" name="Gruppieren 92">
                <a:extLst>
                  <a:ext uri="{FF2B5EF4-FFF2-40B4-BE49-F238E27FC236}">
                    <a16:creationId xmlns:a16="http://schemas.microsoft.com/office/drawing/2014/main" id="{1C6B1298-6215-4ADC-A6E0-116B94D79CD1}"/>
                  </a:ext>
                </a:extLst>
              </p:cNvPr>
              <p:cNvGrpSpPr/>
              <p:nvPr/>
            </p:nvGrpSpPr>
            <p:grpSpPr>
              <a:xfrm>
                <a:off x="9400645" y="3034027"/>
                <a:ext cx="295104" cy="390203"/>
                <a:chOff x="9400645" y="3034027"/>
                <a:chExt cx="295104" cy="390203"/>
              </a:xfrm>
            </p:grpSpPr>
            <p:grpSp>
              <p:nvGrpSpPr>
                <p:cNvPr id="95" name="Gruppieren 94">
                  <a:extLst>
                    <a:ext uri="{FF2B5EF4-FFF2-40B4-BE49-F238E27FC236}">
                      <a16:creationId xmlns:a16="http://schemas.microsoft.com/office/drawing/2014/main" id="{E1237EBA-4BCC-4F61-9709-C93A4F3D93E8}"/>
                    </a:ext>
                  </a:extLst>
                </p:cNvPr>
                <p:cNvGrpSpPr/>
                <p:nvPr/>
              </p:nvGrpSpPr>
              <p:grpSpPr>
                <a:xfrm>
                  <a:off x="9400645" y="3064230"/>
                  <a:ext cx="158336" cy="360000"/>
                  <a:chOff x="10005060" y="993913"/>
                  <a:chExt cx="144780" cy="685800"/>
                </a:xfrm>
              </p:grpSpPr>
              <p:cxnSp>
                <p:nvCxnSpPr>
                  <p:cNvPr id="97" name="Gerade Verbindung mit Pfeil 96">
                    <a:extLst>
                      <a:ext uri="{FF2B5EF4-FFF2-40B4-BE49-F238E27FC236}">
                        <a16:creationId xmlns:a16="http://schemas.microsoft.com/office/drawing/2014/main" id="{6DE653E8-A6DE-42FB-8AC1-00B83156381C}"/>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1AD661A0-08F3-4092-861F-CF726D0A958F}"/>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0AA82647-53A1-4B5A-83D7-C6A53420B865}"/>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Textfeld 95">
                  <a:extLst>
                    <a:ext uri="{FF2B5EF4-FFF2-40B4-BE49-F238E27FC236}">
                      <a16:creationId xmlns:a16="http://schemas.microsoft.com/office/drawing/2014/main" id="{C2F31125-5441-45CF-8FF5-49B7E5349F11}"/>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94" name="Textfeld 93">
                <a:extLst>
                  <a:ext uri="{FF2B5EF4-FFF2-40B4-BE49-F238E27FC236}">
                    <a16:creationId xmlns:a16="http://schemas.microsoft.com/office/drawing/2014/main" id="{B6C28EFC-7D35-4D37-9A7C-EB2CF6A8C73E}"/>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12" name="Textfeld 11">
              <a:extLst>
                <a:ext uri="{FF2B5EF4-FFF2-40B4-BE49-F238E27FC236}">
                  <a16:creationId xmlns:a16="http://schemas.microsoft.com/office/drawing/2014/main" id="{72BEF26E-D851-4F7D-905A-CAB51E388E29}"/>
                </a:ext>
              </a:extLst>
            </p:cNvPr>
            <p:cNvSpPr txBox="1"/>
            <p:nvPr/>
          </p:nvSpPr>
          <p:spPr>
            <a:xfrm rot="19919516">
              <a:off x="673304" y="2497329"/>
              <a:ext cx="282450" cy="369332"/>
            </a:xfrm>
            <a:prstGeom prst="rect">
              <a:avLst/>
            </a:prstGeom>
            <a:noFill/>
          </p:spPr>
          <p:txBody>
            <a:bodyPr wrap="none" rtlCol="0">
              <a:spAutoFit/>
            </a:bodyPr>
            <a:lstStyle/>
            <a:p>
              <a:r>
                <a:rPr lang="de-DE" dirty="0"/>
                <a:t>L</a:t>
              </a:r>
            </a:p>
          </p:txBody>
        </p:sp>
      </p:grpSp>
      <p:sp>
        <p:nvSpPr>
          <p:cNvPr id="18" name="Textfeld 17">
            <a:extLst>
              <a:ext uri="{FF2B5EF4-FFF2-40B4-BE49-F238E27FC236}">
                <a16:creationId xmlns:a16="http://schemas.microsoft.com/office/drawing/2014/main" id="{2509DFAC-F9C0-446B-876D-636EDC421D3E}"/>
              </a:ext>
            </a:extLst>
          </p:cNvPr>
          <p:cNvSpPr txBox="1"/>
          <p:nvPr/>
        </p:nvSpPr>
        <p:spPr>
          <a:xfrm>
            <a:off x="981308" y="3010795"/>
            <a:ext cx="877869" cy="276999"/>
          </a:xfrm>
          <a:prstGeom prst="rect">
            <a:avLst/>
          </a:prstGeom>
          <a:noFill/>
        </p:spPr>
        <p:txBody>
          <a:bodyPr wrap="none" rtlCol="0">
            <a:spAutoFit/>
          </a:bodyPr>
          <a:lstStyle/>
          <a:p>
            <a:r>
              <a:rPr lang="de-DE" sz="1200" dirty="0"/>
              <a:t>Pythagoras</a:t>
            </a:r>
          </a:p>
        </p:txBody>
      </p:sp>
      <mc:AlternateContent xmlns:mc="http://schemas.openxmlformats.org/markup-compatibility/2006" xmlns:a14="http://schemas.microsoft.com/office/drawing/2010/main">
        <mc:Choice Requires="a14">
          <p:sp>
            <p:nvSpPr>
              <p:cNvPr id="100" name="Textfeld 99">
                <a:extLst>
                  <a:ext uri="{FF2B5EF4-FFF2-40B4-BE49-F238E27FC236}">
                    <a16:creationId xmlns:a16="http://schemas.microsoft.com/office/drawing/2014/main" id="{9746B79B-1F52-4416-BD70-ADBB44E5CC4D}"/>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1</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100" name="Textfeld 99">
                <a:extLst>
                  <a:ext uri="{FF2B5EF4-FFF2-40B4-BE49-F238E27FC236}">
                    <a16:creationId xmlns:a16="http://schemas.microsoft.com/office/drawing/2014/main" id="{9746B79B-1F52-4416-BD70-ADBB44E5CC4D}"/>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
        <p:nvSpPr>
          <p:cNvPr id="101" name="Textfeld 100">
            <a:extLst>
              <a:ext uri="{FF2B5EF4-FFF2-40B4-BE49-F238E27FC236}">
                <a16:creationId xmlns:a16="http://schemas.microsoft.com/office/drawing/2014/main" id="{94A19509-BE8F-4D28-B898-271151B1AF20}"/>
              </a:ext>
            </a:extLst>
          </p:cNvPr>
          <p:cNvSpPr txBox="1"/>
          <p:nvPr/>
        </p:nvSpPr>
        <p:spPr>
          <a:xfrm>
            <a:off x="8517837" y="0"/>
            <a:ext cx="3697550" cy="1169551"/>
          </a:xfrm>
          <a:prstGeom prst="rect">
            <a:avLst/>
          </a:prstGeom>
          <a:noFill/>
        </p:spPr>
        <p:txBody>
          <a:bodyPr wrap="square" rtlCol="0">
            <a:spAutoFit/>
          </a:bodyPr>
          <a:lstStyle/>
          <a:p>
            <a:pPr algn="just"/>
            <a:r>
              <a:rPr lang="de-DE" sz="1400" dirty="0"/>
              <a:t>Bei t=1, muss sich die Drehplattform bereits um 27° gedreht haben. Die Strecke L hat sich vergrößert. Es ist eine Streckeneinheit in einer Zeiteinheit zurück gelegt worden.</a:t>
            </a:r>
          </a:p>
        </p:txBody>
      </p:sp>
      <p:grpSp>
        <p:nvGrpSpPr>
          <p:cNvPr id="102" name="Gruppieren 101">
            <a:extLst>
              <a:ext uri="{FF2B5EF4-FFF2-40B4-BE49-F238E27FC236}">
                <a16:creationId xmlns:a16="http://schemas.microsoft.com/office/drawing/2014/main" id="{3DE1FF1D-2F5F-43F4-B4B3-CB140AFB0D9E}"/>
              </a:ext>
            </a:extLst>
          </p:cNvPr>
          <p:cNvGrpSpPr/>
          <p:nvPr/>
        </p:nvGrpSpPr>
        <p:grpSpPr>
          <a:xfrm rot="19965988">
            <a:off x="5932592" y="2897540"/>
            <a:ext cx="843270" cy="419008"/>
            <a:chOff x="6095398" y="3512677"/>
            <a:chExt cx="699737" cy="419008"/>
          </a:xfrm>
        </p:grpSpPr>
        <p:grpSp>
          <p:nvGrpSpPr>
            <p:cNvPr id="103" name="Gruppieren 102">
              <a:extLst>
                <a:ext uri="{FF2B5EF4-FFF2-40B4-BE49-F238E27FC236}">
                  <a16:creationId xmlns:a16="http://schemas.microsoft.com/office/drawing/2014/main" id="{AD0A88E3-B745-41C5-91E9-F1F1A64BA036}"/>
                </a:ext>
              </a:extLst>
            </p:cNvPr>
            <p:cNvGrpSpPr/>
            <p:nvPr/>
          </p:nvGrpSpPr>
          <p:grpSpPr>
            <a:xfrm rot="5400000">
              <a:off x="6328096" y="3279979"/>
              <a:ext cx="234342" cy="699737"/>
              <a:chOff x="10005060" y="993913"/>
              <a:chExt cx="144780" cy="685800"/>
            </a:xfrm>
          </p:grpSpPr>
          <p:cxnSp>
            <p:nvCxnSpPr>
              <p:cNvPr id="105" name="Gerade Verbindung mit Pfeil 104">
                <a:extLst>
                  <a:ext uri="{FF2B5EF4-FFF2-40B4-BE49-F238E27FC236}">
                    <a16:creationId xmlns:a16="http://schemas.microsoft.com/office/drawing/2014/main" id="{ECC3BC67-4462-4B89-944C-D04326779434}"/>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F701D0A3-4314-4272-87FD-5949A7B2CC65}"/>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6B8B943A-12F6-4249-A466-FB9250B228A0}"/>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feld 103">
              <a:extLst>
                <a:ext uri="{FF2B5EF4-FFF2-40B4-BE49-F238E27FC236}">
                  <a16:creationId xmlns:a16="http://schemas.microsoft.com/office/drawing/2014/main" id="{493E8D10-9C36-4069-BFE2-4AC54491008A}"/>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Tree>
    <p:extLst>
      <p:ext uri="{BB962C8B-B14F-4D97-AF65-F5344CB8AC3E}">
        <p14:creationId xmlns:p14="http://schemas.microsoft.com/office/powerpoint/2010/main" val="14362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FE4FC19-87AF-4FEE-9305-1BC826152CB3}"/>
              </a:ext>
            </a:extLst>
          </p:cNvPr>
          <p:cNvCxnSpPr>
            <a:cxnSpLocks/>
          </p:cNvCxnSpPr>
          <p:nvPr/>
        </p:nvCxnSpPr>
        <p:spPr>
          <a:xfrm rot="-2700000"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Sprechblase: rechteckig mit abgerundeten Ecken 42">
            <a:extLst>
              <a:ext uri="{FF2B5EF4-FFF2-40B4-BE49-F238E27FC236}">
                <a16:creationId xmlns:a16="http://schemas.microsoft.com/office/drawing/2014/main" id="{878AA01F-FDEA-4A23-B422-E458ABFAEA63}"/>
              </a:ext>
            </a:extLst>
          </p:cNvPr>
          <p:cNvSpPr/>
          <p:nvPr/>
        </p:nvSpPr>
        <p:spPr>
          <a:xfrm>
            <a:off x="9034743" y="384239"/>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45°</a:t>
            </a:r>
          </a:p>
        </p:txBody>
      </p:sp>
      <p:cxnSp>
        <p:nvCxnSpPr>
          <p:cNvPr id="55" name="Gerader Verbinder 54">
            <a:extLst>
              <a:ext uri="{FF2B5EF4-FFF2-40B4-BE49-F238E27FC236}">
                <a16:creationId xmlns:a16="http://schemas.microsoft.com/office/drawing/2014/main" id="{E0853C84-60CE-4B3A-8AA6-FD1291389495}"/>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E950F09D-A53E-4B59-8355-B4476F80F6ED}"/>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FD3603EA-683E-42A3-9079-7155DCF42865}"/>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5D5867FB-8B44-4102-BE2A-F662B68A2ED1}"/>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F7EDE7D7-4C5C-4B69-ABEC-65A8CC17A8D6}"/>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443C678C-380E-4F6E-B856-A9CD43306D96}"/>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C98091DF-6566-4E46-8506-4E3811ABF6FD}"/>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0D513E1C-60CA-48F9-948F-EE1986CB99A7}"/>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7C85A1D5-0BD4-449D-AD72-6DE69F557A93}"/>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017DEF6-BB3B-4F81-8255-51079B7F98CE}"/>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DE8CBF3E-1BFF-4183-9244-A260DCAE5279}"/>
              </a:ext>
            </a:extLst>
          </p:cNvPr>
          <p:cNvSpPr txBox="1"/>
          <p:nvPr/>
        </p:nvSpPr>
        <p:spPr>
          <a:xfrm>
            <a:off x="122670" y="99392"/>
            <a:ext cx="1112805" cy="923330"/>
          </a:xfrm>
          <a:prstGeom prst="rect">
            <a:avLst/>
          </a:prstGeom>
          <a:noFill/>
          <a:ln>
            <a:noFill/>
          </a:ln>
        </p:spPr>
        <p:txBody>
          <a:bodyPr wrap="none" rtlCol="0">
            <a:spAutoFit/>
          </a:bodyPr>
          <a:lstStyle/>
          <a:p>
            <a:r>
              <a:rPr lang="de-DE" sz="5400" dirty="0"/>
              <a:t>t=2</a:t>
            </a:r>
          </a:p>
        </p:txBody>
      </p:sp>
      <p:graphicFrame>
        <p:nvGraphicFramePr>
          <p:cNvPr id="66" name="Tabelle 8">
            <a:extLst>
              <a:ext uri="{FF2B5EF4-FFF2-40B4-BE49-F238E27FC236}">
                <a16:creationId xmlns:a16="http://schemas.microsoft.com/office/drawing/2014/main" id="{4ECF2404-0485-4F62-A3AB-CD20C2F56121}"/>
              </a:ext>
            </a:extLst>
          </p:cNvPr>
          <p:cNvGraphicFramePr>
            <a:graphicFrameLocks noGrp="1"/>
          </p:cNvGraphicFramePr>
          <p:nvPr>
            <p:extLst>
              <p:ext uri="{D42A27DB-BD31-4B8C-83A1-F6EECF244321}">
                <p14:modId xmlns:p14="http://schemas.microsoft.com/office/powerpoint/2010/main" val="2778237716"/>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68" name="Gerade Verbindung mit Pfeil 67">
            <a:extLst>
              <a:ext uri="{FF2B5EF4-FFF2-40B4-BE49-F238E27FC236}">
                <a16:creationId xmlns:a16="http://schemas.microsoft.com/office/drawing/2014/main" id="{64C51AE3-FEBC-4CB5-9BB3-1D33356402F1}"/>
              </a:ext>
            </a:extLst>
          </p:cNvPr>
          <p:cNvCxnSpPr>
            <a:cxnSpLocks/>
          </p:cNvCxnSpPr>
          <p:nvPr/>
        </p:nvCxnSpPr>
        <p:spPr>
          <a:xfrm flipV="1">
            <a:off x="6095999" y="2710800"/>
            <a:ext cx="718801" cy="71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CFD15AE6-2F23-4BE0-AEA4-4753E7383B37}"/>
              </a:ext>
            </a:extLst>
          </p:cNvPr>
          <p:cNvGrpSpPr/>
          <p:nvPr/>
        </p:nvGrpSpPr>
        <p:grpSpPr>
          <a:xfrm>
            <a:off x="9512215" y="2762324"/>
            <a:ext cx="238832" cy="665191"/>
            <a:chOff x="10005060" y="993913"/>
            <a:chExt cx="144780" cy="685800"/>
          </a:xfrm>
        </p:grpSpPr>
        <p:cxnSp>
          <p:nvCxnSpPr>
            <p:cNvPr id="74" name="Gerade Verbindung mit Pfeil 73">
              <a:extLst>
                <a:ext uri="{FF2B5EF4-FFF2-40B4-BE49-F238E27FC236}">
                  <a16:creationId xmlns:a16="http://schemas.microsoft.com/office/drawing/2014/main" id="{C2A6975B-F093-489B-88BE-74B9ECFC1BD3}"/>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3165D31D-055B-476C-9368-2D6943FB27E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7EEE14D6-BD86-46AE-A57E-92D1B0091DDF}"/>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feld 72">
            <a:extLst>
              <a:ext uri="{FF2B5EF4-FFF2-40B4-BE49-F238E27FC236}">
                <a16:creationId xmlns:a16="http://schemas.microsoft.com/office/drawing/2014/main" id="{D4EC26F6-44C2-4272-A0FF-99DD95B4484F}"/>
              </a:ext>
            </a:extLst>
          </p:cNvPr>
          <p:cNvSpPr txBox="1"/>
          <p:nvPr/>
        </p:nvSpPr>
        <p:spPr>
          <a:xfrm>
            <a:off x="9584095" y="2748365"/>
            <a:ext cx="413954" cy="682435"/>
          </a:xfrm>
          <a:prstGeom prst="rect">
            <a:avLst/>
          </a:prstGeom>
          <a:noFill/>
        </p:spPr>
        <p:txBody>
          <a:bodyPr wrap="none" rtlCol="0">
            <a:spAutoFit/>
          </a:bodyPr>
          <a:lstStyle/>
          <a:p>
            <a:r>
              <a:rPr lang="de-DE" dirty="0"/>
              <a:t>s</a:t>
            </a:r>
          </a:p>
        </p:txBody>
      </p:sp>
      <p:sp>
        <p:nvSpPr>
          <p:cNvPr id="71" name="Textfeld 70">
            <a:extLst>
              <a:ext uri="{FF2B5EF4-FFF2-40B4-BE49-F238E27FC236}">
                <a16:creationId xmlns:a16="http://schemas.microsoft.com/office/drawing/2014/main" id="{85A40785-11CE-49A0-9EDC-D85F0E1EEC8C}"/>
              </a:ext>
            </a:extLst>
          </p:cNvPr>
          <p:cNvSpPr txBox="1"/>
          <p:nvPr/>
        </p:nvSpPr>
        <p:spPr>
          <a:xfrm>
            <a:off x="9696348" y="2901807"/>
            <a:ext cx="338554" cy="230832"/>
          </a:xfrm>
          <a:prstGeom prst="rect">
            <a:avLst/>
          </a:prstGeom>
          <a:noFill/>
        </p:spPr>
        <p:txBody>
          <a:bodyPr wrap="none" rtlCol="0">
            <a:spAutoFit/>
          </a:bodyPr>
          <a:lstStyle/>
          <a:p>
            <a:r>
              <a:rPr lang="de-DE" sz="900" dirty="0"/>
              <a:t>t=2</a:t>
            </a:r>
          </a:p>
        </p:txBody>
      </p:sp>
      <p:sp>
        <p:nvSpPr>
          <p:cNvPr id="77" name="Bogen 76">
            <a:extLst>
              <a:ext uri="{FF2B5EF4-FFF2-40B4-BE49-F238E27FC236}">
                <a16:creationId xmlns:a16="http://schemas.microsoft.com/office/drawing/2014/main" id="{88804916-0CA3-4F99-85B7-910270698715}"/>
              </a:ext>
            </a:extLst>
          </p:cNvPr>
          <p:cNvSpPr/>
          <p:nvPr/>
        </p:nvSpPr>
        <p:spPr>
          <a:xfrm rot="2549478">
            <a:off x="2734620" y="62852"/>
            <a:ext cx="6787067" cy="6884599"/>
          </a:xfrm>
          <a:prstGeom prst="arc">
            <a:avLst>
              <a:gd name="adj1" fmla="val 16309448"/>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78" name="Textfeld 77">
                <a:extLst>
                  <a:ext uri="{FF2B5EF4-FFF2-40B4-BE49-F238E27FC236}">
                    <a16:creationId xmlns:a16="http://schemas.microsoft.com/office/drawing/2014/main" id="{35006509-1592-4F75-BDD0-226D7FA00A3F}"/>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e>
                    </m:rad>
                  </m:oMath>
                </a14:m>
                <a:endParaRPr lang="de-DE" dirty="0"/>
              </a:p>
            </p:txBody>
          </p:sp>
        </mc:Choice>
        <mc:Fallback xmlns="">
          <p:sp>
            <p:nvSpPr>
              <p:cNvPr id="78" name="Textfeld 77">
                <a:extLst>
                  <a:ext uri="{FF2B5EF4-FFF2-40B4-BE49-F238E27FC236}">
                    <a16:creationId xmlns:a16="http://schemas.microsoft.com/office/drawing/2014/main" id="{35006509-1592-4F75-BDD0-226D7FA00A3F}"/>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65B7414A-63F6-4072-9495-C79AF0583E5C}"/>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2</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50" name="Textfeld 49">
                <a:extLst>
                  <a:ext uri="{FF2B5EF4-FFF2-40B4-BE49-F238E27FC236}">
                    <a16:creationId xmlns:a16="http://schemas.microsoft.com/office/drawing/2014/main" id="{65B7414A-63F6-4072-9495-C79AF0583E5C}"/>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grpSp>
        <p:nvGrpSpPr>
          <p:cNvPr id="51" name="Gruppieren 50">
            <a:extLst>
              <a:ext uri="{FF2B5EF4-FFF2-40B4-BE49-F238E27FC236}">
                <a16:creationId xmlns:a16="http://schemas.microsoft.com/office/drawing/2014/main" id="{A87B77BB-7335-4F09-90AE-7EBAF8ADA676}"/>
              </a:ext>
            </a:extLst>
          </p:cNvPr>
          <p:cNvGrpSpPr/>
          <p:nvPr/>
        </p:nvGrpSpPr>
        <p:grpSpPr>
          <a:xfrm rot="18994370">
            <a:off x="5862078" y="2740328"/>
            <a:ext cx="988739" cy="419008"/>
            <a:chOff x="6095398" y="3512677"/>
            <a:chExt cx="699737" cy="419008"/>
          </a:xfrm>
        </p:grpSpPr>
        <p:grpSp>
          <p:nvGrpSpPr>
            <p:cNvPr id="52" name="Gruppieren 51">
              <a:extLst>
                <a:ext uri="{FF2B5EF4-FFF2-40B4-BE49-F238E27FC236}">
                  <a16:creationId xmlns:a16="http://schemas.microsoft.com/office/drawing/2014/main" id="{CCFD6162-75DE-4BA2-AD68-9B20FF3B072E}"/>
                </a:ext>
              </a:extLst>
            </p:cNvPr>
            <p:cNvGrpSpPr/>
            <p:nvPr/>
          </p:nvGrpSpPr>
          <p:grpSpPr>
            <a:xfrm rot="5400000">
              <a:off x="6328096" y="3279979"/>
              <a:ext cx="234342" cy="699737"/>
              <a:chOff x="10005060" y="993913"/>
              <a:chExt cx="144780" cy="685800"/>
            </a:xfrm>
          </p:grpSpPr>
          <p:cxnSp>
            <p:nvCxnSpPr>
              <p:cNvPr id="54" name="Gerade Verbindung mit Pfeil 53">
                <a:extLst>
                  <a:ext uri="{FF2B5EF4-FFF2-40B4-BE49-F238E27FC236}">
                    <a16:creationId xmlns:a16="http://schemas.microsoft.com/office/drawing/2014/main" id="{37ED1074-38ED-402F-8DD2-B494487DD8AA}"/>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F23BA738-3120-40B9-9C35-EB69FE5BBF48}"/>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AE12754B-2DD5-4866-BC02-C212E55C189F}"/>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feld 52">
              <a:extLst>
                <a:ext uri="{FF2B5EF4-FFF2-40B4-BE49-F238E27FC236}">
                  <a16:creationId xmlns:a16="http://schemas.microsoft.com/office/drawing/2014/main" id="{07509D71-9317-4802-95C4-4210E8CB7609}"/>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Tree>
    <p:extLst>
      <p:ext uri="{BB962C8B-B14F-4D97-AF65-F5344CB8AC3E}">
        <p14:creationId xmlns:p14="http://schemas.microsoft.com/office/powerpoint/2010/main" val="188573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98B3EE6E-FC64-494A-AD38-7BBBC52241C6}"/>
              </a:ext>
            </a:extLst>
          </p:cNvPr>
          <p:cNvCxnSpPr>
            <a:cxnSpLocks/>
          </p:cNvCxnSpPr>
          <p:nvPr/>
        </p:nvCxnSpPr>
        <p:spPr>
          <a:xfrm rot="-3360000"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83A076F-7A35-4C9A-A922-BAF3A7A12B99}"/>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0B0C716C-05E8-436A-91E2-4A1A6F633916}"/>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E91BDE00-4D44-414C-AA15-E14FE32244F2}"/>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BCADDF80-45A1-42CA-B447-2BA6FC908DC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60A8250-2E71-4D3A-845B-116D641B7F45}"/>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78E3DB05-685B-4C45-BAE4-40DD98BF6BA4}"/>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8B71A04B-C021-4ACE-904E-97568A271355}"/>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FE74BE28-1B9E-41F6-9C9C-620D35DF4263}"/>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63F783EC-76EE-44AE-973D-458A1F85877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A1F51BA-39B5-4295-958C-44414B376575}"/>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C238C9D2-D954-4499-93C4-F672684667EF}"/>
              </a:ext>
            </a:extLst>
          </p:cNvPr>
          <p:cNvSpPr txBox="1"/>
          <p:nvPr/>
        </p:nvSpPr>
        <p:spPr>
          <a:xfrm>
            <a:off x="122670" y="99392"/>
            <a:ext cx="1112805" cy="923330"/>
          </a:xfrm>
          <a:prstGeom prst="rect">
            <a:avLst/>
          </a:prstGeom>
          <a:noFill/>
          <a:ln>
            <a:noFill/>
          </a:ln>
        </p:spPr>
        <p:txBody>
          <a:bodyPr wrap="none" rtlCol="0">
            <a:spAutoFit/>
          </a:bodyPr>
          <a:lstStyle/>
          <a:p>
            <a:r>
              <a:rPr lang="de-DE" sz="5400" dirty="0"/>
              <a:t>t=3</a:t>
            </a:r>
          </a:p>
        </p:txBody>
      </p:sp>
      <p:graphicFrame>
        <p:nvGraphicFramePr>
          <p:cNvPr id="54" name="Tabelle 8">
            <a:extLst>
              <a:ext uri="{FF2B5EF4-FFF2-40B4-BE49-F238E27FC236}">
                <a16:creationId xmlns:a16="http://schemas.microsoft.com/office/drawing/2014/main" id="{79E1C0A2-890D-45A3-B078-32EDB3AE211F}"/>
              </a:ext>
            </a:extLst>
          </p:cNvPr>
          <p:cNvGraphicFramePr>
            <a:graphicFrameLocks noGrp="1"/>
          </p:cNvGraphicFramePr>
          <p:nvPr>
            <p:extLst>
              <p:ext uri="{D42A27DB-BD31-4B8C-83A1-F6EECF244321}">
                <p14:modId xmlns:p14="http://schemas.microsoft.com/office/powerpoint/2010/main" val="4143044273"/>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55" name="Gerade Verbindung mit Pfeil 54">
            <a:extLst>
              <a:ext uri="{FF2B5EF4-FFF2-40B4-BE49-F238E27FC236}">
                <a16:creationId xmlns:a16="http://schemas.microsoft.com/office/drawing/2014/main" id="{5BEDE896-9713-4FDE-A02C-F682BF2F7FC6}"/>
              </a:ext>
            </a:extLst>
          </p:cNvPr>
          <p:cNvCxnSpPr>
            <a:cxnSpLocks/>
          </p:cNvCxnSpPr>
          <p:nvPr/>
        </p:nvCxnSpPr>
        <p:spPr>
          <a:xfrm flipV="1">
            <a:off x="6095999" y="2350800"/>
            <a:ext cx="718801" cy="107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6" name="Sprechblase: rechteckig mit abgerundeten Ecken 55">
            <a:extLst>
              <a:ext uri="{FF2B5EF4-FFF2-40B4-BE49-F238E27FC236}">
                <a16:creationId xmlns:a16="http://schemas.microsoft.com/office/drawing/2014/main" id="{EAA13846-834D-4B62-9FB0-5FF9100CB260}"/>
              </a:ext>
            </a:extLst>
          </p:cNvPr>
          <p:cNvSpPr/>
          <p:nvPr/>
        </p:nvSpPr>
        <p:spPr>
          <a:xfrm>
            <a:off x="8525123" y="0"/>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56°</a:t>
            </a:r>
          </a:p>
        </p:txBody>
      </p:sp>
      <p:sp>
        <p:nvSpPr>
          <p:cNvPr id="57" name="Bogen 56">
            <a:extLst>
              <a:ext uri="{FF2B5EF4-FFF2-40B4-BE49-F238E27FC236}">
                <a16:creationId xmlns:a16="http://schemas.microsoft.com/office/drawing/2014/main" id="{D3CB4506-FD99-4F19-8698-5BF4AC1B4DE5}"/>
              </a:ext>
            </a:extLst>
          </p:cNvPr>
          <p:cNvSpPr/>
          <p:nvPr/>
        </p:nvSpPr>
        <p:spPr>
          <a:xfrm rot="2549478">
            <a:off x="2734620" y="62852"/>
            <a:ext cx="6787067" cy="6884599"/>
          </a:xfrm>
          <a:prstGeom prst="arc">
            <a:avLst>
              <a:gd name="adj1" fmla="val 15664585"/>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3ADEF019-2C1A-4116-A777-9026364FC218}"/>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3</m:t>
                            </m:r>
                          </m:e>
                          <m:sup>
                            <m:r>
                              <a:rPr lang="de-DE" i="0">
                                <a:latin typeface="Cambria Math" panose="02040503050406030204" pitchFamily="18" charset="0"/>
                              </a:rPr>
                              <m:t>2</m:t>
                            </m:r>
                          </m:sup>
                        </m:sSup>
                      </m:e>
                    </m:rad>
                  </m:oMath>
                </a14:m>
                <a:endParaRPr lang="de-DE" dirty="0"/>
              </a:p>
            </p:txBody>
          </p:sp>
        </mc:Choice>
        <mc:Fallback xmlns="">
          <p:sp>
            <p:nvSpPr>
              <p:cNvPr id="58" name="Textfeld 57">
                <a:extLst>
                  <a:ext uri="{FF2B5EF4-FFF2-40B4-BE49-F238E27FC236}">
                    <a16:creationId xmlns:a16="http://schemas.microsoft.com/office/drawing/2014/main" id="{3ADEF019-2C1A-4116-A777-9026364FC218}"/>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37A22B44-A3D9-45BF-807C-C2542745D0D4}"/>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3</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60" name="Textfeld 59">
                <a:extLst>
                  <a:ext uri="{FF2B5EF4-FFF2-40B4-BE49-F238E27FC236}">
                    <a16:creationId xmlns:a16="http://schemas.microsoft.com/office/drawing/2014/main" id="{37A22B44-A3D9-45BF-807C-C2542745D0D4}"/>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436803207"/>
      </p:ext>
    </p:extLst>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735</Words>
  <Application>Microsoft Office PowerPoint</Application>
  <PresentationFormat>Breitbild</PresentationFormat>
  <Paragraphs>216</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Cambria Math</vt:lpstr>
      <vt:lpstr>Century Gothic</vt:lpstr>
      <vt:lpstr>Wingdings 3</vt:lpstr>
      <vt:lpstr>Fetzen</vt:lpstr>
      <vt:lpstr>VR–Crosswalk: wie verhalten sich die Achsen?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Darstellung der Achsenposition als Graph</vt:lpstr>
      <vt:lpstr>Schrittfolgen: Achsenpositionen</vt:lpstr>
      <vt:lpstr>Schrittfolgen: Geschwindigkeiten und Positionen</vt:lpstr>
      <vt:lpstr>Schrittfolgen: Beschleunigungen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Wasmeier, Peter</dc:creator>
  <cp:lastModifiedBy>Wasmeier, Peter</cp:lastModifiedBy>
  <cp:revision>49</cp:revision>
  <dcterms:created xsi:type="dcterms:W3CDTF">2021-01-05T07:21:06Z</dcterms:created>
  <dcterms:modified xsi:type="dcterms:W3CDTF">2021-02-09T13:05:42Z</dcterms:modified>
</cp:coreProperties>
</file>