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66AFD2-B851-42C9-96E4-82BBD77346DD}">
  <a:tblStyle styleId="{4B66AFD2-B851-42C9-96E4-82BBD77346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35a9c4d2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35a9c4d2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3061e08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3061e08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061e08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061e08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061e08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061e08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061e08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061e08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061e082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061e082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8bcc54a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8bcc54a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061e08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061e08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061e08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061e08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061e08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061e08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Building and deploying low-cost apps with SQL Server and .Net Core</a:t>
            </a: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51725"/>
            <a:ext cx="85206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</a:rPr>
              <a:t>Peter Willmot</a:t>
            </a:r>
            <a:br>
              <a:rPr b="1" lang="en" sz="3600">
                <a:solidFill>
                  <a:srgbClr val="9FC5E8"/>
                </a:solidFill>
              </a:rPr>
            </a:br>
            <a:endParaRPr b="1" sz="2400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FA8DC"/>
                </a:solidFill>
              </a:rPr>
              <a:t>peter@</a:t>
            </a:r>
            <a:r>
              <a:rPr b="1" lang="en" sz="3600">
                <a:solidFill>
                  <a:srgbClr val="6FA8DC"/>
                </a:solidFill>
              </a:rPr>
              <a:t>Qri</a:t>
            </a:r>
            <a:r>
              <a:rPr lang="en" sz="3600">
                <a:solidFill>
                  <a:srgbClr val="6FA8DC"/>
                </a:solidFill>
              </a:rPr>
              <a:t>.ie</a:t>
            </a:r>
            <a:endParaRPr sz="36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311700" y="1595550"/>
            <a:ext cx="8520600" cy="12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questions?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311700" y="3051725"/>
            <a:ext cx="8520600" cy="17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</a:rPr>
              <a:t>Peter Willmot</a:t>
            </a:r>
            <a:br>
              <a:rPr b="1" lang="en" sz="3600">
                <a:solidFill>
                  <a:srgbClr val="9FC5E8"/>
                </a:solidFill>
              </a:rPr>
            </a:br>
            <a:endParaRPr b="1" sz="2400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FA8DC"/>
                </a:solidFill>
              </a:rPr>
              <a:t>peter@</a:t>
            </a:r>
            <a:r>
              <a:rPr b="1" lang="en" sz="3600">
                <a:solidFill>
                  <a:srgbClr val="6FA8DC"/>
                </a:solidFill>
              </a:rPr>
              <a:t>Qri</a:t>
            </a:r>
            <a:r>
              <a:rPr lang="en" sz="3600">
                <a:solidFill>
                  <a:srgbClr val="6FA8DC"/>
                </a:solidFill>
              </a:rPr>
              <a:t>.ie</a:t>
            </a:r>
            <a:endParaRPr sz="36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47675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We have SQL databases and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</a:t>
            </a:r>
            <a:r>
              <a:rPr b="1" lang="en"/>
              <a:t>minimise running costs</a:t>
            </a:r>
            <a:r>
              <a:rPr lang="en"/>
              <a:t>  …..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For on-premise scenarios: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.Net Core</a:t>
            </a:r>
            <a:r>
              <a:rPr lang="en"/>
              <a:t> is </a:t>
            </a:r>
            <a:r>
              <a:rPr b="1" lang="en"/>
              <a:t>available for Linux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Therefore, you do not need the Windows server license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MS SQL Server </a:t>
            </a:r>
            <a:r>
              <a:rPr lang="en"/>
              <a:t>is also available for Linux and Mac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SQL Express</a:t>
            </a:r>
            <a:r>
              <a:rPr lang="en"/>
              <a:t> could be appropriate for small worksets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cloud, Azure VM costs for Ubuntu approx 60% of Windows (for same hardware)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Most importantly …… </a:t>
            </a:r>
            <a:r>
              <a:rPr lang="en"/>
              <a:t>o</a:t>
            </a:r>
            <a:r>
              <a:rPr lang="en"/>
              <a:t>ur </a:t>
            </a:r>
            <a:r>
              <a:rPr b="1" lang="en"/>
              <a:t>primary skill-set</a:t>
            </a:r>
            <a:r>
              <a:rPr lang="en"/>
              <a:t> is .Net and SQL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for this session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our .Net platform options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249775" y="7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{4B66AFD2-B851-42C9-96E4-82BBD77346DD}</a:tableStyleId>
              </a:tblPr>
              <a:tblGrid>
                <a:gridCol w="1581150"/>
                <a:gridCol w="1356525"/>
                <a:gridCol w="1540300"/>
                <a:gridCol w="1286550"/>
              </a:tblGrid>
              <a:tr h="40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.Net Fx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(Windows only)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Mono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(Win/Mac/Linux)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.Net Core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(Win/Mac/Linux)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74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ASP.Net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WebForms (ASPX)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MVC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webAPI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Web Pages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WCF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WebForms (ASPX)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MVC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webAPI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Web Pages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*** Missing ***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MVC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webAPI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Web Pages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Client only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Entity Framework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Most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9900"/>
                          </a:highlight>
                        </a:rPr>
                        <a:t>EF Core</a:t>
                      </a:r>
                      <a:endParaRPr sz="1000"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Console App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Service applications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daemon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daemon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Windows Forms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0000"/>
                          </a:highlight>
                        </a:rPr>
                        <a:t>*** some ***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0000"/>
                          </a:highlight>
                        </a:rPr>
                        <a:t>*** Missing ***</a:t>
                      </a:r>
                      <a:endParaRPr sz="1000"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NetVsMonoPerf.png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216800"/>
            <a:ext cx="2953925" cy="2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MS SQL on Linux?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429700" y="8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{4B66AFD2-B851-42C9-96E4-82BBD77346DD}</a:tableStyleId>
              </a:tblPr>
              <a:tblGrid>
                <a:gridCol w="2395425"/>
                <a:gridCol w="42827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 SQL Server Component/Option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Missing on Linux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MS </a:t>
                      </a:r>
                      <a:r>
                        <a:rPr lang="en" sz="1200"/>
                        <a:t>SQL </a:t>
                      </a:r>
                      <a:r>
                        <a:rPr b="1" lang="en" sz="1200"/>
                        <a:t>Database Engine </a:t>
                      </a:r>
                      <a:br>
                        <a:rPr lang="en"/>
                      </a:b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NB</a:t>
                      </a:r>
                      <a:r>
                        <a:rPr lang="en" sz="1000"/>
                        <a:t>: Standardised code base since SQL 2016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Integration Services Runtime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Multiple instances (but you could use Docker)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Distributed Query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Windows Integrated Authentication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UNSAFE CLR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Merge Replication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StretchDB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Polybase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System extended Stored Procedures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Filestream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Buffer pool extension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SQL Reporting Services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SQL Analysis Services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Master Data Services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429700" y="4300400"/>
            <a:ext cx="6678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same license fees apply for both Windows and Linux platforms even though you don’t get all the add-on components on Linux!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Express DB Engine limitations?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{4B66AFD2-B851-42C9-96E4-82BBD77346DD}</a:tableStyleId>
              </a:tblPr>
              <a:tblGrid>
                <a:gridCol w="3065750"/>
                <a:gridCol w="417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Lesser of 1 socket or 4 cores (per instance)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Buffer pool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 1410 MB (per instance)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ColumnStore Cache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 352 B (per instance)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optimised object store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 352 MB (per instance)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 10 GB (per DB - sum of log + data files)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availability 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 Snapshot only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Scalability and Performance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Extremely limited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Transparent and Backup encryption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Express general limitations?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{4B66AFD2-B851-42C9-96E4-82BBD77346DD}</a:tableStyleId>
              </a:tblPr>
              <a:tblGrid>
                <a:gridCol w="2699675"/>
                <a:gridCol w="45393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 Agent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 Service Broker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only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Reporting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 4GB per runtime instance and feature limitations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Analysis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Integration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- eg Import/Export Wizard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Master Data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 Query Notifications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- requires SQL Agent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 DB 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- but you could use SQL CLR instead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 : OS and SQL Admin on Linux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923875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Bye-bye GUI Windows Desktop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using </a:t>
            </a:r>
            <a:r>
              <a:rPr b="1" lang="en"/>
              <a:t>ssh</a:t>
            </a:r>
            <a:r>
              <a:rPr lang="en"/>
              <a:t> (on Windows 10 use </a:t>
            </a:r>
            <a:r>
              <a:rPr b="1" lang="en"/>
              <a:t>bash</a:t>
            </a:r>
            <a:r>
              <a:rPr lang="en"/>
              <a:t> otherwise try </a:t>
            </a:r>
            <a:r>
              <a:rPr b="1" lang="en"/>
              <a:t>PuTTY</a:t>
            </a:r>
            <a:r>
              <a:rPr lang="en"/>
              <a:t> or </a:t>
            </a:r>
            <a:r>
              <a:rPr b="1" lang="en"/>
              <a:t>OpenSSH</a:t>
            </a:r>
            <a:r>
              <a:rPr lang="en"/>
              <a:t> … others)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Azure Ubuntu host enables remote </a:t>
            </a:r>
            <a:r>
              <a:rPr b="1" lang="en"/>
              <a:t>ssh</a:t>
            </a:r>
            <a:r>
              <a:rPr lang="en"/>
              <a:t> by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you could use </a:t>
            </a:r>
            <a:r>
              <a:rPr b="1" lang="en"/>
              <a:t>Ubuntu Desktop</a:t>
            </a:r>
            <a:r>
              <a:rPr lang="en"/>
              <a:t> edition (or similar Linux distro)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MSSQL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recommend a </a:t>
            </a:r>
            <a:r>
              <a:rPr b="1" lang="en"/>
              <a:t>minimum of 3.25 GB RAM</a:t>
            </a:r>
            <a:r>
              <a:rPr lang="en"/>
              <a:t> for MS SQL on Linux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Ubuntu, use </a:t>
            </a:r>
            <a:r>
              <a:rPr b="1" lang="en"/>
              <a:t>apt-get </a:t>
            </a:r>
            <a:r>
              <a:rPr lang="en"/>
              <a:t>to install </a:t>
            </a:r>
            <a:r>
              <a:rPr b="1" lang="en"/>
              <a:t>Server</a:t>
            </a:r>
            <a:r>
              <a:rPr lang="en"/>
              <a:t> and </a:t>
            </a:r>
            <a:r>
              <a:rPr b="1" lang="en"/>
              <a:t>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b="1" lang="en"/>
              <a:t>SQL Server Authentication</a:t>
            </a:r>
            <a:r>
              <a:rPr lang="en"/>
              <a:t> instead of Windows Integrated for all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Provision </a:t>
            </a:r>
            <a:r>
              <a:rPr b="1" lang="en"/>
              <a:t>Network Interface</a:t>
            </a:r>
            <a:r>
              <a:rPr lang="en"/>
              <a:t> for external/remote access to </a:t>
            </a:r>
            <a:r>
              <a:rPr b="1" lang="en"/>
              <a:t>TDS</a:t>
            </a:r>
            <a:r>
              <a:rPr lang="en"/>
              <a:t> port (TCP 1433)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Backup files need to be in </a:t>
            </a:r>
            <a:r>
              <a:rPr b="1" lang="en"/>
              <a:t>/var/opt/mssql/data</a:t>
            </a:r>
            <a:r>
              <a:rPr lang="en"/>
              <a:t> folder by default for restore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Considerations: .Net Core and ASP.Net on Linux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923875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Install </a:t>
            </a:r>
            <a:r>
              <a:rPr b="1" lang="en"/>
              <a:t>.Net Core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 Server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Internet Information Server (</a:t>
            </a:r>
            <a:r>
              <a:rPr b="1" lang="en" sz="1400"/>
              <a:t>IIS</a:t>
            </a:r>
            <a:r>
              <a:rPr lang="en" sz="1400"/>
              <a:t>) - does not exist on Ubuntu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ASP .Net Core uses </a:t>
            </a:r>
            <a:r>
              <a:rPr b="1" lang="en"/>
              <a:t>kestrel</a:t>
            </a:r>
            <a:r>
              <a:rPr lang="en"/>
              <a:t> as an inbuilt basic web server platform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Defaults to listen on </a:t>
            </a:r>
            <a:r>
              <a:rPr b="1" lang="en"/>
              <a:t>Port 5000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can change </a:t>
            </a:r>
            <a:r>
              <a:rPr b="1" lang="en"/>
              <a:t>Program.cs</a:t>
            </a:r>
            <a:r>
              <a:rPr lang="en"/>
              <a:t>: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2" marL="1371600" rtl="0" algn="l"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… but you would need to elevate privileges for this to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production, consider </a:t>
            </a:r>
            <a:r>
              <a:rPr b="1" lang="en"/>
              <a:t>nginx</a:t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4741950" y="2178100"/>
            <a:ext cx="2472900" cy="7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var host = new WebHostBuilder()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.UseKestrel()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.UseUrls("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http://*:80</a:t>
            </a:r>
            <a:r>
              <a:rPr lang="en" sz="1000"/>
              <a:t>")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…..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Considerations: .Net Development on Linux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923875"/>
            <a:ext cx="85206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.Net Core starts with a Command Line experience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that is the same for all supported platforms!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dotnet new XXXX: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console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razor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angular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react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webapi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…...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dotnet restore (optional …. mostly)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dotnet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Worried about the Linux </a:t>
            </a:r>
            <a:r>
              <a:rPr b="1" lang="en"/>
              <a:t>cli</a:t>
            </a:r>
            <a:r>
              <a:rPr lang="en"/>
              <a:t> and </a:t>
            </a:r>
            <a:r>
              <a:rPr b="1" lang="en"/>
              <a:t>vi</a:t>
            </a:r>
            <a:r>
              <a:rPr lang="en"/>
              <a:t> editor?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</a:t>
            </a:r>
            <a:r>
              <a:rPr b="1" lang="en"/>
              <a:t>Visual Studio Code</a:t>
            </a:r>
            <a:r>
              <a:rPr lang="en"/>
              <a:t> (VSCode) as an IDE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