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10287000" cx="18288000"/>
  <p:notesSz cx="6858000" cy="9144000"/>
  <p:embeddedFontLst>
    <p:embeddedFont>
      <p:font typeface="Raleway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2" roundtripDataSignature="AMtx7mjcz7sT5uVgrW7haeSNrdChIAMf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26E7AA-AA61-4570-96A4-662D2FD68AB8}">
  <a:tblStyle styleId="{7326E7AA-AA61-4570-96A4-662D2FD68A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aleway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aleway-bold.fntdata"/><Relationship Id="rId14" Type="http://schemas.openxmlformats.org/officeDocument/2006/relationships/slide" Target="slides/slide8.xml"/><Relationship Id="rId58" Type="http://schemas.openxmlformats.org/officeDocument/2006/relationships/font" Target="fonts/Raleway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3f534b0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e3f534b0b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3f534b0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e3f534b0b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3f534b0b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2e3f534b0b8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3f534b0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e3f534b0b8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3f534b0b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e3f534b0b8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3f534b0b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e3f534b0b8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dbb72671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33dbb72671b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dc18ebe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3dc18ebeb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3f534b0b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e3f534b0b8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dc18ebe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3dc18ebeb5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dbb726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3dbb7267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dc18ebe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3dc18ebeb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e3f534b0b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e3f534b0b8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e3f534b0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e3f534b0b8_0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e3f534b0b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e3f534b0b8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e3f534b0b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e3f534b0b8_0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e3f534b0b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2e3f534b0b8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e3f534b0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e3f534b0b8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e3f534b0b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2e3f534b0b8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e3f534b0b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g2e3f534b0b8_0_4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e3f534b0b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2e3f534b0b8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dbb7267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3dbb72671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3fb5f91b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33fb5f91b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e3f534b0b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g2e3f534b0b8_0_4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3dc18ebeb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33dc18ebeb5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e3f534b0b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2e3f534b0b8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e3f534b0b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2e3f534b0b8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3dc18ebeb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33dc18ebeb5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e3f534b0b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g2e3f534b0b8_0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2e3f534b0b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g2e3f534b0b8_0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3fb5f91b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33fb5f91b5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3dbb72671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33dbb72671b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f593db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f593db2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3f3392d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g33f3392d7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e3f534b0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g2e3f534b0b8_0_4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e3f534b0b8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2e3f534b0b8_0_5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e3f534b0b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2e3f534b0b8_0_6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e3f534b0b8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2e3f534b0b8_0_5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e3f534b0b8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2e3f534b0b8_0_5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e3f534b0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2e3f534b0b8_0_5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e3f534b0b8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2e3f534b0b8_0_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3fe24c56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33fe24c5653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f593db2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3f593db202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dbb7267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3dbb72671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dbb72671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3dbb72671b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dbb72671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3dbb72671b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3f534b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e3f534b0b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213644" y="-144661"/>
            <a:ext cx="18501644" cy="10431661"/>
            <a:chOff x="0" y="-38100"/>
            <a:chExt cx="4872861" cy="2747433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872861" cy="2709333"/>
            </a:xfrm>
            <a:custGeom>
              <a:rect b="b" l="l" r="r" t="t"/>
              <a:pathLst>
                <a:path extrusionOk="0" h="2709333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4872861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0" y="0"/>
            <a:ext cx="18546084" cy="10287000"/>
          </a:xfrm>
          <a:custGeom>
            <a:rect b="b" l="l" r="r" t="t"/>
            <a:pathLst>
              <a:path extrusionOk="0" h="10287000" w="18546084">
                <a:moveTo>
                  <a:pt x="0" y="0"/>
                </a:moveTo>
                <a:lnTo>
                  <a:pt x="18546084" y="0"/>
                </a:lnTo>
                <a:lnTo>
                  <a:pt x="185460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4000"/>
            </a:blip>
            <a:stretch>
              <a:fillRect b="-23213" l="-6313" r="0" t="-81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2745904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3" y="0"/>
                </a:lnTo>
                <a:lnTo>
                  <a:pt x="6401303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687600" y="3419050"/>
            <a:ext cx="15337291" cy="6326487"/>
          </a:xfrm>
          <a:custGeom>
            <a:rect b="b" l="l" r="r" t="t"/>
            <a:pathLst>
              <a:path extrusionOk="0" h="4712467" w="9831597">
                <a:moveTo>
                  <a:pt x="0" y="0"/>
                </a:moveTo>
                <a:lnTo>
                  <a:pt x="9831597" y="0"/>
                </a:lnTo>
                <a:lnTo>
                  <a:pt x="9831597" y="4712467"/>
                </a:lnTo>
                <a:lnTo>
                  <a:pt x="0" y="4712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80000"/>
            </a:blip>
            <a:stretch>
              <a:fillRect b="-13674" l="0" r="0" t="-136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289629" y="5737174"/>
            <a:ext cx="952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55553" y="3725550"/>
            <a:ext cx="125904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1695A3"/>
                </a:solidFill>
                <a:latin typeface="Raleway"/>
                <a:ea typeface="Raleway"/>
                <a:cs typeface="Raleway"/>
                <a:sym typeface="Raleway"/>
              </a:rPr>
              <a:t>Go</a:t>
            </a:r>
            <a:r>
              <a:rPr lang="en-US" sz="8300">
                <a:solidFill>
                  <a:srgbClr val="032C4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6000">
                <a:solidFill>
                  <a:srgbClr val="032C4A"/>
                </a:solidFill>
                <a:latin typeface="Raleway"/>
                <a:ea typeface="Raleway"/>
                <a:cs typeface="Raleway"/>
                <a:sym typeface="Raleway"/>
              </a:rPr>
              <a:t>for Experienced Developers</a:t>
            </a:r>
            <a:endParaRPr sz="6000"/>
          </a:p>
        </p:txBody>
      </p:sp>
      <p:sp>
        <p:nvSpPr>
          <p:cNvPr id="96" name="Google Shape;96;p1"/>
          <p:cNvSpPr txBox="1"/>
          <p:nvPr/>
        </p:nvSpPr>
        <p:spPr>
          <a:xfrm>
            <a:off x="466595" y="5811502"/>
            <a:ext cx="2389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Inmarsat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563956" y="6738475"/>
            <a:ext cx="69366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Presented by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Peter Willmot</a:t>
            </a:r>
            <a:br>
              <a:rPr lang="en-US" sz="2800">
                <a:latin typeface="Raleway"/>
                <a:ea typeface="Raleway"/>
                <a:cs typeface="Raleway"/>
                <a:sym typeface="Raleway"/>
              </a:rPr>
            </a:br>
            <a:r>
              <a:rPr lang="en-US" sz="2800">
                <a:latin typeface="Raleway"/>
                <a:ea typeface="Raleway"/>
                <a:cs typeface="Raleway"/>
                <a:sym typeface="Raleway"/>
              </a:rPr>
              <a:t>peter@QrQr.uk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g2e3f534b0b8_0_15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28" name="Google Shape;228;g2e3f534b0b8_0_15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g2e3f534b0b8_0_15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g2e3f534b0b8_0_15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31" name="Google Shape;231;g2e3f534b0b8_0_15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g2e3f534b0b8_0_15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g2e3f534b0b8_0_15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e3f534b0b8_0_15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g2e3f534b0b8_0_15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g2e3f534b0b8_0_15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Comparison Operators (from C)</a:t>
            </a:r>
            <a:endParaRPr/>
          </a:p>
        </p:txBody>
      </p:sp>
      <p:graphicFrame>
        <p:nvGraphicFramePr>
          <p:cNvPr id="237" name="Google Shape;237;g2e3f534b0b8_0_15"/>
          <p:cNvGraphicFramePr/>
          <p:nvPr/>
        </p:nvGraphicFramePr>
        <p:xfrm>
          <a:off x="952500" y="233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{7326E7AA-AA61-4570-96A4-662D2FD68AB8}</a:tableStyleId>
              </a:tblPr>
              <a:tblGrid>
                <a:gridCol w="1474900"/>
                <a:gridCol w="6961025"/>
                <a:gridCol w="79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==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Equality comparison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myInt1 == myInt2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&gt;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greater than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myInt &gt; 5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less than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myInt &lt; 10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&gt;=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greater than or equal to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if myInt &gt;= 5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less than or equal to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if myInt &lt;= 10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g2e3f534b0b8_0_4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43" name="Google Shape;243;g2e3f534b0b8_0_4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g2e3f534b0b8_0_4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g2e3f534b0b8_0_4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46" name="Google Shape;246;g2e3f534b0b8_0_4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g2e3f534b0b8_0_4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g2e3f534b0b8_0_4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e3f534b0b8_0_4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g2e3f534b0b8_0_4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g2e3f534b0b8_0_4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Boolean</a:t>
            </a: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Operators (from C)</a:t>
            </a:r>
            <a:endParaRPr/>
          </a:p>
        </p:txBody>
      </p:sp>
      <p:graphicFrame>
        <p:nvGraphicFramePr>
          <p:cNvPr id="252" name="Google Shape;252;g2e3f534b0b8_0_43"/>
          <p:cNvGraphicFramePr/>
          <p:nvPr/>
        </p:nvGraphicFramePr>
        <p:xfrm>
          <a:off x="952500" y="233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{7326E7AA-AA61-4570-96A4-662D2FD68AB8}</a:tableStyleId>
              </a:tblPr>
              <a:tblGrid>
                <a:gridCol w="1474900"/>
                <a:gridCol w="6961025"/>
                <a:gridCol w="79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&amp;&amp;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AND - both inputs must be true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boolL &amp;&amp; boolR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||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OR - either input must be true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if boolL || boolR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&amp;^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AND NOT (XOR for Bools)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bool1 &amp;^ bool2 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!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NOT - negate (reverse) logical outcome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!(bool1 &amp;&amp; bool2)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" name="Google Shape;253;g2e3f534b0b8_0_43"/>
          <p:cNvSpPr txBox="1"/>
          <p:nvPr/>
        </p:nvSpPr>
        <p:spPr>
          <a:xfrm>
            <a:off x="2085625" y="7885125"/>
            <a:ext cx="146577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for NOT example, the parenthesis are required to delimit the BOOLEAN operands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g2e3f534b0b8_0_72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59" name="Google Shape;259;g2e3f534b0b8_0_7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g2e3f534b0b8_0_72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1" name="Google Shape;261;g2e3f534b0b8_0_72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62" name="Google Shape;262;g2e3f534b0b8_0_7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g2e3f534b0b8_0_72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g2e3f534b0b8_0_7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e3f534b0b8_0_7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g2e3f534b0b8_0_72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g2e3f534b0b8_0_72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declarations</a:t>
            </a:r>
            <a:endParaRPr/>
          </a:p>
        </p:txBody>
      </p:sp>
      <p:sp>
        <p:nvSpPr>
          <p:cNvPr id="268" name="Google Shape;268;g2e3f534b0b8_0_72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Declaration forms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/ full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initialiser  (will always be assigned zero or null value)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myVar int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myVar1, myVar2 string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initialiser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myVar int = 42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("shortcut")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for "local variables" (data type is inferred from initialiser)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myVar := 42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g2e3f534b0b8_0_8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74" name="Google Shape;274;g2e3f534b0b8_0_8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g2e3f534b0b8_0_8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g2e3f534b0b8_0_8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77" name="Google Shape;277;g2e3f534b0b8_0_8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g2e3f534b0b8_0_8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g2e3f534b0b8_0_8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e3f534b0b8_0_8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g2e3f534b0b8_0_8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g2e3f534b0b8_0_8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declarations</a:t>
            </a:r>
            <a:endParaRPr/>
          </a:p>
        </p:txBody>
      </p:sp>
      <p:sp>
        <p:nvSpPr>
          <p:cNvPr id="283" name="Google Shape;283;g2e3f534b0b8_0_8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Variable Declaration forms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 ("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form)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myVar, anotherVar := 42, 77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Go, you are not allowed to declare a variable without using it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a function returns many values in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of which you may not need to refer to so you "discard" them with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symbol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myIntVar, err := strconv.Atoi(strVar)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err != nil …. COMPULSORY           (or similar)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myIntVar, _ := strconv.Atoi(strVar)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g2e3f534b0b8_0_10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89" name="Google Shape;289;g2e3f534b0b8_0_10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g2e3f534b0b8_0_10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g2e3f534b0b8_0_10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92" name="Google Shape;292;g2e3f534b0b8_0_10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2e3f534b0b8_0_10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g2e3f534b0b8_0_10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e3f534b0b8_0_10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g2e3f534b0b8_0_10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g2e3f534b0b8_0_10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declaration and Scope</a:t>
            </a:r>
            <a:endParaRPr/>
          </a:p>
        </p:txBody>
      </p:sp>
      <p:sp>
        <p:nvSpPr>
          <p:cNvPr id="298" name="Google Shape;298;g2e3f534b0b8_0_10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other ways to declare and initialise variables that we will cover later: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can be used to create and initialise a data entity of a type but it provides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variable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the { } syntax to initialise multiple field values within a struct on variable declaration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have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- notably used for struct types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GUIDANCE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long-term readability and maintainability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provide a single declaration per line with meaningful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g2e3f534b0b8_0_11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04" name="Google Shape;304;g2e3f534b0b8_0_11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2e3f534b0b8_0_11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g2e3f534b0b8_0_11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07" name="Google Shape;307;g2e3f534b0b8_0_11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2e3f534b0b8_0_11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g2e3f534b0b8_0_11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e3f534b0b8_0_11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g2e3f534b0b8_0_11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g2e3f534b0b8_0_11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Basic Data Types</a:t>
            </a:r>
            <a:endParaRPr/>
          </a:p>
        </p:txBody>
      </p:sp>
      <p:sp>
        <p:nvSpPr>
          <p:cNvPr id="313" name="Google Shape;313;g2e3f534b0b8_0_11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intN, uint, uintN, uintptr   (N = 8, 16, 32, 64) (u prefix = unsigned)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synonym for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uint8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(unsigned 8 bit integer)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32, float64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64, complex128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representation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uint8)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UNICODE)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empty struct  (zero bytes)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g33dbb72671b_0_9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19" name="Google Shape;319;g33dbb72671b_0_9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33dbb72671b_0_9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g33dbb72671b_0_9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22" name="Google Shape;322;g33dbb72671b_0_9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g33dbb72671b_0_9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g33dbb72671b_0_9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33dbb72671b_0_9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" name="Google Shape;326;g33dbb72671b_0_9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g33dbb72671b_0_9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type comversions and casts</a:t>
            </a:r>
            <a:endParaRPr/>
          </a:p>
        </p:txBody>
      </p:sp>
      <p:sp>
        <p:nvSpPr>
          <p:cNvPr id="328" name="Google Shape;328;g33dbb72671b_0_98"/>
          <p:cNvSpPr txBox="1"/>
          <p:nvPr/>
        </p:nvSpPr>
        <p:spPr>
          <a:xfrm>
            <a:off x="1010050" y="2563975"/>
            <a:ext cx="166581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strconv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(part of the std library) caters for conversions between values of basic types, eg: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Atoi()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Itoa()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Convert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3dbb72671b_0_98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10-typeconv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3dbb72671b_0_98"/>
          <p:cNvSpPr txBox="1"/>
          <p:nvPr/>
        </p:nvSpPr>
        <p:spPr>
          <a:xfrm>
            <a:off x="1162450" y="5840575"/>
            <a:ext cx="166581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cast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tell Go that we want a value of one type to intentionally be interpreted as another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necessary because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strongly typed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nature of the Go language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myFloat := 3.1415	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 myInt int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 = myFloat            // compile error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 = int(myFloat)    // no error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33dbb72671b_0_98"/>
          <p:cNvSpPr txBox="1"/>
          <p:nvPr/>
        </p:nvSpPr>
        <p:spPr>
          <a:xfrm>
            <a:off x="8372675" y="50210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20-typecast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g33dc18ebeb5_0_2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37" name="Google Shape;337;g33dc18ebeb5_0_2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g33dc18ebeb5_0_2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g33dc18ebeb5_0_2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40" name="Google Shape;340;g33dc18ebeb5_0_2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33dc18ebeb5_0_2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g33dc18ebeb5_0_2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3dc18ebeb5_0_2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g33dc18ebeb5_0_2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g33dc18ebeb5_0_2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Aggregate Data Types</a:t>
            </a:r>
            <a:endParaRPr/>
          </a:p>
        </p:txBody>
      </p:sp>
      <p:sp>
        <p:nvSpPr>
          <p:cNvPr id="346" name="Google Shape;346;g33dc18ebeb5_0_2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elements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data type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myIntArr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often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for initialisation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myPrimes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2, 3, 5, 7, 11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Invalue element references could be compile error or panic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elements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data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myIntSlice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[]int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"enumerable" in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3dc18ebeb5_0_20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30-badArray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g2e3f534b0b8_0_15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53" name="Google Shape;353;g2e3f534b0b8_0_15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g2e3f534b0b8_0_15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g2e3f534b0b8_0_15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56" name="Google Shape;356;g2e3f534b0b8_0_15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g2e3f534b0b8_0_15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g2e3f534b0b8_0_15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2e3f534b0b8_0_15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g2e3f534b0b8_0_15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g2e3f534b0b8_0_15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Aggregate Data Types : map</a:t>
            </a:r>
            <a:endParaRPr/>
          </a:p>
        </p:txBody>
      </p:sp>
      <p:sp>
        <p:nvSpPr>
          <p:cNvPr id="362" name="Google Shape;362;g2e3f534b0b8_0_15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enumerable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Key / 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pair collection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is unique and is used to refer to an associated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associated with an valid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map can be retrieved via the tuple that provides both the value (if known) and an indication of unknown (if applicable)</a:t>
            </a:r>
            <a:b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enumerable, can also be the target of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e3f534b0b8_0_156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simpleMap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g33dc18ebeb5_0_8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69" name="Google Shape;369;g33dc18ebeb5_0_8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33dc18ebeb5_0_8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g33dc18ebeb5_0_8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72" name="Google Shape;372;g33dc18ebeb5_0_8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33dc18ebeb5_0_8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g33dc18ebeb5_0_8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33dc18ebeb5_0_8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g33dc18ebeb5_0_8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g33dc18ebeb5_0_8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Complex Types : struct</a:t>
            </a:r>
            <a:endParaRPr/>
          </a:p>
        </p:txBody>
      </p:sp>
      <p:sp>
        <p:nvSpPr>
          <p:cNvPr id="378" name="Google Shape;378;g33dc18ebeb5_0_8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allows us to define a collection of related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any valid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ID					int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Name			string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Salary			float64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33dc18ebeb5_0_80"/>
          <p:cNvSpPr txBox="1"/>
          <p:nvPr/>
        </p:nvSpPr>
        <p:spPr>
          <a:xfrm>
            <a:off x="8220275" y="18206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50-simpleStruct</a:t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g33dbb72671b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03" name="Google Shape;103;g33dbb72671b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g33dbb72671b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g33dbb72671b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06" name="Google Shape;106;g33dbb72671b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33dbb72671b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g33dbb72671b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33dbb72671b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g33dbb72671b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33dbb72671b_0_0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for Experienced Developers</a:t>
            </a:r>
            <a:endParaRPr/>
          </a:p>
        </p:txBody>
      </p:sp>
      <p:sp>
        <p:nvSpPr>
          <p:cNvPr id="112" name="Google Shape;112;g33dbb72671b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about Functions, Methods and variable scope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 and Pointers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Concurrency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and Interfaces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3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and Tools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Putting it all together - building integrated services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g33dc18ebeb5_0_3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85" name="Google Shape;385;g33dc18ebeb5_0_3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g33dc18ebeb5_0_3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g33dc18ebeb5_0_3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88" name="Google Shape;388;g33dc18ebeb5_0_3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g33dc18ebeb5_0_3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g33dc18ebeb5_0_3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33dc18ebeb5_0_3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g33dc18ebeb5_0_3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g33dc18ebeb5_0_3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Complex Types : struct</a:t>
            </a:r>
            <a:endParaRPr/>
          </a:p>
        </p:txBody>
      </p:sp>
      <p:sp>
        <p:nvSpPr>
          <p:cNvPr id="394" name="Google Shape;394;g33dc18ebeb5_0_3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is typically used to indicate that the new complex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is frequently used within our app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frequently used are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 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(dot) operator to reference "member"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employee.Salary = 15000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C / C++, this does not change to "-&gt;" when we use pointers to structs - we will cover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later in this course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accordance with Go naming rules,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names start with Upper case if they need to be used outside the package within which they are defined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all fields are comparable then struct variable comparisons are "deep" and you can compare with == and != 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(gopl: 4.4.2)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33dc18ebeb5_0_3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simpleStruct.go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g2e3f534b0b8_0_21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01" name="Google Shape;401;g2e3f534b0b8_0_21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2e3f534b0b8_0_21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3" name="Google Shape;403;g2e3f534b0b8_0_21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04" name="Google Shape;404;g2e3f534b0b8_0_21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g2e3f534b0b8_0_21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g2e3f534b0b8_0_21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2e3f534b0b8_0_21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g2e3f534b0b8_0_21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9" name="Google Shape;409;g2e3f534b0b8_0_21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Special </a:t>
            </a: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Data Types</a:t>
            </a:r>
            <a:endParaRPr/>
          </a:p>
        </p:txBody>
      </p:sp>
      <p:sp>
        <p:nvSpPr>
          <p:cNvPr id="410" name="Google Shape;410;g2e3f534b0b8_0_21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two or more variables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potentially different data types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unlike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all members are of the same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see more 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functions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in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"errors"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and typically used by functions to pass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indications to caller functions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cover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with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2e3f534b0b8_0_213"/>
          <p:cNvSpPr txBox="1"/>
          <p:nvPr/>
        </p:nvSpPr>
        <p:spPr>
          <a:xfrm>
            <a:off x="14990275" y="2521125"/>
            <a:ext cx="271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(gopl: 2.1)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2e3f534b0b8_0_213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55-tupleReturns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g2e3f534b0b8_0_31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18" name="Google Shape;418;g2e3f534b0b8_0_31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2e3f534b0b8_0_31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g2e3f534b0b8_0_31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21" name="Google Shape;421;g2e3f534b0b8_0_31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g2e3f534b0b8_0_31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3" name="Google Shape;423;g2e3f534b0b8_0_31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2e3f534b0b8_0_31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g2e3f534b0b8_0_31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g2e3f534b0b8_0_31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Flow control constructs</a:t>
            </a:r>
            <a:endParaRPr/>
          </a:p>
        </p:txBody>
      </p:sp>
      <p:sp>
        <p:nvSpPr>
          <p:cNvPr id="427" name="Google Shape;427;g2e3f534b0b8_0_31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[init ; ] condition [; post] { }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replaces both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(top and bottom)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optional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parenthesis around init/condition/post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other languages Go provides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break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alter default loop flow and termination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/ then / else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to see here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 no parenthesis around the condition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go fmt really does not like 1-liner if statements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2e3f534b0b8_0_316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g2e3f534b0b8_0_331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34" name="Google Shape;434;g2e3f534b0b8_0_331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g2e3f534b0b8_0_331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g2e3f534b0b8_0_331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37" name="Google Shape;437;g2e3f534b0b8_0_33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2e3f534b0b8_0_331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g2e3f534b0b8_0_33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2e3f534b0b8_0_331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g2e3f534b0b8_0_331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g2e3f534b0b8_0_331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Flow control constructs</a:t>
            </a:r>
            <a:endParaRPr/>
          </a:p>
        </p:txBody>
      </p:sp>
      <p:sp>
        <p:nvSpPr>
          <p:cNvPr id="443" name="Google Shape;443;g2e3f534b0b8_0_331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Enumerable iteration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"foreach" loops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can be used to refer to a set (or subset) or elements within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(array or slice)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used in conjunction with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we can construct "foreach" style iterations through enumerable item collections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returns a two-member tuple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item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often discard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(_)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index value and use only the enumerable item value in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_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myCustomer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2e3f534b0b8_0_331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g2e3f534b0b8_0_34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50" name="Google Shape;450;g2e3f534b0b8_0_34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g2e3f534b0b8_0_34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g2e3f534b0b8_0_34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53" name="Google Shape;453;g2e3f534b0b8_0_34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g2e3f534b0b8_0_34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g2e3f534b0b8_0_34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2e3f534b0b8_0_34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g2e3f534b0b8_0_34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g2e3f534b0b8_0_34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Flow control constructs</a:t>
            </a:r>
            <a:endParaRPr/>
          </a:p>
        </p:txBody>
      </p:sp>
      <p:sp>
        <p:nvSpPr>
          <p:cNvPr id="459" name="Google Shape;459;g2e3f534b0b8_0_34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"easier to read" alternative to multi-branch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if-then-else-if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many other languages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implied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fallthrough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needed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confused with the Go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keywordwhich also has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we will get to later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like C and C++ there is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mostly for generating optimal compiled language constructs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g2e3f534b0b8_0_229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65" name="Google Shape;465;g2e3f534b0b8_0_229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g2e3f534b0b8_0_229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g2e3f534b0b8_0_229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68" name="Google Shape;468;g2e3f534b0b8_0_229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g2e3f534b0b8_0_229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0" name="Google Shape;470;g2e3f534b0b8_0_229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2e3f534b0b8_0_229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g2e3f534b0b8_0_229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3" name="Google Shape;473;g2e3f534b0b8_0_229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functions</a:t>
            </a:r>
            <a:endParaRPr/>
          </a:p>
        </p:txBody>
      </p:sp>
      <p:sp>
        <p:nvSpPr>
          <p:cNvPr id="474" name="Google Shape;474;g2e3f534b0b8_0_229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Go function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allows us to group a series of valid Go statements together that would be executed from "top to bottom" without control-of-flow statements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provide an elegant way to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decompose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complex, large sets of code into smaller more maintainable "chunks"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potentially "hide" (or protect) portions of our source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Println()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function provided in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that allows us to display stuff to the standard output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a unique name within it's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supply arguments to the function via the parens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not need to see its code to use it!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g2e3f534b0b8_0_24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80" name="Google Shape;480;g2e3f534b0b8_0_24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g2e3f534b0b8_0_24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g2e3f534b0b8_0_24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83" name="Google Shape;483;g2e3f534b0b8_0_24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g2e3f534b0b8_0_24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5" name="Google Shape;485;g2e3f534b0b8_0_24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2e3f534b0b8_0_24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g2e3f534b0b8_0_24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8" name="Google Shape;488;g2e3f534b0b8_0_24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functions</a:t>
            </a:r>
            <a:endParaRPr/>
          </a:p>
        </p:txBody>
      </p:sp>
      <p:sp>
        <p:nvSpPr>
          <p:cNvPr id="489" name="Google Shape;489;g2e3f534b0b8_0_24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rules for functions are essentially the same as for variables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camelCased meaningful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longer than variable names because function name must be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within the "home" package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meaningful to an "external" consumer audience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"Visibility" determined by case of leading character in name!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Uppercase/Lowercase starting character for the function name becomes more significant that for variables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4" name="Google Shape;494;g2e3f534b0b8_0_25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95" name="Google Shape;495;g2e3f534b0b8_0_25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g2e3f534b0b8_0_25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7" name="Google Shape;497;g2e3f534b0b8_0_25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98" name="Google Shape;498;g2e3f534b0b8_0_25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g2e3f534b0b8_0_25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0" name="Google Shape;500;g2e3f534b0b8_0_25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2e3f534b0b8_0_25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g2e3f534b0b8_0_25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3" name="Google Shape;503;g2e3f534b0b8_0_25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functions</a:t>
            </a:r>
            <a:endParaRPr/>
          </a:p>
        </p:txBody>
      </p:sp>
      <p:sp>
        <p:nvSpPr>
          <p:cNvPr id="504" name="Google Shape;504;g2e3f534b0b8_0_257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Parameters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declared between the parenthesis that follow the function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those parameters as "variables" of a data type that can be used within the 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lower case and often shorter than variable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are passed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(more on this later)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Value(s)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can return one or more values of nominated types to the caller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this is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includes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2e3f534b0b8_0_257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60-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simpleFunc / 70-passB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yValue</a:t>
            </a:r>
            <a:endParaRPr b="1" sz="400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g2e3f534b0b8_0_41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11" name="Google Shape;511;g2e3f534b0b8_0_41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g2e3f534b0b8_0_41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g2e3f534b0b8_0_41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14" name="Google Shape;514;g2e3f534b0b8_0_41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g2e3f534b0b8_0_41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6" name="Google Shape;516;g2e3f534b0b8_0_41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2e3f534b0b8_0_41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8" name="Google Shape;518;g2e3f534b0b8_0_41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g2e3f534b0b8_0_41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Using the Defer  statement</a:t>
            </a:r>
            <a:endParaRPr/>
          </a:p>
        </p:txBody>
      </p:sp>
      <p:sp>
        <p:nvSpPr>
          <p:cNvPr id="520" name="Google Shape;520;g2e3f534b0b8_0_41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allows us to indicate that a function should be called at the end of scope within which the statement is used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always close a file stream or other resource when you function exits (irrespective of path)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stuff() bool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resp, err := http.Get(url)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defer resp.Body.Close()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 do more stuff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// no matter what happens resp will be closed on exits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2e3f534b0b8_0_413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gopl.io/ch5/title2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oogle Shape;526;g2e3f534b0b8_0_28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27" name="Google Shape;527;g2e3f534b0b8_0_28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g2e3f534b0b8_0_28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9" name="Google Shape;529;g2e3f534b0b8_0_28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30" name="Google Shape;530;g2e3f534b0b8_0_28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g2e3f534b0b8_0_28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g2e3f534b0b8_0_28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2e3f534b0b8_0_28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Google Shape;534;g2e3f534b0b8_0_28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g2e3f534b0b8_0_28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Bitwise Operators (from C)</a:t>
            </a:r>
            <a:endParaRPr/>
          </a:p>
        </p:txBody>
      </p:sp>
      <p:graphicFrame>
        <p:nvGraphicFramePr>
          <p:cNvPr id="536" name="Google Shape;536;g2e3f534b0b8_0_287"/>
          <p:cNvGraphicFramePr/>
          <p:nvPr/>
        </p:nvGraphicFramePr>
        <p:xfrm>
          <a:off x="952500" y="2712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{7326E7AA-AA61-4570-96A4-662D2FD68AB8}</a:tableStyleId>
              </a:tblPr>
              <a:tblGrid>
                <a:gridCol w="895975"/>
                <a:gridCol w="3398800"/>
                <a:gridCol w="9642475"/>
                <a:gridCol w="2445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Result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&amp;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AND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2 &amp; 6</a:t>
                      </a:r>
                      <a:endParaRPr sz="4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b := 0x02 &amp; 0x06</a:t>
                      </a:r>
                      <a:endParaRPr sz="4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c := 0b00000010 &amp; 0x00000110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2</a:t>
                      </a:r>
                      <a:endParaRPr sz="4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2</a:t>
                      </a:r>
                      <a:endParaRPr sz="4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|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OR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0x04 | 0x02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6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^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XOR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^= a     (Note: Bitwise equiv of bool &amp;^)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0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&lt;&lt;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Shift Left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0x03 &lt;&lt; 2 (3 shifted left 2 bits)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&gt;&gt;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Shift Right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0b00001100 &gt;&gt; 2  (12 right shift by 2)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3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7" name="Google Shape;537;g2e3f534b0b8_0_287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80-simpleBitwise / 085 - whyBitwise </a:t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33dbb72671b_0_1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18" name="Google Shape;118;g33dbb72671b_0_1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33dbb72671b_0_1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g33dbb72671b_0_1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21" name="Google Shape;121;g33dbb72671b_0_1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3dbb72671b_0_1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g33dbb72671b_0_1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3dbb72671b_0_1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33dbb72671b_0_1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g33dbb72671b_0_14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for Experienced Developers</a:t>
            </a:r>
            <a:endParaRPr/>
          </a:p>
        </p:txBody>
      </p:sp>
      <p:sp>
        <p:nvSpPr>
          <p:cNvPr id="127" name="Google Shape;127;g33dbb72671b_0_1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- Course content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 Programming Language (Donovan / Kernighan - Kindle eBook)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here referred to as 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gopl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gopl.io web site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Portions of gopl book and sample source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"cliff note" slides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guided tour through gopl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additional sample code (not included in gopl)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Thoughts on dev environment setup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download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 and Extension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g33fb5f91b55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43" name="Google Shape;543;g33fb5f91b55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g33fb5f91b55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5" name="Google Shape;545;g33fb5f91b55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46" name="Google Shape;546;g33fb5f91b55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g33fb5f91b55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8" name="Google Shape;548;g33fb5f91b55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33fb5f91b55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0" name="Google Shape;550;g33fb5f91b55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1" name="Google Shape;551;g33fb5f91b55_0_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Thinking about memory management</a:t>
            </a:r>
            <a:endParaRPr/>
          </a:p>
        </p:txBody>
      </p:sp>
      <p:sp>
        <p:nvSpPr>
          <p:cNvPr id="552" name="Google Shape;552;g33fb5f91b55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simple apps we don't really need to worry about how memory is allocated for our variables because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runtime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simple terms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compiler detects basic variables that are only used within a function then they will typically live on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variables are "long lived" and/or used across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boundaries then they memory is allocated from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(outside of the STACK area)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responsible for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memory when no longer required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scalability then more thought needed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33fb5f91b55_0_0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-gcDarksideForStrings / 170 - simpleChannelWithLeak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g2e3f534b0b8_0_47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59" name="Google Shape;559;g2e3f534b0b8_0_47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g2e3f534b0b8_0_47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g2e3f534b0b8_0_47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62" name="Google Shape;562;g2e3f534b0b8_0_47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g2e3f534b0b8_0_47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g2e3f534b0b8_0_47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g2e3f534b0b8_0_47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6" name="Google Shape;566;g2e3f534b0b8_0_47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7" name="Google Shape;567;g2e3f534b0b8_0_47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Anonymous Functions</a:t>
            </a:r>
            <a:endParaRPr/>
          </a:p>
        </p:txBody>
      </p:sp>
      <p:sp>
        <p:nvSpPr>
          <p:cNvPr id="568" name="Google Shape;568;g2e3f534b0b8_0_47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says on the box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anonymous function is a definition of a function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called in the traditional manner of parent calling named child, instead the are typically used: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need to call a function "inline"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you do not use the function anywhere else in your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there are no side effects (e.g. closures)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need to return a dynamically selected function to a parent function that will then call that 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sometimes they have value - more later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2e3f534b0b8_0_478"/>
          <p:cNvSpPr txBox="1"/>
          <p:nvPr/>
        </p:nvSpPr>
        <p:spPr>
          <a:xfrm>
            <a:off x="506350" y="1706350"/>
            <a:ext cx="17340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-simpleAnonFunction/96-returningAFunction / 97-anonFunctionSliceSort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g33dc18ebeb5_0_12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75" name="Google Shape;575;g33dc18ebeb5_0_12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g33dc18ebeb5_0_12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g33dc18ebeb5_0_12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78" name="Google Shape;578;g33dc18ebeb5_0_12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g33dc18ebeb5_0_12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0" name="Google Shape;580;g33dc18ebeb5_0_12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g33dc18ebeb5_0_12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2" name="Google Shape;582;g33dc18ebeb5_0_12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3" name="Google Shape;583;g33dc18ebeb5_0_12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ointers</a:t>
            </a:r>
            <a:endParaRPr/>
          </a:p>
        </p:txBody>
      </p:sp>
      <p:sp>
        <p:nvSpPr>
          <p:cNvPr id="584" name="Google Shape;584;g33dc18ebeb5_0_12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variable that contains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in memory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another variable (containing data of a type)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allow access data values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Reference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Value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"address of" operation can be used to obtain the address of a variable in memory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to: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Indicates that a variable contains a pointer to variable rather than a value of the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assignment) refers to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contained by the variable at the address contained in the pointer variable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g33dc18ebeb5_0_12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100-simplePointers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g2e3f534b0b8_0_12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91" name="Google Shape;591;g2e3f534b0b8_0_12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g2e3f534b0b8_0_12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3" name="Google Shape;593;g2e3f534b0b8_0_12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94" name="Google Shape;594;g2e3f534b0b8_0_12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g2e3f534b0b8_0_12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6" name="Google Shape;596;g2e3f534b0b8_0_12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2e3f534b0b8_0_12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8" name="Google Shape;598;g2e3f534b0b8_0_12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9" name="Google Shape;599;g2e3f534b0b8_0_12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Pointers</a:t>
            </a:r>
            <a:endParaRPr/>
          </a:p>
        </p:txBody>
      </p:sp>
      <p:sp>
        <p:nvSpPr>
          <p:cNvPr id="600" name="Google Shape;600;g2e3f534b0b8_0_12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following simple example we: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type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int16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assign a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Optionally (see code sample) we 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int16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MyIntPtr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which we assign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myInt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(via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then pass the pointer to a child function where we access the value using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working with pointers we typically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"base" type declarations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to an int16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the same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 to an int64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g2e3f534b0b8_0_128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105-byReference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g2e3f534b0b8_0_142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07" name="Google Shape;607;g2e3f534b0b8_0_14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g2e3f534b0b8_0_142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9" name="Google Shape;609;g2e3f534b0b8_0_142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10" name="Google Shape;610;g2e3f534b0b8_0_14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g2e3f534b0b8_0_142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2" name="Google Shape;612;g2e3f534b0b8_0_14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2e3f534b0b8_0_14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4" name="Google Shape;614;g2e3f534b0b8_0_142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5" name="Google Shape;615;g2e3f534b0b8_0_142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Pointers</a:t>
            </a:r>
            <a:endParaRPr/>
          </a:p>
        </p:txBody>
      </p:sp>
      <p:sp>
        <p:nvSpPr>
          <p:cNvPr id="616" name="Google Shape;616;g2e3f534b0b8_0_142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notes on pointers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myInt int16 =42							// important that we know what type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		// we are "pointing at"!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myIntPtr *int16 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		// more explicit but redundant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myIntPtr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							// implies type of *int16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fmt.Println(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intPtr)							// display the value in the base var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NOTE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meaning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2nd line (declaration) differs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meaning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("contents of") in fmt.Println()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3dc18ebeb5_0_9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Earlier we saw that normally parameters are passed to child functions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make a copy of the parent function's variable for each parameter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could also be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constant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parameter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copied value is passed to the child function (typically via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made by the child to its copy have no effect on the parent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pointers, instead of passing by value we pass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reference: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pass the pointer to the source variable which allows the child function to make changes to the source variable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to structs are typically smaller than structs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overhead in copying data over the stack!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2" name="Google Shape;622;g33dc18ebeb5_0_9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23" name="Google Shape;623;g33dc18ebeb5_0_9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g33dc18ebeb5_0_9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g33dc18ebeb5_0_9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26" name="Google Shape;626;g33dc18ebeb5_0_9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g33dc18ebeb5_0_9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8" name="Google Shape;628;g33dc18ebeb5_0_9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33dc18ebeb5_0_9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0" name="Google Shape;630;g33dc18ebeb5_0_9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1" name="Google Shape;631;g33dc18ebeb5_0_9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Why pointers?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g2e3f534b0b8_0_39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37" name="Google Shape;637;g2e3f534b0b8_0_39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g2e3f534b0b8_0_39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9" name="Google Shape;639;g2e3f534b0b8_0_39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40" name="Google Shape;640;g2e3f534b0b8_0_39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g2e3f534b0b8_0_39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2" name="Google Shape;642;g2e3f534b0b8_0_39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g2e3f534b0b8_0_39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4" name="Google Shape;644;g2e3f534b0b8_0_39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5" name="Google Shape;645;g2e3f534b0b8_0_39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Creation / Allocation</a:t>
            </a:r>
            <a:endParaRPr/>
          </a:p>
        </p:txBody>
      </p:sp>
      <p:sp>
        <p:nvSpPr>
          <p:cNvPr id="646" name="Google Shape;646;g2e3f534b0b8_0_397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few ways we can allocate/create variables depending on the scenario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declaration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as we have seen so far, we declare a variable and initialise its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initialisation your variable with have its "zero"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aggregate types (eg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we often use static vaue initialisers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creates a variable of named type and returns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entity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   employee := new(Employee)      // employee *Employee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used to create and initialise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g2e3f534b0b8_0_397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dynamicData-EmployeeSlice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g2e3f534b0b8_0_36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53" name="Google Shape;653;g2e3f534b0b8_0_36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g2e3f534b0b8_0_36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g2e3f534b0b8_0_36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56" name="Google Shape;656;g2e3f534b0b8_0_36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g2e3f534b0b8_0_36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8" name="Google Shape;658;g2e3f534b0b8_0_36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2e3f534b0b8_0_36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g2e3f534b0b8_0_36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1" name="Google Shape;661;g2e3f534b0b8_0_36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More thoughts on data allocation</a:t>
            </a:r>
            <a:endParaRPr/>
          </a:p>
        </p:txBody>
      </p:sp>
      <p:sp>
        <p:nvSpPr>
          <p:cNvPr id="662" name="Google Shape;662;g2e3f534b0b8_0_367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often require dynamically sized collections of variable data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containing zero or more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records loaded from a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these situations we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our data type as required (e.g.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 to contain the variable number of entities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intial the number of entities we need to cater for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possibly by initial scan of the external data (or similar) ... or guess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to create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initial size/capacity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initial data into the allocated memory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slice if required to add additional records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g2e3f534b0b8_0_367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110-dynamicData-EmployeeSlice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g33fb5f91b55_0_15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69" name="Google Shape;669;g33fb5f91b55_0_15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g33fb5f91b55_0_15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g33fb5f91b55_0_15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72" name="Google Shape;672;g33fb5f91b55_0_15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g33fb5f91b55_0_15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4" name="Google Shape;674;g33fb5f91b55_0_15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g33fb5f91b55_0_15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6" name="Google Shape;676;g33fb5f91b55_0_15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7" name="Google Shape;677;g33fb5f91b55_0_15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Methods</a:t>
            </a:r>
            <a:endParaRPr/>
          </a:p>
        </p:txBody>
      </p:sp>
      <p:sp>
        <p:nvSpPr>
          <p:cNvPr id="678" name="Google Shape;678;g33fb5f91b55_0_15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function that is "tied" to a related "parent" data type (typically a struct) to perform some operation for that parent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languages we refer to 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methods"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 name because the concepts are similar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call the data type with which the method is associated as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used to 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almost identical to a normal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we prefix the method function definition with an indication of the data type with which the method is associated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(e Employee) printEmployee() {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OO languages a method can also be associated with a base type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33fb5f91b55_0_15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120-methods</a:t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g33dbb72671b_0_14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85" name="Google Shape;685;g33dbb72671b_0_14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g33dbb72671b_0_14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7" name="Google Shape;687;g33dbb72671b_0_14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88" name="Google Shape;688;g33dbb72671b_0_14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g33dbb72671b_0_14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0" name="Google Shape;690;g33dbb72671b_0_14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33dbb72671b_0_14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2" name="Google Shape;692;g33dbb72671b_0_14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3" name="Google Shape;693;g33dbb72671b_0_14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Methods</a:t>
            </a:r>
            <a:endParaRPr/>
          </a:p>
        </p:txBody>
      </p:sp>
      <p:sp>
        <p:nvSpPr>
          <p:cNvPr id="694" name="Google Shape;694;g33dbb72671b_0_14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that need to change data need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receivers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we also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receivers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minimise stack overheads when calling methods for larger receiver types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move from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receiver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simply by changing the definition for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changes are required to "client" code that calls the methods - the compiler figures out that a pointer rather than a base type is required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huge benefit of using methods to access complex data types (e.g. struct types) via receivers is that you not long need to check in func code for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nil pointer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 values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passed via the stack but can't be null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g33dbb72671b_0_140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120-methods</a:t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33f593db202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33" name="Google Shape;133;g33f593db202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33f593db202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g33f593db202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36" name="Google Shape;136;g33f593db202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33f593db202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g33f593db202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3f593db202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g33f593db202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33f593db202_0_0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VSCode Setup for Go</a:t>
            </a:r>
            <a:endParaRPr/>
          </a:p>
        </p:txBody>
      </p:sp>
      <p:sp>
        <p:nvSpPr>
          <p:cNvPr id="142" name="Google Shape;142;g33f593db202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and install latest Go compiler for your OS  (from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go.dev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 and then verify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version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folder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Go module (go.mod file -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ALWAYS NEEDED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mod init mymodule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VSCode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the VSCode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for Go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(varies slightly depending on OS)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new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main.go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a new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terminal 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(Ctrl-Shift-') then run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run main.go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3f3392d7ca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simple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quite a shock how powerful it is ….. once you get it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most other languages you do not need to specifically associate a type with an interface,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interface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lot to do to get this working: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you define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basically a list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signatures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required to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you define your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other)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satisfy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interface(s)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instead of any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satisfying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type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1" name="Google Shape;701;g33f3392d7ca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02" name="Google Shape;702;g33f3392d7ca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g33f3392d7ca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g33f3392d7ca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05" name="Google Shape;705;g33f3392d7ca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g33f3392d7ca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7" name="Google Shape;707;g33f3392d7ca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g33f3392d7ca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9" name="Google Shape;709;g33f3392d7ca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0" name="Google Shape;710;g33f3392d7ca_0_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Interfaces</a:t>
            </a:r>
            <a:endParaRPr/>
          </a:p>
        </p:txBody>
      </p:sp>
      <p:sp>
        <p:nvSpPr>
          <p:cNvPr id="711" name="Google Shape;711;g33f3392d7ca_0_0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125-interfaces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g2e3f534b0b8_0_49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17" name="Google Shape;717;g2e3f534b0b8_0_49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g2e3f534b0b8_0_49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9" name="Google Shape;719;g2e3f534b0b8_0_49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20" name="Google Shape;720;g2e3f534b0b8_0_49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g2e3f534b0b8_0_49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2" name="Google Shape;722;g2e3f534b0b8_0_49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g2e3f534b0b8_0_49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4" name="Google Shape;724;g2e3f534b0b8_0_49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5" name="Google Shape;725;g2e3f534b0b8_0_49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in Go</a:t>
            </a:r>
            <a:endParaRPr/>
          </a:p>
        </p:txBody>
      </p:sp>
      <p:sp>
        <p:nvSpPr>
          <p:cNvPr id="726" name="Google Shape;726;g2e3f534b0b8_0_49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modern programming languages offer some mechanism to allow us to execute tasks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concurrently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 example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C++ we have APIs/libraries that allow us to create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C#/.Net provides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/ await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keywords to simplify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concurrent execution of tasks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all of these languages some common aspects of concurrency can be complicated, notably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Synchronisation (i.e. across thread boundaries)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data with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safety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these reasons Go was designed from the beginning to adopt a robust  and simple code approach for concurrency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g2e3f534b0b8_0_52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32" name="Google Shape;732;g2e3f534b0b8_0_52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g2e3f534b0b8_0_52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g2e3f534b0b8_0_52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35" name="Google Shape;735;g2e3f534b0b8_0_52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g2e3f534b0b8_0_52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7" name="Google Shape;737;g2e3f534b0b8_0_52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2e3f534b0b8_0_52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9" name="Google Shape;739;g2e3f534b0b8_0_52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0" name="Google Shape;740;g2e3f534b0b8_0_52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Essentials</a:t>
            </a:r>
            <a:endParaRPr/>
          </a:p>
        </p:txBody>
      </p:sp>
      <p:sp>
        <p:nvSpPr>
          <p:cNvPr id="741" name="Google Shape;741;g2e3f534b0b8_0_52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as a prefix statement for any function (which we call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goroutine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func myFunc()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…..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myFunc()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myFunc()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the function to execute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concurrently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g2e3f534b0b8_0_523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160-simpleGoroutine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2e3f534b0b8_0_523"/>
          <p:cNvSpPr txBox="1"/>
          <p:nvPr/>
        </p:nvSpPr>
        <p:spPr>
          <a:xfrm>
            <a:off x="4264050" y="241080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8.2/8.3)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g2e3f534b0b8_0_61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49" name="Google Shape;749;g2e3f534b0b8_0_61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g2e3f534b0b8_0_61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g2e3f534b0b8_0_61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52" name="Google Shape;752;g2e3f534b0b8_0_61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g2e3f534b0b8_0_61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4" name="Google Shape;754;g2e3f534b0b8_0_61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g2e3f534b0b8_0_61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6" name="Google Shape;756;g2e3f534b0b8_0_61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7" name="Google Shape;757;g2e3f534b0b8_0_61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More thoughts on Channels</a:t>
            </a:r>
            <a:endParaRPr/>
          </a:p>
        </p:txBody>
      </p:sp>
      <p:sp>
        <p:nvSpPr>
          <p:cNvPr id="758" name="Google Shape;758;g2e3f534b0b8_0_61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 channels can be risky when used for complex synch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"goroutine leak"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goroutines are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garbage collected!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mutex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easiest way to make your shared variables "thread safe"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to manage synchronisation/completion of multiple goroutines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waitgroup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what you need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to force a goroutine to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 period is exceeded use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can be used to take input from the first of many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channels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g2e3f534b0b8_0_616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170-simpleChannelWithLeak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g2e3f534b0b8_0_53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65" name="Google Shape;765;g2e3f534b0b8_0_53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g2e3f534b0b8_0_53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g2e3f534b0b8_0_53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68" name="Google Shape;768;g2e3f534b0b8_0_53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g2e3f534b0b8_0_53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0" name="Google Shape;770;g2e3f534b0b8_0_53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g2e3f534b0b8_0_53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g2e3f534b0b8_0_53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3" name="Google Shape;773;g2e3f534b0b8_0_53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Essentials</a:t>
            </a:r>
            <a:endParaRPr/>
          </a:p>
        </p:txBody>
      </p:sp>
      <p:sp>
        <p:nvSpPr>
          <p:cNvPr id="774" name="Google Shape;774;g2e3f534b0b8_0_53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(channel)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complex data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 struct {}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forms of channel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1 message (item) at a time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 used for simple synchronisation between fewer goroutines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queue with a defined capacity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used to allow goroutines to share data/results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2e3f534b0b8_0_538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170-simpleChannelWithLeak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g2e3f534b0b8_0_569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81" name="Google Shape;781;g2e3f534b0b8_0_569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g2e3f534b0b8_0_569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g2e3f534b0b8_0_569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84" name="Google Shape;784;g2e3f534b0b8_0_569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g2e3f534b0b8_0_569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6" name="Google Shape;786;g2e3f534b0b8_0_569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g2e3f534b0b8_0_569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g2e3f534b0b8_0_569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9" name="Google Shape;789;g2e3f534b0b8_0_569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Essentials</a:t>
            </a:r>
            <a:endParaRPr/>
          </a:p>
        </p:txBody>
      </p:sp>
      <p:sp>
        <p:nvSpPr>
          <p:cNvPr id="790" name="Google Shape;790;g2e3f534b0b8_0_569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(channel)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complex data type that can be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 can be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unidirectional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ch1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ch2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 struct {}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		// only used for synch - no data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ch3 := make(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 Employee, 3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// buffered with capacity of 3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ch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// read from ch into 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&lt;-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					// send on ch from value of b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ch2 &lt;- struct{}{}	// send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 to ch2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close(ch)				// can be read from but no write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2e3f534b0b8_0_569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180-channelChallenges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2"/>
          <p:cNvGrpSpPr/>
          <p:nvPr/>
        </p:nvGrpSpPr>
        <p:grpSpPr>
          <a:xfrm>
            <a:off x="-213644" y="-144661"/>
            <a:ext cx="18501644" cy="1687711"/>
            <a:chOff x="0" y="-38100"/>
            <a:chExt cx="4872861" cy="444500"/>
          </a:xfrm>
        </p:grpSpPr>
        <p:sp>
          <p:nvSpPr>
            <p:cNvPr id="797" name="Google Shape;797;p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"/>
            <p:cNvSpPr txBox="1"/>
            <p:nvPr/>
          </p:nvSpPr>
          <p:spPr>
            <a:xfrm>
              <a:off x="0" y="-38100"/>
              <a:ext cx="4872861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2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00" name="Google Shape;800;p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2" name="Google Shape;802;p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4" name="Google Shape;804;p2"/>
          <p:cNvCxnSpPr/>
          <p:nvPr/>
        </p:nvCxnSpPr>
        <p:spPr>
          <a:xfrm flipH="1" rot="10800000">
            <a:off x="2085623" y="1543050"/>
            <a:ext cx="16202377" cy="1905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5" name="Google Shape;805;p2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Frequently used Go Tool options</a:t>
            </a:r>
            <a:endParaRPr/>
          </a:p>
        </p:txBody>
      </p:sp>
      <p:graphicFrame>
        <p:nvGraphicFramePr>
          <p:cNvPr id="806" name="Google Shape;806;p2"/>
          <p:cNvGraphicFramePr/>
          <p:nvPr/>
        </p:nvGraphicFramePr>
        <p:xfrm>
          <a:off x="845725" y="259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{7326E7AA-AA61-4570-96A4-662D2FD68AB8}</a:tableStyleId>
              </a:tblPr>
              <a:tblGrid>
                <a:gridCol w="2082750"/>
                <a:gridCol w="14300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run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shortcut for build/run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mod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init and configure go.mod file options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get</a:t>
                      </a:r>
                      <a:endParaRPr sz="3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download and install non-standard libraries / dependencies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build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compile module files and all dependencies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700">
                          <a:solidFill>
                            <a:schemeClr val="dk1"/>
                          </a:solidFill>
                        </a:rPr>
                        <a:t>install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700">
                          <a:solidFill>
                            <a:schemeClr val="dk1"/>
                          </a:solidFill>
                        </a:rPr>
                        <a:t>compile </a:t>
                      </a:r>
                      <a:r>
                        <a:rPr b="1" lang="en-US" sz="3700">
                          <a:solidFill>
                            <a:schemeClr val="dk1"/>
                          </a:solidFill>
                        </a:rPr>
                        <a:t>and install</a:t>
                      </a:r>
                      <a:r>
                        <a:rPr lang="en-US" sz="3700">
                          <a:solidFill>
                            <a:schemeClr val="dk1"/>
                          </a:solidFill>
                        </a:rPr>
                        <a:t> module files and all dependencies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test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run test packages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fmt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execute </a:t>
                      </a:r>
                      <a:r>
                        <a:rPr b="1" lang="en-US" sz="3700"/>
                        <a:t>gofmt </a:t>
                      </a:r>
                      <a:r>
                        <a:rPr lang="en-US" sz="3700"/>
                        <a:t>on module files to produce standardised code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doc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run </a:t>
                      </a:r>
                      <a:r>
                        <a:rPr b="1" lang="en-US" sz="3700"/>
                        <a:t>godoc </a:t>
                      </a:r>
                      <a:r>
                        <a:rPr lang="en-US" sz="3700"/>
                        <a:t>- browse documentation form standardised comments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807" name="Google Shape;807;p2"/>
          <p:cNvSpPr txBox="1"/>
          <p:nvPr/>
        </p:nvSpPr>
        <p:spPr>
          <a:xfrm>
            <a:off x="3654450" y="164880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10.7) / 200-employeePackage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g2e3f534b0b8_0_58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813" name="Google Shape;813;g2e3f534b0b8_0_58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g2e3f534b0b8_0_58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g2e3f534b0b8_0_58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816" name="Google Shape;816;g2e3f534b0b8_0_58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g2e3f534b0b8_0_58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8" name="Google Shape;818;g2e3f534b0b8_0_58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g2e3f534b0b8_0_58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0" name="Google Shape;820;g2e3f534b0b8_0_58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1" name="Google Shape;821;g2e3f534b0b8_0_58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More on gotest</a:t>
            </a:r>
            <a:endParaRPr/>
          </a:p>
        </p:txBody>
      </p:sp>
      <p:sp>
        <p:nvSpPr>
          <p:cNvPr id="822" name="Google Shape;822;g2e3f534b0b8_0_586"/>
          <p:cNvSpPr txBox="1"/>
          <p:nvPr/>
        </p:nvSpPr>
        <p:spPr>
          <a:xfrm>
            <a:off x="1079000" y="2564000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one or more files with "_test.go" file name suffix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the "testing" package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one or more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 with the following signature pattern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TestMyfunc(*testing.T) { …. 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Note: The suffix to "Test" for the func must start with uppercase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test case use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!Myfunc("bad test param")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t.Error(`MyFunc("bad test param") = false`)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gotest can also run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benchmarks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2e3f534b0b8_0_586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11.1)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g2e3f534b0b8_0_601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829" name="Google Shape;829;g2e3f534b0b8_0_601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g2e3f534b0b8_0_601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g2e3f534b0b8_0_601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832" name="Google Shape;832;g2e3f534b0b8_0_60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g2e3f534b0b8_0_601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4" name="Google Shape;834;g2e3f534b0b8_0_60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2e3f534b0b8_0_601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6" name="Google Shape;836;g2e3f534b0b8_0_601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7" name="Google Shape;837;g2e3f534b0b8_0_601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for Experienced Developers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" name="Google Shape;842;g33fe24c5653_0_1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843" name="Google Shape;843;g33fe24c5653_0_1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g33fe24c5653_0_1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5" name="Google Shape;845;g33fe24c5653_0_1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846" name="Google Shape;846;g33fe24c5653_0_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g33fe24c5653_0_1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8" name="Google Shape;848;g33fe24c5653_0_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g33fe24c5653_0_1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0" name="Google Shape;850;g33fe24c5653_0_1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1" name="Google Shape;851;g33fe24c5653_0_1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Protobuf/GRPC vs JSON/HTTP</a:t>
            </a:r>
            <a:endParaRPr/>
          </a:p>
        </p:txBody>
      </p:sp>
      <p:graphicFrame>
        <p:nvGraphicFramePr>
          <p:cNvPr id="852" name="Google Shape;852;g33fe24c5653_0_1"/>
          <p:cNvGraphicFramePr/>
          <p:nvPr/>
        </p:nvGraphicFramePr>
        <p:xfrm>
          <a:off x="952500" y="232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{7326E7AA-AA61-4570-96A4-662D2FD68AB8}</a:tableStyleId>
              </a:tblPr>
              <a:tblGrid>
                <a:gridCol w="5461000"/>
                <a:gridCol w="5461000"/>
                <a:gridCol w="546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900"/>
                        <a:t>Pros</a:t>
                      </a:r>
                      <a:endParaRPr b="1"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900"/>
                        <a:t>Cons</a:t>
                      </a:r>
                      <a:endParaRPr b="1" sz="3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900"/>
                        <a:t>JSON / HTTP</a:t>
                      </a:r>
                      <a:endParaRPr b="1"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Human Readable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Widely Adopted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Easy to test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Embedded schema</a:t>
                      </a:r>
                      <a:endParaRPr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Verbose / fat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Embedded Schema</a:t>
                      </a:r>
                      <a:endParaRPr sz="3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900"/>
                        <a:t>PROTOBUF / GRPC</a:t>
                      </a:r>
                      <a:endParaRPr b="1"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Generated code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Optimised binary data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External schema</a:t>
                      </a:r>
                      <a:endParaRPr sz="3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Generated code</a:t>
                      </a:r>
                      <a:endParaRPr sz="39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900"/>
                        <a:t>Not human readable</a:t>
                      </a:r>
                      <a:endParaRPr sz="3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33f593db202_0_1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48" name="Google Shape;148;g33f593db202_0_1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g33f593db202_0_1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g33f593db202_0_1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51" name="Google Shape;151;g33f593db202_0_1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33f593db202_0_1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3" name="Google Shape;153;g33f593db202_0_1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3f593db202_0_1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33f593db202_0_1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g33f593db202_0_14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Debugging Go with VSCode</a:t>
            </a:r>
            <a:endParaRPr/>
          </a:p>
        </p:txBody>
      </p:sp>
      <p:sp>
        <p:nvSpPr>
          <p:cNvPr id="157" name="Google Shape;157;g33f593db202_0_1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Navigate to the folder containing your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go.mod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may need to create one with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mod init XXXXX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simple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main.go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a few statements and set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 (F9)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debug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settings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json (needed in each target folder)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and Debug Tools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left pane  (Ctrl-Shift-D)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launch.json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default "Go: Launch Debug/Test the package …."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and close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launch.json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AutoNum type="alphaLcPeriod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debug with keyboard shortcuts: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 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F10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 Over 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F11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 Into 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Shift-F5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F9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Breakpoint toggle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33f593db202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34622" y="5131522"/>
            <a:ext cx="800700" cy="9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3f593db202_0_1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000-debugSetup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"/>
          <p:cNvSpPr/>
          <p:nvPr/>
        </p:nvSpPr>
        <p:spPr>
          <a:xfrm>
            <a:off x="0" y="0"/>
            <a:ext cx="18546084" cy="10287000"/>
          </a:xfrm>
          <a:custGeom>
            <a:rect b="b" l="l" r="r" t="t"/>
            <a:pathLst>
              <a:path extrusionOk="0" h="10287000" w="18546084">
                <a:moveTo>
                  <a:pt x="0" y="0"/>
                </a:moveTo>
                <a:lnTo>
                  <a:pt x="18546084" y="0"/>
                </a:lnTo>
                <a:lnTo>
                  <a:pt x="185460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4000"/>
            </a:blip>
            <a:stretch>
              <a:fillRect b="-23213" l="-6313" r="0" t="-81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8" name="Google Shape;858;p5"/>
          <p:cNvGrpSpPr/>
          <p:nvPr/>
        </p:nvGrpSpPr>
        <p:grpSpPr>
          <a:xfrm>
            <a:off x="-213644" y="-144661"/>
            <a:ext cx="18501644" cy="1566570"/>
            <a:chOff x="0" y="-38100"/>
            <a:chExt cx="4872861" cy="412594"/>
          </a:xfrm>
        </p:grpSpPr>
        <p:sp>
          <p:nvSpPr>
            <p:cNvPr id="859" name="Google Shape;859;p5"/>
            <p:cNvSpPr/>
            <p:nvPr/>
          </p:nvSpPr>
          <p:spPr>
            <a:xfrm>
              <a:off x="0" y="0"/>
              <a:ext cx="4872861" cy="374494"/>
            </a:xfrm>
            <a:custGeom>
              <a:rect b="b" l="l" r="r" t="t"/>
              <a:pathLst>
                <a:path extrusionOk="0" h="374494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374494"/>
                  </a:lnTo>
                  <a:lnTo>
                    <a:pt x="0" y="374494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5"/>
            <p:cNvSpPr txBox="1"/>
            <p:nvPr/>
          </p:nvSpPr>
          <p:spPr>
            <a:xfrm>
              <a:off x="0" y="-38100"/>
              <a:ext cx="4872861" cy="412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1" name="Google Shape;861;p5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62" name="Google Shape;862;p5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5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4" name="Google Shape;864;p5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5"/>
          <p:cNvSpPr/>
          <p:nvPr/>
        </p:nvSpPr>
        <p:spPr>
          <a:xfrm>
            <a:off x="-1057519" y="3303440"/>
            <a:ext cx="11104602" cy="5322642"/>
          </a:xfrm>
          <a:custGeom>
            <a:rect b="b" l="l" r="r" t="t"/>
            <a:pathLst>
              <a:path extrusionOk="0" h="5322642" w="11104602">
                <a:moveTo>
                  <a:pt x="0" y="0"/>
                </a:moveTo>
                <a:lnTo>
                  <a:pt x="11104602" y="0"/>
                </a:lnTo>
                <a:lnTo>
                  <a:pt x="11104602" y="5322642"/>
                </a:lnTo>
                <a:lnTo>
                  <a:pt x="0" y="53226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80000"/>
            </a:blip>
            <a:stretch>
              <a:fillRect b="-13674" l="0" r="0" t="-136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5"/>
          <p:cNvSpPr txBox="1"/>
          <p:nvPr/>
        </p:nvSpPr>
        <p:spPr>
          <a:xfrm>
            <a:off x="438599" y="4118117"/>
            <a:ext cx="8598579" cy="2671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solidFill>
                  <a:srgbClr val="1695A3"/>
                </a:solidFill>
                <a:latin typeface="Raleway"/>
                <a:ea typeface="Raleway"/>
                <a:cs typeface="Raleway"/>
                <a:sym typeface="Raleway"/>
              </a:rPr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6"/>
          <p:cNvGrpSpPr/>
          <p:nvPr/>
        </p:nvGrpSpPr>
        <p:grpSpPr>
          <a:xfrm>
            <a:off x="-213644" y="-144661"/>
            <a:ext cx="18501644" cy="10431661"/>
            <a:chOff x="0" y="-38100"/>
            <a:chExt cx="4872861" cy="2747433"/>
          </a:xfrm>
        </p:grpSpPr>
        <p:sp>
          <p:nvSpPr>
            <p:cNvPr id="872" name="Google Shape;872;p6"/>
            <p:cNvSpPr/>
            <p:nvPr/>
          </p:nvSpPr>
          <p:spPr>
            <a:xfrm>
              <a:off x="0" y="0"/>
              <a:ext cx="4872861" cy="2709333"/>
            </a:xfrm>
            <a:custGeom>
              <a:rect b="b" l="l" r="r" t="t"/>
              <a:pathLst>
                <a:path extrusionOk="0" h="2709333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2C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6"/>
            <p:cNvSpPr txBox="1"/>
            <p:nvPr/>
          </p:nvSpPr>
          <p:spPr>
            <a:xfrm>
              <a:off x="0" y="-38100"/>
              <a:ext cx="4872861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4" name="Google Shape;874;p6"/>
          <p:cNvSpPr/>
          <p:nvPr/>
        </p:nvSpPr>
        <p:spPr>
          <a:xfrm>
            <a:off x="0" y="0"/>
            <a:ext cx="21617295" cy="10287000"/>
          </a:xfrm>
          <a:custGeom>
            <a:rect b="b" l="l" r="r" t="t"/>
            <a:pathLst>
              <a:path extrusionOk="0" h="10287000" w="21617295">
                <a:moveTo>
                  <a:pt x="0" y="0"/>
                </a:moveTo>
                <a:lnTo>
                  <a:pt x="21617295" y="0"/>
                </a:lnTo>
                <a:lnTo>
                  <a:pt x="2161729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999"/>
            </a:blip>
            <a:stretch>
              <a:fillRect b="-10757" l="-10355" r="0" t="-222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5" name="Google Shape;875;p6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76" name="Google Shape;876;p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6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8" name="Google Shape;878;p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6"/>
          <p:cNvSpPr txBox="1"/>
          <p:nvPr/>
        </p:nvSpPr>
        <p:spPr>
          <a:xfrm>
            <a:off x="1901854" y="2677959"/>
            <a:ext cx="14533022" cy="3408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 for choosing </a:t>
            </a:r>
            <a:r>
              <a:rPr b="1" lang="en-US" sz="54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us </a:t>
            </a:r>
            <a:endParaRPr/>
          </a:p>
          <a:p>
            <a:pPr indent="0" lvl="0" marL="0" marR="0" rtl="0" algn="ctr">
              <a:lnSpc>
                <a:spcPct val="53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99">
              <a:solidFill>
                <a:srgbClr val="179C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hope you have enjoyed the course and the content.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Please feel free to </a:t>
            </a:r>
            <a:r>
              <a:rPr b="1"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contact us</a:t>
            </a:r>
            <a:r>
              <a:rPr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 further your learning</a:t>
            </a:r>
            <a:r>
              <a:rPr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journey</a:t>
            </a:r>
            <a:r>
              <a:rPr b="1"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with us.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Let’s walk this path together. At Ratio, your </a:t>
            </a:r>
            <a:r>
              <a:rPr b="1"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success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is our </a:t>
            </a:r>
            <a:r>
              <a:rPr b="1" lang="en-US" sz="2899">
                <a:solidFill>
                  <a:srgbClr val="18A6B5"/>
                </a:solidFill>
                <a:latin typeface="Raleway"/>
                <a:ea typeface="Raleway"/>
                <a:cs typeface="Raleway"/>
                <a:sym typeface="Raleway"/>
              </a:rPr>
              <a:t>destination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</p:txBody>
      </p:sp>
      <p:sp>
        <p:nvSpPr>
          <p:cNvPr id="880" name="Google Shape;880;p6"/>
          <p:cNvSpPr txBox="1"/>
          <p:nvPr/>
        </p:nvSpPr>
        <p:spPr>
          <a:xfrm>
            <a:off x="1028700" y="8709563"/>
            <a:ext cx="2534096" cy="34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3BD17"/>
                </a:solidFill>
                <a:latin typeface="Raleway"/>
                <a:ea typeface="Raleway"/>
                <a:cs typeface="Raleway"/>
                <a:sym typeface="Raleway"/>
              </a:rPr>
              <a:t>sales@yourratio.co.uk</a:t>
            </a:r>
            <a:endParaRPr/>
          </a:p>
        </p:txBody>
      </p:sp>
      <p:sp>
        <p:nvSpPr>
          <p:cNvPr id="881" name="Google Shape;881;p6"/>
          <p:cNvSpPr txBox="1"/>
          <p:nvPr/>
        </p:nvSpPr>
        <p:spPr>
          <a:xfrm>
            <a:off x="1028700" y="9210675"/>
            <a:ext cx="2300734" cy="34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3BD17"/>
                </a:solidFill>
                <a:latin typeface="Raleway"/>
                <a:ea typeface="Raleway"/>
                <a:cs typeface="Raleway"/>
                <a:sym typeface="Raleway"/>
              </a:rPr>
              <a:t>(+44) 0333 050 0977</a:t>
            </a:r>
            <a:endParaRPr/>
          </a:p>
        </p:txBody>
      </p:sp>
      <p:sp>
        <p:nvSpPr>
          <p:cNvPr id="882" name="Google Shape;882;p6"/>
          <p:cNvSpPr/>
          <p:nvPr/>
        </p:nvSpPr>
        <p:spPr>
          <a:xfrm>
            <a:off x="362452" y="8677406"/>
            <a:ext cx="514363" cy="461190"/>
          </a:xfrm>
          <a:custGeom>
            <a:rect b="b" l="l" r="r" t="t"/>
            <a:pathLst>
              <a:path extrusionOk="0" h="461190" w="514363">
                <a:moveTo>
                  <a:pt x="0" y="0"/>
                </a:moveTo>
                <a:lnTo>
                  <a:pt x="514363" y="0"/>
                </a:lnTo>
                <a:lnTo>
                  <a:pt x="514363" y="461190"/>
                </a:lnTo>
                <a:lnTo>
                  <a:pt x="0" y="461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374" l="0" r="-137699" t="-20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6"/>
          <p:cNvSpPr/>
          <p:nvPr/>
        </p:nvSpPr>
        <p:spPr>
          <a:xfrm>
            <a:off x="362452" y="9178518"/>
            <a:ext cx="514363" cy="461190"/>
          </a:xfrm>
          <a:custGeom>
            <a:rect b="b" l="l" r="r" t="t"/>
            <a:pathLst>
              <a:path extrusionOk="0" h="461190" w="514363">
                <a:moveTo>
                  <a:pt x="0" y="0"/>
                </a:moveTo>
                <a:lnTo>
                  <a:pt x="514363" y="0"/>
                </a:lnTo>
                <a:lnTo>
                  <a:pt x="514363" y="461190"/>
                </a:lnTo>
                <a:lnTo>
                  <a:pt x="0" y="461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374" l="0" r="-137699" t="-20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33dbb72671b_0_5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65" name="Google Shape;165;g33dbb72671b_0_5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33dbb72671b_0_5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g33dbb72671b_0_5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68" name="Google Shape;168;g33dbb72671b_0_5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33dbb72671b_0_5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g33dbb72671b_0_5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3dbb72671b_0_5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g33dbb72671b_0_5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33dbb72671b_0_5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program structure and syntax</a:t>
            </a:r>
            <a:endParaRPr/>
          </a:p>
        </p:txBody>
      </p:sp>
      <p:sp>
        <p:nvSpPr>
          <p:cNvPr id="174" name="Google Shape;174;g33dbb72671b_0_5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design focus for Go was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modernised adaptation of C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opinionated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some ways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notably to simplify parsing and reduce compile times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 package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somewhere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for the boot loaded to start the app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package can make use of other packages via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context / scope blocks delimited by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simplify parsing the starting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always be at the end of a line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spaces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accidentally used for line endings is ignored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3dbb72671b_0_56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 and 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g33dbb72671b_0_15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81" name="Google Shape;181;g33dbb72671b_0_15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33dbb72671b_0_15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g33dbb72671b_0_15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84" name="Google Shape;184;g33dbb72671b_0_15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33dbb72671b_0_15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g33dbb72671b_0_15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3dbb72671b_0_15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g33dbb72671b_0_15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g33dbb72671b_0_15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program structure and syntax</a:t>
            </a:r>
            <a:endParaRPr/>
          </a:p>
        </p:txBody>
      </p:sp>
      <p:sp>
        <p:nvSpPr>
          <p:cNvPr id="190" name="Google Shape;190;g33dbb72671b_0_15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about Package and Import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Import considerations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library references will work automatically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"go get" for additional packages (not in std library)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import unused packages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custom packages in your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"root" folder containing your "main.go" module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definition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mod init myModuleName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subfolders for your extra packages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to them within your app using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"myModuleName/MyExtraPackage"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3dbb72671b_0_15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 and 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g33dbb72671b_0_16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97" name="Google Shape;197;g33dbb72671b_0_16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g33dbb72671b_0_16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g33dbb72671b_0_16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00" name="Google Shape;200;g33dbb72671b_0_16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g33dbb72671b_0_16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g33dbb72671b_0_16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3dbb72671b_0_16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g33dbb72671b_0_16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g33dbb72671b_0_16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program structure and syntax</a:t>
            </a:r>
            <a:endParaRPr/>
          </a:p>
        </p:txBody>
      </p:sp>
      <p:sp>
        <p:nvSpPr>
          <p:cNvPr id="206" name="Google Shape;206;g33dbb72671b_0_16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rules and conventions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sensitivity and data hiding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names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2.1)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 short, camelCased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"Visibility"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implied by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 character case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case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"Private"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visible / accessible within the context of definition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 case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"Public"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visible / accessible externally (e.g. from other packages)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ignore rest of line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everything in between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3dbb72671b_0_168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 and 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g2e3f534b0b8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13" name="Google Shape;213;g2e3f534b0b8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2e3f534b0b8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g2e3f534b0b8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16" name="Google Shape;216;g2e3f534b0b8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2e3f534b0b8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g2e3f534b0b8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e3f534b0b8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g2e3f534b0b8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1" name="Google Shape;221;g2e3f534b0b8_0_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Unusual Operators (from C)</a:t>
            </a:r>
            <a:endParaRPr/>
          </a:p>
        </p:txBody>
      </p:sp>
      <p:graphicFrame>
        <p:nvGraphicFramePr>
          <p:cNvPr id="222" name="Google Shape;222;g2e3f534b0b8_0_0"/>
          <p:cNvGraphicFramePr/>
          <p:nvPr/>
        </p:nvGraphicFramePr>
        <p:xfrm>
          <a:off x="952500" y="233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{7326E7AA-AA61-4570-96A4-662D2FD68AB8}</a:tableStyleId>
              </a:tblPr>
              <a:tblGrid>
                <a:gridCol w="1474900"/>
                <a:gridCol w="6961025"/>
                <a:gridCol w="79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++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Increment numeric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myInt++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-</a:t>
                      </a:r>
                      <a:r>
                        <a:rPr lang="en-US" sz="1000"/>
                        <a:t> </a:t>
                      </a:r>
                      <a:r>
                        <a:rPr lang="en-US" sz="4000"/>
                        <a:t>- 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Decrement numeric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myInt--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+=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Add to (or append)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    myInt += 3   </a:t>
                      </a: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myString += "cat"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-=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Subtract from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 -= 6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*=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Multiply and assign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 *= 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/=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Divide and assign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 /= 3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Ratio</dc:creator>
</cp:coreProperties>
</file>