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10287000" cx="18288000"/>
  <p:notesSz cx="6858000" cy="9144000"/>
  <p:embeddedFontLst>
    <p:embeddedFont>
      <p:font typeface="Raleway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3" roundtripDataSignature="AMtx7mi08uUwaUhgCpWW8YWjBoUHY0yF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C2A3FC-E5FC-4A97-844B-78BC8B057DE1}">
  <a:tblStyle styleId="{7EC2A3FC-E5FC-4A97-844B-78BC8B057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f534b0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3f534b0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3f534b0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3f534b0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3f534b0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3f534b0b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3f534b0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e3f534b0b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3f534b0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e3f534b0b8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3f534b0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e3f534b0b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dbb7267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3dbb72671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dc18eb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3dc18ebeb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3f534b0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e3f534b0b8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dc18ebe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3dc18ebeb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bb72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dbb7267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dc18ebe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3dc18ebeb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3f534b0b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e3f534b0b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3f534b0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e3f534b0b8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3f534b0b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e3f534b0b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3f534b0b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e3f534b0b8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e3f534b0b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e3f534b0b8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3f534b0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e3f534b0b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3f534b0b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e3f534b0b8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e3f534b0b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e3f534b0b8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e3f534b0b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e3f534b0b8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bb7267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dbb7267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3f534b0b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e3f534b0b8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3f534b0b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e3f534b0b8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3dc18ebe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33dc18ebeb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3f534b0b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e3f534b0b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3f534b0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e3f534b0b8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3dc18ebe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3dc18ebeb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e3f534b0b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2e3f534b0b8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3f534b0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e3f534b0b8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3dbb7267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33dbb72671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3f3392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33f3392d7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f593db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f593db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e3f534b0b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2e3f534b0b8_0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e3f534b0b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2e3f534b0b8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e3f534b0b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g2e3f534b0b8_0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e3f534b0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2e3f534b0b8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e3f534b0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g2e3f534b0b8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e3f534b0b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2e3f534b0b8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e3f534b0b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e3f534b0b8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e3f534b0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2e3f534b0b8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e3f534b0b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e3f534b0b8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f593db2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f593db20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e3f534b0b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2e3f534b0b8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dbb7267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3dbb72671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dbb7267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dbb72671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bb7267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dbb72671b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3f534b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3f534b0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745904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3" y="0"/>
                </a:lnTo>
                <a:lnTo>
                  <a:pt x="6401303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87600" y="3419050"/>
            <a:ext cx="15337291" cy="6326487"/>
          </a:xfrm>
          <a:custGeom>
            <a:rect b="b" l="l" r="r" t="t"/>
            <a:pathLst>
              <a:path extrusionOk="0" h="4712467" w="9831597">
                <a:moveTo>
                  <a:pt x="0" y="0"/>
                </a:moveTo>
                <a:lnTo>
                  <a:pt x="9831597" y="0"/>
                </a:lnTo>
                <a:lnTo>
                  <a:pt x="9831597" y="4712467"/>
                </a:lnTo>
                <a:lnTo>
                  <a:pt x="0" y="4712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89629" y="5737174"/>
            <a:ext cx="952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5553" y="3725550"/>
            <a:ext cx="12590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Go</a:t>
            </a:r>
            <a:r>
              <a:rPr lang="en-US" sz="83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60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for Experienced Developers</a:t>
            </a:r>
            <a:endParaRPr sz="6000"/>
          </a:p>
        </p:txBody>
      </p:sp>
      <p:sp>
        <p:nvSpPr>
          <p:cNvPr id="96" name="Google Shape;96;p1"/>
          <p:cNvSpPr txBox="1"/>
          <p:nvPr/>
        </p:nvSpPr>
        <p:spPr>
          <a:xfrm>
            <a:off x="466595" y="5811502"/>
            <a:ext cx="238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Inmarsat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63956" y="6738475"/>
            <a:ext cx="6936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Peter Willmot</a:t>
            </a:r>
            <a:br>
              <a:rPr lang="en-US" sz="2800">
                <a:latin typeface="Raleway"/>
                <a:ea typeface="Raleway"/>
                <a:cs typeface="Raleway"/>
                <a:sym typeface="Raleway"/>
              </a:rPr>
            </a:br>
            <a:r>
              <a:rPr lang="en-US" sz="2800">
                <a:latin typeface="Raleway"/>
                <a:ea typeface="Raleway"/>
                <a:cs typeface="Raleway"/>
                <a:sym typeface="Raleway"/>
              </a:rPr>
              <a:t>peter@QrQr.uk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2e3f534b0b8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27" name="Google Shape;227;g2e3f534b0b8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2e3f534b0b8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g2e3f534b0b8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30" name="Google Shape;230;g2e3f534b0b8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2e3f534b0b8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2e3f534b0b8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e3f534b0b8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2e3f534b0b8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e3f534b0b8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Comparison Operators (from C)</a:t>
            </a:r>
            <a:endParaRPr/>
          </a:p>
        </p:txBody>
      </p:sp>
      <p:graphicFrame>
        <p:nvGraphicFramePr>
          <p:cNvPr id="236" name="Google Shape;236;g2e3f534b0b8_0_15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{7EC2A3FC-E5FC-4A97-844B-78BC8B057DE1}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==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Equality comparison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myInt1 == myInt2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&gt;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&lt;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&gt;=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&lt;=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2e3f534b0b8_0_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42" name="Google Shape;242;g2e3f534b0b8_0_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2e3f534b0b8_0_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g2e3f534b0b8_0_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45" name="Google Shape;245;g2e3f534b0b8_0_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2e3f534b0b8_0_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2e3f534b0b8_0_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e3f534b0b8_0_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2e3f534b0b8_0_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e3f534b0b8_0_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Operators (from C)</a:t>
            </a:r>
            <a:endParaRPr/>
          </a:p>
        </p:txBody>
      </p:sp>
      <p:graphicFrame>
        <p:nvGraphicFramePr>
          <p:cNvPr id="251" name="Google Shape;251;g2e3f534b0b8_0_43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{7EC2A3FC-E5FC-4A97-844B-78BC8B057DE1}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- both inputs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boolL &amp;&amp;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 - either input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boolL ||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NOT (XOR for Bools)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bool1 &amp;^ bool2 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!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NOT - negate (reverse) logical outcome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!(bool1 &amp;&amp; bool2)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g2e3f534b0b8_0_43"/>
          <p:cNvSpPr txBox="1"/>
          <p:nvPr/>
        </p:nvSpPr>
        <p:spPr>
          <a:xfrm>
            <a:off x="2085625" y="7885125"/>
            <a:ext cx="146577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NOT example, the parenthesis are required to delimit the BOOLEAN operands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2e3f534b0b8_0_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58" name="Google Shape;258;g2e3f534b0b8_0_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2e3f534b0b8_0_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g2e3f534b0b8_0_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61" name="Google Shape;261;g2e3f534b0b8_0_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2e3f534b0b8_0_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g2e3f534b0b8_0_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e3f534b0b8_0_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g2e3f534b0b8_0_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g2e3f534b0b8_0_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67" name="Google Shape;267;g2e3f534b0b8_0_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/ full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initialiser  (will always be assigned zero or null value)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myVar1, myVar2 string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initialiser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 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("shortcut")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"local variables" (data type is inferred from initialiser)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 :=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g2e3f534b0b8_0_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73" name="Google Shape;273;g2e3f534b0b8_0_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2e3f534b0b8_0_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2e3f534b0b8_0_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76" name="Google Shape;276;g2e3f534b0b8_0_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e3f534b0b8_0_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2e3f534b0b8_0_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e3f534b0b8_0_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2e3f534b0b8_0_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g2e3f534b0b8_0_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82" name="Google Shape;282;g2e3f534b0b8_0_8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 ("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form)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myVar, anotherVar := 42, 77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Go, you are not allowed to declare a variable without using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a function returns many values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of which you may not need to refer to so you "discard" them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err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err != nil …. COMPULSORY           (or similar)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_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g2e3f534b0b8_0_10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88" name="Google Shape;288;g2e3f534b0b8_0_10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2e3f534b0b8_0_10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g2e3f534b0b8_0_10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91" name="Google Shape;291;g2e3f534b0b8_0_10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2e3f534b0b8_0_10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2e3f534b0b8_0_10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e3f534b0b8_0_10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2e3f534b0b8_0_10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g2e3f534b0b8_0_10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 and Scope</a:t>
            </a:r>
            <a:endParaRPr/>
          </a:p>
        </p:txBody>
      </p:sp>
      <p:sp>
        <p:nvSpPr>
          <p:cNvPr id="297" name="Google Shape;297;g2e3f534b0b8_0_10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other ways to declare and initialise variables that we will cover later: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can be used to create and initialise a data entity of a type but it provides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variable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{ } syntax to initialise multiple field values within a struct on variable declaration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have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- notably used for struct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GUIDANCE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long-term readability and maintainability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provide a single declaration per line with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g2e3f534b0b8_0_1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03" name="Google Shape;303;g2e3f534b0b8_0_1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2e3f534b0b8_0_1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g2e3f534b0b8_0_1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06" name="Google Shape;306;g2e3f534b0b8_0_1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2e3f534b0b8_0_1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g2e3f534b0b8_0_1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e3f534b0b8_0_1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g2e3f534b0b8_0_1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g2e3f534b0b8_0_11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Basic Data Types</a:t>
            </a:r>
            <a:endParaRPr/>
          </a:p>
        </p:txBody>
      </p:sp>
      <p:sp>
        <p:nvSpPr>
          <p:cNvPr id="312" name="Google Shape;312;g2e3f534b0b8_0_1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intN, uint, uintN, uintptr   (N = 8, 16, 32, 64) (u prefix = unsigned)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synonym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(unsigned 8 bit integer)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64, complex128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representation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empty struct  (zero bytes)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g33dbb72671b_0_9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18" name="Google Shape;318;g33dbb72671b_0_9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33dbb72671b_0_9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g33dbb72671b_0_9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21" name="Google Shape;321;g33dbb72671b_0_9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3dbb72671b_0_9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g33dbb72671b_0_9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3dbb72671b_0_9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g33dbb72671b_0_9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33dbb72671b_0_9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type comversions and casts</a:t>
            </a:r>
            <a:endParaRPr/>
          </a:p>
        </p:txBody>
      </p:sp>
      <p:sp>
        <p:nvSpPr>
          <p:cNvPr id="327" name="Google Shape;327;g33dbb72671b_0_98"/>
          <p:cNvSpPr txBox="1"/>
          <p:nvPr/>
        </p:nvSpPr>
        <p:spPr>
          <a:xfrm>
            <a:off x="1010050" y="25639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strconv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(part of the std library) caters for conversions between values of basic types, eg: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Atoi()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Itoa()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3dbb72671b_0_9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10-typeconv.go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dbb72671b_0_98"/>
          <p:cNvSpPr txBox="1"/>
          <p:nvPr/>
        </p:nvSpPr>
        <p:spPr>
          <a:xfrm>
            <a:off x="1162450" y="58405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cast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tell Go that we want a value of one type to intentionally be interpreted as another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necessary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of the Go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myFloat := 3.1415	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myInt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myFloat            // compile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int(myFloat)    // no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dbb72671b_0_98"/>
          <p:cNvSpPr txBox="1"/>
          <p:nvPr/>
        </p:nvSpPr>
        <p:spPr>
          <a:xfrm>
            <a:off x="8372675" y="50210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20-typecast.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g33dc18ebeb5_0_2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36" name="Google Shape;336;g33dc18ebeb5_0_2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g33dc18ebeb5_0_2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g33dc18ebeb5_0_2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39" name="Google Shape;339;g33dc18ebeb5_0_2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g33dc18ebeb5_0_2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g33dc18ebeb5_0_2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3dc18ebeb5_0_2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g33dc18ebeb5_0_2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g33dc18ebeb5_0_2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</a:t>
            </a:r>
            <a:endParaRPr/>
          </a:p>
        </p:txBody>
      </p:sp>
      <p:sp>
        <p:nvSpPr>
          <p:cNvPr id="345" name="Google Shape;345;g33dc18ebeb5_0_2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myIntArr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for initialisation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myPrimes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2, 3, 5, 7, 11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Invalue element references could be compile error or panic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myIntSlice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"enumerable" 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3dc18ebeb5_0_20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30-badArray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2e3f534b0b8_0_1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52" name="Google Shape;352;g2e3f534b0b8_0_1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e3f534b0b8_0_1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4" name="Google Shape;354;g2e3f534b0b8_0_1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55" name="Google Shape;355;g2e3f534b0b8_0_1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2e3f534b0b8_0_1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g2e3f534b0b8_0_1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e3f534b0b8_0_1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g2e3f534b0b8_0_1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g2e3f534b0b8_0_1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 : map</a:t>
            </a:r>
            <a:endParaRPr/>
          </a:p>
        </p:txBody>
      </p:sp>
      <p:sp>
        <p:nvSpPr>
          <p:cNvPr id="361" name="Google Shape;361;g2e3f534b0b8_0_1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Key /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unique and is used to refer to an associated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with an valid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map can be retrieved via the tuple that provides both the value (if known) and an indication of unknown (if applicable)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enumerable, can also be the target of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e3f534b0b8_0_1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simpleMap.go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33dc18ebeb5_0_8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68" name="Google Shape;368;g33dc18ebeb5_0_8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33dc18ebeb5_0_8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g33dc18ebeb5_0_8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71" name="Google Shape;371;g33dc18ebeb5_0_8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33dc18ebeb5_0_8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g33dc18ebeb5_0_8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3dc18ebeb5_0_8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g33dc18ebeb5_0_8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g33dc18ebeb5_0_8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77" name="Google Shape;377;g33dc18ebeb5_0_8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allows us to define a collection of related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any valid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ID					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Name			string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Salary			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3dc18ebeb5_0_80"/>
          <p:cNvSpPr txBox="1"/>
          <p:nvPr/>
        </p:nvSpPr>
        <p:spPr>
          <a:xfrm>
            <a:off x="8220275" y="18206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33dbb72671b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03" name="Google Shape;103;g33dbb72671b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3dbb72671b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g33dbb72671b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06" name="Google Shape;106;g33dbb72671b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33dbb72671b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g33dbb72671b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3dbb72671b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33dbb72671b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33dbb72671b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12" name="Google Shape;112;g33dbb72671b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Functions, Methods and variable scope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 and Pointers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and Interfaces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and Tools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it all together - building integrated services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g33dc18ebeb5_0_3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84" name="Google Shape;384;g33dc18ebeb5_0_3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33dc18ebeb5_0_3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g33dc18ebeb5_0_3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87" name="Google Shape;387;g33dc18ebeb5_0_3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33dc18ebeb5_0_3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g33dc18ebeb5_0_3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3dc18ebeb5_0_3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g33dc18ebeb5_0_3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2" name="Google Shape;392;g33dc18ebeb5_0_3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93" name="Google Shape;393;g33dc18ebeb5_0_3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typically used to indicate that the new complex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is frequently used within our app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frequentlyused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(dot) operator to reference "member"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employee.Salary = 15000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C / C++, this does not change to "-&gt;" when we use pointers to structs - 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 in this course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accordance with Go naming rules,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start with Upper case if they need to be used outside the package within which they are defined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fields are comparable then struct variable comparisons are "deep" and you can compare with == and != 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4.4.2)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3dc18ebeb5_0_3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g2e3f534b0b8_0_2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00" name="Google Shape;400;g2e3f534b0b8_0_2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2e3f534b0b8_0_2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g2e3f534b0b8_0_2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03" name="Google Shape;403;g2e3f534b0b8_0_2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2e3f534b0b8_0_2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g2e3f534b0b8_0_2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e3f534b0b8_0_2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g2e3f534b0b8_0_2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g2e3f534b0b8_0_2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Special 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Data Types</a:t>
            </a:r>
            <a:endParaRPr/>
          </a:p>
        </p:txBody>
      </p:sp>
      <p:sp>
        <p:nvSpPr>
          <p:cNvPr id="409" name="Google Shape;409;g2e3f534b0b8_0_2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two or more variables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potentially different data types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unlike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all members are of the same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more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"errors"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and typically used by functions to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indications to caller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2e3f534b0b8_0_213"/>
          <p:cNvSpPr txBox="1"/>
          <p:nvPr/>
        </p:nvSpPr>
        <p:spPr>
          <a:xfrm>
            <a:off x="14990275" y="2521125"/>
            <a:ext cx="27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e3f534b0b8_0_2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55-tupleReturns.go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g2e3f534b0b8_0_3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17" name="Google Shape;417;g2e3f534b0b8_0_3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2e3f534b0b8_0_3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g2e3f534b0b8_0_3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20" name="Google Shape;420;g2e3f534b0b8_0_3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2e3f534b0b8_0_3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g2e3f534b0b8_0_3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2e3f534b0b8_0_3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g2e3f534b0b8_0_3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g2e3f534b0b8_0_3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26" name="Google Shape;426;g2e3f534b0b8_0_3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[init ; ] condition [; post] { 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replaces both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 in other languages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optional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parenthesis around init/condition/post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other languages Go provides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alter default loop flow and termination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then / else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to see 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no parenthesis around the condition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go fmt really does not like 1-liner if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e3f534b0b8_0_31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g2e3f534b0b8_0_33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33" name="Google Shape;433;g2e3f534b0b8_0_33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2e3f534b0b8_0_33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g2e3f534b0b8_0_33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36" name="Google Shape;436;g2e3f534b0b8_0_33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2e3f534b0b8_0_33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g2e3f534b0b8_0_33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e3f534b0b8_0_33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g2e3f534b0b8_0_33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g2e3f534b0b8_0_331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42" name="Google Shape;442;g2e3f534b0b8_0_331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 iteration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"foreach" loops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can be used to refer to a set (or subset) or elements within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(array or slice)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used in conjunction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we can construct "foreach" style iterations through enumerable item collections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returns a two-member tuple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often discard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index value and use only the enumerable item value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myCustomer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e3f534b0b8_0_331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g2e3f534b0b8_0_34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49" name="Google Shape;449;g2e3f534b0b8_0_34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2e3f534b0b8_0_34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g2e3f534b0b8_0_34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52" name="Google Shape;452;g2e3f534b0b8_0_34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g2e3f534b0b8_0_34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g2e3f534b0b8_0_34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2e3f534b0b8_0_34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g2e3f534b0b8_0_34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g2e3f534b0b8_0_34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58" name="Google Shape;458;g2e3f534b0b8_0_34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"easier to read" alternative to multi-branch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if-then-else-if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many other languages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fallthrough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confused with the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we will get to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like C and C++ there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mostly for generating optimal compiled language constructs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g2e3f534b0b8_0_22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64" name="Google Shape;464;g2e3f534b0b8_0_22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2e3f534b0b8_0_22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g2e3f534b0b8_0_22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67" name="Google Shape;467;g2e3f534b0b8_0_22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2e3f534b0b8_0_22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g2e3f534b0b8_0_22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2e3f534b0b8_0_22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g2e3f534b0b8_0_22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2" name="Google Shape;472;g2e3f534b0b8_0_22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73" name="Google Shape;473;g2e3f534b0b8_0_22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 function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allows us to group a series of valid Go statements together that would be executed from "top to bottom" without control-of-flow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provide an elegant way 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complex, large sets of code into smaller more maintainable "chunks"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"hide" (or protect) portions of our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provided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that allows us to display stuff to the standard output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unique name within it's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supply arguments to the function via the parens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need to see its code to use it!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g2e3f534b0b8_0_2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79" name="Google Shape;479;g2e3f534b0b8_0_2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g2e3f534b0b8_0_2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g2e3f534b0b8_0_2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82" name="Google Shape;482;g2e3f534b0b8_0_2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2e3f534b0b8_0_2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g2e3f534b0b8_0_2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e3f534b0b8_0_2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g2e3f534b0b8_0_2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g2e3f534b0b8_0_2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88" name="Google Shape;488;g2e3f534b0b8_0_24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for functions are essentially the same as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camelCased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longer than variable names because function name must be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within the "home"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meaningful to an "external" consumer audience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"Visibility" determined by case of leading character in name!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Uppercase/Lowercase starting character for the function name becomes more significant that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g2e3f534b0b8_0_25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94" name="Google Shape;494;g2e3f534b0b8_0_25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2e3f534b0b8_0_25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g2e3f534b0b8_0_25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97" name="Google Shape;497;g2e3f534b0b8_0_25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2e3f534b0b8_0_25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g2e3f534b0b8_0_25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e3f534b0b8_0_25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g2e3f534b0b8_0_25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g2e3f534b0b8_0_25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503" name="Google Shape;503;g2e3f534b0b8_0_25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between the parenthesis that follow the function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those parameters as "variables" of a data type that can be used within the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lower case and often shorter than variable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are passed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(more on this later)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can return one or more values of nominated types to the caller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this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includes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e3f534b0b8_0_25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simpleFunc.go / 70-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byValue.go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g2e3f534b0b8_0_2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10" name="Google Shape;510;g2e3f534b0b8_0_2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2e3f534b0b8_0_2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g2e3f534b0b8_0_2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13" name="Google Shape;513;g2e3f534b0b8_0_2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2e3f534b0b8_0_2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g2e3f534b0b8_0_2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e3f534b0b8_0_2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g2e3f534b0b8_0_2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g2e3f534b0b8_0_2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Function names and visibility</a:t>
            </a:r>
            <a:endParaRPr/>
          </a:p>
        </p:txBody>
      </p:sp>
      <p:sp>
        <p:nvSpPr>
          <p:cNvPr id="519" name="Google Shape;519;g2e3f534b0b8_0_2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myInternallyVisibleAdd(myIntA int, myIntB int) int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myIntA + myIntB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MyExternallyVisibleSubtract(myIntA int, myIntB string) int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myIntA - myIntB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g2e3f534b0b8_0_4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25" name="Google Shape;525;g2e3f534b0b8_0_4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2e3f534b0b8_0_4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g2e3f534b0b8_0_4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28" name="Google Shape;528;g2e3f534b0b8_0_4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g2e3f534b0b8_0_4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0" name="Google Shape;530;g2e3f534b0b8_0_4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2e3f534b0b8_0_4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g2e3f534b0b8_0_4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g2e3f534b0b8_0_4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Using the Defer  statement</a:t>
            </a:r>
            <a:endParaRPr/>
          </a:p>
        </p:txBody>
      </p:sp>
      <p:sp>
        <p:nvSpPr>
          <p:cNvPr id="534" name="Google Shape;534;g2e3f534b0b8_0_4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allows us to indicate that a function should be called at the end of scope within which the statement is used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always close a file stream or other resource when you function exits (irrespective of path)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stuff() bool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resp, err := http.Get(url)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 resp.Body.Close()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 do more stuff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// no matter what happens resp will be closed on exits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2e3f534b0b8_0_4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gopl.io/ch5/title2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3dbb72671b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18" name="Google Shape;118;g33dbb72671b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3dbb72671b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g33dbb72671b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21" name="Google Shape;121;g33dbb72671b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3dbb72671b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g33dbb72671b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dbb72671b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3dbb72671b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33dbb72671b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27" name="Google Shape;127;g33dbb72671b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- Course content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 Programming Language (Donovan / Kernighan - Kindle eBook)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referred to as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gopl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gopl.io web site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Portions of gopl book and sample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"cliff note" slides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guided tour through gopl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additional sample code (not included in gopl)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Thoughts on dev environment setup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download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and Extension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g2e3f534b0b8_0_28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41" name="Google Shape;541;g2e3f534b0b8_0_28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g2e3f534b0b8_0_28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g2e3f534b0b8_0_28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44" name="Google Shape;544;g2e3f534b0b8_0_28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g2e3f534b0b8_0_28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g2e3f534b0b8_0_28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e3f534b0b8_0_28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8" name="Google Shape;548;g2e3f534b0b8_0_28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g2e3f534b0b8_0_28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Bitwise Operators (from C)</a:t>
            </a:r>
            <a:endParaRPr/>
          </a:p>
        </p:txBody>
      </p:sp>
      <p:graphicFrame>
        <p:nvGraphicFramePr>
          <p:cNvPr id="550" name="Google Shape;550;g2e3f534b0b8_0_287"/>
          <p:cNvGraphicFramePr/>
          <p:nvPr/>
        </p:nvGraphicFramePr>
        <p:xfrm>
          <a:off x="952500" y="27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{7EC2A3FC-E5FC-4A97-844B-78BC8B057DE1}</a:tableStyleId>
              </a:tblPr>
              <a:tblGrid>
                <a:gridCol w="895975"/>
                <a:gridCol w="3398800"/>
                <a:gridCol w="9642475"/>
                <a:gridCol w="244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Result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2 &amp; 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b := 0x02 &amp; 0x06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c := 0b00000010 &amp; 0x00000110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0x04 | 0x02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XOR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^= a     (Note: Bitwise equiv of bool &amp;^)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Left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0x03 &lt;&lt; 2 (3 shifted left 2 bits)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Right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0b00001100 &gt;&gt; 2  (12 right shift by 2)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1" name="Google Shape;551;g2e3f534b0b8_0_28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80-simpleBitwise.go 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g2e3f534b0b8_0_47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57" name="Google Shape;557;g2e3f534b0b8_0_47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2e3f534b0b8_0_47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g2e3f534b0b8_0_47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60" name="Google Shape;560;g2e3f534b0b8_0_47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2e3f534b0b8_0_47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2" name="Google Shape;562;g2e3f534b0b8_0_47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2e3f534b0b8_0_47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g2e3f534b0b8_0_47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5" name="Google Shape;565;g2e3f534b0b8_0_47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566" name="Google Shape;566;g2e3f534b0b8_0_47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2e3f534b0b8_0_47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-simpleAnonFunction.go/91-returningAFunction.go / 92-anonFunctionSliceSort.go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g33dc18ebeb5_0_12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73" name="Google Shape;573;g33dc18ebeb5_0_12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33dc18ebeb5_0_12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g33dc18ebeb5_0_12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76" name="Google Shape;576;g33dc18ebeb5_0_12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33dc18ebeb5_0_12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g33dc18ebeb5_0_12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33dc18ebeb5_0_12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g33dc18ebeb5_0_12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g33dc18ebeb5_0_12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ointers</a:t>
            </a:r>
            <a:endParaRPr/>
          </a:p>
        </p:txBody>
      </p:sp>
      <p:sp>
        <p:nvSpPr>
          <p:cNvPr id="582" name="Google Shape;582;g33dc18ebeb5_0_12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variable that contains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in memory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another variable (containing data of a type)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allow access data values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"address of" operation can be used to obtain the address of a variable in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a variable contains a pointer to variable rather than a value of the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assignment) refers to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contained by the variable at the address contained in the pointer variable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33dc18ebeb5_0_12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100-simplePointers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g2e3f534b0b8_0_12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89" name="Google Shape;589;g2e3f534b0b8_0_12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2e3f534b0b8_0_12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g2e3f534b0b8_0_12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92" name="Google Shape;592;g2e3f534b0b8_0_12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g2e3f534b0b8_0_12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g2e3f534b0b8_0_12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2e3f534b0b8_0_12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g2e3f534b0b8_0_12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7" name="Google Shape;597;g2e3f534b0b8_0_12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598" name="Google Shape;598;g2e3f534b0b8_0_12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simple example we: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a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 (see code sample) we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we assign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myInt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pass the pointer to a child function where we access the value using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pointers we typically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"base" type declarations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to an 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the same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to an int64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2e3f534b0b8_0_12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105-byReference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g2e3f534b0b8_0_14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05" name="Google Shape;605;g2e3f534b0b8_0_14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g2e3f534b0b8_0_14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g2e3f534b0b8_0_14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08" name="Google Shape;608;g2e3f534b0b8_0_14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2e3f534b0b8_0_14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Google Shape;610;g2e3f534b0b8_0_14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e3f534b0b8_0_14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2" name="Google Shape;612;g2e3f534b0b8_0_14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g2e3f534b0b8_0_14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614" name="Google Shape;614;g2e3f534b0b8_0_14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notes from byReference.go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 int16 =42							// important that we know what type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// we are "pointing at"!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myIntPtr *int16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// more explicit but redundant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					// implies type of *int16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fmt.Println(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intPtr)							// display the value in the base var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2nd line (declaration) differs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("contents of") in fmt.Println()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3dc18ebeb5_0_9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we saw that normally parameters are passed to child functions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make a copy of the parent function's variable for each parameter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also be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constant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copied value is passed to the child function (typically 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by the child to its copy have no effect on the parent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pointers, instead of passing by value we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pass the pointer to the source variable which allows the child function to make changes to the source variable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structs are typically smaller than 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 in copying data over the stack!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620;g33dc18ebeb5_0_9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21" name="Google Shape;621;g33dc18ebeb5_0_9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g33dc18ebeb5_0_9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g33dc18ebeb5_0_9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24" name="Google Shape;624;g33dc18ebeb5_0_9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33dc18ebeb5_0_9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6" name="Google Shape;626;g33dc18ebeb5_0_9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33dc18ebeb5_0_9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8" name="Google Shape;628;g33dc18ebeb5_0_9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g33dc18ebeb5_0_9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Why pointers?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g2e3f534b0b8_0_39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35" name="Google Shape;635;g2e3f534b0b8_0_39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2e3f534b0b8_0_39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g2e3f534b0b8_0_39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38" name="Google Shape;638;g2e3f534b0b8_0_39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2e3f534b0b8_0_39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g2e3f534b0b8_0_39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2e3f534b0b8_0_39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g2e3f534b0b8_0_39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g2e3f534b0b8_0_39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Creation / Allocation</a:t>
            </a:r>
            <a:endParaRPr/>
          </a:p>
        </p:txBody>
      </p:sp>
      <p:sp>
        <p:nvSpPr>
          <p:cNvPr id="644" name="Google Shape;644;g2e3f534b0b8_0_39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few ways we can allocate/create variables depending on the scenario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 we have seen so far, we declare a variable and initialise its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initialisation your variable with have its "zero"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aggregate types (eg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we often use static vaue initialisers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creates a variable of named type and returns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entity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  employee := new(Employee)      // employee *Employee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used to create and initialise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2e3f534b0b8_0_39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dynamicData.go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g2e3f534b0b8_0_36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51" name="Google Shape;651;g2e3f534b0b8_0_36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2e3f534b0b8_0_36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g2e3f534b0b8_0_36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54" name="Google Shape;654;g2e3f534b0b8_0_36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2e3f534b0b8_0_36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6" name="Google Shape;656;g2e3f534b0b8_0_36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2e3f534b0b8_0_36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g2e3f534b0b8_0_36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g2e3f534b0b8_0_36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data allocation</a:t>
            </a:r>
            <a:endParaRPr/>
          </a:p>
        </p:txBody>
      </p:sp>
      <p:sp>
        <p:nvSpPr>
          <p:cNvPr id="660" name="Google Shape;660;g2e3f534b0b8_0_36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require dynamically sized collections of variable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zero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loaded from a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situations we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data type as required (e.g.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to contain the variable number of entities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intial the number of entities we need to cater for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by initial scan of the external data (or similar) ... or guess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to create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 size/capacity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initial data into the allocated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slice if required to add additional records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2e3f534b0b8_0_36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110-dynamicData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g33dbb72671b_0_14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67" name="Google Shape;667;g33dbb72671b_0_14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33dbb72671b_0_14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g33dbb72671b_0_14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70" name="Google Shape;670;g33dbb72671b_0_14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33dbb72671b_0_14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2" name="Google Shape;672;g33dbb72671b_0_14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33dbb72671b_0_14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g33dbb72671b_0_14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g33dbb72671b_0_14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76" name="Google Shape;676;g33dbb72671b_0_14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is "tied" to a related "parent" data type (typically a struct) to perform some operation for that parent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languages we refer to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name because the concepts are similar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data type with which the method is associated as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OO languages a method can also be associated with a base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used to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almost identical to a normal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prefix the method function definition with an indication of the data type with which the method is associated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(e Employee) printEmployee()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that need to change data need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33dbb72671b_0_14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3f3392d7ca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simple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a shock how powerful it is ….. once you get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most other languages you do not need to specifically associate a type with an interface,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lot to do to get this working: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you define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a list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signatures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required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you define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other)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satisfy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instead of 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type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3" name="Google Shape;683;g33f3392d7ca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84" name="Google Shape;684;g33f3392d7ca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33f3392d7ca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g33f3392d7ca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87" name="Google Shape;687;g33f3392d7ca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33f3392d7ca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g33f3392d7ca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33f3392d7ca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g33f3392d7ca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2" name="Google Shape;692;g33f3392d7ca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/>
          </a:p>
        </p:txBody>
      </p:sp>
      <p:sp>
        <p:nvSpPr>
          <p:cNvPr id="693" name="Google Shape;693;g33f3392d7ca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125-interfaces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3f593db202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33" name="Google Shape;133;g33f593db202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3f593db202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33f593db202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36" name="Google Shape;136;g33f593db202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3f593db202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33f593db202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f593db202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33f593db202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33f593db202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VSCode Setup for Go</a:t>
            </a:r>
            <a:endParaRPr/>
          </a:p>
        </p:txBody>
      </p:sp>
      <p:sp>
        <p:nvSpPr>
          <p:cNvPr id="142" name="Google Shape;142;g33f593db202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latest Go compiler for your OS  (from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go.dev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 and then verify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version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folder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Go module (go.mod file -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ALWAYS NEEDED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VSCode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the VSCode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for Go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(varies slightly depending on OS)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(Ctrl-Shift-') then run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 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g2e3f534b0b8_0_46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99" name="Google Shape;699;g2e3f534b0b8_0_46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2e3f534b0b8_0_46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g2e3f534b0b8_0_46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02" name="Google Shape;702;g2e3f534b0b8_0_46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2e3f534b0b8_0_46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4" name="Google Shape;704;g2e3f534b0b8_0_46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2e3f534b0b8_0_46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6" name="Google Shape;706;g2e3f534b0b8_0_46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7" name="Google Shape;707;g2e3f534b0b8_0_46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Thinking about memory management</a:t>
            </a:r>
            <a:endParaRPr/>
          </a:p>
        </p:txBody>
      </p:sp>
      <p:sp>
        <p:nvSpPr>
          <p:cNvPr id="708" name="Google Shape;708;g2e3f534b0b8_0_46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apps we don't really need to worry about how memory is allocated for our variables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runtime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compiler detects basic variables that are only used within a function then they will typically live on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"long lived" and/or used across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boundaries then they memory is allocated from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(outside of the STACK area)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responsible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when no longer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scalability then more thought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2e3f534b0b8_0_46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130-gcDarkside.go / 140-whyBitwise.go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g2e3f534b0b8_0_44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15" name="Google Shape;715;g2e3f534b0b8_0_44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g2e3f534b0b8_0_44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g2e3f534b0b8_0_44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18" name="Google Shape;718;g2e3f534b0b8_0_44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g2e3f534b0b8_0_44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g2e3f534b0b8_0_44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2e3f534b0b8_0_44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g2e3f534b0b8_0_44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3" name="Google Shape;723;g2e3f534b0b8_0_44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 simple Employee custom package</a:t>
            </a:r>
            <a:endParaRPr/>
          </a:p>
        </p:txBody>
      </p:sp>
      <p:sp>
        <p:nvSpPr>
          <p:cNvPr id="724" name="Google Shape;724;g2e3f534b0b8_0_44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our examples so far we have used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main.go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for all our source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in 110-dynamicData both the Employee struct and the app code were mixed in a single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would typically have had at least: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 a custom package containing our Employee Struct and any methods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code that uses 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this: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folder hierarchy with subfolder for Employee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go.mod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root folder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e3f534b0b8_0_44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150-employeePackage.go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g2e3f534b0b8_0_50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31" name="Google Shape;731;g2e3f534b0b8_0_50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g2e3f534b0b8_0_50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g2e3f534b0b8_0_50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34" name="Google Shape;734;g2e3f534b0b8_0_50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g2e3f534b0b8_0_50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g2e3f534b0b8_0_50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2e3f534b0b8_0_50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g2e3f534b0b8_0_50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g2e3f534b0b8_0_50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740" name="Google Shape;740;g2e3f534b0b8_0_50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2e3f534b0b8_0_50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120-simpleAnonFunction.go /130-returningAFunction.go / 140-anonFunctionSliceSort.go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g2e3f534b0b8_0_49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47" name="Google Shape;747;g2e3f534b0b8_0_49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g2e3f534b0b8_0_49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9" name="Google Shape;749;g2e3f534b0b8_0_49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50" name="Google Shape;750;g2e3f534b0b8_0_49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2e3f534b0b8_0_49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2" name="Google Shape;752;g2e3f534b0b8_0_49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2e3f534b0b8_0_49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g2e3f534b0b8_0_49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g2e3f534b0b8_0_49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in Go</a:t>
            </a:r>
            <a:endParaRPr/>
          </a:p>
        </p:txBody>
      </p:sp>
      <p:sp>
        <p:nvSpPr>
          <p:cNvPr id="756" name="Google Shape;756;g2e3f534b0b8_0_49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modern programming languages offer some mechanism to allow us to execute tasks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C++ we have APIs/libraries that allow us to create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C#/.Net provides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/ await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keywords to simplify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concurrent execution of 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these languages some common aspects of concurrency can be complicated, notably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Synchronisation (i.e. across thread boundaries)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data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these reasons Go was designed from the beginning to adopt a robust  and simple code approach for 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2e3f534b0b8_0_49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g2e3f534b0b8_0_52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63" name="Google Shape;763;g2e3f534b0b8_0_52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2e3f534b0b8_0_52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g2e3f534b0b8_0_52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66" name="Google Shape;766;g2e3f534b0b8_0_52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g2e3f534b0b8_0_52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8" name="Google Shape;768;g2e3f534b0b8_0_52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2e3f534b0b8_0_52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g2e3f534b0b8_0_52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g2e3f534b0b8_0_52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72" name="Google Shape;772;g2e3f534b0b8_0_52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a prefix statement for any function (which we call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func myFunc()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function to execute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2e3f534b0b8_0_52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160-simpleGoroutine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2e3f534b0b8_0_523"/>
          <p:cNvSpPr txBox="1"/>
          <p:nvPr/>
        </p:nvSpPr>
        <p:spPr>
          <a:xfrm>
            <a:off x="4264050" y="2410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8.2/8.3)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g2e3f534b0b8_0_53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80" name="Google Shape;780;g2e3f534b0b8_0_53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g2e3f534b0b8_0_53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g2e3f534b0b8_0_53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83" name="Google Shape;783;g2e3f534b0b8_0_53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g2e3f534b0b8_0_53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5" name="Google Shape;785;g2e3f534b0b8_0_53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2e3f534b0b8_0_53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7" name="Google Shape;787;g2e3f534b0b8_0_53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g2e3f534b0b8_0_53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89" name="Google Shape;789;g2e3f534b0b8_0_53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forms of channel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1 message (item) at a time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used for simple synchronisation between fewer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queue with a defined 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to allow goroutines to share data/results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2e3f534b0b8_0_53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g2e3f534b0b8_0_56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96" name="Google Shape;796;g2e3f534b0b8_0_56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g2e3f534b0b8_0_56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g2e3f534b0b8_0_56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99" name="Google Shape;799;g2e3f534b0b8_0_56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g2e3f534b0b8_0_56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g2e3f534b0b8_0_56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2e3f534b0b8_0_56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g2e3f534b0b8_0_56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4" name="Google Shape;804;g2e3f534b0b8_0_56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805" name="Google Shape;805;g2e3f534b0b8_0_56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 that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ch1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		// only used for synch - no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ch3 := make(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 Employee, 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// buffered with capacity of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:=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:=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 read from ch into 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&lt;-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		// send on 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close(ch)	// can be read from but no write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2e3f534b0b8_0_569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180-channelChallenges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g2e3f534b0b8_0_5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12" name="Google Shape;812;g2e3f534b0b8_0_5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g2e3f534b0b8_0_5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g2e3f534b0b8_0_5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15" name="Google Shape;815;g2e3f534b0b8_0_5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g2e3f534b0b8_0_5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7" name="Google Shape;817;g2e3f534b0b8_0_5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2e3f534b0b8_0_5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Google Shape;819;g2e3f534b0b8_0_5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g2e3f534b0b8_0_5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on gotest</a:t>
            </a:r>
            <a:endParaRPr/>
          </a:p>
        </p:txBody>
      </p:sp>
      <p:sp>
        <p:nvSpPr>
          <p:cNvPr id="821" name="Google Shape;821;g2e3f534b0b8_0_586"/>
          <p:cNvSpPr txBox="1"/>
          <p:nvPr/>
        </p:nvSpPr>
        <p:spPr>
          <a:xfrm>
            <a:off x="1079000" y="2564000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files with "_test.go" file name suffix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"testing"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with the following signature pattern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TestMyfunc(*testing.T) { …. 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Note: The suffix to "Test" for the func must start with uppercase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test case use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!Myfunc("bad test param")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t.Error(`MyFunc("bad test param") = false`)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gotest can also run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2e3f534b0b8_0_58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11.1)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2"/>
          <p:cNvGrpSpPr/>
          <p:nvPr/>
        </p:nvGrpSpPr>
        <p:grpSpPr>
          <a:xfrm>
            <a:off x="-213644" y="-144661"/>
            <a:ext cx="18501644" cy="1687711"/>
            <a:chOff x="0" y="-38100"/>
            <a:chExt cx="4872861" cy="444500"/>
          </a:xfrm>
        </p:grpSpPr>
        <p:sp>
          <p:nvSpPr>
            <p:cNvPr id="828" name="Google Shape;828;p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"/>
            <p:cNvSpPr txBox="1"/>
            <p:nvPr/>
          </p:nvSpPr>
          <p:spPr>
            <a:xfrm>
              <a:off x="0" y="-38100"/>
              <a:ext cx="487286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2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31" name="Google Shape;831;p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3" name="Google Shape;833;p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5" name="Google Shape;835;p2"/>
          <p:cNvCxnSpPr/>
          <p:nvPr/>
        </p:nvCxnSpPr>
        <p:spPr>
          <a:xfrm flipH="1" rot="10800000">
            <a:off x="2085623" y="1543050"/>
            <a:ext cx="16202377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2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Frequently used Go Tool options</a:t>
            </a:r>
            <a:endParaRPr/>
          </a:p>
        </p:txBody>
      </p:sp>
      <p:graphicFrame>
        <p:nvGraphicFramePr>
          <p:cNvPr id="837" name="Google Shape;837;p2"/>
          <p:cNvGraphicFramePr/>
          <p:nvPr/>
        </p:nvGraphicFramePr>
        <p:xfrm>
          <a:off x="845725" y="25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{7EC2A3FC-E5FC-4A97-844B-78BC8B057DE1}</a:tableStyleId>
              </a:tblPr>
              <a:tblGrid>
                <a:gridCol w="2082750"/>
                <a:gridCol w="1430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shortcut for build/run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mod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init and configure go.mod file options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get</a:t>
                      </a:r>
                      <a:endParaRPr sz="3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download and install non-standard libraries / dependencies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build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compile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install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compile </a:t>
                      </a:r>
                      <a:r>
                        <a:rPr b="1" lang="en-US" sz="3700">
                          <a:solidFill>
                            <a:schemeClr val="dk1"/>
                          </a:solidFill>
                        </a:rPr>
                        <a:t>and install</a:t>
                      </a: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test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test packages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fmt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execute </a:t>
                      </a:r>
                      <a:r>
                        <a:rPr b="1" lang="en-US" sz="3700"/>
                        <a:t>gofmt </a:t>
                      </a:r>
                      <a:r>
                        <a:rPr lang="en-US" sz="3700"/>
                        <a:t>on module files to produce standardised code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doc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</a:t>
                      </a:r>
                      <a:r>
                        <a:rPr b="1" lang="en-US" sz="3700"/>
                        <a:t>godoc </a:t>
                      </a:r>
                      <a:r>
                        <a:rPr lang="en-US" sz="3700"/>
                        <a:t>- browse documentation form standardised comments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38" name="Google Shape;838;p2"/>
          <p:cNvSpPr txBox="1"/>
          <p:nvPr/>
        </p:nvSpPr>
        <p:spPr>
          <a:xfrm>
            <a:off x="3654450" y="1648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10.7)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g2e3f534b0b8_0_6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44" name="Google Shape;844;g2e3f534b0b8_0_6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g2e3f534b0b8_0_6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g2e3f534b0b8_0_6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47" name="Google Shape;847;g2e3f534b0b8_0_6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g2e3f534b0b8_0_6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9" name="Google Shape;849;g2e3f534b0b8_0_6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2e3f534b0b8_0_6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1" name="Google Shape;851;g2e3f534b0b8_0_6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g2e3f534b0b8_0_6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Channels</a:t>
            </a:r>
            <a:endParaRPr/>
          </a:p>
        </p:txBody>
      </p:sp>
      <p:sp>
        <p:nvSpPr>
          <p:cNvPr id="853" name="Google Shape;853;g2e3f534b0b8_0_6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channels can be risky when used for complex synch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"goroutine leak"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goroutines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garbage collected!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easiest way to make your shared variables "thread safe"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manage synchronisation/completion of multiple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waitgroup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 need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force a goroutine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period is exceeded use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can be used to take input from the first of many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2e3f534b0b8_0_61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190-moreConcurrrency.go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3f593db202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48" name="Google Shape;148;g33f593db202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33f593db202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g33f593db202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51" name="Google Shape;151;g33f593db202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3f593db202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g33f593db202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f593db202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33f593db202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33f593db202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Debugging Go with VSCode</a:t>
            </a:r>
            <a:endParaRPr/>
          </a:p>
        </p:txBody>
      </p:sp>
      <p:sp>
        <p:nvSpPr>
          <p:cNvPr id="157" name="Google Shape;157;g33f593db202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folder containing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go.mod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need to create one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XXXXX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few statements and set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 (F9)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debug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settings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json (needed in each target folder)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and Debug Tools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left pane  (Ctrl-Shift-D)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launch.json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default "Go: Launch Debug/Test the package …."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and close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launch.json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debug with keyboard shortcuts: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F10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Over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F11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Into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33f593db20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4622" y="5131522"/>
            <a:ext cx="800700" cy="9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g2e3f534b0b8_0_60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60" name="Google Shape;860;g2e3f534b0b8_0_60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g2e3f534b0b8_0_60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g2e3f534b0b8_0_60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63" name="Google Shape;863;g2e3f534b0b8_0_60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g2e3f534b0b8_0_60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g2e3f534b0b8_0_60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2e3f534b0b8_0_60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g2e3f534b0b8_0_60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8" name="Google Shape;868;g2e3f534b0b8_0_601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4" name="Google Shape;874;p5"/>
          <p:cNvGrpSpPr/>
          <p:nvPr/>
        </p:nvGrpSpPr>
        <p:grpSpPr>
          <a:xfrm>
            <a:off x="-213644" y="-144661"/>
            <a:ext cx="18501644" cy="1566570"/>
            <a:chOff x="0" y="-38100"/>
            <a:chExt cx="4872861" cy="412594"/>
          </a:xfrm>
        </p:grpSpPr>
        <p:sp>
          <p:nvSpPr>
            <p:cNvPr id="875" name="Google Shape;875;p5"/>
            <p:cNvSpPr/>
            <p:nvPr/>
          </p:nvSpPr>
          <p:spPr>
            <a:xfrm>
              <a:off x="0" y="0"/>
              <a:ext cx="4872861" cy="374494"/>
            </a:xfrm>
            <a:custGeom>
              <a:rect b="b" l="l" r="r" t="t"/>
              <a:pathLst>
                <a:path extrusionOk="0" h="374494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374494"/>
                  </a:lnTo>
                  <a:lnTo>
                    <a:pt x="0" y="374494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"/>
            <p:cNvSpPr txBox="1"/>
            <p:nvPr/>
          </p:nvSpPr>
          <p:spPr>
            <a:xfrm>
              <a:off x="0" y="-38100"/>
              <a:ext cx="4872861" cy="412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5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78" name="Google Shape;878;p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0" name="Google Shape;880;p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5"/>
          <p:cNvSpPr/>
          <p:nvPr/>
        </p:nvSpPr>
        <p:spPr>
          <a:xfrm>
            <a:off x="-1057519" y="3303440"/>
            <a:ext cx="11104602" cy="5322642"/>
          </a:xfrm>
          <a:custGeom>
            <a:rect b="b" l="l" r="r" t="t"/>
            <a:pathLst>
              <a:path extrusionOk="0" h="5322642" w="11104602">
                <a:moveTo>
                  <a:pt x="0" y="0"/>
                </a:moveTo>
                <a:lnTo>
                  <a:pt x="11104602" y="0"/>
                </a:lnTo>
                <a:lnTo>
                  <a:pt x="11104602" y="5322642"/>
                </a:lnTo>
                <a:lnTo>
                  <a:pt x="0" y="5322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5"/>
          <p:cNvSpPr txBox="1"/>
          <p:nvPr/>
        </p:nvSpPr>
        <p:spPr>
          <a:xfrm>
            <a:off x="438599" y="4118117"/>
            <a:ext cx="8598579" cy="26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88" name="Google Shape;888;p6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2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0" name="Google Shape;890;p6"/>
          <p:cNvSpPr/>
          <p:nvPr/>
        </p:nvSpPr>
        <p:spPr>
          <a:xfrm>
            <a:off x="0" y="0"/>
            <a:ext cx="21617295" cy="10287000"/>
          </a:xfrm>
          <a:custGeom>
            <a:rect b="b" l="l" r="r" t="t"/>
            <a:pathLst>
              <a:path extrusionOk="0" h="10287000" w="21617295">
                <a:moveTo>
                  <a:pt x="0" y="0"/>
                </a:moveTo>
                <a:lnTo>
                  <a:pt x="21617295" y="0"/>
                </a:lnTo>
                <a:lnTo>
                  <a:pt x="216172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b="-10757" l="-10355" r="0" t="-2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1" name="Google Shape;891;p6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92" name="Google Shape;892;p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4" name="Google Shape;894;p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6"/>
          <p:cNvSpPr txBox="1"/>
          <p:nvPr/>
        </p:nvSpPr>
        <p:spPr>
          <a:xfrm>
            <a:off x="1901854" y="2677959"/>
            <a:ext cx="14533022" cy="340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for choosing </a:t>
            </a:r>
            <a:r>
              <a:rPr b="1" lang="en-US" sz="54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us </a:t>
            </a:r>
            <a:endParaRPr/>
          </a:p>
          <a:p>
            <a:pPr indent="0" lvl="0" marL="0" marR="0" rtl="0" algn="ctr">
              <a:lnSpc>
                <a:spcPct val="5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99">
              <a:solidFill>
                <a:srgbClr val="179C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hope you have enjoyed the course and the content.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Please feel free to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contact us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further your learning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journey</a:t>
            </a:r>
            <a:r>
              <a:rPr b="1"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us.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walk this path together. At Ratio, your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success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our </a:t>
            </a:r>
            <a:r>
              <a:rPr b="1" lang="en-US" sz="2899">
                <a:solidFill>
                  <a:srgbClr val="18A6B5"/>
                </a:solidFill>
                <a:latin typeface="Raleway"/>
                <a:ea typeface="Raleway"/>
                <a:cs typeface="Raleway"/>
                <a:sym typeface="Raleway"/>
              </a:rPr>
              <a:t>destination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sp>
        <p:nvSpPr>
          <p:cNvPr id="896" name="Google Shape;896;p6"/>
          <p:cNvSpPr txBox="1"/>
          <p:nvPr/>
        </p:nvSpPr>
        <p:spPr>
          <a:xfrm>
            <a:off x="1028700" y="8709563"/>
            <a:ext cx="2534096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sales@yourratio.co.uk</a:t>
            </a:r>
            <a:endParaRPr/>
          </a:p>
        </p:txBody>
      </p:sp>
      <p:sp>
        <p:nvSpPr>
          <p:cNvPr id="897" name="Google Shape;897;p6"/>
          <p:cNvSpPr txBox="1"/>
          <p:nvPr/>
        </p:nvSpPr>
        <p:spPr>
          <a:xfrm>
            <a:off x="1028700" y="9210675"/>
            <a:ext cx="2300734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(+44) 0333 050 0977</a:t>
            </a:r>
            <a:endParaRPr/>
          </a:p>
        </p:txBody>
      </p:sp>
      <p:sp>
        <p:nvSpPr>
          <p:cNvPr id="898" name="Google Shape;898;p6"/>
          <p:cNvSpPr/>
          <p:nvPr/>
        </p:nvSpPr>
        <p:spPr>
          <a:xfrm>
            <a:off x="362452" y="8677406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6"/>
          <p:cNvSpPr/>
          <p:nvPr/>
        </p:nvSpPr>
        <p:spPr>
          <a:xfrm>
            <a:off x="362452" y="9178518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33dbb72671b_0_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64" name="Google Shape;164;g33dbb72671b_0_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33dbb72671b_0_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g33dbb72671b_0_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67" name="Google Shape;167;g33dbb72671b_0_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33dbb72671b_0_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g33dbb72671b_0_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dbb72671b_0_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g33dbb72671b_0_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33dbb72671b_0_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73" name="Google Shape;173;g33dbb72671b_0_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design focus for Go was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modernised adaptation of C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opinionated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some ways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notably to simplify parsing and reduce compile times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package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for the boot loaded to start the app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package can make use of other packages via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context / scope blocks delimited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simplify parsing the starting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always be at the end of a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spaces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accidentally used for line endings is ignored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3dbb72671b_0_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3dbb72671b_0_15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80" name="Google Shape;180;g33dbb72671b_0_15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3dbb72671b_0_15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g33dbb72671b_0_15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83" name="Google Shape;183;g33dbb72671b_0_15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33dbb72671b_0_15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33dbb72671b_0_15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3dbb72671b_0_15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33dbb72671b_0_15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33dbb72671b_0_15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89" name="Google Shape;189;g33dbb72671b_0_15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Package and 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Import considerations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library references will work automatically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"go get" for additional packages (not in std library)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import unused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custom packages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"root" folder containing your "main.go" module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subfolders for your extra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them within your app using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"myModuleName/MyExtraPackage"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3dbb72671b_0_15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33dbb72671b_0_16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96" name="Google Shape;196;g33dbb72671b_0_16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33dbb72671b_0_16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33dbb72671b_0_16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99" name="Google Shape;199;g33dbb72671b_0_16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33dbb72671b_0_16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g33dbb72671b_0_16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3dbb72671b_0_16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33dbb72671b_0_16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33dbb72671b_0_16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205" name="Google Shape;205;g33dbb72671b_0_16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and conventions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sensitivity and data hiding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names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short, camelCased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"Visibility"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character case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case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"Private"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visible / accessible within the context of definition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"Public"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 / accessible externally (e.g. from other packages)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ignore rest of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everything in between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dbb72671b_0_16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2e3f534b0b8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12" name="Google Shape;212;g2e3f534b0b8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2e3f534b0b8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g2e3f534b0b8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15" name="Google Shape;215;g2e3f534b0b8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e3f534b0b8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2e3f534b0b8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e3f534b0b8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2e3f534b0b8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2e3f534b0b8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Unusual Operators (from C)</a:t>
            </a:r>
            <a:endParaRPr/>
          </a:p>
        </p:txBody>
      </p:sp>
      <p:graphicFrame>
        <p:nvGraphicFramePr>
          <p:cNvPr id="221" name="Google Shape;221;g2e3f534b0b8_0_0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{7EC2A3FC-E5FC-4A97-844B-78BC8B057DE1}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++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Increment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myInt++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</a:t>
                      </a:r>
                      <a:r>
                        <a:rPr lang="en-US" sz="1000"/>
                        <a:t> </a:t>
                      </a:r>
                      <a:r>
                        <a:rPr lang="en-US" sz="4000"/>
                        <a:t>- 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Decrement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myInt--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Add to (or append)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    myInt += 3   </a:t>
                      </a: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myString += "cat"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Subtract from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-= 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*=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Multiply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*= 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/=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Divide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/= 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Ratio</dc:creator>
</cp:coreProperties>
</file>