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10287000" cx="18288000"/>
  <p:notesSz cx="6858000" cy="9144000"/>
  <p:embeddedFontLst>
    <p:embeddedFont>
      <p:font typeface="Raleway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1" roundtripDataSignature="AMtx7mgLCM+LwjM+IyX7RbT1XZPu5WJ4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9A0A3E-7545-4022-823E-FCED546C3964}">
  <a:tblStyle styleId="{019A0A3E-7545-4022-823E-FCED546C39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aleway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Raleway-regular.fnt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Raleway-italic.fntdata"/><Relationship Id="rId14" Type="http://schemas.openxmlformats.org/officeDocument/2006/relationships/slide" Target="slides/slide8.xml"/><Relationship Id="rId58" Type="http://schemas.openxmlformats.org/officeDocument/2006/relationships/font" Target="fonts/Raleway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e3f534b0b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e3f534b0b8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3f534b0b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e3f534b0b8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e3f534b0b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e3f534b0b8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e3f534b0b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e3f534b0b8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3dbb72671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33dbb72671b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3dc18ebeb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3dc18ebeb5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e3f534b0b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2e3f534b0b8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3dc18ebeb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33dc18ebeb5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3dc18ebeb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33dc18ebeb5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e3f534b0b8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2e3f534b0b8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dbb7267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3dbb72671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e3f534b0b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2e3f534b0b8_0_3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e3f534b0b8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2e3f534b0b8_0_3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e3f534b0b8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2e3f534b0b8_0_3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e3f534b0b8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2e3f534b0b8_0_2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e3f534b0b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2e3f534b0b8_0_2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e3f534b0b8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2e3f534b0b8_0_2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e3f534b0b8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2e3f534b0b8_0_2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e3f534b0b8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2e3f534b0b8_0_4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e3f534b0b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2e3f534b0b8_0_2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e3f534b0b8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2e3f534b0b8_0_4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dbb72671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3dbb72671b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3dc18ebeb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33dc18ebeb5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e3f534b0b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2e3f534b0b8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e3f534b0b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2e3f534b0b8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3dc18ebeb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g33dc18ebeb5_0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e3f534b0b8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g2e3f534b0b8_0_3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e3f534b0b8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2e3f534b0b8_0_3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33dbb72671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g33dbb72671b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3f3392d7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g33f3392d7c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e3f534b0b8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g2e3f534b0b8_0_4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e3f534b0b8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g2e3f534b0b8_0_4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dbb72671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3dbb72671b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e3f534b0b8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g2e3f534b0b8_0_5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e3f534b0b8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g2e3f534b0b8_0_4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e3f534b0b8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g2e3f534b0b8_0_5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e3f534b0b8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g2e3f534b0b8_0_5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e3f534b0b8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g2e3f534b0b8_0_5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e3f534b0b8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g2e3f534b0b8_0_5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e3f534b0b8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g2e3f534b0b8_0_6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e3f534b0b8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g2e3f534b0b8_0_6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dbb72671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3dbb72671b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dbb72671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3dbb72671b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3f534b0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e3f534b0b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3f534b0b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e3f534b0b8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3f534b0b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e3f534b0b8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213644" y="-144661"/>
            <a:ext cx="18501644" cy="10431661"/>
            <a:chOff x="0" y="-38100"/>
            <a:chExt cx="4872861" cy="2747433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4872861" cy="2709333"/>
            </a:xfrm>
            <a:custGeom>
              <a:rect b="b" l="l" r="r" t="t"/>
              <a:pathLst>
                <a:path extrusionOk="0" h="2709333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0" y="-38100"/>
              <a:ext cx="4872861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/>
          <p:nvPr/>
        </p:nvSpPr>
        <p:spPr>
          <a:xfrm>
            <a:off x="0" y="0"/>
            <a:ext cx="18546084" cy="10287000"/>
          </a:xfrm>
          <a:custGeom>
            <a:rect b="b" l="l" r="r" t="t"/>
            <a:pathLst>
              <a:path extrusionOk="0" h="10287000" w="18546084">
                <a:moveTo>
                  <a:pt x="0" y="0"/>
                </a:moveTo>
                <a:lnTo>
                  <a:pt x="18546084" y="0"/>
                </a:lnTo>
                <a:lnTo>
                  <a:pt x="1854608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4000"/>
            </a:blip>
            <a:stretch>
              <a:fillRect b="-23213" l="-6313" r="0" t="-81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" name="Google Shape;88;p1"/>
          <p:cNvGrpSpPr/>
          <p:nvPr/>
        </p:nvGrpSpPr>
        <p:grpSpPr>
          <a:xfrm rot="5400000">
            <a:off x="-153334" y="153334"/>
            <a:ext cx="2496299" cy="2189632"/>
            <a:chOff x="0" y="-38100"/>
            <a:chExt cx="914431" cy="802094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0" y="-38100"/>
              <a:ext cx="800131" cy="802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2745904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3" y="0"/>
                </a:lnTo>
                <a:lnTo>
                  <a:pt x="6401303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-687600" y="3419050"/>
            <a:ext cx="15337291" cy="6326487"/>
          </a:xfrm>
          <a:custGeom>
            <a:rect b="b" l="l" r="r" t="t"/>
            <a:pathLst>
              <a:path extrusionOk="0" h="4712467" w="9831597">
                <a:moveTo>
                  <a:pt x="0" y="0"/>
                </a:moveTo>
                <a:lnTo>
                  <a:pt x="9831597" y="0"/>
                </a:lnTo>
                <a:lnTo>
                  <a:pt x="9831597" y="4712467"/>
                </a:lnTo>
                <a:lnTo>
                  <a:pt x="0" y="47124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80000"/>
            </a:blip>
            <a:stretch>
              <a:fillRect b="-13674" l="0" r="0" t="-1367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7289629" y="5737174"/>
            <a:ext cx="9525" cy="323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55553" y="3725550"/>
            <a:ext cx="12590400" cy="12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00">
                <a:solidFill>
                  <a:srgbClr val="1695A3"/>
                </a:solidFill>
                <a:latin typeface="Raleway"/>
                <a:ea typeface="Raleway"/>
                <a:cs typeface="Raleway"/>
                <a:sym typeface="Raleway"/>
              </a:rPr>
              <a:t>Go</a:t>
            </a:r>
            <a:r>
              <a:rPr lang="en-US" sz="8300">
                <a:solidFill>
                  <a:srgbClr val="032C4A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6000">
                <a:solidFill>
                  <a:srgbClr val="032C4A"/>
                </a:solidFill>
                <a:latin typeface="Raleway"/>
                <a:ea typeface="Raleway"/>
                <a:cs typeface="Raleway"/>
                <a:sym typeface="Raleway"/>
              </a:rPr>
              <a:t>for Experienced Developers</a:t>
            </a:r>
            <a:endParaRPr sz="6000"/>
          </a:p>
        </p:txBody>
      </p:sp>
      <p:sp>
        <p:nvSpPr>
          <p:cNvPr id="96" name="Google Shape;96;p1"/>
          <p:cNvSpPr txBox="1"/>
          <p:nvPr/>
        </p:nvSpPr>
        <p:spPr>
          <a:xfrm>
            <a:off x="466595" y="5811502"/>
            <a:ext cx="23898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Inmarsat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563956" y="6738475"/>
            <a:ext cx="69366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Presented by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Peter Willmot</a:t>
            </a:r>
            <a:br>
              <a:rPr lang="en-US" sz="2800">
                <a:latin typeface="Raleway"/>
                <a:ea typeface="Raleway"/>
                <a:cs typeface="Raleway"/>
                <a:sym typeface="Raleway"/>
              </a:rPr>
            </a:br>
            <a:r>
              <a:rPr lang="en-US" sz="2800">
                <a:latin typeface="Raleway"/>
                <a:ea typeface="Raleway"/>
                <a:cs typeface="Raleway"/>
                <a:sym typeface="Raleway"/>
              </a:rPr>
              <a:t>peter@QrQr.uk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g2e3f534b0b8_0_72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227" name="Google Shape;227;g2e3f534b0b8_0_72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g2e3f534b0b8_0_72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" name="Google Shape;229;g2e3f534b0b8_0_72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230" name="Google Shape;230;g2e3f534b0b8_0_72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g2e3f534b0b8_0_72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g2e3f534b0b8_0_72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2e3f534b0b8_0_72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g2e3f534b0b8_0_72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g2e3f534b0b8_0_72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Variable declarations</a:t>
            </a:r>
            <a:endParaRPr/>
          </a:p>
        </p:txBody>
      </p:sp>
      <p:sp>
        <p:nvSpPr>
          <p:cNvPr id="236" name="Google Shape;236;g2e3f534b0b8_0_72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Declaration forms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 / full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initialiser  (will always be assigned zero or null value)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myVar int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myVar1, myVar2 string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initialiser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myVar int = 42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("shortcut")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for "local variables" (data type is inferred from initialiser)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myVar := 42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g2e3f534b0b8_0_86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242" name="Google Shape;242;g2e3f534b0b8_0_86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g2e3f534b0b8_0_86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g2e3f534b0b8_0_86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245" name="Google Shape;245;g2e3f534b0b8_0_86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g2e3f534b0b8_0_86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g2e3f534b0b8_0_86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2e3f534b0b8_0_86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" name="Google Shape;249;g2e3f534b0b8_0_86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g2e3f534b0b8_0_86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Variable declarations</a:t>
            </a:r>
            <a:endParaRPr/>
          </a:p>
        </p:txBody>
      </p:sp>
      <p:sp>
        <p:nvSpPr>
          <p:cNvPr id="251" name="Google Shape;251;g2e3f534b0b8_0_86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Variable Declaration forms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Compound  ("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form)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myVar, anotherVar := 42, 77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Discard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Go, you are not allowed to declare a variable without using it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a function returns many values in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some of which you may not need to refer to so you "discard" them with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symbol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myIntVar, err := strconv.Atoi(strVar)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err != nil …. COMPULSORY           (or similar)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myIntVar, _ := strconv.Atoi(strVar)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g2e3f534b0b8_0_10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257" name="Google Shape;257;g2e3f534b0b8_0_10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g2e3f534b0b8_0_10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g2e3f534b0b8_0_10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260" name="Google Shape;260;g2e3f534b0b8_0_10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g2e3f534b0b8_0_10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g2e3f534b0b8_0_10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2e3f534b0b8_0_10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g2e3f534b0b8_0_10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g2e3f534b0b8_0_100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Variable declaration and Scope</a:t>
            </a:r>
            <a:endParaRPr/>
          </a:p>
        </p:txBody>
      </p:sp>
      <p:sp>
        <p:nvSpPr>
          <p:cNvPr id="266" name="Google Shape;266;g2e3f534b0b8_0_100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other ways to declare and initialise variables that we will cover later: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new()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 can be used to create and initialise a data entity of a type but it provides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variable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the { } syntax to initialise multiple field values within a struct on variable declaration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also have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anonymous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- notably used for struct types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GUIDANCE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long-term readability and maintainability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 to provide a single declaration per line with meaningful names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g2e3f534b0b8_0_114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272" name="Google Shape;272;g2e3f534b0b8_0_114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g2e3f534b0b8_0_114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" name="Google Shape;274;g2e3f534b0b8_0_114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275" name="Google Shape;275;g2e3f534b0b8_0_114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g2e3f534b0b8_0_114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g2e3f534b0b8_0_114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2e3f534b0b8_0_114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g2e3f534b0b8_0_114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g2e3f534b0b8_0_114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 Basic Data Types</a:t>
            </a:r>
            <a:endParaRPr/>
          </a:p>
        </p:txBody>
      </p:sp>
      <p:sp>
        <p:nvSpPr>
          <p:cNvPr id="281" name="Google Shape;281;g2e3f534b0b8_0_114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 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intN, uint, uintN, uintptr   (N = 8, 16, 32, 64) (u prefix = unsigned)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is synonym for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uint8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(unsigned 8 bit integer)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32, float64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64, complex128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representation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(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ASCII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also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uint8)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(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UNICODE)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(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immutable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{}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- empty struct  (zero bytes)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g33dbb72671b_0_98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287" name="Google Shape;287;g33dbb72671b_0_98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g33dbb72671b_0_98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9" name="Google Shape;289;g33dbb72671b_0_98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290" name="Google Shape;290;g33dbb72671b_0_98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g33dbb72671b_0_98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g33dbb72671b_0_98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33dbb72671b_0_98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g33dbb72671b_0_98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5" name="Google Shape;295;g33dbb72671b_0_98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Go type comversions and casts</a:t>
            </a:r>
            <a:endParaRPr/>
          </a:p>
        </p:txBody>
      </p:sp>
      <p:sp>
        <p:nvSpPr>
          <p:cNvPr id="296" name="Google Shape;296;g33dbb72671b_0_98"/>
          <p:cNvSpPr txBox="1"/>
          <p:nvPr/>
        </p:nvSpPr>
        <p:spPr>
          <a:xfrm>
            <a:off x="1010050" y="2563975"/>
            <a:ext cx="16658100" cy="3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strconv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package (part of the std library) caters for conversions between values of basic types, eg: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Atoi()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argument to an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Itoa()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Convert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argument to an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result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33dbb72671b_0_98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10-typeconv.go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33dbb72671b_0_98"/>
          <p:cNvSpPr txBox="1"/>
          <p:nvPr/>
        </p:nvSpPr>
        <p:spPr>
          <a:xfrm>
            <a:off x="1162450" y="5840575"/>
            <a:ext cx="16658100" cy="3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cast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tell Go that we want a value of one type to intentionally be interpreted as another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necessary because of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strongly typed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nature of the Go language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myFloat := 3.1415	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 myInt int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 = myFloat            // compile error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 = int(myFloat)    // no error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33dbb72671b_0_98"/>
          <p:cNvSpPr txBox="1"/>
          <p:nvPr/>
        </p:nvSpPr>
        <p:spPr>
          <a:xfrm>
            <a:off x="8372675" y="50210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20-typecast.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g33dc18ebeb5_0_2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305" name="Google Shape;305;g33dc18ebeb5_0_2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g33dc18ebeb5_0_2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g33dc18ebeb5_0_2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308" name="Google Shape;308;g33dc18ebeb5_0_2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g33dc18ebeb5_0_2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0" name="Google Shape;310;g33dc18ebeb5_0_2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33dc18ebeb5_0_2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2" name="Google Shape;312;g33dc18ebeb5_0_2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" name="Google Shape;313;g33dc18ebeb5_0_20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Aggregate Data Types</a:t>
            </a:r>
            <a:endParaRPr/>
          </a:p>
        </p:txBody>
      </p:sp>
      <p:sp>
        <p:nvSpPr>
          <p:cNvPr id="314" name="Google Shape;314;g33dc18ebeb5_0_20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of elements of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data type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myIntArr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[5]int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often use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}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sets for initialisation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myPrimes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=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2, 3, 5, 7, 11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Invalue element references could be compile error or panic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of elements of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data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myIntSlice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[]int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"enumerable" in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33dc18ebeb5_0_20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30-badArray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g2e3f534b0b8_0_156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321" name="Google Shape;321;g2e3f534b0b8_0_156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g2e3f534b0b8_0_156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3" name="Google Shape;323;g2e3f534b0b8_0_156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324" name="Google Shape;324;g2e3f534b0b8_0_156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g2e3f534b0b8_0_156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6" name="Google Shape;326;g2e3f534b0b8_0_156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2e3f534b0b8_0_156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Google Shape;328;g2e3f534b0b8_0_156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9" name="Google Shape;329;g2e3f534b0b8_0_156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Aggregate Data Types : map</a:t>
            </a:r>
            <a:endParaRPr/>
          </a:p>
        </p:txBody>
      </p:sp>
      <p:sp>
        <p:nvSpPr>
          <p:cNvPr id="330" name="Google Shape;330;g2e3f534b0b8_0_156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an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enumerable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type,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implements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Key / Value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pair collection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 is unique and is used to refer to an associated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associated with an valid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map can be retrieved via the tuple that provides both the value (if known) and an indication of unknown (if applicable)</a:t>
            </a:r>
            <a:b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enumerable, can also be the target of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2e3f534b0b8_0_156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40-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simpleMap.go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g33dc18ebeb5_0_8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337" name="Google Shape;337;g33dc18ebeb5_0_8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g33dc18ebeb5_0_8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9" name="Google Shape;339;g33dc18ebeb5_0_8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340" name="Google Shape;340;g33dc18ebeb5_0_8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g33dc18ebeb5_0_8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2" name="Google Shape;342;g33dc18ebeb5_0_8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33dc18ebeb5_0_8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4" name="Google Shape;344;g33dc18ebeb5_0_8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5" name="Google Shape;345;g33dc18ebeb5_0_80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Complex Types : struct</a:t>
            </a:r>
            <a:endParaRPr/>
          </a:p>
        </p:txBody>
      </p:sp>
      <p:sp>
        <p:nvSpPr>
          <p:cNvPr id="346" name="Google Shape;346;g33dc18ebeb5_0_80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 allows us to define a collection of related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fields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any valid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ID					int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Name			string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Salary			float64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33dc18ebeb5_0_80"/>
          <p:cNvSpPr txBox="1"/>
          <p:nvPr/>
        </p:nvSpPr>
        <p:spPr>
          <a:xfrm>
            <a:off x="8220275" y="18206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50-simpleStruct.go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g33dc18ebeb5_0_34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353" name="Google Shape;353;g33dc18ebeb5_0_34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g33dc18ebeb5_0_34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5" name="Google Shape;355;g33dc18ebeb5_0_34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356" name="Google Shape;356;g33dc18ebeb5_0_34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g33dc18ebeb5_0_34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8" name="Google Shape;358;g33dc18ebeb5_0_34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33dc18ebeb5_0_34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0" name="Google Shape;360;g33dc18ebeb5_0_34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1" name="Google Shape;361;g33dc18ebeb5_0_34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Complex Types : struct</a:t>
            </a:r>
            <a:endParaRPr/>
          </a:p>
        </p:txBody>
      </p:sp>
      <p:sp>
        <p:nvSpPr>
          <p:cNvPr id="362" name="Google Shape;362;g33dc18ebeb5_0_34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 is typically used to indicate that the new complex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types is frequently used within our app code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frequentlyused are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anonymous struct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definitions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(dot) operator to reference "member"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within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employee.Salary = 15000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unlike C / C++, this does not change to "-&gt;" when we use pointers to structs - we will cover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later in this course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accordance with Go naming rules,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names start with Upper case if they need to be used outside the package within which they are defined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all fields are comparable then struct variable comparisons are "deep" and you can compare with == and != </a:t>
            </a:r>
            <a:r>
              <a:rPr b="1" lang="en-US" sz="4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(gopl: 4.4.2)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33dc18ebeb5_0_34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50-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simpleStruct.go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g2e3f534b0b8_0_213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369" name="Google Shape;369;g2e3f534b0b8_0_213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g2e3f534b0b8_0_213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1" name="Google Shape;371;g2e3f534b0b8_0_213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372" name="Google Shape;372;g2e3f534b0b8_0_213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g2e3f534b0b8_0_213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g2e3f534b0b8_0_213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2e3f534b0b8_0_213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6" name="Google Shape;376;g2e3f534b0b8_0_213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7" name="Google Shape;377;g2e3f534b0b8_0_213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Special </a:t>
            </a: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 Data Types</a:t>
            </a:r>
            <a:endParaRPr/>
          </a:p>
        </p:txBody>
      </p:sp>
      <p:sp>
        <p:nvSpPr>
          <p:cNvPr id="378" name="Google Shape;378;g2e3f534b0b8_0_213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collection of two or more variables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potentially different data types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unlike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all members are of the same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see more on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functions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defined in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"errors"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package and typically used by functions to pass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indications to caller functions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cover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types with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g2e3f534b0b8_0_213"/>
          <p:cNvSpPr txBox="1"/>
          <p:nvPr/>
        </p:nvSpPr>
        <p:spPr>
          <a:xfrm>
            <a:off x="14990275" y="2521125"/>
            <a:ext cx="271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(gopl: 2.1)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2e3f534b0b8_0_213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55-tupleReturns.go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g33dbb72671b_0_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103" name="Google Shape;103;g33dbb72671b_0_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g33dbb72671b_0_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g33dbb72671b_0_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106" name="Google Shape;106;g33dbb72671b_0_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g33dbb72671b_0_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g33dbb72671b_0_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33dbb72671b_0_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g33dbb72671b_0_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" name="Google Shape;111;g33dbb72671b_0_0"/>
          <p:cNvSpPr txBox="1"/>
          <p:nvPr/>
        </p:nvSpPr>
        <p:spPr>
          <a:xfrm>
            <a:off x="7039302" y="270825"/>
            <a:ext cx="10461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Go for Experienced Developers</a:t>
            </a:r>
            <a:endParaRPr/>
          </a:p>
        </p:txBody>
      </p:sp>
      <p:sp>
        <p:nvSpPr>
          <p:cNvPr id="112" name="Google Shape;112;g33dbb72671b_0_0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1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basics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2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about Functions, Methods and variable scope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Management and Pointers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Concurrency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and Interfaces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3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Packages and Tools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Putting it all together - building integrated services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g2e3f534b0b8_0_316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386" name="Google Shape;386;g2e3f534b0b8_0_316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g2e3f534b0b8_0_316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8" name="Google Shape;388;g2e3f534b0b8_0_316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389" name="Google Shape;389;g2e3f534b0b8_0_316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g2e3f534b0b8_0_316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1" name="Google Shape;391;g2e3f534b0b8_0_316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2e3f534b0b8_0_316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3" name="Google Shape;393;g2e3f534b0b8_0_316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4" name="Google Shape;394;g2e3f534b0b8_0_316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Flow control constructs</a:t>
            </a:r>
            <a:endParaRPr/>
          </a:p>
        </p:txBody>
      </p:sp>
      <p:sp>
        <p:nvSpPr>
          <p:cNvPr id="395" name="Google Shape;395;g2e3f534b0b8_0_316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[init ; ] condition [; post] { }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replaces both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loops in other languages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optional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parenthesis around init/condition/post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other languages Go provides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break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alter default loop flow and termination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/ then / else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Nothing to see here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 no parenthesis around the condition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go fmt really does not like 1-liner if statements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g2e3f534b0b8_0_316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gopl.io/ch1/echo1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g2e3f534b0b8_0_331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402" name="Google Shape;402;g2e3f534b0b8_0_331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g2e3f534b0b8_0_331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4" name="Google Shape;404;g2e3f534b0b8_0_331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405" name="Google Shape;405;g2e3f534b0b8_0_331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g2e3f534b0b8_0_331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7" name="Google Shape;407;g2e3f534b0b8_0_331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g2e3f534b0b8_0_331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9" name="Google Shape;409;g2e3f534b0b8_0_331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0" name="Google Shape;410;g2e3f534b0b8_0_331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Flow control constructs</a:t>
            </a:r>
            <a:endParaRPr/>
          </a:p>
        </p:txBody>
      </p:sp>
      <p:sp>
        <p:nvSpPr>
          <p:cNvPr id="411" name="Google Shape;411;g2e3f534b0b8_0_331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Enumerable iteration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"foreach" loops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 can be used to refer to a set (or subset) or elements within an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types (array or slice)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used in conjunction with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statement we can construct "foreach" style iterations through enumerable item collections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returns returns a two-member tuple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item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we often discard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(_)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index value and use only the enumerable item value in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loop: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_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myCustomer :=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Customers {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2e3f534b0b8_0_331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gopl.io/ch1/echo2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g2e3f534b0b8_0_346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418" name="Google Shape;418;g2e3f534b0b8_0_346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g2e3f534b0b8_0_346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0" name="Google Shape;420;g2e3f534b0b8_0_346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421" name="Google Shape;421;g2e3f534b0b8_0_346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g2e3f534b0b8_0_346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3" name="Google Shape;423;g2e3f534b0b8_0_346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2e3f534b0b8_0_346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5" name="Google Shape;425;g2e3f534b0b8_0_346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6" name="Google Shape;426;g2e3f534b0b8_0_346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Flow control constructs</a:t>
            </a:r>
            <a:endParaRPr/>
          </a:p>
        </p:txBody>
      </p:sp>
      <p:sp>
        <p:nvSpPr>
          <p:cNvPr id="427" name="Google Shape;427;g2e3f534b0b8_0_346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"easier to read" alternative to multi-branch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if-then-else-if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Unlike many other languages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implied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fallthrough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needed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confused with the Go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we will get to later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like C and C++ there is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Intended mostly for generating optimal compiled language constructs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g2e3f534b0b8_0_229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433" name="Google Shape;433;g2e3f534b0b8_0_229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g2e3f534b0b8_0_229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" name="Google Shape;435;g2e3f534b0b8_0_229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436" name="Google Shape;436;g2e3f534b0b8_0_229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g2e3f534b0b8_0_229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8" name="Google Shape;438;g2e3f534b0b8_0_229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g2e3f534b0b8_0_229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0" name="Google Shape;440;g2e3f534b0b8_0_229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1" name="Google Shape;441;g2e3f534b0b8_0_229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Basic functions</a:t>
            </a:r>
            <a:endParaRPr/>
          </a:p>
        </p:txBody>
      </p:sp>
      <p:sp>
        <p:nvSpPr>
          <p:cNvPr id="442" name="Google Shape;442;g2e3f534b0b8_0_229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Go function (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allows us to group a series of valid Go statements together that would be executed from "top to bottom" without control-of-flow statements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provide an elegant way to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decompose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complex, large sets of code into smaller more maintainable "chunks"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potentially "hide" (or protect) portions of our source code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Println()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function provided in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fmt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package that allows us to display stuff to the standard output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a unique name within it's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is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fmt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supply arguments to the function via the parens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 not need to see its code to use it!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g2e3f534b0b8_0_243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448" name="Google Shape;448;g2e3f534b0b8_0_243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g2e3f534b0b8_0_243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0" name="Google Shape;450;g2e3f534b0b8_0_243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451" name="Google Shape;451;g2e3f534b0b8_0_243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g2e3f534b0b8_0_243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3" name="Google Shape;453;g2e3f534b0b8_0_243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2e3f534b0b8_0_243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5" name="Google Shape;455;g2e3f534b0b8_0_243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6" name="Google Shape;456;g2e3f534b0b8_0_243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Basic functions</a:t>
            </a:r>
            <a:endParaRPr/>
          </a:p>
        </p:txBody>
      </p:sp>
      <p:sp>
        <p:nvSpPr>
          <p:cNvPr id="457" name="Google Shape;457;g2e3f534b0b8_0_243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Name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Naming rules for functions are essentially the same as for variables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camelCased meaningful names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longer than variable names because function name must be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within the "home" package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meaningful to an "external" consumer audience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"Visibility" determined by case of leading character in name!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Uppercase/Lowercase starting character for the function name becomes more significant that for variables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oogle Shape;462;g2e3f534b0b8_0_257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463" name="Google Shape;463;g2e3f534b0b8_0_257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g2e3f534b0b8_0_257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g2e3f534b0b8_0_257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466" name="Google Shape;466;g2e3f534b0b8_0_257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g2e3f534b0b8_0_257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8" name="Google Shape;468;g2e3f534b0b8_0_257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g2e3f534b0b8_0_257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0" name="Google Shape;470;g2e3f534b0b8_0_257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1" name="Google Shape;471;g2e3f534b0b8_0_257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Basic functions</a:t>
            </a:r>
            <a:endParaRPr/>
          </a:p>
        </p:txBody>
      </p:sp>
      <p:sp>
        <p:nvSpPr>
          <p:cNvPr id="472" name="Google Shape;472;g2e3f534b0b8_0_257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Parameters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declared between the parenthesis that follow the function name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those parameters as "variables" of a data type that can be used within the function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are lower case and often shorter than variable names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 are passed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Value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default (more on this later)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Value(s)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function can return one or more values of nominated types to the caller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this is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includes an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2e3f534b0b8_0_257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60-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simpleFunc.go / 70-</a:t>
            </a:r>
            <a:r>
              <a:rPr b="1" lang="en-US" sz="4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byValue.go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g2e3f534b0b8_0_272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479" name="Google Shape;479;g2e3f534b0b8_0_272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g2e3f534b0b8_0_272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1" name="Google Shape;481;g2e3f534b0b8_0_272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482" name="Google Shape;482;g2e3f534b0b8_0_272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g2e3f534b0b8_0_272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g2e3f534b0b8_0_272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g2e3f534b0b8_0_272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6" name="Google Shape;486;g2e3f534b0b8_0_272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7" name="Google Shape;487;g2e3f534b0b8_0_272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Function names and visibility</a:t>
            </a:r>
            <a:endParaRPr/>
          </a:p>
        </p:txBody>
      </p:sp>
      <p:sp>
        <p:nvSpPr>
          <p:cNvPr id="488" name="Google Shape;488;g2e3f534b0b8_0_272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myInternallyVisibleAdd(myIntA int, myIntB int) int {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return myIntA + myIntB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MyExternallyVisibleSubtract(myIntA int, myIntB string) int {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return myIntA - myIntB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g2e3f534b0b8_0_413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494" name="Google Shape;494;g2e3f534b0b8_0_413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g2e3f534b0b8_0_413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" name="Google Shape;496;g2e3f534b0b8_0_413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497" name="Google Shape;497;g2e3f534b0b8_0_413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g2e3f534b0b8_0_413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9" name="Google Shape;499;g2e3f534b0b8_0_413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2e3f534b0b8_0_413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1" name="Google Shape;501;g2e3f534b0b8_0_413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2" name="Google Shape;502;g2e3f534b0b8_0_413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Using the Defer  statement</a:t>
            </a:r>
            <a:endParaRPr/>
          </a:p>
        </p:txBody>
      </p:sp>
      <p:sp>
        <p:nvSpPr>
          <p:cNvPr id="503" name="Google Shape;503;g2e3f534b0b8_0_413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statement allows us to indicate that a function should be called at the end of scope within which the statement is used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always close a file stream or other resource when you function exits (irrespective of path)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stuff() bool {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resp, err := http.Get(url)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defer resp.Body.Close()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 do more stuff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// no matter what happens resp will be closed on exits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g2e3f534b0b8_0_413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gopl.io/ch5/title2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oogle Shape;509;g2e3f534b0b8_0_287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510" name="Google Shape;510;g2e3f534b0b8_0_287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g2e3f534b0b8_0_287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2" name="Google Shape;512;g2e3f534b0b8_0_287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513" name="Google Shape;513;g2e3f534b0b8_0_287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g2e3f534b0b8_0_287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5" name="Google Shape;515;g2e3f534b0b8_0_287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2e3f534b0b8_0_287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7" name="Google Shape;517;g2e3f534b0b8_0_287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8" name="Google Shape;518;g2e3f534b0b8_0_287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Bitwise Operators (from C)</a:t>
            </a:r>
            <a:endParaRPr/>
          </a:p>
        </p:txBody>
      </p:sp>
      <p:graphicFrame>
        <p:nvGraphicFramePr>
          <p:cNvPr id="519" name="Google Shape;519;g2e3f534b0b8_0_287"/>
          <p:cNvGraphicFramePr/>
          <p:nvPr/>
        </p:nvGraphicFramePr>
        <p:xfrm>
          <a:off x="952500" y="2712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{019A0A3E-7545-4022-823E-FCED546C3964}</a:tableStyleId>
              </a:tblPr>
              <a:tblGrid>
                <a:gridCol w="895975"/>
                <a:gridCol w="3398800"/>
                <a:gridCol w="9642475"/>
                <a:gridCol w="2445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Description</a:t>
                      </a:r>
                      <a:endParaRPr b="1"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Example</a:t>
                      </a:r>
                      <a:endParaRPr b="1"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Result</a:t>
                      </a:r>
                      <a:endParaRPr b="1"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&amp;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AND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 := 2 &amp; 6</a:t>
                      </a:r>
                      <a:endParaRPr sz="4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b := 0x02 &amp; 0x06</a:t>
                      </a:r>
                      <a:endParaRPr sz="4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c := 0b00000010 &amp; 0x00000110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2</a:t>
                      </a:r>
                      <a:endParaRPr sz="4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2</a:t>
                      </a:r>
                      <a:endParaRPr sz="40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2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|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OR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 := 0x04 | 0x02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6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^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XOR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 ^= a     (Note: Bitwise equiv of bool &amp;^)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0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&lt;&lt;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Shift Left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 := 0x03 &lt;&lt; 2 (3 shifted left 2 bits)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12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&gt;&gt;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Shift Right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 := 0b00001100 &gt;&gt; 2  (12 right shift by 2)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3</a:t>
                      </a:r>
                      <a:endParaRPr sz="4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0" name="Google Shape;520;g2e3f534b0b8_0_287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80-simpleBitwise.go </a:t>
            </a:r>
            <a:endParaRPr b="1" sz="4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g2e3f534b0b8_0_478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526" name="Google Shape;526;g2e3f534b0b8_0_478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g2e3f534b0b8_0_478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8" name="Google Shape;528;g2e3f534b0b8_0_478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529" name="Google Shape;529;g2e3f534b0b8_0_478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g2e3f534b0b8_0_478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1" name="Google Shape;531;g2e3f534b0b8_0_478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g2e3f534b0b8_0_478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3" name="Google Shape;533;g2e3f534b0b8_0_478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4" name="Google Shape;534;g2e3f534b0b8_0_478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Anonymous Functions</a:t>
            </a:r>
            <a:endParaRPr/>
          </a:p>
        </p:txBody>
      </p:sp>
      <p:sp>
        <p:nvSpPr>
          <p:cNvPr id="535" name="Google Shape;535;g2e3f534b0b8_0_478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it says on the box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anonymous function is a definition of a function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a name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called in the traditional manner of parent calling named child, instead the are typically used: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need to call a function "inline"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you do not use the function anywhere else in your code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there are no side effects (e.g. closures)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need to return a dynamically selected function to a parent function that will then call that function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sometimes they have value - more later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g2e3f534b0b8_0_478"/>
          <p:cNvSpPr txBox="1"/>
          <p:nvPr/>
        </p:nvSpPr>
        <p:spPr>
          <a:xfrm>
            <a:off x="506350" y="1706350"/>
            <a:ext cx="173400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-simpleAnonFunction.go/91-returningAFunction.go / 92-anonFunctionSliceSort.go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g33dbb72671b_0_14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118" name="Google Shape;118;g33dbb72671b_0_14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g33dbb72671b_0_14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g33dbb72671b_0_14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121" name="Google Shape;121;g33dbb72671b_0_14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g33dbb72671b_0_14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g33dbb72671b_0_14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33dbb72671b_0_14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g33dbb72671b_0_14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g33dbb72671b_0_14"/>
          <p:cNvSpPr txBox="1"/>
          <p:nvPr/>
        </p:nvSpPr>
        <p:spPr>
          <a:xfrm>
            <a:off x="7039302" y="270825"/>
            <a:ext cx="10461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Go for Experienced Developers</a:t>
            </a:r>
            <a:endParaRPr/>
          </a:p>
        </p:txBody>
      </p:sp>
      <p:sp>
        <p:nvSpPr>
          <p:cNvPr id="127" name="Google Shape;127;g33dbb72671b_0_14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- Course content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 Programming Language (Donovan / Kernighan - Kindle eBook)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here referred to as "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gopl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gopl.io web site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Portions of gopl book and sample source code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"cliff note" slides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Essentially a guided tour through gopl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additional sample code (not included in gopl)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Thoughts on dev environment setup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download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 Code and Extension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g33dc18ebeb5_0_124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542" name="Google Shape;542;g33dc18ebeb5_0_124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g33dc18ebeb5_0_124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4" name="Google Shape;544;g33dc18ebeb5_0_124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545" name="Google Shape;545;g33dc18ebeb5_0_124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g33dc18ebeb5_0_124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7" name="Google Shape;547;g33dc18ebeb5_0_124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g33dc18ebeb5_0_124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9" name="Google Shape;549;g33dc18ebeb5_0_124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0" name="Google Shape;550;g33dc18ebeb5_0_124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ointers</a:t>
            </a:r>
            <a:endParaRPr/>
          </a:p>
        </p:txBody>
      </p:sp>
      <p:sp>
        <p:nvSpPr>
          <p:cNvPr id="551" name="Google Shape;551;g33dc18ebeb5_0_124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variable that contains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in memory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another variable (containing data of a type)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allow access data values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Reference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instead of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Value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"address of" operation can be used to obtain the address of a variable in memory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used to: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Indicates that a variable contains a pointer to variable rather than a value of the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 assignment) refers to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contained by the variable at the address contained in the pointer variable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g33dc18ebeb5_0_124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100-simplePointers</a:t>
            </a:r>
            <a:r>
              <a:rPr b="1" lang="en-US" sz="4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.go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g2e3f534b0b8_0_128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558" name="Google Shape;558;g2e3f534b0b8_0_128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g2e3f534b0b8_0_128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0" name="Google Shape;560;g2e3f534b0b8_0_128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561" name="Google Shape;561;g2e3f534b0b8_0_128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g2e3f534b0b8_0_128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3" name="Google Shape;563;g2e3f534b0b8_0_128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g2e3f534b0b8_0_128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5" name="Google Shape;565;g2e3f534b0b8_0_128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6" name="Google Shape;566;g2e3f534b0b8_0_128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Pointers</a:t>
            </a:r>
            <a:endParaRPr/>
          </a:p>
        </p:txBody>
      </p:sp>
      <p:sp>
        <p:nvSpPr>
          <p:cNvPr id="567" name="Google Shape;567;g2e3f534b0b8_0_128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following simple example we: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type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int16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assign a value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Optionally (see code sample) we declare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int16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called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MyIntPtr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which we assign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of myInt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(via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operator)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then pass the pointer to a child function where we access the value using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operator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working with pointers we typically use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"base" type declarations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to an int16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lang="en-US" sz="4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the same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a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pointer to an int64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g2e3f534b0b8_0_128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105-byReference</a:t>
            </a:r>
            <a:r>
              <a:rPr b="1" lang="en-US" sz="40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.go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g2e3f534b0b8_0_142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574" name="Google Shape;574;g2e3f534b0b8_0_142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g2e3f534b0b8_0_142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6" name="Google Shape;576;g2e3f534b0b8_0_142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577" name="Google Shape;577;g2e3f534b0b8_0_142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g2e3f534b0b8_0_142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9" name="Google Shape;579;g2e3f534b0b8_0_142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g2e3f534b0b8_0_142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1" name="Google Shape;581;g2e3f534b0b8_0_142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2" name="Google Shape;582;g2e3f534b0b8_0_142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Pointers</a:t>
            </a:r>
            <a:endParaRPr/>
          </a:p>
        </p:txBody>
      </p:sp>
      <p:sp>
        <p:nvSpPr>
          <p:cNvPr id="583" name="Google Shape;583;g2e3f534b0b8_0_142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 notes from byReference.go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myInt int16 =42							// important that we know what type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								// we are "pointing at"!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 myIntPtr *int16 =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		// more explicit but redundant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myIntPtr :=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myInt							// implies type of *int16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fmt.Println(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intPtr)							// display the value in the base var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NOTE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meaning of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2nd line (declaration) differs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meaning of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("contents of") in fmt.Println()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3dc18ebeb5_0_94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Earlier we saw that normally parameters are passed to child functions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byValue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make a copy of the parent function's variable for each parameter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could also be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constant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parameter value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copied value is passed to the child function (typically via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Changes made by the child to its copy have no effect on the parent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pointers, instead of passing by value we pass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reference: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pass the pointer to the source variable which allows the child function to make changes to the source variable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Pointers to structs are typically smaller than structs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overhead in copying data over the stack!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9" name="Google Shape;589;g33dc18ebeb5_0_94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590" name="Google Shape;590;g33dc18ebeb5_0_94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g33dc18ebeb5_0_94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2" name="Google Shape;592;g33dc18ebeb5_0_94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593" name="Google Shape;593;g33dc18ebeb5_0_94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g33dc18ebeb5_0_94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5" name="Google Shape;595;g33dc18ebeb5_0_94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g33dc18ebeb5_0_94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7" name="Google Shape;597;g33dc18ebeb5_0_94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8" name="Google Shape;598;g33dc18ebeb5_0_94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Why pointers?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oogle Shape;603;g2e3f534b0b8_0_397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604" name="Google Shape;604;g2e3f534b0b8_0_397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g2e3f534b0b8_0_397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6" name="Google Shape;606;g2e3f534b0b8_0_397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607" name="Google Shape;607;g2e3f534b0b8_0_397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g2e3f534b0b8_0_397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9" name="Google Shape;609;g2e3f534b0b8_0_397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g2e3f534b0b8_0_397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1" name="Google Shape;611;g2e3f534b0b8_0_397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2" name="Google Shape;612;g2e3f534b0b8_0_397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Variable Creation / Allocation</a:t>
            </a:r>
            <a:endParaRPr/>
          </a:p>
        </p:txBody>
      </p:sp>
      <p:sp>
        <p:nvSpPr>
          <p:cNvPr id="613" name="Google Shape;613;g2e3f534b0b8_0_397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 few ways we can allocate/create variables depending on the scenario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declaration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as we have seen so far, we declare a variable and initialise its value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initialisation your variable with have its "zero" value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aggregate types (eg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we often use static vaue initialisers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new()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creates a variable of named type and returns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the entity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   employee := new(Employee)      // employee *Employee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make()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used to create and initialise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g2e3f534b0b8_0_397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110-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dynamicData.go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g2e3f534b0b8_0_367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620" name="Google Shape;620;g2e3f534b0b8_0_367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g2e3f534b0b8_0_367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2" name="Google Shape;622;g2e3f534b0b8_0_367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623" name="Google Shape;623;g2e3f534b0b8_0_367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g2e3f534b0b8_0_367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5" name="Google Shape;625;g2e3f534b0b8_0_367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2e3f534b0b8_0_367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7" name="Google Shape;627;g2e3f534b0b8_0_367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8" name="Google Shape;628;g2e3f534b0b8_0_367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More thoughts on data allocation</a:t>
            </a:r>
            <a:endParaRPr/>
          </a:p>
        </p:txBody>
      </p:sp>
      <p:sp>
        <p:nvSpPr>
          <p:cNvPr id="629" name="Google Shape;629;g2e3f534b0b8_0_367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often require dynamically sized collections of variable data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containing zero or more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records loaded from a file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these situations we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our data type as required (e.g.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variable to contain the variable number of entities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the intial the number of entities we need to cater for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possibly by initial scan of the external data (or similar) ... or guess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make()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 to create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slice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initial size/capacity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the initial data into the allocated memory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append()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slice if required to add additional records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g2e3f534b0b8_0_367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110-dynamicData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g33dbb72671b_0_14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636" name="Google Shape;636;g33dbb72671b_0_14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g33dbb72671b_0_14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8" name="Google Shape;638;g33dbb72671b_0_14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639" name="Google Shape;639;g33dbb72671b_0_14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g33dbb72671b_0_14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1" name="Google Shape;641;g33dbb72671b_0_14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g33dbb72671b_0_14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3" name="Google Shape;643;g33dbb72671b_0_14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4" name="Google Shape;644;g33dbb72671b_0_140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Methods</a:t>
            </a:r>
            <a:endParaRPr/>
          </a:p>
        </p:txBody>
      </p:sp>
      <p:sp>
        <p:nvSpPr>
          <p:cNvPr id="645" name="Google Shape;645;g33dbb72671b_0_140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function that is "tied" to a related "parent" data type (typically a struct) to perform some operation for that parent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oriented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languages we refer to "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methods"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 the name because the concepts are similar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call the data type with which the method is associated as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Unlike OO languages a method can also be associated with a base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syntax used to declare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almost identical to a normal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we prefix the method function definition with an indication of the data type with which the method is associated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(e Employee) printEmployee() {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that need to change data need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 receivers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g33dbb72671b_0_140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120-methods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33f3392d7ca_0_0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Go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really simple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quite a shock how powerful it is ….. once you get it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Unlike most other languages you do not need to specifically associate a type with an interface,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identifies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satisfy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interface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 lot to do to get this working: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you define an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basically a list of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signatures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required to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satisfy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you define your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 other)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types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satisfy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interface(s)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use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type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 instead of any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satisfying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 type name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2" name="Google Shape;652;g33f3392d7ca_0_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653" name="Google Shape;653;g33f3392d7ca_0_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g33f3392d7ca_0_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5" name="Google Shape;655;g33f3392d7ca_0_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656" name="Google Shape;656;g33f3392d7ca_0_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g33f3392d7ca_0_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8" name="Google Shape;658;g33f3392d7ca_0_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g33f3392d7ca_0_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0" name="Google Shape;660;g33f3392d7ca_0_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1" name="Google Shape;661;g33f3392d7ca_0_0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Interfaces</a:t>
            </a:r>
            <a:endParaRPr/>
          </a:p>
        </p:txBody>
      </p:sp>
      <p:sp>
        <p:nvSpPr>
          <p:cNvPr id="662" name="Google Shape;662;g33f3392d7ca_0_0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125-interfaces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g2e3f534b0b8_0_463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668" name="Google Shape;668;g2e3f534b0b8_0_463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g2e3f534b0b8_0_463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0" name="Google Shape;670;g2e3f534b0b8_0_463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671" name="Google Shape;671;g2e3f534b0b8_0_463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g2e3f534b0b8_0_463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3" name="Google Shape;673;g2e3f534b0b8_0_463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g2e3f534b0b8_0_463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5" name="Google Shape;675;g2e3f534b0b8_0_463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6" name="Google Shape;676;g2e3f534b0b8_0_463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Thinking about memory management</a:t>
            </a:r>
            <a:endParaRPr/>
          </a:p>
        </p:txBody>
      </p:sp>
      <p:sp>
        <p:nvSpPr>
          <p:cNvPr id="677" name="Google Shape;677;g2e3f534b0b8_0_463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simple apps we don't really need to worry about how memory is allocated for our variables because of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runtime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manager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garbage collection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simple terms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compiler detects basic variables that are only used within a function then they will typically live on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variables are "long lived" and/or used across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boundaries then they memory is allocated from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(outside of the STACK area)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garbage collector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responsible for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freeing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memory when no longer required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need scalability then more thought needed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g2e3f534b0b8_0_463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130-gcDarkside.go / 140-whyBitwise.go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g2e3f534b0b8_0_448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684" name="Google Shape;684;g2e3f534b0b8_0_448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g2e3f534b0b8_0_448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6" name="Google Shape;686;g2e3f534b0b8_0_448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687" name="Google Shape;687;g2e3f534b0b8_0_448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g2e3f534b0b8_0_448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9" name="Google Shape;689;g2e3f534b0b8_0_448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g2e3f534b0b8_0_448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1" name="Google Shape;691;g2e3f534b0b8_0_448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2" name="Google Shape;692;g2e3f534b0b8_0_448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A simple Employee custom package</a:t>
            </a:r>
            <a:endParaRPr/>
          </a:p>
        </p:txBody>
      </p:sp>
      <p:sp>
        <p:nvSpPr>
          <p:cNvPr id="693" name="Google Shape;693;g2e3f534b0b8_0_448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all of our examples so far we have used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main.go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for all our source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 in 110-dynamicData both the Employee struct and the app code were mixed in a single file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world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would typically have had at least: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Employee.go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for a custom package containing our Employee Struct and any methods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main.go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code that uses Employee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do this: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folder hierarchy with subfolder for Employee package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main.go and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go.mod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root folder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mod init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command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g2e3f534b0b8_0_448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150-employeePackage.go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g33dbb72671b_0_56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133" name="Google Shape;133;g33dbb72671b_0_56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g33dbb72671b_0_56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g33dbb72671b_0_56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136" name="Google Shape;136;g33dbb72671b_0_56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g33dbb72671b_0_56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g33dbb72671b_0_56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33dbb72671b_0_56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g33dbb72671b_0_56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g33dbb72671b_0_56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Basic program structure and syntax</a:t>
            </a:r>
            <a:endParaRPr/>
          </a:p>
        </p:txBody>
      </p:sp>
      <p:sp>
        <p:nvSpPr>
          <p:cNvPr id="142" name="Google Shape;142;g33dbb72671b_0_56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design focus for Go was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simplicity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essentially a modernised adaptation of C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opinionated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some ways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notably to simplify parsing and reduce compile times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a name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a package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somewhere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 for the boot loaded to start the app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package can make use of other packages via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context / scope blocks delimited by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}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simplify parsing the starting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always be at the end of a line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 spaces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;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accidentally used for line endings is ignored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33dbb72671b_0_56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gopl.io/ch1/echo1 and echo2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g2e3f534b0b8_0_508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700" name="Google Shape;700;g2e3f534b0b8_0_508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g2e3f534b0b8_0_508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2" name="Google Shape;702;g2e3f534b0b8_0_508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703" name="Google Shape;703;g2e3f534b0b8_0_508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g2e3f534b0b8_0_508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5" name="Google Shape;705;g2e3f534b0b8_0_508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g2e3f534b0b8_0_508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7" name="Google Shape;707;g2e3f534b0b8_0_508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8" name="Google Shape;708;g2e3f534b0b8_0_508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Anonymous Functions</a:t>
            </a:r>
            <a:endParaRPr/>
          </a:p>
        </p:txBody>
      </p:sp>
      <p:sp>
        <p:nvSpPr>
          <p:cNvPr id="709" name="Google Shape;709;g2e3f534b0b8_0_508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it says on the box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anonymous function is a definition of a function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a name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called in the traditional manner of parent calling named child, instead the are typically used: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need to call a function "inline"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you do not use the function anywhere else in your code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there are no side effects (e.g. closures)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need to return a dynamically selected function to a parent function that will then call that function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sometimes they have value - more later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g2e3f534b0b8_0_508"/>
          <p:cNvSpPr txBox="1"/>
          <p:nvPr/>
        </p:nvSpPr>
        <p:spPr>
          <a:xfrm>
            <a:off x="506350" y="1706350"/>
            <a:ext cx="173400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120-simpleAnonFunction.go /130-returningAFunction.go / 140-anonFunctionSliceSort.go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g2e3f534b0b8_0_493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716" name="Google Shape;716;g2e3f534b0b8_0_493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g2e3f534b0b8_0_493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8" name="Google Shape;718;g2e3f534b0b8_0_493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719" name="Google Shape;719;g2e3f534b0b8_0_493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g2e3f534b0b8_0_493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1" name="Google Shape;721;g2e3f534b0b8_0_493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g2e3f534b0b8_0_493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3" name="Google Shape;723;g2e3f534b0b8_0_493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4" name="Google Shape;724;g2e3f534b0b8_0_493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Concurrency in Go</a:t>
            </a:r>
            <a:endParaRPr/>
          </a:p>
        </p:txBody>
      </p:sp>
      <p:sp>
        <p:nvSpPr>
          <p:cNvPr id="725" name="Google Shape;725;g2e3f534b0b8_0_493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modern programming languages offer some mechanism to allow us to execute tasks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concurrently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for example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C++ we have APIs/libraries that allow us to create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C#/.Net provides 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 / await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keywords to simplify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asynchronous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concurrent execution of tasks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all of these languages some common aspects of concurrency can be complicated, notably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Synchronisation (i.e. across thread boundaries)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Sharing data with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safety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these reasons Go was designed from the beginning to adopt a robust  and simple code approach for concurrency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g2e3f534b0b8_0_493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1" name="Google Shape;731;g2e3f534b0b8_0_523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732" name="Google Shape;732;g2e3f534b0b8_0_523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g2e3f534b0b8_0_523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4" name="Google Shape;734;g2e3f534b0b8_0_523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735" name="Google Shape;735;g2e3f534b0b8_0_523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g2e3f534b0b8_0_523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7" name="Google Shape;737;g2e3f534b0b8_0_523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g2e3f534b0b8_0_523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9" name="Google Shape;739;g2e3f534b0b8_0_523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0" name="Google Shape;740;g2e3f534b0b8_0_523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Concurrency Essentials</a:t>
            </a:r>
            <a:endParaRPr/>
          </a:p>
        </p:txBody>
      </p:sp>
      <p:sp>
        <p:nvSpPr>
          <p:cNvPr id="741" name="Google Shape;741;g2e3f534b0b8_0_523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as a prefix statement for any function (which we call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goroutine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func myFunc() {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…..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myFunc()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myFunc()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tells the function to execute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concurrently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g2e3f534b0b8_0_523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160-simpleGoroutine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g2e3f534b0b8_0_523"/>
          <p:cNvSpPr txBox="1"/>
          <p:nvPr/>
        </p:nvSpPr>
        <p:spPr>
          <a:xfrm>
            <a:off x="4264050" y="241080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(gopl: 8.2/8.3)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oogle Shape;748;g2e3f534b0b8_0_538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749" name="Google Shape;749;g2e3f534b0b8_0_538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g2e3f534b0b8_0_538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1" name="Google Shape;751;g2e3f534b0b8_0_538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752" name="Google Shape;752;g2e3f534b0b8_0_538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g2e3f534b0b8_0_538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4" name="Google Shape;754;g2e3f534b0b8_0_538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g2e3f534b0b8_0_538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6" name="Google Shape;756;g2e3f534b0b8_0_538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7" name="Google Shape;757;g2e3f534b0b8_0_538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Concurrency Essentials</a:t>
            </a:r>
            <a:endParaRPr/>
          </a:p>
        </p:txBody>
      </p:sp>
      <p:sp>
        <p:nvSpPr>
          <p:cNvPr id="758" name="Google Shape;758;g2e3f534b0b8_0_538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(channel)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complex data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 :=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make(chan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 :=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make(chan struct {}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forms of channel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unbuffered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1 message (item) at a time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normally used for simple synchronisation between fewer goroutines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buffered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Circular queue with a defined capacity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typically used to allow goroutines to share data/results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g2e3f534b0b8_0_538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170-simpleChannel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4" name="Google Shape;764;g2e3f534b0b8_0_569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765" name="Google Shape;765;g2e3f534b0b8_0_569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g2e3f534b0b8_0_569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7" name="Google Shape;767;g2e3f534b0b8_0_569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768" name="Google Shape;768;g2e3f534b0b8_0_569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g2e3f534b0b8_0_569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0" name="Google Shape;770;g2e3f534b0b8_0_569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g2e3f534b0b8_0_569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2" name="Google Shape;772;g2e3f534b0b8_0_569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3" name="Google Shape;773;g2e3f534b0b8_0_569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Concurrency Essentials</a:t>
            </a:r>
            <a:endParaRPr/>
          </a:p>
        </p:txBody>
      </p:sp>
      <p:sp>
        <p:nvSpPr>
          <p:cNvPr id="774" name="Google Shape;774;g2e3f534b0b8_0_569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(channel)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complex data type that can be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unbuffered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buffered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Channels can be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unidirectional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ch1 :=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make(chan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ch2 :=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make(chan struct {}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			// only used for synch - no data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ch3 := make(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 Employee, 3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	// buffered with capacity of 3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:= 1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:= 2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&lt;- ch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// read from ch into a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 &lt;-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		// send on ch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close(ch)	// can be read from but no write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g2e3f534b0b8_0_569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180-channelChallenges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g2e3f534b0b8_0_586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781" name="Google Shape;781;g2e3f534b0b8_0_586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g2e3f534b0b8_0_586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3" name="Google Shape;783;g2e3f534b0b8_0_586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784" name="Google Shape;784;g2e3f534b0b8_0_586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g2e3f534b0b8_0_586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6" name="Google Shape;786;g2e3f534b0b8_0_586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g2e3f534b0b8_0_586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8" name="Google Shape;788;g2e3f534b0b8_0_586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9" name="Google Shape;789;g2e3f534b0b8_0_586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More on gotest</a:t>
            </a:r>
            <a:endParaRPr/>
          </a:p>
        </p:txBody>
      </p:sp>
      <p:sp>
        <p:nvSpPr>
          <p:cNvPr id="790" name="Google Shape;790;g2e3f534b0b8_0_586"/>
          <p:cNvSpPr txBox="1"/>
          <p:nvPr/>
        </p:nvSpPr>
        <p:spPr>
          <a:xfrm>
            <a:off x="1079000" y="2564000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one or more files with "_test.go" file name suffix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the "testing" package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one or more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test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functions with the following signature pattern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 TestMyfunc(*testing.T) { …. }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Note: The suffix to "Test" for the func must start with uppercase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test case use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!Myfunc("bad test param") {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t.Error(`MyFunc("bad test param") = false`)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gotest can also run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benchmarks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g2e3f534b0b8_0_586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(gopl: 11.1)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2"/>
          <p:cNvGrpSpPr/>
          <p:nvPr/>
        </p:nvGrpSpPr>
        <p:grpSpPr>
          <a:xfrm>
            <a:off x="-213644" y="-144661"/>
            <a:ext cx="18501644" cy="1687711"/>
            <a:chOff x="0" y="-38100"/>
            <a:chExt cx="4872861" cy="444500"/>
          </a:xfrm>
        </p:grpSpPr>
        <p:sp>
          <p:nvSpPr>
            <p:cNvPr id="797" name="Google Shape;797;p2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2"/>
            <p:cNvSpPr txBox="1"/>
            <p:nvPr/>
          </p:nvSpPr>
          <p:spPr>
            <a:xfrm>
              <a:off x="0" y="-38100"/>
              <a:ext cx="4872861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9" name="Google Shape;799;p2"/>
          <p:cNvGrpSpPr/>
          <p:nvPr/>
        </p:nvGrpSpPr>
        <p:grpSpPr>
          <a:xfrm rot="5400000">
            <a:off x="-153334" y="153334"/>
            <a:ext cx="2496299" cy="2189632"/>
            <a:chOff x="0" y="-38100"/>
            <a:chExt cx="914431" cy="802094"/>
          </a:xfrm>
        </p:grpSpPr>
        <p:sp>
          <p:nvSpPr>
            <p:cNvPr id="800" name="Google Shape;800;p2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2"/>
            <p:cNvSpPr txBox="1"/>
            <p:nvPr/>
          </p:nvSpPr>
          <p:spPr>
            <a:xfrm>
              <a:off x="0" y="-38100"/>
              <a:ext cx="800131" cy="802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2" name="Google Shape;802;p2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2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4" name="Google Shape;804;p2"/>
          <p:cNvCxnSpPr/>
          <p:nvPr/>
        </p:nvCxnSpPr>
        <p:spPr>
          <a:xfrm flipH="1" rot="10800000">
            <a:off x="2085623" y="1543050"/>
            <a:ext cx="16202377" cy="1905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5" name="Google Shape;805;p2"/>
          <p:cNvSpPr txBox="1"/>
          <p:nvPr/>
        </p:nvSpPr>
        <p:spPr>
          <a:xfrm>
            <a:off x="7039302" y="270825"/>
            <a:ext cx="10461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Frequently used Go Tool options</a:t>
            </a:r>
            <a:endParaRPr/>
          </a:p>
        </p:txBody>
      </p:sp>
      <p:graphicFrame>
        <p:nvGraphicFramePr>
          <p:cNvPr id="806" name="Google Shape;806;p2"/>
          <p:cNvGraphicFramePr/>
          <p:nvPr/>
        </p:nvGraphicFramePr>
        <p:xfrm>
          <a:off x="845725" y="2590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{019A0A3E-7545-4022-823E-FCED546C3964}</a:tableStyleId>
              </a:tblPr>
              <a:tblGrid>
                <a:gridCol w="2082750"/>
                <a:gridCol w="14300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run</a:t>
                      </a:r>
                      <a:endParaRPr sz="3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shortcut for build/run</a:t>
                      </a:r>
                      <a:endParaRPr sz="3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mod</a:t>
                      </a:r>
                      <a:endParaRPr sz="3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init and configure go.mod file options</a:t>
                      </a:r>
                      <a:endParaRPr sz="3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get</a:t>
                      </a:r>
                      <a:endParaRPr sz="37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download and install non-standard libraries / dependencies</a:t>
                      </a:r>
                      <a:endParaRPr sz="37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build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compile module files and all dependencies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700">
                          <a:solidFill>
                            <a:schemeClr val="dk1"/>
                          </a:solidFill>
                        </a:rPr>
                        <a:t>install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3700">
                          <a:solidFill>
                            <a:schemeClr val="dk1"/>
                          </a:solidFill>
                        </a:rPr>
                        <a:t>compile </a:t>
                      </a:r>
                      <a:r>
                        <a:rPr b="1" lang="en-US" sz="3700">
                          <a:solidFill>
                            <a:schemeClr val="dk1"/>
                          </a:solidFill>
                        </a:rPr>
                        <a:t>and install</a:t>
                      </a:r>
                      <a:r>
                        <a:rPr lang="en-US" sz="3700">
                          <a:solidFill>
                            <a:schemeClr val="dk1"/>
                          </a:solidFill>
                        </a:rPr>
                        <a:t> module files and all dependencies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test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run test packages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fmt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execute </a:t>
                      </a:r>
                      <a:r>
                        <a:rPr b="1" lang="en-US" sz="3700"/>
                        <a:t>gofmt </a:t>
                      </a:r>
                      <a:r>
                        <a:rPr lang="en-US" sz="3700"/>
                        <a:t>on module files to produce standardised code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doc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700"/>
                        <a:t>run </a:t>
                      </a:r>
                      <a:r>
                        <a:rPr b="1" lang="en-US" sz="3700"/>
                        <a:t>godoc </a:t>
                      </a:r>
                      <a:r>
                        <a:rPr lang="en-US" sz="3700"/>
                        <a:t>- browse documentation form standardised comments</a:t>
                      </a:r>
                      <a:endParaRPr sz="3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807" name="Google Shape;807;p2"/>
          <p:cNvSpPr txBox="1"/>
          <p:nvPr/>
        </p:nvSpPr>
        <p:spPr>
          <a:xfrm>
            <a:off x="3654450" y="164880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(gopl: 10.7)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2" name="Google Shape;812;g2e3f534b0b8_0_616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813" name="Google Shape;813;g2e3f534b0b8_0_616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g2e3f534b0b8_0_616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5" name="Google Shape;815;g2e3f534b0b8_0_616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816" name="Google Shape;816;g2e3f534b0b8_0_616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g2e3f534b0b8_0_616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8" name="Google Shape;818;g2e3f534b0b8_0_616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g2e3f534b0b8_0_616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0" name="Google Shape;820;g2e3f534b0b8_0_616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1" name="Google Shape;821;g2e3f534b0b8_0_616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More thoughts on Channels</a:t>
            </a:r>
            <a:endParaRPr/>
          </a:p>
        </p:txBody>
      </p:sp>
      <p:sp>
        <p:nvSpPr>
          <p:cNvPr id="822" name="Google Shape;822;g2e3f534b0b8_0_616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Unbuffered channels can be risky when used for complex synch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"goroutine leak"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goroutines are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garbage collected!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mutex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easiest way to make your shared variables "thread safe"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need to manage synchronisation/completion of multiple goroutines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waitgroup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what you need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need to force a goroutine to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timeout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a period is exceeded use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statement can be used to take input from the first of many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multiplexed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channels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g2e3f534b0b8_0_616"/>
          <p:cNvSpPr txBox="1"/>
          <p:nvPr/>
        </p:nvSpPr>
        <p:spPr>
          <a:xfrm>
            <a:off x="4237400" y="1744450"/>
            <a:ext cx="136014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190-moreConcurrrency.go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8" name="Google Shape;828;g2e3f534b0b8_0_601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829" name="Google Shape;829;g2e3f534b0b8_0_601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g2e3f534b0b8_0_601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1" name="Google Shape;831;g2e3f534b0b8_0_601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832" name="Google Shape;832;g2e3f534b0b8_0_601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g2e3f534b0b8_0_601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4" name="Google Shape;834;g2e3f534b0b8_0_601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g2e3f534b0b8_0_601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6" name="Google Shape;836;g2e3f534b0b8_0_601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7" name="Google Shape;837;g2e3f534b0b8_0_601"/>
          <p:cNvSpPr txBox="1"/>
          <p:nvPr/>
        </p:nvSpPr>
        <p:spPr>
          <a:xfrm>
            <a:off x="7039302" y="270825"/>
            <a:ext cx="10461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Go for Experienced Developers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5"/>
          <p:cNvSpPr/>
          <p:nvPr/>
        </p:nvSpPr>
        <p:spPr>
          <a:xfrm>
            <a:off x="0" y="0"/>
            <a:ext cx="18546084" cy="10287000"/>
          </a:xfrm>
          <a:custGeom>
            <a:rect b="b" l="l" r="r" t="t"/>
            <a:pathLst>
              <a:path extrusionOk="0" h="10287000" w="18546084">
                <a:moveTo>
                  <a:pt x="0" y="0"/>
                </a:moveTo>
                <a:lnTo>
                  <a:pt x="18546084" y="0"/>
                </a:lnTo>
                <a:lnTo>
                  <a:pt x="1854608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4000"/>
            </a:blip>
            <a:stretch>
              <a:fillRect b="-23213" l="-6313" r="0" t="-815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3" name="Google Shape;843;p5"/>
          <p:cNvGrpSpPr/>
          <p:nvPr/>
        </p:nvGrpSpPr>
        <p:grpSpPr>
          <a:xfrm>
            <a:off x="-213644" y="-144661"/>
            <a:ext cx="18501644" cy="1566570"/>
            <a:chOff x="0" y="-38100"/>
            <a:chExt cx="4872861" cy="412594"/>
          </a:xfrm>
        </p:grpSpPr>
        <p:sp>
          <p:nvSpPr>
            <p:cNvPr id="844" name="Google Shape;844;p5"/>
            <p:cNvSpPr/>
            <p:nvPr/>
          </p:nvSpPr>
          <p:spPr>
            <a:xfrm>
              <a:off x="0" y="0"/>
              <a:ext cx="4872861" cy="374494"/>
            </a:xfrm>
            <a:custGeom>
              <a:rect b="b" l="l" r="r" t="t"/>
              <a:pathLst>
                <a:path extrusionOk="0" h="374494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374494"/>
                  </a:lnTo>
                  <a:lnTo>
                    <a:pt x="0" y="374494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5"/>
            <p:cNvSpPr txBox="1"/>
            <p:nvPr/>
          </p:nvSpPr>
          <p:spPr>
            <a:xfrm>
              <a:off x="0" y="-38100"/>
              <a:ext cx="4872861" cy="4125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6" name="Google Shape;846;p5"/>
          <p:cNvGrpSpPr/>
          <p:nvPr/>
        </p:nvGrpSpPr>
        <p:grpSpPr>
          <a:xfrm rot="5400000">
            <a:off x="-153334" y="153334"/>
            <a:ext cx="2496299" cy="2189632"/>
            <a:chOff x="0" y="-38100"/>
            <a:chExt cx="914431" cy="802094"/>
          </a:xfrm>
        </p:grpSpPr>
        <p:sp>
          <p:nvSpPr>
            <p:cNvPr id="847" name="Google Shape;847;p5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5"/>
            <p:cNvSpPr txBox="1"/>
            <p:nvPr/>
          </p:nvSpPr>
          <p:spPr>
            <a:xfrm>
              <a:off x="0" y="-38100"/>
              <a:ext cx="800131" cy="802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9" name="Google Shape;849;p5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5"/>
          <p:cNvSpPr/>
          <p:nvPr/>
        </p:nvSpPr>
        <p:spPr>
          <a:xfrm>
            <a:off x="-1057519" y="3303440"/>
            <a:ext cx="11104602" cy="5322642"/>
          </a:xfrm>
          <a:custGeom>
            <a:rect b="b" l="l" r="r" t="t"/>
            <a:pathLst>
              <a:path extrusionOk="0" h="5322642" w="11104602">
                <a:moveTo>
                  <a:pt x="0" y="0"/>
                </a:moveTo>
                <a:lnTo>
                  <a:pt x="11104602" y="0"/>
                </a:lnTo>
                <a:lnTo>
                  <a:pt x="11104602" y="5322642"/>
                </a:lnTo>
                <a:lnTo>
                  <a:pt x="0" y="53226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80000"/>
            </a:blip>
            <a:stretch>
              <a:fillRect b="-13674" l="0" r="0" t="-1367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5"/>
          <p:cNvSpPr txBox="1"/>
          <p:nvPr/>
        </p:nvSpPr>
        <p:spPr>
          <a:xfrm>
            <a:off x="438599" y="4118117"/>
            <a:ext cx="8598579" cy="2671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>
                <a:solidFill>
                  <a:srgbClr val="1695A3"/>
                </a:solidFill>
                <a:latin typeface="Raleway"/>
                <a:ea typeface="Raleway"/>
                <a:cs typeface="Raleway"/>
                <a:sym typeface="Raleway"/>
              </a:rPr>
              <a:t>Thank you for Listening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g33dbb72671b_0_154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149" name="Google Shape;149;g33dbb72671b_0_154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g33dbb72671b_0_154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" name="Google Shape;151;g33dbb72671b_0_154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152" name="Google Shape;152;g33dbb72671b_0_154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g33dbb72671b_0_154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g33dbb72671b_0_154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33dbb72671b_0_154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g33dbb72671b_0_154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g33dbb72671b_0_154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Basic program structure and syntax</a:t>
            </a:r>
            <a:endParaRPr/>
          </a:p>
        </p:txBody>
      </p:sp>
      <p:sp>
        <p:nvSpPr>
          <p:cNvPr id="158" name="Google Shape;158;g33dbb72671b_0_154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about Package and Import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Import considerations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library references will work automatically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"go get" for additional packages (not in std library)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import unused packages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Accessing custom packages in your code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a "root" folder containing your "main.go" module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definition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mod init myModuleName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subfolders for your extra packages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 to them within your app using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"myModuleName/MyExtraPackage"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33dbb72671b_0_154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gopl.io/ch1/echo1 and echo2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Google Shape;856;p6"/>
          <p:cNvGrpSpPr/>
          <p:nvPr/>
        </p:nvGrpSpPr>
        <p:grpSpPr>
          <a:xfrm>
            <a:off x="-213644" y="-144661"/>
            <a:ext cx="18501644" cy="10431661"/>
            <a:chOff x="0" y="-38100"/>
            <a:chExt cx="4872861" cy="2747433"/>
          </a:xfrm>
        </p:grpSpPr>
        <p:sp>
          <p:nvSpPr>
            <p:cNvPr id="857" name="Google Shape;857;p6"/>
            <p:cNvSpPr/>
            <p:nvPr/>
          </p:nvSpPr>
          <p:spPr>
            <a:xfrm>
              <a:off x="0" y="0"/>
              <a:ext cx="4872861" cy="2709333"/>
            </a:xfrm>
            <a:custGeom>
              <a:rect b="b" l="l" r="r" t="t"/>
              <a:pathLst>
                <a:path extrusionOk="0" h="2709333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32C4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6"/>
            <p:cNvSpPr txBox="1"/>
            <p:nvPr/>
          </p:nvSpPr>
          <p:spPr>
            <a:xfrm>
              <a:off x="0" y="-38100"/>
              <a:ext cx="4872861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9" name="Google Shape;859;p6"/>
          <p:cNvSpPr/>
          <p:nvPr/>
        </p:nvSpPr>
        <p:spPr>
          <a:xfrm>
            <a:off x="0" y="0"/>
            <a:ext cx="21617295" cy="10287000"/>
          </a:xfrm>
          <a:custGeom>
            <a:rect b="b" l="l" r="r" t="t"/>
            <a:pathLst>
              <a:path extrusionOk="0" h="10287000" w="21617295">
                <a:moveTo>
                  <a:pt x="0" y="0"/>
                </a:moveTo>
                <a:lnTo>
                  <a:pt x="21617295" y="0"/>
                </a:lnTo>
                <a:lnTo>
                  <a:pt x="2161729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3999"/>
            </a:blip>
            <a:stretch>
              <a:fillRect b="-10757" l="-10355" r="0" t="-2229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0" name="Google Shape;860;p6"/>
          <p:cNvGrpSpPr/>
          <p:nvPr/>
        </p:nvGrpSpPr>
        <p:grpSpPr>
          <a:xfrm rot="5400000">
            <a:off x="-153334" y="153334"/>
            <a:ext cx="2496299" cy="2189632"/>
            <a:chOff x="0" y="-38100"/>
            <a:chExt cx="914431" cy="802094"/>
          </a:xfrm>
        </p:grpSpPr>
        <p:sp>
          <p:nvSpPr>
            <p:cNvPr id="861" name="Google Shape;861;p6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6"/>
            <p:cNvSpPr txBox="1"/>
            <p:nvPr/>
          </p:nvSpPr>
          <p:spPr>
            <a:xfrm>
              <a:off x="0" y="-38100"/>
              <a:ext cx="800131" cy="802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3" name="Google Shape;863;p6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6"/>
          <p:cNvSpPr txBox="1"/>
          <p:nvPr/>
        </p:nvSpPr>
        <p:spPr>
          <a:xfrm>
            <a:off x="1901854" y="2677959"/>
            <a:ext cx="14533022" cy="34080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Thank you for choosing </a:t>
            </a:r>
            <a:r>
              <a:rPr b="1" lang="en-US" sz="5499">
                <a:solidFill>
                  <a:srgbClr val="179CAB"/>
                </a:solidFill>
                <a:latin typeface="Raleway"/>
                <a:ea typeface="Raleway"/>
                <a:cs typeface="Raleway"/>
                <a:sym typeface="Raleway"/>
              </a:rPr>
              <a:t>us </a:t>
            </a:r>
            <a:endParaRPr/>
          </a:p>
          <a:p>
            <a:pPr indent="0" lvl="0" marL="0" marR="0" rtl="0" algn="ctr">
              <a:lnSpc>
                <a:spcPct val="53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499">
              <a:solidFill>
                <a:srgbClr val="179CAB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We hope you have enjoyed the course and the content. 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Please feel free to </a:t>
            </a:r>
            <a:r>
              <a:rPr b="1" lang="en-US" sz="2899">
                <a:solidFill>
                  <a:srgbClr val="179CAB"/>
                </a:solidFill>
                <a:latin typeface="Raleway"/>
                <a:ea typeface="Raleway"/>
                <a:cs typeface="Raleway"/>
                <a:sym typeface="Raleway"/>
              </a:rPr>
              <a:t>contact us</a:t>
            </a:r>
            <a:r>
              <a:rPr lang="en-US" sz="2899">
                <a:solidFill>
                  <a:srgbClr val="179CAB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to further your learning</a:t>
            </a:r>
            <a:r>
              <a:rPr lang="en-US" sz="2899">
                <a:solidFill>
                  <a:srgbClr val="179CAB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-US" sz="2899">
                <a:solidFill>
                  <a:srgbClr val="179CAB"/>
                </a:solidFill>
                <a:latin typeface="Raleway"/>
                <a:ea typeface="Raleway"/>
                <a:cs typeface="Raleway"/>
                <a:sym typeface="Raleway"/>
              </a:rPr>
              <a:t>journey</a:t>
            </a:r>
            <a:r>
              <a:rPr b="1"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with us. 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Let’s walk this path together. At Ratio, your </a:t>
            </a:r>
            <a:r>
              <a:rPr b="1" lang="en-US" sz="2899">
                <a:solidFill>
                  <a:srgbClr val="179CAB"/>
                </a:solidFill>
                <a:latin typeface="Raleway"/>
                <a:ea typeface="Raleway"/>
                <a:cs typeface="Raleway"/>
                <a:sym typeface="Raleway"/>
              </a:rPr>
              <a:t>success</a:t>
            </a:r>
            <a:r>
              <a:rPr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is our </a:t>
            </a:r>
            <a:r>
              <a:rPr b="1" lang="en-US" sz="2899">
                <a:solidFill>
                  <a:srgbClr val="18A6B5"/>
                </a:solidFill>
                <a:latin typeface="Raleway"/>
                <a:ea typeface="Raleway"/>
                <a:cs typeface="Raleway"/>
                <a:sym typeface="Raleway"/>
              </a:rPr>
              <a:t>destination</a:t>
            </a:r>
            <a:r>
              <a:rPr lang="en-US" sz="28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/>
          </a:p>
        </p:txBody>
      </p:sp>
      <p:sp>
        <p:nvSpPr>
          <p:cNvPr id="865" name="Google Shape;865;p6"/>
          <p:cNvSpPr txBox="1"/>
          <p:nvPr/>
        </p:nvSpPr>
        <p:spPr>
          <a:xfrm>
            <a:off x="1028700" y="8709563"/>
            <a:ext cx="2534096" cy="349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>
                <a:solidFill>
                  <a:srgbClr val="F3BD17"/>
                </a:solidFill>
                <a:latin typeface="Raleway"/>
                <a:ea typeface="Raleway"/>
                <a:cs typeface="Raleway"/>
                <a:sym typeface="Raleway"/>
              </a:rPr>
              <a:t>sales@yourratio.co.uk</a:t>
            </a:r>
            <a:endParaRPr/>
          </a:p>
        </p:txBody>
      </p:sp>
      <p:sp>
        <p:nvSpPr>
          <p:cNvPr id="866" name="Google Shape;866;p6"/>
          <p:cNvSpPr txBox="1"/>
          <p:nvPr/>
        </p:nvSpPr>
        <p:spPr>
          <a:xfrm>
            <a:off x="1028700" y="9210675"/>
            <a:ext cx="2300734" cy="349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>
                <a:solidFill>
                  <a:srgbClr val="F3BD17"/>
                </a:solidFill>
                <a:latin typeface="Raleway"/>
                <a:ea typeface="Raleway"/>
                <a:cs typeface="Raleway"/>
                <a:sym typeface="Raleway"/>
              </a:rPr>
              <a:t>(+44) 0333 050 0977</a:t>
            </a:r>
            <a:endParaRPr/>
          </a:p>
        </p:txBody>
      </p:sp>
      <p:sp>
        <p:nvSpPr>
          <p:cNvPr id="867" name="Google Shape;867;p6"/>
          <p:cNvSpPr/>
          <p:nvPr/>
        </p:nvSpPr>
        <p:spPr>
          <a:xfrm>
            <a:off x="362452" y="8677406"/>
            <a:ext cx="514363" cy="461190"/>
          </a:xfrm>
          <a:custGeom>
            <a:rect b="b" l="l" r="r" t="t"/>
            <a:pathLst>
              <a:path extrusionOk="0" h="461190" w="514363">
                <a:moveTo>
                  <a:pt x="0" y="0"/>
                </a:moveTo>
                <a:lnTo>
                  <a:pt x="514363" y="0"/>
                </a:lnTo>
                <a:lnTo>
                  <a:pt x="514363" y="461190"/>
                </a:lnTo>
                <a:lnTo>
                  <a:pt x="0" y="4611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7374" l="0" r="-137699" t="-200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6"/>
          <p:cNvSpPr/>
          <p:nvPr/>
        </p:nvSpPr>
        <p:spPr>
          <a:xfrm>
            <a:off x="362452" y="9178518"/>
            <a:ext cx="514363" cy="461190"/>
          </a:xfrm>
          <a:custGeom>
            <a:rect b="b" l="l" r="r" t="t"/>
            <a:pathLst>
              <a:path extrusionOk="0" h="461190" w="514363">
                <a:moveTo>
                  <a:pt x="0" y="0"/>
                </a:moveTo>
                <a:lnTo>
                  <a:pt x="514363" y="0"/>
                </a:lnTo>
                <a:lnTo>
                  <a:pt x="514363" y="461190"/>
                </a:lnTo>
                <a:lnTo>
                  <a:pt x="0" y="4611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7374" l="0" r="-137699" t="-200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g33dbb72671b_0_168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165" name="Google Shape;165;g33dbb72671b_0_168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g33dbb72671b_0_168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g33dbb72671b_0_168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168" name="Google Shape;168;g33dbb72671b_0_168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g33dbb72671b_0_168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g33dbb72671b_0_168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33dbb72671b_0_168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g33dbb72671b_0_168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g33dbb72671b_0_168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Basic program structure and syntax</a:t>
            </a:r>
            <a:endParaRPr/>
          </a:p>
        </p:txBody>
      </p:sp>
      <p:sp>
        <p:nvSpPr>
          <p:cNvPr id="174" name="Google Shape;174;g33dbb72671b_0_168"/>
          <p:cNvSpPr txBox="1"/>
          <p:nvPr/>
        </p:nvSpPr>
        <p:spPr>
          <a:xfrm>
            <a:off x="1010050" y="2563975"/>
            <a:ext cx="16658100" cy="71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Naming rules and conventions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sensitivity and data hiding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use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names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(gopl: 2.1)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Prefer short, camelCased names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"Visibility"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implied by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leading character case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case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"Private"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visible / accessible within the context of definition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upper case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"Public"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visible / accessible externally (e.g. from other packages)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ignore rest of line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2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/*  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ignore everything in between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*/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33dbb72671b_0_168"/>
          <p:cNvSpPr txBox="1"/>
          <p:nvPr/>
        </p:nvSpPr>
        <p:spPr>
          <a:xfrm>
            <a:off x="8220275" y="1744450"/>
            <a:ext cx="96186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gopl.io/ch1/echo1 and echo2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g2e3f534b0b8_0_0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181" name="Google Shape;181;g2e3f534b0b8_0_0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g2e3f534b0b8_0_0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g2e3f534b0b8_0_0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184" name="Google Shape;184;g2e3f534b0b8_0_0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g2e3f534b0b8_0_0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g2e3f534b0b8_0_0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2e3f534b0b8_0_0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g2e3f534b0b8_0_0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g2e3f534b0b8_0_0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 Unusual Operators (from C)</a:t>
            </a:r>
            <a:endParaRPr/>
          </a:p>
        </p:txBody>
      </p:sp>
      <p:graphicFrame>
        <p:nvGraphicFramePr>
          <p:cNvPr id="190" name="Google Shape;190;g2e3f534b0b8_0_0"/>
          <p:cNvGraphicFramePr/>
          <p:nvPr/>
        </p:nvGraphicFramePr>
        <p:xfrm>
          <a:off x="952500" y="2331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{019A0A3E-7545-4022-823E-FCED546C3964}</a:tableStyleId>
              </a:tblPr>
              <a:tblGrid>
                <a:gridCol w="1474900"/>
                <a:gridCol w="6961025"/>
                <a:gridCol w="7947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Description</a:t>
                      </a:r>
                      <a:endParaRPr b="1"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Example</a:t>
                      </a:r>
                      <a:endParaRPr b="1"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++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Increment numeric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myInt++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-</a:t>
                      </a:r>
                      <a:r>
                        <a:rPr lang="en-US" sz="1000"/>
                        <a:t> </a:t>
                      </a:r>
                      <a:r>
                        <a:rPr lang="en-US" sz="4000"/>
                        <a:t>- 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Decrement numeric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myInt--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+=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Add to (or append)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    myInt += 3   </a:t>
                      </a:r>
                      <a:r>
                        <a:rPr lang="en-US" sz="4000">
                          <a:solidFill>
                            <a:schemeClr val="dk1"/>
                          </a:solidFill>
                        </a:rPr>
                        <a:t>myString += "cat"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-=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Subtract from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myInt -= 6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*=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Multiply and assign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myInt *= 2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/=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Divide and assign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myInt /= 3</a:t>
                      </a:r>
                      <a:endParaRPr sz="4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g2e3f534b0b8_0_15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196" name="Google Shape;196;g2e3f534b0b8_0_15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g2e3f534b0b8_0_15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g2e3f534b0b8_0_15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199" name="Google Shape;199;g2e3f534b0b8_0_15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g2e3f534b0b8_0_15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g2e3f534b0b8_0_15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2e3f534b0b8_0_15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g2e3f534b0b8_0_15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g2e3f534b0b8_0_15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Comparison Operators (from C)</a:t>
            </a:r>
            <a:endParaRPr/>
          </a:p>
        </p:txBody>
      </p:sp>
      <p:graphicFrame>
        <p:nvGraphicFramePr>
          <p:cNvPr id="205" name="Google Shape;205;g2e3f534b0b8_0_15"/>
          <p:cNvGraphicFramePr/>
          <p:nvPr/>
        </p:nvGraphicFramePr>
        <p:xfrm>
          <a:off x="952500" y="2331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{019A0A3E-7545-4022-823E-FCED546C3964}</a:tableStyleId>
              </a:tblPr>
              <a:tblGrid>
                <a:gridCol w="1474900"/>
                <a:gridCol w="6961025"/>
                <a:gridCol w="7947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Description</a:t>
                      </a:r>
                      <a:endParaRPr b="1"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Example</a:t>
                      </a:r>
                      <a:endParaRPr b="1"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==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Equality comparison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if myInt1 == myInt2 {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&gt;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Is greater than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if myInt &gt; 5 {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&lt;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Is less than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if myInt &lt; 10 {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&gt;=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Is greater than or equal to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</a:rPr>
                        <a:t>if myInt &gt;= 5 {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&lt;=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Is less than or equal to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</a:rPr>
                        <a:t>if myInt &lt;= 10 {</a:t>
                      </a:r>
                      <a:endParaRPr sz="4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EF0F5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g2e3f534b0b8_0_43"/>
          <p:cNvGrpSpPr/>
          <p:nvPr/>
        </p:nvGrpSpPr>
        <p:grpSpPr>
          <a:xfrm>
            <a:off x="-213644" y="-144662"/>
            <a:ext cx="18501914" cy="1688102"/>
            <a:chOff x="0" y="-38100"/>
            <a:chExt cx="4872900" cy="444600"/>
          </a:xfrm>
        </p:grpSpPr>
        <p:sp>
          <p:nvSpPr>
            <p:cNvPr id="211" name="Google Shape;211;g2e3f534b0b8_0_43"/>
            <p:cNvSpPr/>
            <p:nvPr/>
          </p:nvSpPr>
          <p:spPr>
            <a:xfrm>
              <a:off x="0" y="0"/>
              <a:ext cx="4872861" cy="406400"/>
            </a:xfrm>
            <a:custGeom>
              <a:rect b="b" l="l" r="r" t="t"/>
              <a:pathLst>
                <a:path extrusionOk="0" h="406400" w="4872861">
                  <a:moveTo>
                    <a:pt x="0" y="0"/>
                  </a:moveTo>
                  <a:lnTo>
                    <a:pt x="4872861" y="0"/>
                  </a:lnTo>
                  <a:lnTo>
                    <a:pt x="4872861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1799A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g2e3f534b0b8_0_43"/>
            <p:cNvSpPr txBox="1"/>
            <p:nvPr/>
          </p:nvSpPr>
          <p:spPr>
            <a:xfrm>
              <a:off x="0" y="-38100"/>
              <a:ext cx="48729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Google Shape;213;g2e3f534b0b8_0_43"/>
          <p:cNvGrpSpPr/>
          <p:nvPr/>
        </p:nvGrpSpPr>
        <p:grpSpPr>
          <a:xfrm rot="5400000">
            <a:off x="-153483" y="153190"/>
            <a:ext cx="2496305" cy="2189926"/>
            <a:chOff x="0" y="-38100"/>
            <a:chExt cx="914431" cy="802200"/>
          </a:xfrm>
        </p:grpSpPr>
        <p:sp>
          <p:nvSpPr>
            <p:cNvPr id="214" name="Google Shape;214;g2e3f534b0b8_0_43"/>
            <p:cNvSpPr/>
            <p:nvPr/>
          </p:nvSpPr>
          <p:spPr>
            <a:xfrm>
              <a:off x="0" y="0"/>
              <a:ext cx="914431" cy="763994"/>
            </a:xfrm>
            <a:custGeom>
              <a:rect b="b" l="l" r="r" t="t"/>
              <a:pathLst>
                <a:path extrusionOk="0" h="763994" w="914431">
                  <a:moveTo>
                    <a:pt x="711231" y="0"/>
                  </a:moveTo>
                  <a:lnTo>
                    <a:pt x="0" y="0"/>
                  </a:lnTo>
                  <a:lnTo>
                    <a:pt x="0" y="763994"/>
                  </a:lnTo>
                  <a:lnTo>
                    <a:pt x="711231" y="763994"/>
                  </a:lnTo>
                  <a:lnTo>
                    <a:pt x="914431" y="381997"/>
                  </a:lnTo>
                  <a:lnTo>
                    <a:pt x="7112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g2e3f534b0b8_0_43"/>
            <p:cNvSpPr txBox="1"/>
            <p:nvPr/>
          </p:nvSpPr>
          <p:spPr>
            <a:xfrm>
              <a:off x="0" y="-38100"/>
              <a:ext cx="800100" cy="8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g2e3f534b0b8_0_43"/>
          <p:cNvSpPr/>
          <p:nvPr/>
        </p:nvSpPr>
        <p:spPr>
          <a:xfrm>
            <a:off x="155546" y="635491"/>
            <a:ext cx="1746308" cy="786417"/>
          </a:xfrm>
          <a:custGeom>
            <a:rect b="b" l="l" r="r" t="t"/>
            <a:pathLst>
              <a:path extrusionOk="0" h="786417" w="1746308">
                <a:moveTo>
                  <a:pt x="0" y="0"/>
                </a:moveTo>
                <a:lnTo>
                  <a:pt x="1746308" y="0"/>
                </a:lnTo>
                <a:lnTo>
                  <a:pt x="1746308" y="786418"/>
                </a:lnTo>
                <a:lnTo>
                  <a:pt x="0" y="786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2e3f534b0b8_0_43"/>
          <p:cNvSpPr/>
          <p:nvPr/>
        </p:nvSpPr>
        <p:spPr>
          <a:xfrm>
            <a:off x="12144782" y="7554521"/>
            <a:ext cx="6401302" cy="2732479"/>
          </a:xfrm>
          <a:custGeom>
            <a:rect b="b" l="l" r="r" t="t"/>
            <a:pathLst>
              <a:path extrusionOk="0" h="2732479" w="6401302">
                <a:moveTo>
                  <a:pt x="0" y="0"/>
                </a:moveTo>
                <a:lnTo>
                  <a:pt x="6401302" y="0"/>
                </a:lnTo>
                <a:lnTo>
                  <a:pt x="6401302" y="2732479"/>
                </a:lnTo>
                <a:lnTo>
                  <a:pt x="0" y="27324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g2e3f534b0b8_0_43"/>
          <p:cNvCxnSpPr/>
          <p:nvPr/>
        </p:nvCxnSpPr>
        <p:spPr>
          <a:xfrm flipH="1" rot="10800000">
            <a:off x="2085623" y="1543200"/>
            <a:ext cx="16202400" cy="18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g2e3f534b0b8_0_43"/>
          <p:cNvSpPr txBox="1"/>
          <p:nvPr/>
        </p:nvSpPr>
        <p:spPr>
          <a:xfrm>
            <a:off x="2189625" y="270825"/>
            <a:ext cx="1547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Boolean</a:t>
            </a:r>
            <a:r>
              <a:rPr lang="en-US" sz="5199">
                <a:solidFill>
                  <a:srgbClr val="EEF0F5"/>
                </a:solidFill>
                <a:latin typeface="Raleway"/>
                <a:ea typeface="Raleway"/>
                <a:cs typeface="Raleway"/>
                <a:sym typeface="Raleway"/>
              </a:rPr>
              <a:t> Operators (from C)</a:t>
            </a:r>
            <a:endParaRPr/>
          </a:p>
        </p:txBody>
      </p:sp>
      <p:graphicFrame>
        <p:nvGraphicFramePr>
          <p:cNvPr id="220" name="Google Shape;220;g2e3f534b0b8_0_43"/>
          <p:cNvGraphicFramePr/>
          <p:nvPr/>
        </p:nvGraphicFramePr>
        <p:xfrm>
          <a:off x="952500" y="2331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{019A0A3E-7545-4022-823E-FCED546C3964}</a:tableStyleId>
              </a:tblPr>
              <a:tblGrid>
                <a:gridCol w="1474900"/>
                <a:gridCol w="6961025"/>
                <a:gridCol w="7947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Description</a:t>
                      </a:r>
                      <a:endParaRPr b="1"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000"/>
                        <a:t>Example</a:t>
                      </a:r>
                      <a:endParaRPr b="1"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&amp;&amp;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AND - both inputs must be true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if boolL &amp;&amp; boolR {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||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OR - either input must be true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4000">
                          <a:solidFill>
                            <a:schemeClr val="dk1"/>
                          </a:solidFill>
                        </a:rPr>
                        <a:t>if boolL || boolR {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&amp;^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AND NOT (XOR for Bools)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if bool1 &amp;^ bool2 </a:t>
                      </a:r>
                      <a:endParaRPr sz="4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!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NOT - negate (reverse) logical outcome</a:t>
                      </a:r>
                      <a:endParaRPr sz="4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000"/>
                        <a:t>if !(bool1 &amp;&amp; bool2) {</a:t>
                      </a:r>
                      <a:endParaRPr sz="4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1" name="Google Shape;221;g2e3f534b0b8_0_43"/>
          <p:cNvSpPr txBox="1"/>
          <p:nvPr/>
        </p:nvSpPr>
        <p:spPr>
          <a:xfrm>
            <a:off x="2085625" y="7885125"/>
            <a:ext cx="146577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for NOT example, the parenthesis are required to delimit the BOOLEAN operands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Ratio</dc:creator>
</cp:coreProperties>
</file>