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BE4601-2A2A-4548-B4F5-8F5CCD539699}">
  <a:tblStyle styleId="{D1BE4601-2A2A-4548-B4F5-8F5CCD5396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52f51c6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52f51c6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52f51c6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52f51c6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087750"/>
            <a:ext cx="85206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A2B0"/>
                </a:solidFill>
              </a:rPr>
              <a:t>Course Overview - in a nutshell:</a:t>
            </a:r>
            <a:endParaRPr>
              <a:solidFill>
                <a:srgbClr val="21A2B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A2B0"/>
              </a:buClr>
              <a:buSzPts val="1800"/>
              <a:buChar char="●"/>
            </a:pPr>
            <a:r>
              <a:rPr lang="en-GB">
                <a:solidFill>
                  <a:srgbClr val="21A2B0"/>
                </a:solidFill>
              </a:rPr>
              <a:t>A fast past, three day instructor led workshop to introduce experienced software developers to the </a:t>
            </a:r>
            <a:r>
              <a:rPr b="1" lang="en-GB">
                <a:solidFill>
                  <a:srgbClr val="21A2B0"/>
                </a:solidFill>
              </a:rPr>
              <a:t>Go</a:t>
            </a:r>
            <a:r>
              <a:rPr lang="en-GB">
                <a:solidFill>
                  <a:srgbClr val="21A2B0"/>
                </a:solidFill>
              </a:rPr>
              <a:t> programming language</a:t>
            </a:r>
            <a:endParaRPr>
              <a:solidFill>
                <a:srgbClr val="21A2B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Char char="●"/>
            </a:pPr>
            <a:r>
              <a:rPr lang="en-GB">
                <a:solidFill>
                  <a:srgbClr val="21A2B0"/>
                </a:solidFill>
              </a:rPr>
              <a:t>Target audience</a:t>
            </a:r>
            <a:endParaRPr>
              <a:solidFill>
                <a:srgbClr val="21A2B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400"/>
              <a:buChar char="○"/>
            </a:pPr>
            <a:r>
              <a:rPr lang="en-GB">
                <a:solidFill>
                  <a:srgbClr val="21A2B0"/>
                </a:solidFill>
              </a:rPr>
              <a:t>Architects and developers with programming experience in at least one modern programming language</a:t>
            </a:r>
            <a:endParaRPr>
              <a:solidFill>
                <a:srgbClr val="21A2B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400"/>
              <a:buChar char="○"/>
            </a:pPr>
            <a:r>
              <a:rPr lang="en-GB">
                <a:solidFill>
                  <a:srgbClr val="21A2B0"/>
                </a:solidFill>
              </a:rPr>
              <a:t>Most typically targeted at individuals and teams considering a migration to Go and/or greenfields development using Go</a:t>
            </a:r>
            <a:endParaRPr>
              <a:solidFill>
                <a:srgbClr val="21A2B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Char char="●"/>
            </a:pPr>
            <a:r>
              <a:rPr lang="en-GB">
                <a:solidFill>
                  <a:srgbClr val="21A2B0"/>
                </a:solidFill>
              </a:rPr>
              <a:t>Focus of this presentation</a:t>
            </a:r>
            <a:endParaRPr>
              <a:solidFill>
                <a:srgbClr val="21A2B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400"/>
              <a:buChar char="○"/>
            </a:pPr>
            <a:r>
              <a:rPr lang="en-GB">
                <a:solidFill>
                  <a:srgbClr val="21A2B0"/>
                </a:solidFill>
              </a:rPr>
              <a:t>Core motivation(s) for moving to Go</a:t>
            </a:r>
            <a:endParaRPr>
              <a:solidFill>
                <a:srgbClr val="21A2B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400"/>
              <a:buChar char="○"/>
            </a:pPr>
            <a:r>
              <a:rPr lang="en-GB">
                <a:solidFill>
                  <a:srgbClr val="21A2B0"/>
                </a:solidFill>
              </a:rPr>
              <a:t>Course content overview</a:t>
            </a:r>
            <a:endParaRPr>
              <a:solidFill>
                <a:srgbClr val="21A2B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1533600" cy="8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0700" y="695275"/>
            <a:ext cx="1336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A2B0"/>
                </a:solidFill>
              </a:rPr>
              <a:t>yourRatio.co.uk</a:t>
            </a:r>
            <a:endParaRPr sz="1100">
              <a:solidFill>
                <a:srgbClr val="21A2B0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04500" y="307525"/>
            <a:ext cx="43278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1A2B0"/>
                </a:solidFill>
              </a:rPr>
              <a:t>Moving to Go</a:t>
            </a:r>
            <a:endParaRPr sz="2100">
              <a:solidFill>
                <a:srgbClr val="21A2B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A2B0"/>
                </a:solidFill>
              </a:rPr>
              <a:t>for experienced developers</a:t>
            </a:r>
            <a:endParaRPr>
              <a:solidFill>
                <a:srgbClr val="21A2B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87750"/>
            <a:ext cx="85206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A2B0"/>
                </a:solidFill>
              </a:rPr>
              <a:t>Why would I move to Go? What benefits can I look forward to?</a:t>
            </a:r>
            <a:endParaRPr>
              <a:solidFill>
                <a:srgbClr val="21A2B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A2B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1533600" cy="8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80700" y="695275"/>
            <a:ext cx="1336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A2B0"/>
                </a:solidFill>
              </a:rPr>
              <a:t>yourRatio.co.uk</a:t>
            </a:r>
            <a:endParaRPr sz="1100">
              <a:solidFill>
                <a:srgbClr val="21A2B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504500" y="307525"/>
            <a:ext cx="43278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1A2B0"/>
                </a:solidFill>
              </a:rPr>
              <a:t>Moving to Go</a:t>
            </a:r>
            <a:endParaRPr sz="2100">
              <a:solidFill>
                <a:srgbClr val="21A2B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A2B0"/>
                </a:solidFill>
              </a:rPr>
              <a:t>for experienced developers</a:t>
            </a:r>
            <a:endParaRPr>
              <a:solidFill>
                <a:srgbClr val="21A2B0"/>
              </a:solidFill>
            </a:endParaRP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528875" y="18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{D1BE4601-2A2A-4548-B4F5-8F5CCD539699}</a:tableStyleId>
              </a:tblPr>
              <a:tblGrid>
                <a:gridCol w="2597400"/>
                <a:gridCol w="961275"/>
                <a:gridCol w="851175"/>
                <a:gridCol w="932675"/>
                <a:gridCol w="896475"/>
                <a:gridCol w="932675"/>
                <a:gridCol w="914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C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C++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Java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Scripting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C#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Go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Language "Level"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Low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Low/Med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Med/High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High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Med/High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Low/Med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Approximate year of introduction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1972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1984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mid 1990s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late</a:t>
                      </a: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 1990s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2002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2012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Object Oriented ("Class" Based)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No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Optional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Optional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No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Runtime Performance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High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High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Medium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Low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Medium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HIgh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Static Code Analysis 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Some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Some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No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Built-in Concurrency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No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Indirect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Some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No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Some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Auto Memory Mgt (GC)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No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No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 (N/A)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Yes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21A2B0"/>
                          </a:solidFill>
                        </a:rPr>
                        <a:t>Version release frequency</a:t>
                      </a:r>
                      <a:endParaRPr b="1"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Low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Medium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High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Med/High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High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21A2B0"/>
                          </a:solidFill>
                        </a:rPr>
                        <a:t>Low</a:t>
                      </a:r>
                      <a:endParaRPr sz="1100">
                        <a:solidFill>
                          <a:srgbClr val="21A2B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87750"/>
            <a:ext cx="8520600" cy="3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6629" lvl="0" marL="457200" rtl="0" algn="l"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2016"/>
              <a:buChar char="●"/>
            </a:pPr>
            <a:r>
              <a:rPr lang="en-GB" sz="2016">
                <a:solidFill>
                  <a:srgbClr val="21A2B0"/>
                </a:solidFill>
              </a:rPr>
              <a:t>Course Objectives and Content Summary:</a:t>
            </a:r>
            <a:endParaRPr sz="2016">
              <a:solidFill>
                <a:srgbClr val="21A2B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2">
              <a:solidFill>
                <a:srgbClr val="21A2B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Apto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Go fundamentals and core concepts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Apto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Understanding and using functions in Go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Apto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Error Handling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Apto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Concurrency in Go: Goroutines and Channels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Apto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Advanced Concurrency concepts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Apto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Exploring Go Interfaces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Apto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Packages and Go Build, Test and Interactive Debugging tools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Noto Sans Symbol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Comparing HTTP and JSON with GRPC and PROTOBUF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Noto Sans Symbol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Building HTTP based services 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A2B0"/>
              </a:buClr>
              <a:buSzPts val="1800"/>
              <a:buFont typeface="Noto Sans Symbols"/>
              <a:buChar char="○"/>
            </a:pPr>
            <a:r>
              <a:rPr lang="en-GB" sz="1800">
                <a:solidFill>
                  <a:srgbClr val="21A2B0"/>
                </a:solidFill>
                <a:latin typeface="Aptos"/>
                <a:ea typeface="Aptos"/>
                <a:cs typeface="Aptos"/>
                <a:sym typeface="Aptos"/>
              </a:rPr>
              <a:t>Integration with external data services</a:t>
            </a:r>
            <a:endParaRPr sz="1800">
              <a:solidFill>
                <a:srgbClr val="21A2B0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1A2B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1533600" cy="8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80700" y="695275"/>
            <a:ext cx="13365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1A2B0"/>
                </a:solidFill>
              </a:rPr>
              <a:t>yourRatio.co.uk</a:t>
            </a:r>
            <a:endParaRPr sz="1100">
              <a:solidFill>
                <a:srgbClr val="21A2B0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04500" y="307525"/>
            <a:ext cx="43278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21A2B0"/>
                </a:solidFill>
              </a:rPr>
              <a:t>Moving to Go</a:t>
            </a:r>
            <a:endParaRPr sz="2100">
              <a:solidFill>
                <a:srgbClr val="21A2B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A2B0"/>
                </a:solidFill>
              </a:rPr>
              <a:t>for experienced developers</a:t>
            </a:r>
            <a:endParaRPr>
              <a:solidFill>
                <a:srgbClr val="21A2B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