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64" r:id="rId3"/>
    <p:sldId id="265" r:id="rId4"/>
    <p:sldId id="263" r:id="rId5"/>
    <p:sldId id="259" r:id="rId6"/>
    <p:sldId id="260" r:id="rId7"/>
    <p:sldId id="258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/>
    <p:restoredTop sz="94660"/>
  </p:normalViewPr>
  <p:slideViewPr>
    <p:cSldViewPr showGuides="1">
      <p:cViewPr varScale="1">
        <p:scale>
          <a:sx n="94" d="100"/>
          <a:sy n="94" d="100"/>
        </p:scale>
        <p:origin x="896" y="84"/>
      </p:cViewPr>
      <p:guideLst>
        <p:guide orient="horz" pos="2161"/>
        <p:guide pos="28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7AD3D-B862-4344-B804-8B3C7A7879EE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A0FB-559A-4C10-8591-849E6908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3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Text Placeholder 2"/>
          <p:cNvSpPr>
            <a:spLocks noGrp="1"/>
          </p:cNvSpPr>
          <p:nvPr>
            <p:ph type="subTitle" idx="1"/>
          </p:nvPr>
        </p:nvSpPr>
        <p:spPr>
          <a:xfrm>
            <a:off x="1995488" y="4757738"/>
            <a:ext cx="5197475" cy="5032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>
                <a:solidFill>
                  <a:srgbClr val="808080"/>
                </a:solidFill>
              </a:defRPr>
            </a:lvl1pPr>
            <a:lvl2pPr marL="0" lvl="1" indent="0" algn="ctr">
              <a:buClrTx/>
              <a:buSzTx/>
              <a:buFont typeface="Calibri" panose="020F0502020204030204" pitchFamily="34" charset="0"/>
              <a:buNone/>
              <a:defRPr>
                <a:solidFill>
                  <a:srgbClr val="808080"/>
                </a:solidFill>
              </a:defRPr>
            </a:lvl2pPr>
            <a:lvl3pPr marL="914400" lvl="2" indent="0" algn="ctr">
              <a:buClrTx/>
              <a:buSzTx/>
              <a:buFont typeface="Calibri" panose="020F0502020204030204" pitchFamily="34" charset="0"/>
              <a:buNone/>
              <a:defRPr>
                <a:solidFill>
                  <a:srgbClr val="808080"/>
                </a:solidFill>
              </a:defRPr>
            </a:lvl3pPr>
            <a:lvl4pPr marL="1371600" lvl="3" indent="0" algn="ctr">
              <a:buClrTx/>
              <a:buSzTx/>
              <a:buFont typeface="Calibri" panose="020F0502020204030204" pitchFamily="34" charset="0"/>
              <a:buNone/>
              <a:defRPr>
                <a:solidFill>
                  <a:srgbClr val="808080"/>
                </a:solidFill>
              </a:defRPr>
            </a:lvl4pPr>
            <a:lvl5pPr marL="1828800" lvl="4" indent="0" algn="ctr">
              <a:buClrTx/>
              <a:buSzTx/>
              <a:buFont typeface="Calibri" panose="020F0502020204030204" pitchFamily="34" charset="0"/>
              <a:buNone/>
              <a:defRPr>
                <a:solidFill>
                  <a:srgbClr val="808080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 b="0">
                <a:solidFill>
                  <a:srgbClr val="919293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 b="0">
                <a:solidFill>
                  <a:srgbClr val="919293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 b="0">
                <a:solidFill>
                  <a:srgbClr val="919293"/>
                </a:solidFill>
              </a:defRPr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Title Placeholder 1"/>
          <p:cNvSpPr>
            <a:spLocks noGrp="1"/>
          </p:cNvSpPr>
          <p:nvPr>
            <p:ph type="ctrTitle"/>
          </p:nvPr>
        </p:nvSpPr>
        <p:spPr>
          <a:xfrm>
            <a:off x="917575" y="1825625"/>
            <a:ext cx="7278688" cy="962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 sz="3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179" y="284163"/>
            <a:ext cx="2024459" cy="5986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0" y="284163"/>
            <a:ext cx="5956019" cy="5986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/>
          </p:nvPr>
        </p:nvSpPr>
        <p:spPr>
          <a:xfrm>
            <a:off x="4629150" y="1825625"/>
            <a:ext cx="3886200" cy="4351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2021/4/22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2021/4/22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0" y="1270000"/>
            <a:ext cx="3967941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8697" y="1270000"/>
            <a:ext cx="3967941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2"/>
          <p:cNvSpPr>
            <a:spLocks noGrp="1"/>
          </p:cNvSpPr>
          <p:nvPr>
            <p:ph type="body" idx="1"/>
          </p:nvPr>
        </p:nvSpPr>
        <p:spPr>
          <a:xfrm>
            <a:off x="558800" y="1270000"/>
            <a:ext cx="8097838" cy="5000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 b="0">
                <a:solidFill>
                  <a:srgbClr val="919293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2021/4/22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 b="0">
                <a:solidFill>
                  <a:srgbClr val="919293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 b="0">
                <a:solidFill>
                  <a:srgbClr val="919293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Rectangle 3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72363"/>
              </a:gs>
              <a:gs pos="100000">
                <a:srgbClr val="0F4CD5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eaLnBrk="0" hangingPunct="0"/>
            <a:endParaRPr lang="zh-CN" altLang="en-US" sz="18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Rectangle 34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gradFill rotWithShape="0">
            <a:gsLst>
              <a:gs pos="0">
                <a:srgbClr val="0F4CD5"/>
              </a:gs>
              <a:gs pos="100000">
                <a:srgbClr val="00000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eaLnBrk="0" hangingPunct="0"/>
            <a:endParaRPr lang="zh-CN" altLang="en-US" sz="18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52" name="Group 6"/>
          <p:cNvGrpSpPr/>
          <p:nvPr/>
        </p:nvGrpSpPr>
        <p:grpSpPr>
          <a:xfrm>
            <a:off x="7281863" y="-260350"/>
            <a:ext cx="2282825" cy="2281238"/>
            <a:chOff x="0" y="0"/>
            <a:chExt cx="1584" cy="1584"/>
          </a:xfrm>
        </p:grpSpPr>
        <p:sp>
          <p:nvSpPr>
            <p:cNvPr id="6153" name="Oval 38"/>
            <p:cNvSpPr/>
            <p:nvPr/>
          </p:nvSpPr>
          <p:spPr>
            <a:xfrm>
              <a:off x="419" y="427"/>
              <a:ext cx="746" cy="714"/>
            </a:xfrm>
            <a:prstGeom prst="ellipse">
              <a:avLst/>
            </a:prstGeom>
            <a:noFill/>
            <a:ln w="9525" cap="flat" cmpd="sng">
              <a:solidFill>
                <a:srgbClr val="BFE4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0" hangingPunct="0"/>
              <a:endPara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4" name="Oval 39"/>
            <p:cNvSpPr/>
            <p:nvPr/>
          </p:nvSpPr>
          <p:spPr>
            <a:xfrm>
              <a:off x="256" y="237"/>
              <a:ext cx="1072" cy="1096"/>
            </a:xfrm>
            <a:prstGeom prst="ellipse">
              <a:avLst/>
            </a:prstGeom>
            <a:noFill/>
            <a:ln w="9525" cap="flat" cmpd="sng">
              <a:solidFill>
                <a:srgbClr val="BFE4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0" hangingPunct="0"/>
              <a:endPara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5" name="Oval 40"/>
            <p:cNvSpPr/>
            <p:nvPr/>
          </p:nvSpPr>
          <p:spPr>
            <a:xfrm>
              <a:off x="0" y="0"/>
              <a:ext cx="1584" cy="1584"/>
            </a:xfrm>
            <a:prstGeom prst="ellipse">
              <a:avLst/>
            </a:prstGeom>
            <a:noFill/>
            <a:ln w="9525" cap="flat" cmpd="sng">
              <a:solidFill>
                <a:srgbClr val="BFE4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0" hangingPunct="0"/>
              <a:endPara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56" name="Oval 35"/>
          <p:cNvSpPr/>
          <p:nvPr/>
        </p:nvSpPr>
        <p:spPr>
          <a:xfrm>
            <a:off x="8001000" y="457200"/>
            <a:ext cx="838200" cy="83820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100000">
                <a:srgbClr val="0F4CD5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eaLnBrk="0" hangingPunct="0"/>
            <a:endParaRPr lang="zh-CN" altLang="en-US" sz="18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7" name="Picture 36" descr="g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29588" y="584200"/>
            <a:ext cx="619125" cy="633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8" name="Title Placeholder 1"/>
          <p:cNvSpPr>
            <a:spLocks noGrp="1"/>
          </p:cNvSpPr>
          <p:nvPr>
            <p:ph type="title"/>
          </p:nvPr>
        </p:nvSpPr>
        <p:spPr>
          <a:xfrm>
            <a:off x="558800" y="284163"/>
            <a:ext cx="7307263" cy="5318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505" lvl="0" indent="-357505" algn="l" defTabSz="914400" eaLnBrk="1" fontAlgn="base" latinLnBrk="0" hangingPunct="1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357505" lvl="1" indent="-357505" algn="l" defTabSz="914400" eaLnBrk="1" fontAlgn="base" latinLnBrk="0" hangingPunct="1">
        <a:lnSpc>
          <a:spcPct val="12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 "/>
        <a:defRPr sz="1600" b="0" i="0" u="none" kern="1200" baseline="0">
          <a:solidFill>
            <a:srgbClr val="7F7F7F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Tx/>
        <a:buFont typeface="Calibri" panose="020F050202020403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48747D-B5BE-464D-85A1-3505A09FE417}"/>
              </a:ext>
            </a:extLst>
          </p:cNvPr>
          <p:cNvSpPr txBox="1"/>
          <p:nvPr/>
        </p:nvSpPr>
        <p:spPr>
          <a:xfrm>
            <a:off x="1955602" y="1125142"/>
            <a:ext cx="50202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实验探究题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A49D47-2B03-4D78-A328-0492CFBBDEA3}"/>
              </a:ext>
            </a:extLst>
          </p:cNvPr>
          <p:cNvSpPr txBox="1"/>
          <p:nvPr/>
        </p:nvSpPr>
        <p:spPr>
          <a:xfrm>
            <a:off x="147076" y="3919628"/>
            <a:ext cx="24485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答题技巧：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9E2F3-0650-4D5E-B147-E9992B4960DF}"/>
              </a:ext>
            </a:extLst>
          </p:cNvPr>
          <p:cNvSpPr txBox="1"/>
          <p:nvPr/>
        </p:nvSpPr>
        <p:spPr>
          <a:xfrm>
            <a:off x="147076" y="2865493"/>
            <a:ext cx="8999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解题关键：认真审题充分理解题意、规范答案的描述。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F90A02-0CB3-49FB-877C-5E9F7355119C}"/>
              </a:ext>
            </a:extLst>
          </p:cNvPr>
          <p:cNvSpPr txBox="1"/>
          <p:nvPr/>
        </p:nvSpPr>
        <p:spPr>
          <a:xfrm>
            <a:off x="147076" y="4381881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、读题画出题中的一些关键信息，特别是现象（任何现象都可以得出相应的结论）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8EE12D-93B8-40B0-8103-77BF74AA3D84}"/>
              </a:ext>
            </a:extLst>
          </p:cNvPr>
          <p:cNvSpPr txBox="1"/>
          <p:nvPr/>
        </p:nvSpPr>
        <p:spPr>
          <a:xfrm>
            <a:off x="147076" y="533598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、资料信息一定要用（遇到不会做的空首先想到的是资料提示）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144BC1-B799-4392-A95E-BA1A3364C9EE}"/>
              </a:ext>
            </a:extLst>
          </p:cNvPr>
          <p:cNvSpPr txBox="1"/>
          <p:nvPr/>
        </p:nvSpPr>
        <p:spPr>
          <a:xfrm>
            <a:off x="147076" y="1522012"/>
            <a:ext cx="83885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18</a:t>
            </a:r>
            <a:r>
              <a:rPr lang="zh-CN" altLang="en-US" sz="2800" dirty="0">
                <a:solidFill>
                  <a:schemeClr val="tx2"/>
                </a:solidFill>
              </a:rPr>
              <a:t>题：考基本实验，</a:t>
            </a:r>
            <a:r>
              <a:rPr lang="en-US" altLang="zh-CN" sz="2800" dirty="0">
                <a:solidFill>
                  <a:schemeClr val="tx2"/>
                </a:solidFill>
              </a:rPr>
              <a:t>8</a:t>
            </a:r>
            <a:r>
              <a:rPr lang="zh-CN" altLang="en-US" sz="2800" dirty="0">
                <a:solidFill>
                  <a:schemeClr val="tx2"/>
                </a:solidFill>
              </a:rPr>
              <a:t>个实验活动，</a:t>
            </a:r>
            <a:r>
              <a:rPr lang="en-US" altLang="zh-CN" sz="2800" dirty="0">
                <a:solidFill>
                  <a:schemeClr val="tx2"/>
                </a:solidFill>
              </a:rPr>
              <a:t>9</a:t>
            </a:r>
            <a:r>
              <a:rPr lang="zh-CN" altLang="en-US" sz="2800" dirty="0">
                <a:solidFill>
                  <a:schemeClr val="tx2"/>
                </a:solidFill>
              </a:rPr>
              <a:t>个课外实验，</a:t>
            </a:r>
            <a:r>
              <a:rPr lang="en-US" altLang="zh-CN" sz="2800" dirty="0">
                <a:solidFill>
                  <a:schemeClr val="tx2"/>
                </a:solidFill>
              </a:rPr>
              <a:t>18</a:t>
            </a:r>
            <a:r>
              <a:rPr lang="zh-CN" altLang="en-US" sz="2800" dirty="0">
                <a:solidFill>
                  <a:schemeClr val="tx2"/>
                </a:solidFill>
              </a:rPr>
              <a:t>个探究活动，</a:t>
            </a:r>
            <a:r>
              <a:rPr lang="en-US" altLang="zh-CN" sz="2800" dirty="0">
                <a:solidFill>
                  <a:schemeClr val="tx2"/>
                </a:solidFill>
              </a:rPr>
              <a:t>61</a:t>
            </a:r>
            <a:r>
              <a:rPr lang="zh-CN" altLang="en-US" sz="2800" dirty="0">
                <a:solidFill>
                  <a:schemeClr val="tx2"/>
                </a:solidFill>
              </a:rPr>
              <a:t>个演示实验；考基本操作，现象，注意事项，装置改进。</a:t>
            </a:r>
          </a:p>
        </p:txBody>
      </p:sp>
    </p:spTree>
    <p:extLst>
      <p:ext uri="{BB962C8B-B14F-4D97-AF65-F5344CB8AC3E}">
        <p14:creationId xmlns:p14="http://schemas.microsoft.com/office/powerpoint/2010/main" val="18471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20A41D1-C66F-4A1E-8EF7-1948EEA2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1" y="970856"/>
            <a:ext cx="8854678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验课上，老师给了同学们一包红色粉末，该粉末可能是铜粉和氧化铁（Fe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O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）粉末中的一种或两种，为确定该粉末的成分，同学们进行了如下探究，请你参与其中并回答问题。（己知氧化铁不溶于水，可溶于稀盐酸，生成氯化铁和水，溶液呈黄色）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（提出猜想）甲组：铜粉；  乙组：铜粉和氧化铁粉末；丙组：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（设计实验）方案1：取少量红色粉末放入试管中，滴加足量的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并振荡，若甲组猜想正确，则实验现象为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方案2：取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6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g红色粉末放入硬质玻璃管中，先通入CO，</a:t>
            </a:r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然后用酒精喷灯加热一段时间（实验装置如图1所示），</a:t>
            </a:r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停止加热并继续通入CO至装置冷却。若乙组或丙组猜想正确，则试管内发生反应的化学方程式是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等装置完全冷却到室温，称得硬质玻璃管内剩余固体质量为mg，则m的取值范围是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C471D0-B607-4235-A3C0-0A13004F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209330" cy="14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FA5E7D-A44C-4B07-A3D8-551C0CAF63F7}"/>
              </a:ext>
            </a:extLst>
          </p:cNvPr>
          <p:cNvSpPr txBox="1"/>
          <p:nvPr/>
        </p:nvSpPr>
        <p:spPr>
          <a:xfrm>
            <a:off x="215516" y="1196752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、质疑常见的思路：产生上述现象不是结论的专利，题中还有其他可能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0768F-4157-4BD7-A90D-14381E0B4668}"/>
              </a:ext>
            </a:extLst>
          </p:cNvPr>
          <p:cNvSpPr txBox="1"/>
          <p:nvPr/>
        </p:nvSpPr>
        <p:spPr>
          <a:xfrm>
            <a:off x="215516" y="2257058"/>
            <a:ext cx="831692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土栽培需要配制营养液，营养液中含有植物生长必需的营养元素，现有一包用于配制无色营养液的白色固体粉末，可能由氯化钾，硝酸钙，氯化钾氯硫酸铜的一种或几种组成为探究其成分，同学们进行了如下实验探究：（</a:t>
            </a:r>
            <a:r>
              <a:rPr lang="en-US" altLang="zh-CN" dirty="0"/>
              <a:t>3</a:t>
            </a:r>
            <a:r>
              <a:rPr lang="zh-CN" altLang="en-US" dirty="0"/>
              <a:t>）操作：取一定量的样品溶于水后滴加硝酸银溶液，振荡</a:t>
            </a:r>
            <a:endParaRPr lang="en-US" altLang="zh-CN" dirty="0"/>
          </a:p>
          <a:p>
            <a:r>
              <a:rPr lang="zh-CN" altLang="en-US" dirty="0"/>
              <a:t>现象：产生白色沉淀</a:t>
            </a:r>
            <a:endParaRPr lang="en-US" altLang="zh-CN" dirty="0"/>
          </a:p>
          <a:p>
            <a:r>
              <a:rPr lang="zh-CN" altLang="en-US" dirty="0"/>
              <a:t>结论：原固体粉末中一定有氯化钾</a:t>
            </a:r>
            <a:endParaRPr lang="en-US" altLang="zh-CN" dirty="0"/>
          </a:p>
          <a:p>
            <a:r>
              <a:rPr lang="zh-CN" altLang="en-US" dirty="0"/>
              <a:t>同学们经过讨论分析，认为实验步骤</a:t>
            </a:r>
            <a:r>
              <a:rPr lang="en-US" altLang="zh-CN" dirty="0"/>
              <a:t>(3)</a:t>
            </a:r>
            <a:r>
              <a:rPr lang="zh-CN" altLang="en-US" dirty="0"/>
              <a:t>得出的结论不合理，理由</a:t>
            </a:r>
            <a:r>
              <a:rPr lang="zh-CN" altLang="en-US" u="sng" dirty="0"/>
              <a:t>                                                         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5E98D9-68E5-4574-8687-2236A90D3B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19163"/>
            <a:ext cx="8826500" cy="83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</a:rPr>
              <a:t>3</a:t>
            </a:r>
            <a:r>
              <a:rPr lang="zh-CN" altLang="en-US" sz="2700" b="1" dirty="0">
                <a:solidFill>
                  <a:srgbClr val="FF0000"/>
                </a:solidFill>
              </a:rPr>
              <a:t>、现象要写全写完整（现象由结论决定的），加入什么试剂由现象和结论共同决定； 现象得出结论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CA2F9B-50A0-4BC6-8C47-BB461D9C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30" y="1817250"/>
            <a:ext cx="87707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废旧电池中含有镉、汞等元素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这些元素会危害人类健康。</a:t>
            </a:r>
            <a:endParaRPr lang="zh-CN" altLang="en-US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eaLnBrk="0" hangingPunct="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(Cd)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从溶液中析出时呈海绵状固体。在化合物中通常表现为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价。</a:t>
            </a:r>
            <a:endParaRPr lang="zh-CN" altLang="en-US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eaLnBrk="0" hangingPunct="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碳酸镉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(CdCO</a:t>
            </a:r>
            <a:r>
              <a:rPr lang="en-US" altLang="zh-CN" sz="20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、氢氧化镉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Cd(OH)</a:t>
            </a:r>
            <a:r>
              <a:rPr lang="en-US" altLang="zh-CN" sz="20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都是白色固体、难溶于水。</a:t>
            </a:r>
            <a:endParaRPr lang="zh-CN" altLang="en-US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eaLnBrk="0" hangingPunct="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设计实验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先将废旧电池进行处理以制得硫酸镉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 CdSO</a:t>
            </a:r>
            <a:r>
              <a:rPr lang="en-US" altLang="zh-CN" sz="2000" baseline="-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溶液，用于以下实验。</a:t>
            </a:r>
            <a:endParaRPr lang="zh-CN" altLang="en-US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eaLnBrk="0" hangingPunct="0"/>
            <a:endParaRPr lang="zh-CN" altLang="en-US" sz="1350" b="0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pic>
        <p:nvPicPr>
          <p:cNvPr id="1025" name="图片 23" descr=" ">
            <a:extLst>
              <a:ext uri="{FF2B5EF4-FFF2-40B4-BE49-F238E27FC236}">
                <a16:creationId xmlns:a16="http://schemas.microsoft.com/office/drawing/2014/main" id="{FA8EFE8D-228E-4E02-AD0A-306B2C7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55" y="3212976"/>
            <a:ext cx="6763189" cy="28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68C7FFE-54A5-4D0A-A336-542B1F32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34" y="474961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350" b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80DA34-9EC5-4C5C-885C-075E0B795F07}"/>
              </a:ext>
            </a:extLst>
          </p:cNvPr>
          <p:cNvSpPr txBox="1"/>
          <p:nvPr/>
        </p:nvSpPr>
        <p:spPr>
          <a:xfrm>
            <a:off x="-37504" y="905470"/>
            <a:ext cx="6750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7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27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、未经实验就否定猜想的理由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A694EF-AEBB-4301-BF96-43003AEC2C86}"/>
              </a:ext>
            </a:extLst>
          </p:cNvPr>
          <p:cNvSpPr txBox="1"/>
          <p:nvPr/>
        </p:nvSpPr>
        <p:spPr>
          <a:xfrm>
            <a:off x="68312" y="1390218"/>
            <a:ext cx="45728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（一）不遵定质量守恒定律</a:t>
            </a:r>
            <a:endParaRPr lang="zh-CN" altLang="en-US" sz="21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E2D0999-A91D-461E-B829-2EA03696A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298" y="2708920"/>
            <a:ext cx="8659813" cy="18637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1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某化学</a:t>
            </a: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小组将少量过氧化钠（</a:t>
            </a: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</a:t>
            </a:r>
            <a:r>
              <a:rPr lang="en-US" altLang="zh-CN" sz="2400" b="1" kern="1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b="1" kern="1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）粉末加入盛水的试管中，看到有大量气泡产生。</a:t>
            </a:r>
            <a:b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【提出问题】过氧化钠与水反应生成了什么物质？</a:t>
            </a:r>
            <a:b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【作出猜想】甲同学：生成氢氧化钠</a:t>
            </a: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乙同学：生成碳酸钠</a:t>
            </a: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b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丙同学：生成氢气</a:t>
            </a: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丁同学：生成氧气</a:t>
            </a:r>
            <a:b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）大家一致认为乙同学的推测不正确，理由是</a:t>
            </a:r>
            <a:r>
              <a:rPr lang="en-US" altLang="zh-CN" sz="24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A1D24-EE79-4D61-8365-BA22DB60A5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76425"/>
            <a:ext cx="8191500" cy="993775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资料表明，不同条件下，甲酸的分解产物不同，猜想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和猜想</a:t>
            </a:r>
            <a:r>
              <a:rPr lang="en-US" altLang="zh-CN" b="1" dirty="0">
                <a:solidFill>
                  <a:schemeClr val="tx2"/>
                </a:solidFill>
              </a:rPr>
              <a:t>2</a:t>
            </a:r>
            <a:r>
              <a:rPr lang="zh-CN" altLang="en-US" b="1" dirty="0">
                <a:solidFill>
                  <a:schemeClr val="tx2"/>
                </a:solidFill>
              </a:rPr>
              <a:t>均能成立。据此小新对甲酸的分解产物又提出新猜想：猜想</a:t>
            </a:r>
            <a:r>
              <a:rPr lang="en-US" altLang="zh-CN" b="1" dirty="0">
                <a:solidFill>
                  <a:schemeClr val="tx2"/>
                </a:solidFill>
              </a:rPr>
              <a:t>3.H</a:t>
            </a:r>
            <a:r>
              <a:rPr lang="en-US" altLang="zh-CN" b="1" baseline="-25000" dirty="0">
                <a:solidFill>
                  <a:schemeClr val="tx2"/>
                </a:solidFill>
              </a:rPr>
              <a:t>2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和</a:t>
            </a:r>
            <a:r>
              <a:rPr lang="en-US" altLang="zh-CN" b="1" dirty="0">
                <a:solidFill>
                  <a:schemeClr val="tx2"/>
                </a:solidFill>
              </a:rPr>
              <a:t>CO</a:t>
            </a:r>
            <a:r>
              <a:rPr lang="en-US" altLang="zh-CN" b="1" baseline="-25000" dirty="0">
                <a:solidFill>
                  <a:schemeClr val="tx2"/>
                </a:solidFill>
              </a:rPr>
              <a:t>2</a:t>
            </a:r>
            <a:r>
              <a:rPr lang="zh-CN" altLang="en-US" b="1" dirty="0">
                <a:solidFill>
                  <a:schemeClr val="tx2"/>
                </a:solidFill>
              </a:rPr>
              <a:t>；猜想</a:t>
            </a:r>
            <a:r>
              <a:rPr lang="en-US" altLang="zh-CN" b="1" dirty="0">
                <a:solidFill>
                  <a:schemeClr val="tx2"/>
                </a:solidFill>
              </a:rPr>
              <a:t>4.CO</a:t>
            </a:r>
            <a:r>
              <a:rPr lang="zh-CN" altLang="en-US" b="1" dirty="0">
                <a:solidFill>
                  <a:schemeClr val="tx2"/>
                </a:solidFill>
              </a:rPr>
              <a:t>和</a:t>
            </a:r>
            <a:r>
              <a:rPr lang="en-US" altLang="zh-CN" b="1" dirty="0">
                <a:solidFill>
                  <a:schemeClr val="tx2"/>
                </a:solidFill>
              </a:rPr>
              <a:t>H</a:t>
            </a:r>
            <a:r>
              <a:rPr lang="en-US" altLang="zh-CN" b="1" baseline="-25000" dirty="0">
                <a:solidFill>
                  <a:schemeClr val="tx2"/>
                </a:solidFill>
              </a:rPr>
              <a:t>2</a:t>
            </a:r>
            <a:r>
              <a:rPr lang="zh-CN" altLang="en-US" b="1" dirty="0">
                <a:solidFill>
                  <a:schemeClr val="tx2"/>
                </a:solidFill>
              </a:rPr>
              <a:t>。经讨论认为无需进行实验就能确定猜想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  <a:r>
              <a:rPr lang="zh-CN" altLang="en-US" b="1" dirty="0">
                <a:solidFill>
                  <a:schemeClr val="tx2"/>
                </a:solidFill>
              </a:rPr>
              <a:t>和猜想</a:t>
            </a:r>
            <a:r>
              <a:rPr lang="en-US" altLang="zh-CN" b="1" dirty="0">
                <a:solidFill>
                  <a:schemeClr val="tx2"/>
                </a:solidFill>
              </a:rPr>
              <a:t>4</a:t>
            </a:r>
            <a:r>
              <a:rPr lang="zh-CN" altLang="en-US" b="1" dirty="0">
                <a:solidFill>
                  <a:schemeClr val="tx2"/>
                </a:solidFill>
              </a:rPr>
              <a:t>都错误，理由</a:t>
            </a:r>
            <a:r>
              <a:rPr lang="zh-CN" altLang="en-US" b="1" dirty="0"/>
              <a:t>是</a:t>
            </a:r>
            <a:r>
              <a:rPr lang="en-US" altLang="zh-CN" b="1" dirty="0"/>
              <a:t>_______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2483E8-91FC-49A2-A797-440DB9FD5898}"/>
              </a:ext>
            </a:extLst>
          </p:cNvPr>
          <p:cNvSpPr txBox="1"/>
          <p:nvPr/>
        </p:nvSpPr>
        <p:spPr>
          <a:xfrm>
            <a:off x="107504" y="3789040"/>
            <a:ext cx="8379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00" dirty="0">
                <a:solidFill>
                  <a:srgbClr val="FF0000"/>
                </a:solidFill>
                <a:latin typeface="等线 Light" panose="020F0302020204030204"/>
                <a:ea typeface="等线 Light" panose="02010600030101010101" pitchFamily="2" charset="-122"/>
              </a:rPr>
              <a:t>违背了质量守恒定律</a:t>
            </a:r>
            <a:r>
              <a:rPr lang="en-US" altLang="zh-CN" sz="2700" dirty="0">
                <a:solidFill>
                  <a:srgbClr val="FF0000"/>
                </a:solidFill>
                <a:latin typeface="等线 Light" panose="020F0302020204030204"/>
                <a:ea typeface="等线 Light" panose="02010600030101010101" pitchFamily="2" charset="-122"/>
              </a:rPr>
              <a:t>(</a:t>
            </a:r>
            <a:r>
              <a:rPr lang="zh-CN" altLang="en-US" sz="2700" dirty="0">
                <a:solidFill>
                  <a:srgbClr val="FF0000"/>
                </a:solidFill>
                <a:latin typeface="等线 Light" panose="020F0302020204030204"/>
                <a:ea typeface="等线 Light" panose="02010600030101010101" pitchFamily="2" charset="-122"/>
              </a:rPr>
              <a:t>或化学反应前后原子数目不相等或化学方程式无法配平</a:t>
            </a:r>
            <a:r>
              <a:rPr lang="en-US" altLang="zh-CN" sz="2700" dirty="0">
                <a:solidFill>
                  <a:srgbClr val="FF0000"/>
                </a:solidFill>
                <a:latin typeface="等线 Light" panose="020F0302020204030204"/>
                <a:ea typeface="等线 Light" panose="02010600030101010101" pitchFamily="2" charset="-122"/>
              </a:rPr>
              <a:t>) </a:t>
            </a:r>
            <a:endParaRPr lang="zh-CN" altLang="en-US" sz="2700" b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4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88F4F34-C373-4BEA-8519-9E590CD7AC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793" y="1618021"/>
            <a:ext cx="8759825" cy="2008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化学兴趣小组的同学发现实验台上有一瓶标签残缺的试剂（如图所示），同学们对此进行了如下探究：</a:t>
            </a:r>
            <a:br>
              <a:rPr lang="zh-CN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[提出问题]这瓶溶液是什么？</a:t>
            </a:r>
            <a:br>
              <a:rPr lang="zh-CN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[猜想与假设]</a:t>
            </a:r>
            <a:r>
              <a:rPr lang="zh-CN" altLang="en-US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猜想一亚硫酸钠</a:t>
            </a:r>
            <a:r>
              <a:rPr lang="zh-CN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猜想二硫酸钠，猜想三碳酸钠</a:t>
            </a:r>
            <a:br>
              <a:rPr lang="en-US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猜想四氯化钠</a:t>
            </a:r>
            <a:br>
              <a:rPr lang="en-US" altLang="zh-CN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1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上述猜想不正确的是</a:t>
            </a:r>
            <a:r>
              <a:rPr lang="zh-CN" altLang="en-US" sz="2100" b="1" u="sng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。</a:t>
            </a:r>
            <a:endParaRPr lang="zh-CN" altLang="zh-CN" sz="21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212774-98A3-4519-95C3-7DDD8413F48E}"/>
              </a:ext>
            </a:extLst>
          </p:cNvPr>
          <p:cNvGrpSpPr/>
          <p:nvPr/>
        </p:nvGrpSpPr>
        <p:grpSpPr>
          <a:xfrm>
            <a:off x="7870610" y="1706296"/>
            <a:ext cx="787629" cy="1361912"/>
            <a:chOff x="10494146" y="1132061"/>
            <a:chExt cx="1050172" cy="181588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12682A3-639F-4BB1-84D9-0CAE912F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146" y="1132061"/>
              <a:ext cx="1050172" cy="1815883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CB286B-43F1-4D88-9DDB-538670C5BD5B}"/>
                </a:ext>
              </a:extLst>
            </p:cNvPr>
            <p:cNvSpPr txBox="1"/>
            <p:nvPr/>
          </p:nvSpPr>
          <p:spPr>
            <a:xfrm>
              <a:off x="10844210" y="1953044"/>
              <a:ext cx="35004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15A01A3-1E8E-4526-B710-CEC258DA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46" y="3571707"/>
            <a:ext cx="878711" cy="1559005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8C9EE30-69C7-4593-9162-8C0EF886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54701"/>
              </p:ext>
            </p:extLst>
          </p:nvPr>
        </p:nvGraphicFramePr>
        <p:xfrm>
          <a:off x="230399" y="4657102"/>
          <a:ext cx="7640210" cy="11201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97100">
                  <a:extLst>
                    <a:ext uri="{9D8B030D-6E8A-4147-A177-3AD203B41FA5}">
                      <a16:colId xmlns:a16="http://schemas.microsoft.com/office/drawing/2014/main" val="729138390"/>
                    </a:ext>
                  </a:extLst>
                </a:gridCol>
                <a:gridCol w="1358984">
                  <a:extLst>
                    <a:ext uri="{9D8B030D-6E8A-4147-A177-3AD203B41FA5}">
                      <a16:colId xmlns:a16="http://schemas.microsoft.com/office/drawing/2014/main" val="3682208704"/>
                    </a:ext>
                  </a:extLst>
                </a:gridCol>
                <a:gridCol w="1528042">
                  <a:extLst>
                    <a:ext uri="{9D8B030D-6E8A-4147-A177-3AD203B41FA5}">
                      <a16:colId xmlns:a16="http://schemas.microsoft.com/office/drawing/2014/main" val="2435810586"/>
                    </a:ext>
                  </a:extLst>
                </a:gridCol>
                <a:gridCol w="1528042">
                  <a:extLst>
                    <a:ext uri="{9D8B030D-6E8A-4147-A177-3AD203B41FA5}">
                      <a16:colId xmlns:a16="http://schemas.microsoft.com/office/drawing/2014/main" val="2457374300"/>
                    </a:ext>
                  </a:extLst>
                </a:gridCol>
                <a:gridCol w="1528042">
                  <a:extLst>
                    <a:ext uri="{9D8B030D-6E8A-4147-A177-3AD203B41FA5}">
                      <a16:colId xmlns:a16="http://schemas.microsoft.com/office/drawing/2014/main" val="500032627"/>
                    </a:ext>
                  </a:extLst>
                </a:gridCol>
              </a:tblGrid>
              <a:tr h="365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物质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NaCl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NaOH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Na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CO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endParaRPr lang="en-US" sz="200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NaHCO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13416383"/>
                  </a:ext>
                </a:extLst>
              </a:tr>
              <a:tr h="36559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20</a:t>
                      </a:r>
                      <a:r>
                        <a:rPr lang="en-US" sz="2000" baseline="30000">
                          <a:effectLst/>
                        </a:rPr>
                        <a:t>o</a:t>
                      </a:r>
                      <a:r>
                        <a:rPr lang="en-US" sz="2000">
                          <a:effectLst/>
                        </a:rPr>
                        <a:t>C</a:t>
                      </a:r>
                      <a:r>
                        <a:rPr lang="zh-CN" altLang="en-US" sz="2000">
                          <a:effectLst/>
                        </a:rPr>
                        <a:t>溶解度</a:t>
                      </a:r>
                      <a:r>
                        <a:rPr lang="en-US" altLang="zh-CN" sz="2000">
                          <a:effectLst/>
                        </a:rPr>
                        <a:t>/</a:t>
                      </a:r>
                      <a:r>
                        <a:rPr lang="en-US" sz="2000">
                          <a:effectLst/>
                        </a:rPr>
                        <a:t>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36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109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21.5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9.6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3776354"/>
                  </a:ext>
                </a:extLst>
              </a:tr>
              <a:tr h="365595"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水溶液的</a:t>
                      </a:r>
                      <a:r>
                        <a:rPr lang="en-US" sz="2000">
                          <a:effectLst/>
                        </a:rPr>
                        <a:t>pH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7</a:t>
                      </a:r>
                      <a:endParaRPr lang="zh-CN" altLang="en-US" sz="200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11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3003465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AF2C43E-61D1-49C2-A52F-8DD081A51C3B}"/>
              </a:ext>
            </a:extLst>
          </p:cNvPr>
          <p:cNvSpPr txBox="1"/>
          <p:nvPr/>
        </p:nvSpPr>
        <p:spPr>
          <a:xfrm>
            <a:off x="312596" y="5904348"/>
            <a:ext cx="81346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100" b="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不可能是上述的碳酸氢钠，理由 </a:t>
            </a:r>
            <a:r>
              <a:rPr lang="zh-CN" altLang="en-US" sz="2100" b="0" u="sng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                                               </a:t>
            </a:r>
            <a:r>
              <a:rPr lang="zh-CN" altLang="en-US" sz="2100" b="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sz="1350" b="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</a:p>
        </p:txBody>
      </p:sp>
      <p:sp>
        <p:nvSpPr>
          <p:cNvPr id="13" name="标题 4">
            <a:extLst>
              <a:ext uri="{FF2B5EF4-FFF2-40B4-BE49-F238E27FC236}">
                <a16:creationId xmlns:a16="http://schemas.microsoft.com/office/drawing/2014/main" id="{1BA5C8F2-91C7-4F67-B6D1-C6F46CAB2539}"/>
              </a:ext>
            </a:extLst>
          </p:cNvPr>
          <p:cNvSpPr txBox="1">
            <a:spLocks/>
          </p:cNvSpPr>
          <p:nvPr/>
        </p:nvSpPr>
        <p:spPr>
          <a:xfrm>
            <a:off x="-16091" y="1071128"/>
            <a:ext cx="7886700" cy="443198"/>
          </a:xfrm>
          <a:prstGeom prst="rect">
            <a:avLst/>
          </a:prstGeom>
          <a:noFill/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zh-CN" altLang="en-US" sz="1350" b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en-US" sz="27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  <a:sym typeface="Wingdings" panose="05000000000000000000" pitchFamily="2" charset="2"/>
              </a:rPr>
              <a:t>二）猜想不符合题中某个条件（如颜色、组成等）</a:t>
            </a:r>
            <a:endParaRPr lang="zh-CN" altLang="en-US" sz="2700" dirty="0">
              <a:solidFill>
                <a:schemeClr val="tx2"/>
              </a:solidFill>
              <a:latin typeface="等线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7AA2CF-083D-43F2-93E4-08C30DE232B0}"/>
              </a:ext>
            </a:extLst>
          </p:cNvPr>
          <p:cNvSpPr txBox="1"/>
          <p:nvPr/>
        </p:nvSpPr>
        <p:spPr>
          <a:xfrm>
            <a:off x="129793" y="3696128"/>
            <a:ext cx="8134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查阅资料）初中化学常见的含钠化合物有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NaCl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NaOH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zh-CN" altLang="zh-CN" sz="24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zh-CN" altLang="zh-CN" sz="24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NaHCO</a:t>
            </a:r>
            <a:r>
              <a:rPr lang="zh-CN" altLang="zh-CN" sz="24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。有关四种物质的信息如下：</a:t>
            </a:r>
            <a:br>
              <a:rPr lang="zh-CN" altLang="zh-CN" sz="2400" dirty="0">
                <a:solidFill>
                  <a:schemeClr val="tx2"/>
                </a:solidFill>
                <a:ea typeface="等线" panose="02010600030101010101" pitchFamily="2" charset="-122"/>
              </a:rPr>
            </a:br>
            <a:endParaRPr lang="zh-CN" altLang="en-US" sz="2400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9E63-4A57-4E7D-AD36-E6078083E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16088"/>
            <a:ext cx="8731250" cy="4181475"/>
          </a:xfrm>
        </p:spPr>
        <p:txBody>
          <a:bodyPr>
            <a:normAutofit fontScale="90000"/>
          </a:bodyPr>
          <a:lstStyle/>
          <a:p>
            <a:pPr marL="200025" indent="-200025">
              <a:lnSpc>
                <a:spcPct val="150000"/>
              </a:lnSpc>
            </a:pP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甲、乙两名同学分别做了碳酸钠溶液与氢氧化钡溶液反应的实验，反应后都进行过滤得到无色滤液，他们对自己得到的无色滤液中溶质的成分进行探究。请你一同参与他们的探究活动</a:t>
            </a:r>
            <a:b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【提出猜想】他们各自所得滤液中溶质的成分有如下几种可能：</a:t>
            </a:r>
            <a:b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325" b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A.NaOH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B.Na</a:t>
            </a:r>
            <a:r>
              <a:rPr lang="en-US" altLang="zh-CN" sz="2325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</a:t>
            </a:r>
            <a:r>
              <a:rPr lang="en-US" altLang="zh-CN" sz="2325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Ba(OH)</a:t>
            </a:r>
            <a:r>
              <a:rPr lang="en-US" altLang="zh-CN" sz="2325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NaOH    </a:t>
            </a:r>
            <a:b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 _______                           D</a:t>
            </a:r>
            <a:r>
              <a:rPr lang="zh-CN" altLang="en-US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Na</a:t>
            </a:r>
            <a:r>
              <a:rPr lang="en-US" altLang="zh-CN" sz="2325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</a:t>
            </a:r>
            <a:r>
              <a:rPr lang="en-US" altLang="zh-CN" sz="2325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NaOH </a:t>
            </a:r>
            <a:b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【讨论交流】上述猜想中，肯定不成立的是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</a:t>
            </a: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（填猜想序号），其理由是</a:t>
            </a:r>
            <a:r>
              <a:rPr lang="en-US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</a:t>
            </a:r>
            <a:r>
              <a:rPr lang="zh-CN" altLang="zh-CN" sz="232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zh-CN" sz="135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59168-DCCE-4ED7-9F31-D8A58E91CE9D}"/>
              </a:ext>
            </a:extLst>
          </p:cNvPr>
          <p:cNvSpPr txBox="1"/>
          <p:nvPr/>
        </p:nvSpPr>
        <p:spPr>
          <a:xfrm>
            <a:off x="75010" y="960657"/>
            <a:ext cx="61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（三）某物质和某物质会反应不能共存</a:t>
            </a:r>
          </a:p>
        </p:txBody>
      </p:sp>
    </p:spTree>
    <p:extLst>
      <p:ext uri="{BB962C8B-B14F-4D97-AF65-F5344CB8AC3E}">
        <p14:creationId xmlns:p14="http://schemas.microsoft.com/office/powerpoint/2010/main" val="28270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1A00F0-E53A-4B01-9740-7996BFCD0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50" y="1042864"/>
            <a:ext cx="8629100" cy="49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将光亮镁条放入一定量的氯化铵溶液中，发现最终生成灰白色固体[Mgx(OH)yClz]外，</a:t>
            </a:r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还有气体生成．某同学对该现象作如下探究．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Verdana" panose="020B0604030504040204" pitchFamily="34" charset="0"/>
                <a:ea typeface="等线" panose="02010600030101010101" pitchFamily="2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一）生成气体可能是H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、HCl、NH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中的一种或几种．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【查阅资料】</a:t>
            </a:r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①浓硫酸既可吸收水，也可吸收氨气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②NH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+HCl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=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NH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Cl；③2NH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+3CuO</a:t>
            </a:r>
            <a:r>
              <a:rPr lang="zh-CN" altLang="zh-CN" sz="2000" u="sng" baseline="30000" dirty="0">
                <a:solidFill>
                  <a:schemeClr val="tx2"/>
                </a:solidFill>
                <a:latin typeface="宋体" panose="02010600030101010101" pitchFamily="2" charset="-122"/>
              </a:rPr>
              <a:t> △ 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3Cu+N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+3H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O；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④H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+CuO</a:t>
            </a:r>
            <a:r>
              <a:rPr lang="zh-CN" altLang="zh-CN" sz="2000" u="sng" baseline="30000" dirty="0">
                <a:solidFill>
                  <a:schemeClr val="tx2"/>
                </a:solidFill>
                <a:latin typeface="宋体" panose="02010600030101010101" pitchFamily="2" charset="-122"/>
              </a:rPr>
              <a:t> △ 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Cu + 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O；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【实验探究】收集气体，将气体通过如右装置：（各步反应均完全）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① A装置中出现红色，证明有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 ；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② A、B实验装置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 （填“能”或“不能”）对调，理由是 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；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③ C中玻璃管内观察到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，证明有H</a:t>
            </a:r>
            <a:r>
              <a:rPr lang="zh-CN" altLang="zh-CN" sz="2000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．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【反思与评价】他认为不需要单独检验HCl，就能证明HCl不存在请你评价这种说法是否</a:t>
            </a:r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/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合理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（填“是”或“否”），理由是</a:t>
            </a:r>
            <a:r>
              <a:rPr lang="zh-CN" altLang="zh-CN" sz="20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．</a:t>
            </a:r>
            <a:endParaRPr lang="zh-CN" altLang="zh-CN" sz="2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36D5F-597D-4C08-AC8B-77F613E8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57679"/>
            <a:ext cx="2583014" cy="10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216E3-480C-4257-B453-D7AD87B79B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212" y="3212976"/>
            <a:ext cx="8791575" cy="3536950"/>
          </a:xfrm>
        </p:spPr>
        <p:txBody>
          <a:bodyPr>
            <a:normAutofit/>
          </a:bodyPr>
          <a:lstStyle/>
          <a:p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数据记录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4.02 g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甜叶菊苷在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装置中充分燃烧后，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装置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浓硫酸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质量增加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2.7 g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装置（氢氧化钠溶液）质量增加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8.36 g(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产物被完全吸收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b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分析与结论数据分析：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4.02 g 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甜叶菊苷中氧元素的质量为</a:t>
            </a:r>
            <a:r>
              <a:rPr lang="zh-CN" altLang="zh-CN" b="1" u="sng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　　　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，由此可以确定甜叶菊苷由碳、氢、氧元素组成。</a:t>
            </a:r>
            <a:r>
              <a:rPr lang="en-US" altLang="zh-CN" b="1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             	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b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6A0ABD-33E7-434E-B3E9-5AE00A9C9E12}"/>
              </a:ext>
            </a:extLst>
          </p:cNvPr>
          <p:cNvSpPr txBox="1"/>
          <p:nvPr/>
        </p:nvSpPr>
        <p:spPr>
          <a:xfrm>
            <a:off x="140239" y="1340768"/>
            <a:ext cx="9058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、探究题中的定量分析；</a:t>
            </a:r>
            <a:endParaRPr lang="en-US" altLang="zh-CN" sz="2400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(1)</a:t>
            </a:r>
            <a:r>
              <a:rPr lang="zh-CN" altLang="en-US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结合题中数据根据方程式计算</a:t>
            </a:r>
            <a:endParaRPr lang="en-US" altLang="zh-CN" sz="2400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）利用质量守恒定律反应前后元素质量不变（求元素的质量）</a:t>
            </a:r>
            <a:endParaRPr lang="en-US" altLang="zh-CN" sz="2400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）涉及取值范围的常用极值法（先找出题中的两种可能就是两个极端）</a:t>
            </a:r>
          </a:p>
        </p:txBody>
      </p:sp>
    </p:spTree>
    <p:extLst>
      <p:ext uri="{BB962C8B-B14F-4D97-AF65-F5344CB8AC3E}">
        <p14:creationId xmlns:p14="http://schemas.microsoft.com/office/powerpoint/2010/main" val="37394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6A25BE-A68F-464B-A377-0BA84DE142A9}"/>
              </a:ext>
            </a:extLst>
          </p:cNvPr>
          <p:cNvSpPr txBox="1"/>
          <p:nvPr/>
        </p:nvSpPr>
        <p:spPr>
          <a:xfrm>
            <a:off x="227286" y="1628800"/>
            <a:ext cx="90252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hangingPunct="0"/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（二）过滤、洗涤、一定温度下烘干得灰白色固体．</a:t>
            </a:r>
            <a:endParaRPr lang="zh-CN" altLang="zh-CN" sz="2400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eaLnBrk="0" hangingPunct="0"/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【查阅资料】灰白色固体Mgx(OH)yClz受热会分解生成MgO和HCl。</a:t>
            </a:r>
            <a:endParaRPr lang="zh-CN" altLang="zh-CN" sz="2400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eaLnBrk="0" hangingPunct="0"/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【实验探究】取一定量灰白色固体样品，充分加热，得到4g白色固体和3.65g气体．</a:t>
            </a:r>
            <a:endParaRPr lang="zh-CN" altLang="zh-CN" sz="2400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defTabSz="685800" eaLnBrk="0" hangingPunct="0"/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【结论】x∶z＝</a:t>
            </a:r>
            <a:r>
              <a:rPr lang="zh-CN" altLang="zh-CN" sz="24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若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碱式氯化镁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的相对分子质量为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153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则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得碱式氯化镁的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 eaLnBrk="0" hangingPunct="0"/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化学式为</a:t>
            </a:r>
            <a:r>
              <a:rPr lang="zh-CN" altLang="zh-CN" sz="2400" dirty="0">
                <a:solidFill>
                  <a:schemeClr val="tx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_________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．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defTabSz="685800" eaLnBrk="0" hangingPunct="0"/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有同学认为不需任何数据就可以求出</a:t>
            </a:r>
            <a:r>
              <a:rPr lang="zh-CN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x∶z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的值，理由</a:t>
            </a:r>
            <a:r>
              <a:rPr lang="zh-CN" altLang="en-US" sz="2400" u="sng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</a:t>
            </a:r>
            <a:endParaRPr lang="zh-CN" altLang="zh-CN" sz="2400" b="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97697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1119A20PWBG">
  <a:themeElements>
    <a:clrScheme name="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FFFFFF"/>
      </a:accent3>
      <a:accent4>
        <a:srgbClr val="333537"/>
      </a:accent4>
      <a:accent5>
        <a:srgbClr val="AABCDC"/>
      </a:accent5>
      <a:accent6>
        <a:srgbClr val="5E58B6"/>
      </a:accent6>
      <a:hlink>
        <a:srgbClr val="00B0F0"/>
      </a:hlink>
      <a:folHlink>
        <a:srgbClr val="AFB2B4"/>
      </a:folHlink>
    </a:clrScheme>
    <a:fontScheme name="">
      <a:majorFont>
        <a:latin typeface="Calibri Light"/>
        <a:ea typeface="黑体"/>
        <a:cs typeface=""/>
      </a:majorFont>
      <a:minorFont>
        <a:latin typeface="Calibri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0070C0"/>
        </a:accent1>
        <a:accent2>
          <a:srgbClr val="6A63CB"/>
        </a:accent2>
        <a:accent3>
          <a:srgbClr val="FFFFFF"/>
        </a:accent3>
        <a:accent4>
          <a:srgbClr val="333537"/>
        </a:accent4>
        <a:accent5>
          <a:srgbClr val="AABCDC"/>
        </a:accent5>
        <a:accent6>
          <a:srgbClr val="5E58B6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1478</Words>
  <Application>Microsoft Office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A000120141119A20PWBG</vt:lpstr>
      <vt:lpstr>PowerPoint 演示文稿</vt:lpstr>
      <vt:lpstr>3、现象要写全写完整（现象由结论决定的），加入什么试剂由现象和结论共同决定； 现象得出结论</vt:lpstr>
      <vt:lpstr>某化学小组将少量过氧化钠（Na2O2）粉末加入盛水的试管中，看到有大量气泡产生。 【提出问题】过氧化钠与水反应生成了什么物质？ 【作出猜想】甲同学：生成氢氧化钠   乙同学：生成碳酸钠                               丙同学：生成氢气         丁同学：生成氧气 （1）大家一致认为乙同学的推测不正确，理由是________________________</vt:lpstr>
      <vt:lpstr>资料表明，不同条件下，甲酸的分解产物不同，猜想1和猜想2均能成立。据此小新对甲酸的分解产物又提出新猜想：猜想3.H2O和CO2；猜想4.CO和H2。经讨论认为无需进行实验就能确定猜想3和猜想4都错误，理由是_______</vt:lpstr>
      <vt:lpstr>化学兴趣小组的同学发现实验台上有一瓶标签残缺的试剂（如图所示），同学们对此进行了如下探究： [提出问题]这瓶溶液是什么？ [猜想与假设]猜想一亚硫酸钠，猜想二硫酸钠，猜想三碳酸钠 猜想四氯化钠 上述猜想不正确的是                 。</vt:lpstr>
      <vt:lpstr>甲、乙两名同学分别做了碳酸钠溶液与氢氧化钡溶液反应的实验，反应后都进行过滤得到无色滤液，他们对自己得到的无色滤液中溶质的成分进行探究。请你一同参与他们的探究活动 【提出猜想】他们各自所得滤液中溶质的成分有如下几种可能： A.NaOH                                B.Na2CO3、Ba(OH)2、NaOH     C. _______                           D、 Na2CO3和NaOH  【讨论交流】上述猜想中，肯定不成立的是_____（填猜想序号），其理由是_____。 </vt:lpstr>
      <vt:lpstr>PowerPoint 演示文稿</vt:lpstr>
      <vt:lpstr>数据记录4.02 g甜叶菊苷在C装置中充分燃烧后，D装置(浓硫酸)质量增加2.7 g，E装置（氢氧化钠溶液）质量增加8.36 g(产物被完全吸收)。 分析与结论数据分析：4.02 g 甜叶菊苷中氧元素的质量为　　　g，由此可以确定甜叶菊苷由碳、氢、氧元素组成。                 。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伊泓</cp:lastModifiedBy>
  <cp:revision>120</cp:revision>
  <dcterms:created xsi:type="dcterms:W3CDTF">2016-11-29T00:09:00Z</dcterms:created>
  <dcterms:modified xsi:type="dcterms:W3CDTF">2021-04-22T02:21:52Z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