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notesSlides/notesSlide3.xml" ContentType="application/vnd.openxmlformats-officedocument.presentationml.notesSlide+xml"/>
  <Override PartName="/ppt/charts/chart3.xml" ContentType="application/vnd.openxmlformats-officedocument.drawingml.char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69" r:id="rId3"/>
    <p:sldId id="259" r:id="rId4"/>
    <p:sldId id="260" r:id="rId5"/>
    <p:sldId id="268" r:id="rId6"/>
    <p:sldId id="266" r:id="rId7"/>
  </p:sldIdLst>
  <p:sldSz cx="9144000" cy="6858000" type="screen4x3"/>
  <p:notesSz cx="6858000" cy="9144000"/>
  <p:custDataLst>
    <p:tags r:id="rId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162">
          <p15:clr>
            <a:srgbClr val="A4A3A4"/>
          </p15:clr>
        </p15:guide>
        <p15:guide id="3" pos="2880">
          <p15:clr>
            <a:srgbClr val="A4A3A4"/>
          </p15:clr>
        </p15:guide>
        <p15:guide id="4" pos="2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266" y="72"/>
      </p:cViewPr>
      <p:guideLst>
        <p:guide orient="horz" pos="2160"/>
        <p:guide orient="horz" pos="1162"/>
        <p:guide pos="2880"/>
        <p:guide pos="20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tags" Target="tags/tag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个人特质</c:v>
                </c:pt>
              </c:strCache>
            </c:strRef>
          </c:tx>
          <c:spPr>
            <a:ln>
              <a:solidFill>
                <a:schemeClr val="bg1"/>
              </a:solidFill>
            </a:ln>
          </c:spPr>
          <c:dPt>
            <c:idx val="0"/>
            <c:bubble3D val="0"/>
            <c:spPr>
              <a:solidFill>
                <a:schemeClr val="accent6">
                  <a:lumMod val="50000"/>
                </a:schemeClr>
              </a:solidFill>
              <a:ln>
                <a:solidFill>
                  <a:schemeClr val="bg1"/>
                </a:solidFill>
              </a:ln>
            </c:spPr>
          </c:dPt>
          <c:dPt>
            <c:idx val="1"/>
            <c:bubble3D val="0"/>
            <c:spPr>
              <a:solidFill>
                <a:schemeClr val="accent6">
                  <a:lumMod val="50000"/>
                </a:schemeClr>
              </a:solidFill>
              <a:ln>
                <a:solidFill>
                  <a:schemeClr val="bg1"/>
                </a:solidFill>
              </a:ln>
            </c:spPr>
          </c:dPt>
          <c:dPt>
            <c:idx val="3"/>
            <c:bubble3D val="0"/>
            <c:spPr>
              <a:solidFill>
                <a:schemeClr val="accent6">
                  <a:lumMod val="50000"/>
                </a:schemeClr>
              </a:solidFill>
              <a:ln>
                <a:solidFill>
                  <a:schemeClr val="bg1"/>
                </a:solidFill>
              </a:ln>
            </c:spPr>
          </c:dPt>
          <c:dLbls>
            <c:dLbl>
              <c:idx val="0"/>
              <c:layout>
                <c:manualLayout>
                  <c:x val="-0.14340254464479793"/>
                  <c:y val="1.3743611820908788E-2"/>
                </c:manualLayout>
              </c:layout>
              <c:tx>
                <c:rich>
                  <a:bodyPr/>
                  <a:lstStyle/>
                  <a:p>
                    <a:r>
                      <a:rPr lang="zh-CN" altLang="en-US" smtClean="0"/>
                      <a:t>技术</a:t>
                    </a:r>
                    <a:endParaRPr lang="zh-CN" altLang="en-US"/>
                  </a:p>
                </c:rich>
              </c:tx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-0.1119057423571294"/>
                  <c:y val="-0.14962064400251823"/>
                </c:manualLayout>
              </c:layout>
              <c:tx>
                <c:rich>
                  <a:bodyPr/>
                  <a:lstStyle/>
                  <a:p>
                    <a:r>
                      <a:rPr lang="zh-CN" altLang="en-US" smtClean="0"/>
                      <a:t>销售</a:t>
                    </a:r>
                    <a:endParaRPr lang="zh-CN" altLang="en-US"/>
                  </a:p>
                </c:rich>
              </c:tx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0.15274503014157848"/>
                  <c:y val="0.12350224975002777"/>
                </c:manualLayout>
              </c:layout>
              <c:tx>
                <c:rich>
                  <a:bodyPr/>
                  <a:lstStyle/>
                  <a:p>
                    <a:r>
                      <a:rPr lang="zh-CN" altLang="en-US" smtClean="0"/>
                      <a:t>市场</a:t>
                    </a:r>
                    <a:endParaRPr lang="zh-CN" altLang="en-US"/>
                  </a:p>
                </c:rich>
              </c:tx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-9.6706117798505548E-2"/>
                  <c:y val="0.19597290115913046"/>
                </c:manualLayout>
              </c:layout>
              <c:tx>
                <c:rich>
                  <a:bodyPr/>
                  <a:lstStyle/>
                  <a:p>
                    <a:r>
                      <a:rPr lang="zh-CN" altLang="en-US" sz="2800" smtClean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rPr>
                      <a:t>管理</a:t>
                    </a:r>
                    <a:endParaRPr lang="zh-CN" altLang="en-US"/>
                  </a:p>
                </c:rich>
              </c:tx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280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defRPr>
                </a:pPr>
                <a:endParaRPr lang="zh-CN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技术</c:v>
                </c:pt>
                <c:pt idx="1">
                  <c:v>销售</c:v>
                </c:pt>
                <c:pt idx="2">
                  <c:v>市场</c:v>
                </c:pt>
                <c:pt idx="3">
                  <c:v>管理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12</c:v>
                </c:pt>
                <c:pt idx="1">
                  <c:v>28</c:v>
                </c:pt>
                <c:pt idx="2">
                  <c:v>40</c:v>
                </c:pt>
                <c:pt idx="3">
                  <c:v>20</c:v>
                </c:pt>
              </c:numCache>
            </c:numRef>
          </c:val>
        </c:ser>
        <c:dLbls>
          <c:showLegendKey val="0"/>
          <c:showVal val="1"/>
          <c:showCatName val="1"/>
          <c:showSerName val="0"/>
          <c:showPercent val="0"/>
          <c:showBubbleSize val="0"/>
          <c:showLeaderLines val="0"/>
        </c:dLbls>
        <c:firstSliceAng val="72"/>
      </c:pieChart>
    </c:plotArea>
    <c:plotVisOnly val="1"/>
    <c:dispBlanksAs val="zero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094537401574811"/>
          <c:y val="0.12839074803149614"/>
          <c:w val="0.5435728346456693"/>
          <c:h val="0.81535925196850423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个人特质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技术</c:v>
                </c:pt>
                <c:pt idx="1">
                  <c:v>销售</c:v>
                </c:pt>
                <c:pt idx="2">
                  <c:v>市场</c:v>
                </c:pt>
                <c:pt idx="3">
                  <c:v>管理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15</c:v>
                </c:pt>
                <c:pt idx="1">
                  <c:v>25</c:v>
                </c:pt>
                <c:pt idx="2">
                  <c:v>40</c:v>
                </c:pt>
                <c:pt idx="3">
                  <c:v>20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72"/>
      </c:pieChart>
    </c:plotArea>
    <c:plotVisOnly val="1"/>
    <c:dispBlanksAs val="zero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094537401574811"/>
          <c:y val="0.12839074803149614"/>
          <c:w val="0.5435728346456693"/>
          <c:h val="0.81535925196850423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个人特质</c:v>
                </c:pt>
              </c:strCache>
            </c:strRef>
          </c:tx>
          <c:spPr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c:spPr>
          <c:cat>
            <c:strRef>
              <c:f>Sheet1!$A$2:$A$5</c:f>
              <c:strCache>
                <c:ptCount val="4"/>
                <c:pt idx="0">
                  <c:v>技术</c:v>
                </c:pt>
                <c:pt idx="1">
                  <c:v>销售</c:v>
                </c:pt>
                <c:pt idx="2">
                  <c:v>市场</c:v>
                </c:pt>
                <c:pt idx="3">
                  <c:v>管理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25</c:v>
                </c:pt>
                <c:pt idx="1">
                  <c:v>15</c:v>
                </c:pt>
                <c:pt idx="2">
                  <c:v>40</c:v>
                </c:pt>
                <c:pt idx="3">
                  <c:v>20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72"/>
      </c:pieChart>
    </c:plotArea>
    <c:plotVisOnly val="1"/>
    <c:dispBlanksAs val="zero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1222DC-1ED1-450C-A25A-D4B47767FF45}" type="datetimeFigureOut">
              <a:rPr lang="zh-CN" altLang="en-US" smtClean="0"/>
              <a:pPr/>
              <a:t>2014/3/20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09DC-56B6-40EC-AE40-21D4A975333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6106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7E4A0E1A-F42C-47B8-9D45-7E63B074800B}" type="slidenum">
              <a:rPr lang="zh-CN" altLang="de-DE" sz="1200"/>
              <a:pPr algn="r" eaLnBrk="1" hangingPunct="1"/>
              <a:t>3</a:t>
            </a:fld>
            <a:endParaRPr lang="de-DE" altLang="zh-CN" sz="1200"/>
          </a:p>
        </p:txBody>
      </p:sp>
      <p:sp>
        <p:nvSpPr>
          <p:cNvPr id="73731" name="Text Box 3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824" tIns="47416" rIns="94824" bIns="47416" anchor="b"/>
          <a:lstStyle>
            <a:lvl1pPr defTabSz="94773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4773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4773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4773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4773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5FCDA855-4201-4505-BB97-2F8FC61AEAC7}" type="slidenum">
              <a:rPr lang="en-GB" altLang="zh-CN" sz="1300"/>
              <a:pPr algn="r" eaLnBrk="1" hangingPunct="1"/>
              <a:t>3</a:t>
            </a:fld>
            <a:endParaRPr lang="en-GB" altLang="zh-CN" sz="1300"/>
          </a:p>
        </p:txBody>
      </p:sp>
      <p:sp>
        <p:nvSpPr>
          <p:cNvPr id="737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3588" cy="3430588"/>
          </a:xfrm>
          <a:ln/>
        </p:spPr>
      </p:sp>
      <p:sp>
        <p:nvSpPr>
          <p:cNvPr id="737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824" tIns="47416" rIns="94824" bIns="47416"/>
          <a:lstStyle/>
          <a:p>
            <a:pPr eaLnBrk="1" hangingPunct="1"/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40973470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556FE9D5-F008-4078-B095-7A21B1A3ABA8}" type="slidenum">
              <a:rPr lang="zh-CN" altLang="de-DE" sz="1200"/>
              <a:pPr algn="r" eaLnBrk="1" hangingPunct="1"/>
              <a:t>4</a:t>
            </a:fld>
            <a:endParaRPr lang="de-DE" altLang="zh-CN" sz="1200"/>
          </a:p>
        </p:txBody>
      </p:sp>
      <p:sp>
        <p:nvSpPr>
          <p:cNvPr id="74755" name="Text Box 3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824" tIns="47416" rIns="94824" bIns="47416" anchor="b"/>
          <a:lstStyle>
            <a:lvl1pPr defTabSz="94773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4773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4773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4773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4773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E4BA8D4B-7DD4-4891-B657-44599AA0BEDF}" type="slidenum">
              <a:rPr lang="en-GB" altLang="zh-CN" sz="1300"/>
              <a:pPr algn="r" eaLnBrk="1" hangingPunct="1"/>
              <a:t>4</a:t>
            </a:fld>
            <a:endParaRPr lang="en-GB" altLang="zh-CN" sz="1300"/>
          </a:p>
        </p:txBody>
      </p:sp>
      <p:sp>
        <p:nvSpPr>
          <p:cNvPr id="7475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3588" cy="3430588"/>
          </a:xfrm>
          <a:ln/>
        </p:spPr>
      </p:sp>
      <p:sp>
        <p:nvSpPr>
          <p:cNvPr id="747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824" tIns="47416" rIns="94824" bIns="47416"/>
          <a:lstStyle/>
          <a:p>
            <a:pPr eaLnBrk="1" hangingPunct="1"/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7071576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556FE9D5-F008-4078-B095-7A21B1A3ABA8}" type="slidenum">
              <a:rPr lang="zh-CN" altLang="de-DE" sz="1200"/>
              <a:pPr algn="r" eaLnBrk="1" hangingPunct="1"/>
              <a:t>5</a:t>
            </a:fld>
            <a:endParaRPr lang="de-DE" altLang="zh-CN" sz="1200"/>
          </a:p>
        </p:txBody>
      </p:sp>
      <p:sp>
        <p:nvSpPr>
          <p:cNvPr id="74755" name="Text Box 3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824" tIns="47416" rIns="94824" bIns="47416" anchor="b"/>
          <a:lstStyle>
            <a:lvl1pPr defTabSz="94773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4773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4773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4773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4773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E4BA8D4B-7DD4-4891-B657-44599AA0BEDF}" type="slidenum">
              <a:rPr lang="en-GB" altLang="zh-CN" sz="1300"/>
              <a:pPr algn="r" eaLnBrk="1" hangingPunct="1"/>
              <a:t>5</a:t>
            </a:fld>
            <a:endParaRPr lang="en-GB" altLang="zh-CN" sz="1300"/>
          </a:p>
        </p:txBody>
      </p:sp>
      <p:sp>
        <p:nvSpPr>
          <p:cNvPr id="7475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3588" cy="3430588"/>
          </a:xfrm>
          <a:ln/>
        </p:spPr>
      </p:sp>
      <p:sp>
        <p:nvSpPr>
          <p:cNvPr id="747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824" tIns="47416" rIns="94824" bIns="47416"/>
          <a:lstStyle/>
          <a:p>
            <a:pPr eaLnBrk="1" hangingPunct="1"/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27333605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/>
            <a:fld id="{4DB91F6D-A715-4556-87A9-6B43489D9BAF}" type="slidenum">
              <a:rPr lang="zh-CN" altLang="de-DE" sz="1200"/>
              <a:pPr algn="r" eaLnBrk="1" hangingPunct="1"/>
              <a:t>6</a:t>
            </a:fld>
            <a:endParaRPr lang="de-DE" altLang="zh-CN" sz="1200"/>
          </a:p>
        </p:txBody>
      </p:sp>
      <p:sp>
        <p:nvSpPr>
          <p:cNvPr id="79875" name="Text Box 3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824" tIns="47416" rIns="94824" bIns="47416" anchor="b"/>
          <a:lstStyle>
            <a:lvl1pPr defTabSz="947738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947738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947738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947738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947738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/>
            <a:fld id="{B7E01E8A-B8A4-4874-B536-18B87A65D876}" type="slidenum">
              <a:rPr lang="en-GB" altLang="zh-CN" sz="1300"/>
              <a:pPr algn="r" eaLnBrk="1" hangingPunct="1"/>
              <a:t>6</a:t>
            </a:fld>
            <a:endParaRPr lang="en-GB" altLang="zh-CN" sz="1300"/>
          </a:p>
        </p:txBody>
      </p:sp>
      <p:sp>
        <p:nvSpPr>
          <p:cNvPr id="7987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3588" cy="3430588"/>
          </a:xfrm>
          <a:ln/>
        </p:spPr>
      </p:sp>
      <p:sp>
        <p:nvSpPr>
          <p:cNvPr id="798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824" tIns="47416" rIns="94824" bIns="47416"/>
          <a:lstStyle/>
          <a:p>
            <a:pPr eaLnBrk="1" hangingPunct="1"/>
            <a:endParaRPr lang="en-US" altLang="zh-CN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1589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noProof="1" smtClean="0"/>
            </a:lvl1pPr>
          </a:lstStyle>
          <a:p>
            <a:r>
              <a:rPr lang="zh-CN" altLang="en-US" noProof="1" smtClean="0"/>
              <a:t>单击此处编辑母版副标题样式</a:t>
            </a:r>
            <a:endParaRPr lang="en-US" noProof="1" smtClean="0"/>
          </a:p>
        </p:txBody>
      </p:sp>
      <p:sp>
        <p:nvSpPr>
          <p:cNvPr id="156676" name="Rectangle 7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noProof="1" smtClean="0"/>
            </a:lvl1pPr>
          </a:lstStyle>
          <a:p>
            <a:r>
              <a:rPr lang="zh-CN" altLang="en-US" noProof="1" smtClean="0"/>
              <a:t>单击此处编辑母版标题样式</a:t>
            </a:r>
            <a:endParaRPr lang="en-US" noProof="1" smtClean="0"/>
          </a:p>
        </p:txBody>
      </p:sp>
      <p:sp>
        <p:nvSpPr>
          <p:cNvPr id="18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0255879"/>
      </p:ext>
    </p:extLst>
  </p:cSld>
  <p:clrMapOvr>
    <a:masterClrMapping/>
  </p:clrMapOvr>
  <p:transition advClick="0" advTm="4000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7416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89725" y="411163"/>
            <a:ext cx="2130425" cy="53911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295275" y="411163"/>
            <a:ext cx="6242050" cy="53911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8401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3837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3304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95275" y="1489075"/>
            <a:ext cx="4186238" cy="4313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33913" y="1489075"/>
            <a:ext cx="4186237" cy="4313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7632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de-D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3368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de-DE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7407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9849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4655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8965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95275" y="1489075"/>
            <a:ext cx="8524875" cy="431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zh-CN" smtClean="0"/>
              <a:t>Textmasterformate durch Klicken bearbeiten</a:t>
            </a:r>
          </a:p>
          <a:p>
            <a:pPr lvl="1"/>
            <a:r>
              <a:rPr lang="de-DE" altLang="zh-CN" smtClean="0"/>
              <a:t>Zweite Ebene</a:t>
            </a:r>
          </a:p>
          <a:p>
            <a:pPr lvl="2"/>
            <a:r>
              <a:rPr lang="de-DE" altLang="zh-CN" smtClean="0"/>
              <a:t>Dritte Ebene</a:t>
            </a:r>
          </a:p>
          <a:p>
            <a:pPr lvl="3"/>
            <a:r>
              <a:rPr lang="de-DE" altLang="zh-CN" smtClean="0"/>
              <a:t>Vierte Ebene</a:t>
            </a:r>
          </a:p>
          <a:p>
            <a:pPr lvl="4"/>
            <a:r>
              <a:rPr lang="de-DE" altLang="zh-CN" smtClean="0"/>
              <a:t>Fünfte Ebene</a:t>
            </a:r>
          </a:p>
        </p:txBody>
      </p:sp>
      <p:sp>
        <p:nvSpPr>
          <p:cNvPr id="1028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3124200" y="6365875"/>
            <a:ext cx="28956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noProof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2052" name="Rectangle 7"/>
          <p:cNvSpPr>
            <a:spLocks noGrp="1" noChangeArrowheads="1"/>
          </p:cNvSpPr>
          <p:nvPr>
            <p:ph type="title"/>
          </p:nvPr>
        </p:nvSpPr>
        <p:spPr bwMode="gray">
          <a:xfrm>
            <a:off x="300038" y="411163"/>
            <a:ext cx="8520112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zh-CN" smtClean="0"/>
              <a:t>Klicken Sie, um das Titelformat zu bearbeiten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advClick="0" advTm="4000">
    <p:fade/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cs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cs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cs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cs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cs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cs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cs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180975" indent="-180975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444500" indent="-261938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cs typeface="+mn-cs"/>
        </a:defRPr>
      </a:lvl2pPr>
      <a:lvl3pPr marL="720725" indent="-274638" algn="l" rtl="0" eaLnBrk="1" fontAlgn="base" hangingPunct="1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cs typeface="+mn-cs"/>
        </a:defRPr>
      </a:lvl3pPr>
      <a:lvl4pPr marL="987425" indent="-265113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cs typeface="+mn-cs"/>
        </a:defRPr>
      </a:lvl4pPr>
      <a:lvl5pPr marL="1254125" indent="-265113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cs typeface="+mn-cs"/>
        </a:defRPr>
      </a:lvl5pPr>
      <a:lvl6pPr marL="1711325" indent="-265113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6pPr>
      <a:lvl7pPr marL="2168525" indent="-265113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7pPr>
      <a:lvl8pPr marL="2625725" indent="-265113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8pPr>
      <a:lvl9pPr marL="3082925" indent="-265113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Wang.Lei\Desktop\新图片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25028"/>
            <a:ext cx="9177370" cy="68830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733006" y="1928802"/>
            <a:ext cx="6400800" cy="1752600"/>
          </a:xfrm>
        </p:spPr>
        <p:txBody>
          <a:bodyPr/>
          <a:lstStyle/>
          <a:p>
            <a:r>
              <a:rPr lang="en-US" altLang="zh-CN" sz="2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我的求职简历</a:t>
            </a:r>
            <a:endParaRPr lang="zh-CN" altLang="en-US" sz="28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51553" y="548680"/>
            <a:ext cx="7092281" cy="1470025"/>
          </a:xfrm>
        </p:spPr>
        <p:txBody>
          <a:bodyPr>
            <a:normAutofit/>
          </a:bodyPr>
          <a:lstStyle/>
          <a:p>
            <a:r>
              <a:rPr lang="zh-CN" altLang="en-US" sz="4800" dirty="0" smtClean="0">
                <a:latin typeface="微软雅黑" pitchFamily="34" charset="-122"/>
                <a:ea typeface="微软雅黑" pitchFamily="34" charset="-122"/>
              </a:rPr>
              <a:t>我是您的一块砖</a:t>
            </a:r>
            <a:r>
              <a:rPr lang="en-US" altLang="zh-CN" sz="4800" dirty="0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4800" dirty="0" smtClean="0"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4800" dirty="0" smtClean="0">
                <a:latin typeface="微软雅黑" pitchFamily="34" charset="-122"/>
                <a:ea typeface="微软雅黑" pitchFamily="34" charset="-122"/>
              </a:rPr>
              <a:t>哪里需要哪里搬</a:t>
            </a:r>
            <a:endParaRPr lang="zh-CN" altLang="en-US" sz="48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07184272"/>
      </p:ext>
    </p:extLst>
  </p:cSld>
  <p:clrMapOvr>
    <a:masterClrMapping/>
  </p:clrMapOvr>
  <p:transition advClick="0" advTm="5000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sz="4400" b="0" dirty="0" smtClean="0">
                <a:latin typeface="微软雅黑" pitchFamily="34" charset="-122"/>
                <a:ea typeface="微软雅黑" pitchFamily="34" charset="-122"/>
              </a:rPr>
              <a:t>职业生涯</a:t>
            </a:r>
            <a:endParaRPr lang="zh-CN" altLang="en-US" sz="4400" b="0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538164" y="4914634"/>
            <a:ext cx="2069455" cy="1379520"/>
            <a:chOff x="285720" y="5049852"/>
            <a:chExt cx="2069455" cy="1379520"/>
          </a:xfrm>
        </p:grpSpPr>
        <p:sp>
          <p:nvSpPr>
            <p:cNvPr id="5128" name="Text Box 6"/>
            <p:cNvSpPr txBox="1">
              <a:spLocks noChangeArrowheads="1"/>
            </p:cNvSpPr>
            <p:nvPr/>
          </p:nvSpPr>
          <p:spPr bwMode="gray">
            <a:xfrm>
              <a:off x="1071538" y="5202808"/>
              <a:ext cx="12170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r>
                <a:rPr lang="en-US" altLang="zh-CN" b="1" dirty="0" smtClean="0">
                  <a:latin typeface="微软雅黑" pitchFamily="34" charset="-122"/>
                  <a:ea typeface="微软雅黑" pitchFamily="34" charset="-122"/>
                </a:rPr>
                <a:t>1999~03</a:t>
              </a:r>
              <a:endParaRPr lang="en-US" altLang="zh-CN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TextBox 20"/>
            <p:cNvSpPr txBox="1">
              <a:spLocks noChangeArrowheads="1"/>
            </p:cNvSpPr>
            <p:nvPr/>
          </p:nvSpPr>
          <p:spPr bwMode="auto">
            <a:xfrm>
              <a:off x="285720" y="5049852"/>
              <a:ext cx="928688" cy="522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800" dirty="0" smtClean="0">
                  <a:latin typeface="微软雅黑" pitchFamily="34" charset="-122"/>
                  <a:ea typeface="微软雅黑" pitchFamily="34" charset="-122"/>
                </a:rPr>
                <a:t>专业</a:t>
              </a:r>
              <a:endParaRPr lang="zh-CN" altLang="en-US" sz="28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323850" y="5572116"/>
              <a:ext cx="1962134" cy="85725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42" name="Text Box 18"/>
            <p:cNvSpPr txBox="1">
              <a:spLocks noChangeArrowheads="1"/>
            </p:cNvSpPr>
            <p:nvPr/>
          </p:nvSpPr>
          <p:spPr bwMode="auto">
            <a:xfrm>
              <a:off x="323850" y="5643578"/>
              <a:ext cx="2031325" cy="7017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50000"/>
              </a:pPr>
              <a:r>
                <a:rPr lang="zh-CN" altLang="en-US" dirty="0" smtClean="0">
                  <a:latin typeface="微软雅黑" pitchFamily="34" charset="-122"/>
                  <a:ea typeface="微软雅黑" pitchFamily="34" charset="-122"/>
                </a:rPr>
                <a:t>哈尔滨工业大学</a:t>
              </a:r>
              <a:endParaRPr lang="en-US" altLang="zh-CN" dirty="0" smtClean="0">
                <a:latin typeface="微软雅黑" pitchFamily="34" charset="-122"/>
                <a:ea typeface="微软雅黑" pitchFamily="34" charset="-122"/>
              </a:endParaRPr>
            </a:p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50000"/>
              </a:pPr>
              <a:r>
                <a:rPr lang="zh-CN" altLang="en-US" dirty="0">
                  <a:latin typeface="微软雅黑" pitchFamily="34" charset="-122"/>
                  <a:ea typeface="微软雅黑" pitchFamily="34" charset="-122"/>
                </a:rPr>
                <a:t>计算机科学与</a:t>
              </a:r>
              <a:r>
                <a:rPr lang="zh-CN" altLang="en-US" dirty="0" smtClean="0">
                  <a:latin typeface="微软雅黑" pitchFamily="34" charset="-122"/>
                  <a:ea typeface="微软雅黑" pitchFamily="34" charset="-122"/>
                </a:rPr>
                <a:t>技术</a:t>
              </a:r>
              <a:endParaRPr lang="en-US" altLang="zh-CN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cxnSp>
        <p:nvCxnSpPr>
          <p:cNvPr id="28" name="直接连接符 27"/>
          <p:cNvCxnSpPr/>
          <p:nvPr/>
        </p:nvCxnSpPr>
        <p:spPr>
          <a:xfrm rot="5400000" flipH="1" flipV="1">
            <a:off x="2216957" y="5328971"/>
            <a:ext cx="642942" cy="1588"/>
          </a:xfrm>
          <a:prstGeom prst="line">
            <a:avLst/>
          </a:prstGeom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rot="5400000" flipH="1" flipV="1">
            <a:off x="4177503" y="4043087"/>
            <a:ext cx="642942" cy="1588"/>
          </a:xfrm>
          <a:prstGeom prst="line">
            <a:avLst/>
          </a:prstGeom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rot="5400000" flipH="1" flipV="1">
            <a:off x="6138049" y="2757203"/>
            <a:ext cx="642942" cy="1588"/>
          </a:xfrm>
          <a:prstGeom prst="line">
            <a:avLst/>
          </a:prstGeom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组合 34"/>
          <p:cNvGrpSpPr/>
          <p:nvPr/>
        </p:nvGrpSpPr>
        <p:grpSpPr>
          <a:xfrm>
            <a:off x="2466990" y="3628750"/>
            <a:ext cx="2032778" cy="1378750"/>
            <a:chOff x="2214546" y="3763968"/>
            <a:chExt cx="2032778" cy="1378750"/>
          </a:xfrm>
        </p:grpSpPr>
        <p:sp>
          <p:nvSpPr>
            <p:cNvPr id="5130" name="Text Box 8"/>
            <p:cNvSpPr txBox="1">
              <a:spLocks noChangeArrowheads="1"/>
            </p:cNvSpPr>
            <p:nvPr/>
          </p:nvSpPr>
          <p:spPr bwMode="gray">
            <a:xfrm>
              <a:off x="3000364" y="3916924"/>
              <a:ext cx="12170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r>
                <a:rPr lang="en-US" altLang="zh-CN" b="1" dirty="0" smtClean="0">
                  <a:latin typeface="微软雅黑" pitchFamily="34" charset="-122"/>
                  <a:ea typeface="微软雅黑" pitchFamily="34" charset="-122"/>
                </a:rPr>
                <a:t>2003~04</a:t>
              </a:r>
              <a:endParaRPr lang="en-US" altLang="zh-CN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137" name="TextBox 20"/>
            <p:cNvSpPr txBox="1">
              <a:spLocks noChangeArrowheads="1"/>
            </p:cNvSpPr>
            <p:nvPr/>
          </p:nvSpPr>
          <p:spPr bwMode="auto">
            <a:xfrm>
              <a:off x="2214546" y="3763968"/>
              <a:ext cx="928688" cy="522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800" dirty="0" smtClean="0">
                  <a:latin typeface="微软雅黑" pitchFamily="34" charset="-122"/>
                  <a:ea typeface="微软雅黑" pitchFamily="34" charset="-122"/>
                </a:rPr>
                <a:t>技术</a:t>
              </a:r>
              <a:endParaRPr lang="zh-CN" altLang="en-US" sz="28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2285190" y="4285462"/>
              <a:ext cx="1962134" cy="85725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40" name="Text Box 16"/>
            <p:cNvSpPr txBox="1">
              <a:spLocks noChangeArrowheads="1"/>
            </p:cNvSpPr>
            <p:nvPr/>
          </p:nvSpPr>
          <p:spPr bwMode="auto">
            <a:xfrm>
              <a:off x="2270147" y="4357694"/>
              <a:ext cx="1944663" cy="7017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50000"/>
              </a:pPr>
              <a:r>
                <a:rPr lang="en-US" altLang="zh-CN" dirty="0" smtClean="0">
                  <a:latin typeface="微软雅黑" pitchFamily="34" charset="-122"/>
                  <a:ea typeface="微软雅黑" pitchFamily="34" charset="-122"/>
                </a:rPr>
                <a:t>XX</a:t>
              </a:r>
              <a:r>
                <a:rPr lang="zh-CN" altLang="en-US" dirty="0" smtClean="0">
                  <a:latin typeface="微软雅黑" pitchFamily="34" charset="-122"/>
                  <a:ea typeface="微软雅黑" pitchFamily="34" charset="-122"/>
                </a:rPr>
                <a:t>软件技术公司</a:t>
              </a:r>
              <a:endParaRPr lang="en-US" altLang="zh-CN" dirty="0" smtClean="0">
                <a:latin typeface="微软雅黑" pitchFamily="34" charset="-122"/>
                <a:ea typeface="微软雅黑" pitchFamily="34" charset="-122"/>
              </a:endParaRPr>
            </a:p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50000"/>
              </a:pPr>
              <a:r>
                <a:rPr lang="zh-CN" altLang="en-US" dirty="0">
                  <a:latin typeface="微软雅黑" pitchFamily="34" charset="-122"/>
                  <a:ea typeface="微软雅黑" pitchFamily="34" charset="-122"/>
                </a:rPr>
                <a:t>软件工程</a:t>
              </a:r>
              <a:r>
                <a:rPr lang="zh-CN" altLang="en-US" dirty="0" smtClean="0">
                  <a:latin typeface="微软雅黑" pitchFamily="34" charset="-122"/>
                  <a:ea typeface="微软雅黑" pitchFamily="34" charset="-122"/>
                </a:rPr>
                <a:t>师 </a:t>
              </a:r>
              <a:r>
                <a:rPr lang="en-US" altLang="zh-CN" dirty="0" smtClean="0">
                  <a:latin typeface="微软雅黑" pitchFamily="34" charset="-122"/>
                  <a:ea typeface="微软雅黑" pitchFamily="34" charset="-122"/>
                </a:rPr>
                <a:t>2 </a:t>
              </a:r>
              <a:r>
                <a:rPr lang="zh-CN" altLang="en-US" dirty="0" smtClean="0">
                  <a:latin typeface="微软雅黑" pitchFamily="34" charset="-122"/>
                  <a:ea typeface="微软雅黑" pitchFamily="34" charset="-122"/>
                </a:rPr>
                <a:t>年</a:t>
              </a:r>
              <a:endParaRPr lang="en-US" altLang="zh-CN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4395816" y="2341934"/>
            <a:ext cx="2064498" cy="1380476"/>
            <a:chOff x="4143372" y="2477152"/>
            <a:chExt cx="2064498" cy="1380476"/>
          </a:xfrm>
        </p:grpSpPr>
        <p:sp>
          <p:nvSpPr>
            <p:cNvPr id="5132" name="Text Box 10"/>
            <p:cNvSpPr txBox="1">
              <a:spLocks noChangeArrowheads="1"/>
            </p:cNvSpPr>
            <p:nvPr/>
          </p:nvSpPr>
          <p:spPr bwMode="gray">
            <a:xfrm>
              <a:off x="4929190" y="2631040"/>
              <a:ext cx="12170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r>
                <a:rPr lang="en-US" altLang="zh-CN" b="1" dirty="0" smtClean="0">
                  <a:latin typeface="微软雅黑" pitchFamily="34" charset="-122"/>
                  <a:ea typeface="微软雅黑" pitchFamily="34" charset="-122"/>
                </a:rPr>
                <a:t>2004~07</a:t>
              </a:r>
              <a:endParaRPr lang="en-US" altLang="zh-CN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138" name="TextBox 21"/>
            <p:cNvSpPr txBox="1">
              <a:spLocks noChangeArrowheads="1"/>
            </p:cNvSpPr>
            <p:nvPr/>
          </p:nvSpPr>
          <p:spPr bwMode="auto">
            <a:xfrm>
              <a:off x="4143372" y="2477152"/>
              <a:ext cx="95276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800" dirty="0" smtClean="0">
                  <a:latin typeface="微软雅黑" pitchFamily="34" charset="-122"/>
                  <a:ea typeface="微软雅黑" pitchFamily="34" charset="-122"/>
                </a:rPr>
                <a:t>销售</a:t>
              </a:r>
              <a:endParaRPr lang="zh-CN" altLang="en-US" sz="28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4245736" y="3000372"/>
              <a:ext cx="1962134" cy="85725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41" name="Text Box 17"/>
            <p:cNvSpPr txBox="1">
              <a:spLocks noChangeArrowheads="1"/>
            </p:cNvSpPr>
            <p:nvPr/>
          </p:nvSpPr>
          <p:spPr bwMode="auto">
            <a:xfrm>
              <a:off x="4214810" y="3105834"/>
              <a:ext cx="1867819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r>
                <a:rPr lang="en-US" altLang="zh-CN" dirty="0" smtClean="0">
                  <a:latin typeface="微软雅黑" pitchFamily="34" charset="-122"/>
                  <a:ea typeface="微软雅黑" pitchFamily="34" charset="-122"/>
                </a:rPr>
                <a:t>XX</a:t>
              </a:r>
              <a:r>
                <a:rPr lang="zh-CN" altLang="en-US" dirty="0" smtClean="0">
                  <a:latin typeface="微软雅黑" pitchFamily="34" charset="-122"/>
                  <a:ea typeface="微软雅黑" pitchFamily="34" charset="-122"/>
                </a:rPr>
                <a:t>科技有限公司</a:t>
              </a:r>
              <a:endParaRPr lang="en-US" altLang="zh-CN" dirty="0" smtClean="0"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zh-CN" altLang="en-US" dirty="0" smtClean="0">
                  <a:latin typeface="微软雅黑" pitchFamily="34" charset="-122"/>
                  <a:ea typeface="微软雅黑" pitchFamily="34" charset="-122"/>
                </a:rPr>
                <a:t>销售经理</a:t>
              </a:r>
              <a:r>
                <a:rPr lang="en-US" altLang="zh-CN" dirty="0" smtClean="0">
                  <a:latin typeface="微软雅黑" pitchFamily="34" charset="-122"/>
                  <a:ea typeface="微软雅黑" pitchFamily="34" charset="-122"/>
                </a:rPr>
                <a:t>3.5 </a:t>
              </a:r>
              <a:r>
                <a:rPr lang="zh-CN" altLang="en-US" dirty="0" smtClean="0">
                  <a:latin typeface="微软雅黑" pitchFamily="34" charset="-122"/>
                  <a:ea typeface="微软雅黑" pitchFamily="34" charset="-122"/>
                </a:rPr>
                <a:t>年</a:t>
              </a:r>
              <a:endParaRPr lang="en-US" altLang="zh-CN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6372014" y="1071546"/>
            <a:ext cx="2057638" cy="1364980"/>
            <a:chOff x="6119570" y="1206764"/>
            <a:chExt cx="2057638" cy="1364980"/>
          </a:xfrm>
        </p:grpSpPr>
        <p:sp>
          <p:nvSpPr>
            <p:cNvPr id="5133" name="Text Box 11"/>
            <p:cNvSpPr txBox="1">
              <a:spLocks noChangeArrowheads="1"/>
            </p:cNvSpPr>
            <p:nvPr/>
          </p:nvSpPr>
          <p:spPr bwMode="gray">
            <a:xfrm>
              <a:off x="6929454" y="1345156"/>
              <a:ext cx="116249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r>
                <a:rPr lang="en-US" altLang="zh-CN" b="1" dirty="0" smtClean="0">
                  <a:latin typeface="微软雅黑" pitchFamily="34" charset="-122"/>
                  <a:ea typeface="微软雅黑" pitchFamily="34" charset="-122"/>
                </a:rPr>
                <a:t>2007~</a:t>
              </a:r>
              <a:r>
                <a:rPr lang="zh-CN" altLang="en-US" b="1" dirty="0">
                  <a:latin typeface="微软雅黑" pitchFamily="34" charset="-122"/>
                  <a:ea typeface="微软雅黑" pitchFamily="34" charset="-122"/>
                </a:rPr>
                <a:t>今</a:t>
              </a:r>
              <a:endParaRPr lang="en-US" altLang="zh-CN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" name="TextBox 21"/>
            <p:cNvSpPr txBox="1">
              <a:spLocks noChangeArrowheads="1"/>
            </p:cNvSpPr>
            <p:nvPr/>
          </p:nvSpPr>
          <p:spPr bwMode="auto">
            <a:xfrm>
              <a:off x="6119570" y="1206764"/>
              <a:ext cx="95276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800" dirty="0" smtClean="0">
                  <a:latin typeface="微软雅黑" pitchFamily="34" charset="-122"/>
                  <a:ea typeface="微软雅黑" pitchFamily="34" charset="-122"/>
                </a:rPr>
                <a:t>市场</a:t>
              </a:r>
              <a:endParaRPr lang="zh-CN" altLang="en-US" sz="28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6215074" y="1714488"/>
              <a:ext cx="1962134" cy="85725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39" name="Text Box 4"/>
            <p:cNvSpPr txBox="1">
              <a:spLocks noChangeArrowheads="1"/>
            </p:cNvSpPr>
            <p:nvPr/>
          </p:nvSpPr>
          <p:spPr bwMode="auto">
            <a:xfrm>
              <a:off x="6215074" y="1844675"/>
              <a:ext cx="1867819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r>
                <a:rPr lang="en-US" altLang="zh-CN" dirty="0" smtClean="0">
                  <a:latin typeface="微软雅黑" pitchFamily="34" charset="-122"/>
                  <a:ea typeface="微软雅黑" pitchFamily="34" charset="-122"/>
                </a:rPr>
                <a:t>XX</a:t>
              </a:r>
              <a:r>
                <a:rPr lang="zh-CN" altLang="en-US" dirty="0" smtClean="0">
                  <a:latin typeface="微软雅黑" pitchFamily="34" charset="-122"/>
                  <a:ea typeface="微软雅黑" pitchFamily="34" charset="-122"/>
                </a:rPr>
                <a:t>科技有限公司</a:t>
              </a:r>
              <a:endParaRPr lang="en-US" altLang="zh-CN" dirty="0" smtClean="0"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zh-CN" altLang="en-US" dirty="0" smtClean="0">
                  <a:latin typeface="微软雅黑" pitchFamily="34" charset="-122"/>
                  <a:ea typeface="微软雅黑" pitchFamily="34" charset="-122"/>
                </a:rPr>
                <a:t>产品经理 </a:t>
              </a:r>
              <a:r>
                <a:rPr lang="en-US" altLang="zh-CN" dirty="0" smtClean="0">
                  <a:latin typeface="微软雅黑" pitchFamily="34" charset="-122"/>
                  <a:ea typeface="微软雅黑" pitchFamily="34" charset="-122"/>
                </a:rPr>
                <a:t>3.5</a:t>
              </a:r>
              <a:r>
                <a:rPr lang="zh-CN" altLang="en-US" dirty="0" smtClean="0">
                  <a:latin typeface="微软雅黑" pitchFamily="34" charset="-122"/>
                  <a:ea typeface="微软雅黑" pitchFamily="34" charset="-122"/>
                </a:rPr>
                <a:t>年</a:t>
              </a:r>
              <a:endParaRPr lang="en-US" altLang="zh-CN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60072909"/>
      </p:ext>
    </p:extLst>
  </p:cSld>
  <p:clrMapOvr>
    <a:masterClrMapping/>
  </p:clrMapOvr>
  <p:transition advClick="0" advTm="14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50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12"/>
          <p:cNvSpPr>
            <a:spLocks noChangeArrowheads="1"/>
          </p:cNvSpPr>
          <p:nvPr/>
        </p:nvSpPr>
        <p:spPr bwMode="gray">
          <a:xfrm>
            <a:off x="300038" y="411163"/>
            <a:ext cx="8520112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/>
          <a:p>
            <a:endParaRPr lang="en-GB" altLang="zh-CN" sz="20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563" name="Rectangle 52"/>
          <p:cNvSpPr>
            <a:spLocks noGrp="1" noChangeArrowheads="1"/>
          </p:cNvSpPr>
          <p:nvPr>
            <p:ph type="title"/>
          </p:nvPr>
        </p:nvSpPr>
        <p:spPr>
          <a:xfrm>
            <a:off x="300038" y="376693"/>
            <a:ext cx="8229600" cy="1143000"/>
          </a:xfrm>
        </p:spPr>
        <p:txBody>
          <a:bodyPr/>
          <a:lstStyle/>
          <a:p>
            <a:pPr algn="l"/>
            <a:r>
              <a:rPr lang="zh-CN" altLang="en-US" sz="4400" b="0" dirty="0" smtClean="0">
                <a:latin typeface="微软雅黑" pitchFamily="34" charset="-122"/>
                <a:ea typeface="微软雅黑" pitchFamily="34" charset="-122"/>
              </a:rPr>
              <a:t>能力领域</a:t>
            </a:r>
            <a:endParaRPr lang="en-GB" altLang="zh-CN" sz="4400" b="0" dirty="0" smtClean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357158" y="1823164"/>
            <a:ext cx="2874963" cy="2506376"/>
            <a:chOff x="357158" y="1823164"/>
            <a:chExt cx="2874963" cy="2506376"/>
          </a:xfrm>
        </p:grpSpPr>
        <p:sp>
          <p:nvSpPr>
            <p:cNvPr id="23573" name="Text Box 45"/>
            <p:cNvSpPr txBox="1">
              <a:spLocks noChangeArrowheads="1"/>
            </p:cNvSpPr>
            <p:nvPr/>
          </p:nvSpPr>
          <p:spPr bwMode="auto">
            <a:xfrm>
              <a:off x="357158" y="2310526"/>
              <a:ext cx="2228850" cy="20190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zh-CN" altLang="en-US" sz="1600" smtClean="0">
                  <a:solidFill>
                    <a:srgbClr val="333333"/>
                  </a:solidFill>
                  <a:latin typeface="微软雅黑" pitchFamily="34" charset="-122"/>
                  <a:ea typeface="微软雅黑" pitchFamily="34" charset="-122"/>
                </a:rPr>
                <a:t>品牌和方案推广</a:t>
              </a:r>
              <a:endParaRPr lang="en-US" altLang="zh-CN" sz="160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1" hangingPunct="1">
                <a:spcBef>
                  <a:spcPct val="20000"/>
                </a:spcBef>
              </a:pPr>
              <a:r>
                <a:rPr lang="zh-CN" altLang="en-US" sz="1600">
                  <a:solidFill>
                    <a:srgbClr val="333333"/>
                  </a:solidFill>
                  <a:latin typeface="微软雅黑" pitchFamily="34" charset="-122"/>
                  <a:ea typeface="微软雅黑" pitchFamily="34" charset="-122"/>
                </a:rPr>
                <a:t>近百</a:t>
              </a:r>
              <a:r>
                <a:rPr lang="zh-CN" altLang="en-US" sz="1600" smtClean="0">
                  <a:solidFill>
                    <a:srgbClr val="333333"/>
                  </a:solidFill>
                  <a:latin typeface="微软雅黑" pitchFamily="34" charset="-122"/>
                  <a:ea typeface="微软雅黑" pitchFamily="34" charset="-122"/>
                </a:rPr>
                <a:t>场公开讲演</a:t>
              </a:r>
              <a:endParaRPr lang="en-US" altLang="zh-CN" sz="160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1" hangingPunct="1">
                <a:spcBef>
                  <a:spcPct val="20000"/>
                </a:spcBef>
              </a:pPr>
              <a:r>
                <a:rPr lang="zh-CN" altLang="en-US" sz="1600" smtClean="0">
                  <a:solidFill>
                    <a:srgbClr val="333333"/>
                  </a:solidFill>
                  <a:latin typeface="微软雅黑" pitchFamily="34" charset="-122"/>
                  <a:ea typeface="微软雅黑" pitchFamily="34" charset="-122"/>
                </a:rPr>
                <a:t>市场调查和分析</a:t>
              </a:r>
              <a:endParaRPr lang="en-US" altLang="zh-CN" sz="160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1" hangingPunct="1">
                <a:spcBef>
                  <a:spcPct val="20000"/>
                </a:spcBef>
              </a:pPr>
              <a:r>
                <a:rPr lang="zh-CN" altLang="en-US" sz="1600">
                  <a:solidFill>
                    <a:srgbClr val="333333"/>
                  </a:solidFill>
                  <a:latin typeface="微软雅黑" pitchFamily="34" charset="-122"/>
                  <a:ea typeface="微软雅黑" pitchFamily="34" charset="-122"/>
                </a:rPr>
                <a:t>市场销售</a:t>
              </a:r>
              <a:r>
                <a:rPr lang="zh-CN" altLang="en-US" sz="1600" smtClean="0">
                  <a:solidFill>
                    <a:srgbClr val="333333"/>
                  </a:solidFill>
                  <a:latin typeface="微软雅黑" pitchFamily="34" charset="-122"/>
                  <a:ea typeface="微软雅黑" pitchFamily="34" charset="-122"/>
                </a:rPr>
                <a:t>材料规划制作</a:t>
              </a:r>
              <a:endParaRPr lang="en-US" altLang="zh-CN" sz="160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1" hangingPunct="1">
                <a:spcBef>
                  <a:spcPct val="20000"/>
                </a:spcBef>
              </a:pPr>
              <a:r>
                <a:rPr lang="zh-CN" altLang="en-US" sz="1600" smtClean="0">
                  <a:solidFill>
                    <a:srgbClr val="333333"/>
                  </a:solidFill>
                  <a:latin typeface="微软雅黑" pitchFamily="34" charset="-122"/>
                  <a:ea typeface="微软雅黑" pitchFamily="34" charset="-122"/>
                </a:rPr>
                <a:t>精通</a:t>
              </a:r>
              <a:r>
                <a:rPr lang="en-US" altLang="zh-CN" sz="1600" smtClean="0">
                  <a:solidFill>
                    <a:srgbClr val="333333"/>
                  </a:solidFill>
                  <a:latin typeface="微软雅黑" pitchFamily="34" charset="-122"/>
                  <a:ea typeface="微软雅黑" pitchFamily="34" charset="-122"/>
                </a:rPr>
                <a:t>PPT</a:t>
              </a:r>
              <a:r>
                <a:rPr lang="zh-CN" altLang="en-US" sz="1600" smtClean="0">
                  <a:solidFill>
                    <a:srgbClr val="333333"/>
                  </a:solidFill>
                  <a:latin typeface="微软雅黑" pitchFamily="34" charset="-122"/>
                  <a:ea typeface="微软雅黑" pitchFamily="34" charset="-122"/>
                </a:rPr>
                <a:t>制作</a:t>
              </a:r>
              <a:endParaRPr lang="en-US" altLang="zh-CN" sz="160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1" hangingPunct="1">
                <a:spcBef>
                  <a:spcPct val="20000"/>
                </a:spcBef>
              </a:pPr>
              <a:r>
                <a:rPr lang="zh-CN" altLang="en-US" sz="1600" smtClean="0">
                  <a:solidFill>
                    <a:srgbClr val="333333"/>
                  </a:solidFill>
                  <a:latin typeface="微软雅黑" pitchFamily="34" charset="-122"/>
                  <a:ea typeface="微软雅黑" pitchFamily="34" charset="-122"/>
                </a:rPr>
                <a:t>复旦</a:t>
              </a:r>
              <a:r>
                <a:rPr lang="en-US" altLang="zh-CN" sz="1600" smtClean="0">
                  <a:solidFill>
                    <a:srgbClr val="333333"/>
                  </a:solidFill>
                  <a:latin typeface="微软雅黑" pitchFamily="34" charset="-122"/>
                  <a:ea typeface="微软雅黑" pitchFamily="34" charset="-122"/>
                </a:rPr>
                <a:t>MBA</a:t>
              </a:r>
              <a:r>
                <a:rPr lang="zh-CN" altLang="en-US" sz="1600" smtClean="0">
                  <a:solidFill>
                    <a:srgbClr val="333333"/>
                  </a:solidFill>
                  <a:latin typeface="微软雅黑" pitchFamily="34" charset="-122"/>
                  <a:ea typeface="微软雅黑" pitchFamily="34" charset="-122"/>
                </a:rPr>
                <a:t>课程学习中</a:t>
              </a:r>
              <a:endParaRPr lang="en-US" altLang="zh-CN" sz="160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1" hangingPunct="1">
                <a:spcBef>
                  <a:spcPct val="20000"/>
                </a:spcBef>
              </a:pPr>
              <a:endParaRPr lang="en-GB" altLang="zh-CN" sz="160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569" name="Text Box 44"/>
            <p:cNvSpPr txBox="1">
              <a:spLocks noChangeArrowheads="1"/>
            </p:cNvSpPr>
            <p:nvPr/>
          </p:nvSpPr>
          <p:spPr bwMode="auto">
            <a:xfrm>
              <a:off x="357158" y="1953339"/>
              <a:ext cx="1549400" cy="274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zh-CN" altLang="en-US" b="1" dirty="0" smtClean="0">
                  <a:solidFill>
                    <a:srgbClr val="292929"/>
                  </a:solidFill>
                  <a:latin typeface="微软雅黑" pitchFamily="34" charset="-122"/>
                  <a:ea typeface="微软雅黑" pitchFamily="34" charset="-122"/>
                </a:rPr>
                <a:t>市场</a:t>
              </a:r>
              <a:endParaRPr lang="en-GB" altLang="zh-CN" b="1" dirty="0">
                <a:solidFill>
                  <a:srgbClr val="29292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571" name="Line 40"/>
            <p:cNvSpPr>
              <a:spLocks noChangeShapeType="1"/>
            </p:cNvSpPr>
            <p:nvPr/>
          </p:nvSpPr>
          <p:spPr bwMode="auto">
            <a:xfrm flipH="1">
              <a:off x="357158" y="1823164"/>
              <a:ext cx="2874963" cy="0"/>
            </a:xfrm>
            <a:prstGeom prst="line">
              <a:avLst/>
            </a:prstGeom>
            <a:noFill/>
            <a:ln w="28575">
              <a:solidFill>
                <a:srgbClr val="4D4D4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5977829" y="1823164"/>
            <a:ext cx="2914651" cy="1029049"/>
            <a:chOff x="5977829" y="1823164"/>
            <a:chExt cx="2914651" cy="1029049"/>
          </a:xfrm>
        </p:grpSpPr>
        <p:sp>
          <p:nvSpPr>
            <p:cNvPr id="23568" name="Text Box 8"/>
            <p:cNvSpPr txBox="1">
              <a:spLocks noChangeArrowheads="1"/>
            </p:cNvSpPr>
            <p:nvPr/>
          </p:nvSpPr>
          <p:spPr bwMode="auto">
            <a:xfrm>
              <a:off x="6663629" y="2310526"/>
              <a:ext cx="2228850" cy="541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r" eaLnBrk="1" hangingPunct="1">
                <a:spcBef>
                  <a:spcPct val="20000"/>
                </a:spcBef>
              </a:pPr>
              <a:r>
                <a:rPr lang="zh-CN" altLang="en-US" sz="1600" smtClean="0">
                  <a:solidFill>
                    <a:srgbClr val="333333"/>
                  </a:solidFill>
                  <a:latin typeface="微软雅黑" pitchFamily="34" charset="-122"/>
                  <a:ea typeface="微软雅黑" pitchFamily="34" charset="-122"/>
                </a:rPr>
                <a:t>建立高效团队</a:t>
              </a:r>
              <a:endParaRPr lang="en-US" altLang="zh-CN" sz="160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r" eaLnBrk="1" hangingPunct="1">
                <a:spcBef>
                  <a:spcPct val="20000"/>
                </a:spcBef>
              </a:pPr>
              <a:r>
                <a:rPr lang="zh-CN" altLang="en-US" sz="1600">
                  <a:solidFill>
                    <a:srgbClr val="333333"/>
                  </a:solidFill>
                  <a:latin typeface="微软雅黑" pitchFamily="34" charset="-122"/>
                  <a:ea typeface="微软雅黑" pitchFamily="34" charset="-122"/>
                </a:rPr>
                <a:t>跨</a:t>
              </a:r>
              <a:r>
                <a:rPr lang="zh-CN" altLang="en-US" sz="1600" smtClean="0">
                  <a:solidFill>
                    <a:srgbClr val="333333"/>
                  </a:solidFill>
                  <a:latin typeface="微软雅黑" pitchFamily="34" charset="-122"/>
                  <a:ea typeface="微软雅黑" pitchFamily="34" charset="-122"/>
                </a:rPr>
                <a:t>部门项目协作</a:t>
              </a:r>
              <a:endParaRPr lang="en-GB" altLang="zh-CN" sz="160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567" name="Text Box 6"/>
            <p:cNvSpPr txBox="1">
              <a:spLocks noChangeArrowheads="1"/>
            </p:cNvSpPr>
            <p:nvPr/>
          </p:nvSpPr>
          <p:spPr bwMode="auto">
            <a:xfrm>
              <a:off x="7274817" y="1953339"/>
              <a:ext cx="1617663" cy="274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r" eaLnBrk="1" hangingPunct="1">
                <a:spcBef>
                  <a:spcPct val="20000"/>
                </a:spcBef>
              </a:pPr>
              <a:r>
                <a:rPr lang="zh-CN" altLang="en-US" b="1" smtClean="0">
                  <a:solidFill>
                    <a:srgbClr val="292929"/>
                  </a:solidFill>
                  <a:latin typeface="微软雅黑" pitchFamily="34" charset="-122"/>
                  <a:ea typeface="微软雅黑" pitchFamily="34" charset="-122"/>
                </a:rPr>
                <a:t>管理</a:t>
              </a:r>
              <a:endParaRPr lang="en-GB" altLang="zh-CN" b="1">
                <a:solidFill>
                  <a:srgbClr val="29292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572" name="Line 41"/>
            <p:cNvSpPr>
              <a:spLocks noChangeShapeType="1"/>
            </p:cNvSpPr>
            <p:nvPr/>
          </p:nvSpPr>
          <p:spPr bwMode="auto">
            <a:xfrm flipH="1">
              <a:off x="5977829" y="1823164"/>
              <a:ext cx="2889250" cy="0"/>
            </a:xfrm>
            <a:prstGeom prst="line">
              <a:avLst/>
            </a:prstGeom>
            <a:noFill/>
            <a:ln w="28575">
              <a:solidFill>
                <a:srgbClr val="4D4D4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6143636" y="3040787"/>
            <a:ext cx="2719388" cy="1011587"/>
            <a:chOff x="6143636" y="3040787"/>
            <a:chExt cx="2719388" cy="1011587"/>
          </a:xfrm>
        </p:grpSpPr>
        <p:sp>
          <p:nvSpPr>
            <p:cNvPr id="23575" name="Text Box 8"/>
            <p:cNvSpPr txBox="1">
              <a:spLocks noChangeArrowheads="1"/>
            </p:cNvSpPr>
            <p:nvPr/>
          </p:nvSpPr>
          <p:spPr bwMode="auto">
            <a:xfrm>
              <a:off x="6143636" y="3510687"/>
              <a:ext cx="2719388" cy="541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r" eaLnBrk="1" hangingPunct="1">
                <a:spcBef>
                  <a:spcPct val="20000"/>
                </a:spcBef>
              </a:pPr>
              <a:r>
                <a:rPr lang="zh-CN" altLang="en-US" sz="1600" dirty="0" smtClean="0">
                  <a:solidFill>
                    <a:srgbClr val="333333"/>
                  </a:solidFill>
                  <a:latin typeface="微软雅黑" pitchFamily="34" charset="-122"/>
                  <a:ea typeface="微软雅黑" pitchFamily="34" charset="-122"/>
                </a:rPr>
                <a:t>学习能力</a:t>
              </a:r>
              <a:endParaRPr lang="en-US" altLang="zh-CN" sz="16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r" eaLnBrk="1" hangingPunct="1">
                <a:spcBef>
                  <a:spcPct val="20000"/>
                </a:spcBef>
              </a:pPr>
              <a:r>
                <a:rPr lang="zh-CN" altLang="en-US" sz="1600" dirty="0" smtClean="0">
                  <a:solidFill>
                    <a:srgbClr val="333333"/>
                  </a:solidFill>
                  <a:latin typeface="微软雅黑" pitchFamily="34" charset="-122"/>
                  <a:ea typeface="微软雅黑" pitchFamily="34" charset="-122"/>
                </a:rPr>
                <a:t>深入产品本质</a:t>
              </a:r>
              <a:endParaRPr lang="en-US" altLang="zh-CN" sz="16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574" name="Text Box 6"/>
            <p:cNvSpPr txBox="1">
              <a:spLocks noChangeArrowheads="1"/>
            </p:cNvSpPr>
            <p:nvPr/>
          </p:nvSpPr>
          <p:spPr bwMode="auto">
            <a:xfrm>
              <a:off x="7245361" y="3153500"/>
              <a:ext cx="1617663" cy="274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r" eaLnBrk="1" hangingPunct="1">
                <a:spcBef>
                  <a:spcPct val="20000"/>
                </a:spcBef>
              </a:pPr>
              <a:r>
                <a:rPr lang="zh-CN" altLang="en-US" b="1" smtClean="0">
                  <a:solidFill>
                    <a:srgbClr val="292929"/>
                  </a:solidFill>
                  <a:latin typeface="微软雅黑" pitchFamily="34" charset="-122"/>
                  <a:ea typeface="微软雅黑" pitchFamily="34" charset="-122"/>
                </a:rPr>
                <a:t>技术</a:t>
              </a:r>
              <a:endParaRPr lang="en-GB" altLang="zh-CN" b="1">
                <a:solidFill>
                  <a:srgbClr val="29292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576" name="Line 41"/>
            <p:cNvSpPr>
              <a:spLocks noChangeShapeType="1"/>
            </p:cNvSpPr>
            <p:nvPr/>
          </p:nvSpPr>
          <p:spPr bwMode="auto">
            <a:xfrm flipH="1">
              <a:off x="6143636" y="3040787"/>
              <a:ext cx="2693988" cy="0"/>
            </a:xfrm>
            <a:prstGeom prst="line">
              <a:avLst/>
            </a:prstGeom>
            <a:noFill/>
            <a:ln w="28575">
              <a:solidFill>
                <a:srgbClr val="4D4D4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6000760" y="4320000"/>
            <a:ext cx="2880000" cy="1011587"/>
            <a:chOff x="6000760" y="4266688"/>
            <a:chExt cx="2880000" cy="1011587"/>
          </a:xfrm>
        </p:grpSpPr>
        <p:sp>
          <p:nvSpPr>
            <p:cNvPr id="34" name="Text Box 8"/>
            <p:cNvSpPr txBox="1">
              <a:spLocks noChangeArrowheads="1"/>
            </p:cNvSpPr>
            <p:nvPr/>
          </p:nvSpPr>
          <p:spPr bwMode="auto">
            <a:xfrm>
              <a:off x="6156176" y="4736588"/>
              <a:ext cx="2719388" cy="541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r" eaLnBrk="1" hangingPunct="1">
                <a:spcBef>
                  <a:spcPct val="20000"/>
                </a:spcBef>
              </a:pPr>
              <a:r>
                <a:rPr lang="zh-CN" altLang="en-US" sz="1600" dirty="0" smtClean="0">
                  <a:solidFill>
                    <a:srgbClr val="333333"/>
                  </a:solidFill>
                  <a:latin typeface="微软雅黑" pitchFamily="34" charset="-122"/>
                  <a:ea typeface="微软雅黑" pitchFamily="34" charset="-122"/>
                </a:rPr>
                <a:t>挖掘客户需求</a:t>
              </a:r>
              <a:endParaRPr lang="en-US" altLang="zh-CN" sz="16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r" eaLnBrk="1" hangingPunct="1">
                <a:spcBef>
                  <a:spcPct val="20000"/>
                </a:spcBef>
              </a:pPr>
              <a:r>
                <a:rPr lang="zh-CN" altLang="en-US" sz="1600" dirty="0">
                  <a:solidFill>
                    <a:srgbClr val="333333"/>
                  </a:solidFill>
                  <a:latin typeface="微软雅黑" pitchFamily="34" charset="-122"/>
                  <a:ea typeface="微软雅黑" pitchFamily="34" charset="-122"/>
                </a:rPr>
                <a:t>商务谈判</a:t>
              </a:r>
              <a:endParaRPr lang="en-GB" altLang="zh-CN" sz="1600" dirty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3" name="Text Box 6"/>
            <p:cNvSpPr txBox="1">
              <a:spLocks noChangeArrowheads="1"/>
            </p:cNvSpPr>
            <p:nvPr/>
          </p:nvSpPr>
          <p:spPr bwMode="auto">
            <a:xfrm>
              <a:off x="7257901" y="4379401"/>
              <a:ext cx="1617663" cy="274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r" eaLnBrk="1" hangingPunct="1">
                <a:spcBef>
                  <a:spcPct val="20000"/>
                </a:spcBef>
              </a:pPr>
              <a:r>
                <a:rPr lang="zh-CN" altLang="en-US" b="1" smtClean="0">
                  <a:solidFill>
                    <a:srgbClr val="292929"/>
                  </a:solidFill>
                  <a:latin typeface="微软雅黑" pitchFamily="34" charset="-122"/>
                  <a:ea typeface="微软雅黑" pitchFamily="34" charset="-122"/>
                </a:rPr>
                <a:t>销售</a:t>
              </a:r>
              <a:endParaRPr lang="en-GB" altLang="zh-CN" b="1">
                <a:solidFill>
                  <a:srgbClr val="29292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5" name="Line 41"/>
            <p:cNvSpPr>
              <a:spLocks noChangeShapeType="1"/>
            </p:cNvSpPr>
            <p:nvPr/>
          </p:nvSpPr>
          <p:spPr bwMode="auto">
            <a:xfrm flipH="1">
              <a:off x="6000760" y="4266688"/>
              <a:ext cx="2880000" cy="0"/>
            </a:xfrm>
            <a:prstGeom prst="line">
              <a:avLst/>
            </a:prstGeom>
            <a:noFill/>
            <a:ln w="28575">
              <a:solidFill>
                <a:srgbClr val="4D4D4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aphicFrame>
        <p:nvGraphicFramePr>
          <p:cNvPr id="4" name="图表 3"/>
          <p:cNvGraphicFramePr/>
          <p:nvPr>
            <p:extLst>
              <p:ext uri="{D42A27DB-BD31-4B8C-83A1-F6EECF244321}">
                <p14:modId xmlns:p14="http://schemas.microsoft.com/office/powerpoint/2010/main" val="2417285502"/>
              </p:ext>
            </p:extLst>
          </p:nvPr>
        </p:nvGraphicFramePr>
        <p:xfrm>
          <a:off x="1235026" y="1394536"/>
          <a:ext cx="6624736" cy="43204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322562" name="Picture 5"/>
          <p:cNvPicPr>
            <a:picLocks noChangeAspect="1" noChangeArrowheads="1"/>
          </p:cNvPicPr>
          <p:nvPr/>
        </p:nvPicPr>
        <p:blipFill>
          <a:blip r:embed="rId4" cstate="email">
            <a:lum brigh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475" y="4716105"/>
            <a:ext cx="4287838" cy="66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83" name="Oval 10"/>
          <p:cNvSpPr>
            <a:spLocks noChangeArrowheads="1"/>
          </p:cNvSpPr>
          <p:nvPr/>
        </p:nvSpPr>
        <p:spPr bwMode="gray">
          <a:xfrm>
            <a:off x="3891756" y="2934036"/>
            <a:ext cx="1360488" cy="1355725"/>
          </a:xfrm>
          <a:prstGeom prst="ellipse">
            <a:avLst/>
          </a:prstGeom>
          <a:gradFill rotWithShape="1">
            <a:gsLst>
              <a:gs pos="0">
                <a:srgbClr val="E2E2E2"/>
              </a:gs>
              <a:gs pos="100000">
                <a:srgbClr val="C3C3C3"/>
              </a:gs>
            </a:gsLst>
            <a:lin ang="5400000" scaled="1"/>
          </a:gradFill>
          <a:ln w="19050" algn="ctr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zh-CN" altLang="en-US" sz="2800" smtClean="0">
                <a:latin typeface="微软雅黑" pitchFamily="34" charset="-122"/>
                <a:ea typeface="微软雅黑" pitchFamily="34" charset="-122"/>
              </a:rPr>
              <a:t>个人特质</a:t>
            </a:r>
            <a:endParaRPr lang="en-GB" altLang="zh-CN" sz="280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9038146"/>
      </p:ext>
    </p:extLst>
  </p:cSld>
  <p:clrMapOvr>
    <a:masterClrMapping/>
  </p:clrMapOvr>
  <p:transition advClick="0" advTm="29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1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5" dur="500"/>
                                        <p:tgtEl>
                                          <p:spTgt spid="4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0"/>
                            </p:stCondLst>
                            <p:childTnLst>
                              <p:par>
                                <p:cTn id="21" presetID="21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3" dur="500"/>
                                        <p:tgtEl>
                                          <p:spTgt spid="4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500"/>
                            </p:stCondLst>
                            <p:childTnLst>
                              <p:par>
                                <p:cTn id="2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500"/>
                            </p:stCondLst>
                            <p:childTnLst>
                              <p:par>
                                <p:cTn id="29" presetID="21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31" dur="500"/>
                                        <p:tgtEl>
                                          <p:spTgt spid="4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8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Chart bld="category" animBg="0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56" name="Rectangle 11"/>
          <p:cNvSpPr>
            <a:spLocks noChangeArrowheads="1"/>
          </p:cNvSpPr>
          <p:nvPr/>
        </p:nvSpPr>
        <p:spPr bwMode="gray">
          <a:xfrm>
            <a:off x="2714655" y="1827228"/>
            <a:ext cx="6143625" cy="505098"/>
          </a:xfrm>
          <a:prstGeom prst="rect">
            <a:avLst/>
          </a:prstGeom>
          <a:gradFill rotWithShape="1">
            <a:gsLst>
              <a:gs pos="0">
                <a:schemeClr val="accent3">
                  <a:lumMod val="60000"/>
                  <a:lumOff val="40000"/>
                </a:schemeClr>
              </a:gs>
              <a:gs pos="100000">
                <a:schemeClr val="accent3">
                  <a:lumMod val="50000"/>
                </a:schemeClr>
              </a:gs>
            </a:gsLst>
            <a:lin ang="5400000" scaled="1"/>
          </a:gradFill>
          <a:ln w="12700">
            <a:solidFill>
              <a:schemeClr val="accent3">
                <a:lumMod val="75000"/>
              </a:schemeClr>
            </a:solidFill>
            <a:miter lim="800000"/>
            <a:headEnd/>
            <a:tailEnd/>
          </a:ln>
          <a:effectLst>
            <a:outerShdw dist="53882" dir="2700000" algn="ctr" rotWithShape="0">
              <a:srgbClr val="808080">
                <a:alpha val="50000"/>
              </a:srgbClr>
            </a:outerShdw>
          </a:effectLst>
        </p:spPr>
        <p:txBody>
          <a:bodyPr lIns="288000" tIns="0" rIns="0" bIns="0" anchor="ctr"/>
          <a:lstStyle/>
          <a:p>
            <a:pPr defTabSz="801688" eaLnBrk="0" hangingPunct="0"/>
            <a:r>
              <a:rPr lang="zh-CN" altLang="en-US" sz="2400" b="1" noProof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近</a:t>
            </a:r>
            <a:r>
              <a:rPr lang="en-US" altLang="zh-CN" sz="2400" b="1" noProof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2400" b="1" noProof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年产品市场经历</a:t>
            </a:r>
            <a:endParaRPr lang="en-US" altLang="zh-CN" sz="2400" b="1" noProof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8457" name="Rectangle 5"/>
          <p:cNvSpPr>
            <a:spLocks noChangeArrowheads="1"/>
          </p:cNvSpPr>
          <p:nvPr/>
        </p:nvSpPr>
        <p:spPr bwMode="gray">
          <a:xfrm>
            <a:off x="2714655" y="2332326"/>
            <a:ext cx="6143625" cy="3304901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3">
                <a:lumMod val="75000"/>
              </a:schemeClr>
            </a:solidFill>
            <a:miter lim="800000"/>
            <a:headEnd/>
            <a:tailEnd/>
          </a:ln>
          <a:effectLst>
            <a:outerShdw dist="53882" dir="2700000" algn="ctr" rotWithShape="0">
              <a:srgbClr val="808080">
                <a:alpha val="50000"/>
              </a:srgbClr>
            </a:outerShdw>
          </a:effectLst>
        </p:spPr>
        <p:txBody>
          <a:bodyPr lIns="108000" tIns="108000" rIns="144000" bIns="72000"/>
          <a:lstStyle/>
          <a:p>
            <a:pPr marL="190500" indent="-190500">
              <a:spcBef>
                <a:spcPts val="1200"/>
              </a:spcBef>
              <a:buClr>
                <a:srgbClr val="292929"/>
              </a:buClr>
              <a:buFont typeface="Wingdings" pitchFamily="2" charset="2"/>
              <a:buChar char="§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引领</a:t>
            </a:r>
            <a:r>
              <a:rPr lang="en-US" altLang="zh-CN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PAC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HMI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产品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市场导入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过程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190500" indent="-190500">
              <a:spcBef>
                <a:spcPts val="1200"/>
              </a:spcBef>
              <a:buClr>
                <a:srgbClr val="292929"/>
              </a:buClr>
              <a:buFont typeface="Wingdings" pitchFamily="2" charset="2"/>
              <a:buChar char="§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制定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产品价格策略，协助定价</a:t>
            </a:r>
          </a:p>
          <a:p>
            <a:pPr marL="190500" indent="-190500">
              <a:spcBef>
                <a:spcPts val="1200"/>
              </a:spcBef>
              <a:buClr>
                <a:srgbClr val="292929"/>
              </a:buClr>
              <a:buFont typeface="Wingdings" pitchFamily="2" charset="2"/>
              <a:buChar char="§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制定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产品市场推广方案并执行</a:t>
            </a:r>
          </a:p>
          <a:p>
            <a:pPr marL="190500" indent="-190500">
              <a:spcBef>
                <a:spcPts val="1200"/>
              </a:spcBef>
              <a:buClr>
                <a:srgbClr val="292929"/>
              </a:buClr>
              <a:buFont typeface="Wingdings" pitchFamily="2" charset="2"/>
              <a:buChar char="§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完成</a:t>
            </a:r>
            <a:r>
              <a:rPr lang="zh-CN" altLang="en-US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展会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11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场、大中型</a:t>
            </a:r>
            <a:r>
              <a:rPr lang="zh-CN" altLang="en-US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研讨会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58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场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  <a:p>
            <a:pPr marL="190500" indent="-190500">
              <a:spcBef>
                <a:spcPts val="1200"/>
              </a:spcBef>
              <a:buClr>
                <a:srgbClr val="292929"/>
              </a:buClr>
              <a:buFont typeface="Wingdings" pitchFamily="2" charset="2"/>
              <a:buChar char="§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推动产品进入目标行业（电力、铁路、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环保等）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  <a:p>
            <a:pPr marL="190500" indent="-190500">
              <a:spcBef>
                <a:spcPts val="1200"/>
              </a:spcBef>
              <a:buClr>
                <a:srgbClr val="292929"/>
              </a:buClr>
              <a:buFont typeface="Wingdings" pitchFamily="2" charset="2"/>
              <a:buChar char="§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保证公司市场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的领先性，提高公司曝光率</a:t>
            </a:r>
          </a:p>
          <a:p>
            <a:pPr marL="190500" indent="-190500">
              <a:spcBef>
                <a:spcPts val="1200"/>
              </a:spcBef>
              <a:buClr>
                <a:srgbClr val="292929"/>
              </a:buClr>
              <a:buFont typeface="Wingdings" pitchFamily="2" charset="2"/>
              <a:buChar char="§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营销网站、产品型录、宣传页等相关</a:t>
            </a:r>
            <a:r>
              <a:rPr lang="zh-CN" altLang="en-US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销售工具制作</a:t>
            </a:r>
            <a:endParaRPr lang="en-GB" altLang="zh-CN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581" name="Rectangle 12"/>
          <p:cNvSpPr>
            <a:spLocks noChangeArrowheads="1"/>
          </p:cNvSpPr>
          <p:nvPr/>
        </p:nvSpPr>
        <p:spPr bwMode="gray">
          <a:xfrm>
            <a:off x="300038" y="411163"/>
            <a:ext cx="8520112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/>
          <a:p>
            <a:endParaRPr lang="zh-CN" altLang="zh-CN" sz="2000" b="1" noProof="1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27" name="图表 26"/>
          <p:cNvGraphicFramePr/>
          <p:nvPr>
            <p:extLst>
              <p:ext uri="{D42A27DB-BD31-4B8C-83A1-F6EECF244321}">
                <p14:modId xmlns:p14="http://schemas.microsoft.com/office/powerpoint/2010/main" val="2254284960"/>
              </p:ext>
            </p:extLst>
          </p:nvPr>
        </p:nvGraphicFramePr>
        <p:xfrm>
          <a:off x="-140820" y="1567478"/>
          <a:ext cx="3206649" cy="19238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饼形 1"/>
          <p:cNvSpPr/>
          <p:nvPr/>
        </p:nvSpPr>
        <p:spPr>
          <a:xfrm rot="12960000">
            <a:off x="380794" y="1815598"/>
            <a:ext cx="1606191" cy="1572386"/>
          </a:xfrm>
          <a:prstGeom prst="pie">
            <a:avLst>
              <a:gd name="adj1" fmla="val 3212347"/>
              <a:gd name="adj2" fmla="val 1620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zh-CN" altLang="en-US" sz="4400" b="0" dirty="0" smtClean="0">
                <a:latin typeface="微软雅黑" pitchFamily="34" charset="-122"/>
                <a:ea typeface="微软雅黑" pitchFamily="34" charset="-122"/>
              </a:rPr>
              <a:t>营销业绩</a:t>
            </a:r>
            <a:endParaRPr lang="zh-CN" altLang="en-US" sz="4400" b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任意多边形 8"/>
          <p:cNvSpPr/>
          <p:nvPr/>
        </p:nvSpPr>
        <p:spPr>
          <a:xfrm>
            <a:off x="700118" y="1828800"/>
            <a:ext cx="2028825" cy="3843338"/>
          </a:xfrm>
          <a:custGeom>
            <a:avLst/>
            <a:gdLst>
              <a:gd name="connsiteX0" fmla="*/ 457200 w 2028825"/>
              <a:gd name="connsiteY0" fmla="*/ 0 h 3843338"/>
              <a:gd name="connsiteX1" fmla="*/ 2014537 w 2028825"/>
              <a:gd name="connsiteY1" fmla="*/ 0 h 3843338"/>
              <a:gd name="connsiteX2" fmla="*/ 2028825 w 2028825"/>
              <a:gd name="connsiteY2" fmla="*/ 3843338 h 3843338"/>
              <a:gd name="connsiteX3" fmla="*/ 0 w 2028825"/>
              <a:gd name="connsiteY3" fmla="*/ 1400175 h 3843338"/>
              <a:gd name="connsiteX4" fmla="*/ 485775 w 2028825"/>
              <a:gd name="connsiteY4" fmla="*/ 771525 h 3843338"/>
              <a:gd name="connsiteX5" fmla="*/ 457200 w 2028825"/>
              <a:gd name="connsiteY5" fmla="*/ 0 h 3843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28825" h="3843338">
                <a:moveTo>
                  <a:pt x="457200" y="0"/>
                </a:moveTo>
                <a:lnTo>
                  <a:pt x="2014537" y="0"/>
                </a:lnTo>
                <a:cubicBezTo>
                  <a:pt x="2019300" y="1281113"/>
                  <a:pt x="2024062" y="2562225"/>
                  <a:pt x="2028825" y="3843338"/>
                </a:cubicBezTo>
                <a:lnTo>
                  <a:pt x="0" y="1400175"/>
                </a:lnTo>
                <a:lnTo>
                  <a:pt x="485775" y="771525"/>
                </a:lnTo>
                <a:lnTo>
                  <a:pt x="457200" y="0"/>
                </a:lnTo>
                <a:close/>
              </a:path>
            </a:pathLst>
          </a:custGeom>
          <a:solidFill>
            <a:schemeClr val="accent3">
              <a:lumMod val="75000"/>
              <a:alpha val="50195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/>
          <a:lstStyle/>
          <a:p>
            <a:endParaRPr lang="zh-CN" altLang="en-US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72360315"/>
      </p:ext>
    </p:extLst>
  </p:cSld>
  <p:clrMapOvr>
    <a:masterClrMapping/>
  </p:clrMapOvr>
  <p:transition advClick="0" advTm="25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8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58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456" grpId="0" animBg="1"/>
      <p:bldP spid="58457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Freeform 2"/>
          <p:cNvSpPr>
            <a:spLocks/>
          </p:cNvSpPr>
          <p:nvPr/>
        </p:nvSpPr>
        <p:spPr bwMode="auto">
          <a:xfrm>
            <a:off x="469930" y="1817703"/>
            <a:ext cx="2244725" cy="3968751"/>
          </a:xfrm>
          <a:custGeom>
            <a:avLst/>
            <a:gdLst>
              <a:gd name="T0" fmla="*/ 0 w 1414"/>
              <a:gd name="T1" fmla="*/ 1779230313 h 2410"/>
              <a:gd name="T2" fmla="*/ 1030744700 w 1414"/>
              <a:gd name="T3" fmla="*/ 0 h 2410"/>
              <a:gd name="T4" fmla="*/ 2147483647 w 1414"/>
              <a:gd name="T5" fmla="*/ 5040313 h 2410"/>
              <a:gd name="T6" fmla="*/ 2147483647 w 1414"/>
              <a:gd name="T7" fmla="*/ 2147483647 h 2410"/>
              <a:gd name="T8" fmla="*/ 0 w 1414"/>
              <a:gd name="T9" fmla="*/ 1779230313 h 241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14"/>
              <a:gd name="T16" fmla="*/ 0 h 2410"/>
              <a:gd name="T17" fmla="*/ 1414 w 1414"/>
              <a:gd name="T18" fmla="*/ 2410 h 241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14" h="2410">
                <a:moveTo>
                  <a:pt x="0" y="706"/>
                </a:moveTo>
                <a:lnTo>
                  <a:pt x="409" y="0"/>
                </a:lnTo>
                <a:lnTo>
                  <a:pt x="1414" y="2"/>
                </a:lnTo>
                <a:lnTo>
                  <a:pt x="1411" y="2410"/>
                </a:lnTo>
                <a:lnTo>
                  <a:pt x="0" y="706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581" name="Rectangle 12"/>
          <p:cNvSpPr>
            <a:spLocks noChangeArrowheads="1"/>
          </p:cNvSpPr>
          <p:nvPr/>
        </p:nvSpPr>
        <p:spPr bwMode="gray">
          <a:xfrm>
            <a:off x="300038" y="411163"/>
            <a:ext cx="8520112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/>
          <a:p>
            <a:endParaRPr lang="zh-CN" altLang="zh-CN" sz="2000" b="1" noProof="1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27" name="图表 26"/>
          <p:cNvGraphicFramePr/>
          <p:nvPr>
            <p:extLst>
              <p:ext uri="{D42A27DB-BD31-4B8C-83A1-F6EECF244321}">
                <p14:modId xmlns:p14="http://schemas.microsoft.com/office/powerpoint/2010/main" val="1461624370"/>
              </p:ext>
            </p:extLst>
          </p:nvPr>
        </p:nvGraphicFramePr>
        <p:xfrm>
          <a:off x="-140820" y="1567478"/>
          <a:ext cx="3206649" cy="19238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饼形 1"/>
          <p:cNvSpPr/>
          <p:nvPr/>
        </p:nvSpPr>
        <p:spPr>
          <a:xfrm rot="12397496">
            <a:off x="388316" y="1820041"/>
            <a:ext cx="1606191" cy="1559982"/>
          </a:xfrm>
          <a:prstGeom prst="pie">
            <a:avLst>
              <a:gd name="adj1" fmla="val 16800241"/>
              <a:gd name="adj2" fmla="val 37662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zh-CN" altLang="en-US" sz="4400" b="0" dirty="0" smtClean="0">
                <a:latin typeface="微软雅黑" pitchFamily="34" charset="-122"/>
                <a:ea typeface="微软雅黑" pitchFamily="34" charset="-122"/>
              </a:rPr>
              <a:t>工作经验</a:t>
            </a:r>
            <a:endParaRPr lang="zh-CN" altLang="en-US" sz="4400" b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Rectangle 11"/>
          <p:cNvSpPr>
            <a:spLocks noChangeArrowheads="1"/>
          </p:cNvSpPr>
          <p:nvPr/>
        </p:nvSpPr>
        <p:spPr bwMode="gray">
          <a:xfrm>
            <a:off x="2714655" y="1827228"/>
            <a:ext cx="6143625" cy="505098"/>
          </a:xfrm>
          <a:prstGeom prst="rect">
            <a:avLst/>
          </a:prstGeom>
          <a:gradFill rotWithShape="1"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chemeClr val="accent4">
                  <a:lumMod val="50000"/>
                </a:schemeClr>
              </a:gs>
            </a:gsLst>
            <a:lin ang="5400000" scaled="1"/>
          </a:gradFill>
          <a:ln w="12700">
            <a:solidFill>
              <a:schemeClr val="accent4">
                <a:lumMod val="75000"/>
              </a:schemeClr>
            </a:solidFill>
            <a:miter lim="800000"/>
            <a:headEnd/>
            <a:tailEnd/>
          </a:ln>
          <a:effectLst>
            <a:outerShdw dist="53882" dir="2700000" algn="ctr" rotWithShape="0">
              <a:srgbClr val="808080">
                <a:alpha val="50000"/>
              </a:srgbClr>
            </a:outerShdw>
          </a:effectLst>
        </p:spPr>
        <p:txBody>
          <a:bodyPr lIns="288000" tIns="0" rIns="0" bIns="0" anchor="ctr"/>
          <a:lstStyle/>
          <a:p>
            <a:pPr defTabSz="801688" eaLnBrk="0" hangingPunct="0"/>
            <a:r>
              <a:rPr lang="zh-CN" altLang="en-US" sz="2400" b="1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管理</a:t>
            </a:r>
            <a:r>
              <a:rPr lang="zh-CN" altLang="en-US" sz="2400" b="1" noProof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、销售和技术经历</a:t>
            </a:r>
            <a:endParaRPr lang="en-US" altLang="zh-CN" sz="2400" b="1" noProof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gray">
          <a:xfrm>
            <a:off x="2714655" y="2332326"/>
            <a:ext cx="6143625" cy="3454128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4">
                <a:lumMod val="75000"/>
              </a:schemeClr>
            </a:solidFill>
            <a:miter lim="800000"/>
            <a:headEnd/>
            <a:tailEnd/>
          </a:ln>
          <a:effectLst>
            <a:outerShdw dist="53882" dir="2700000" algn="ctr" rotWithShape="0">
              <a:srgbClr val="808080">
                <a:alpha val="50000"/>
              </a:srgbClr>
            </a:outerShdw>
          </a:effectLst>
        </p:spPr>
        <p:txBody>
          <a:bodyPr lIns="108000" tIns="108000" rIns="144000" bIns="72000"/>
          <a:lstStyle/>
          <a:p>
            <a:pPr marL="190500" indent="-190500">
              <a:spcBef>
                <a:spcPts val="1200"/>
              </a:spcBef>
              <a:buClr>
                <a:srgbClr val="292929"/>
              </a:buClr>
              <a:buFont typeface="Wingdings" pitchFamily="2" charset="2"/>
              <a:buChar char="§"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3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年管理经验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647700" lvl="1" indent="-190500">
              <a:spcBef>
                <a:spcPts val="600"/>
              </a:spcBef>
              <a:buClr>
                <a:srgbClr val="292929"/>
              </a:buClr>
              <a:buFont typeface="Wingdings" pitchFamily="2" charset="2"/>
              <a:buChar char="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与研发、销售、技术支持等多部门良好互动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647700" lvl="1" indent="-190500">
              <a:spcBef>
                <a:spcPts val="600"/>
              </a:spcBef>
              <a:buClr>
                <a:srgbClr val="292929"/>
              </a:buClr>
              <a:buFont typeface="Wingdings" pitchFamily="2" charset="2"/>
              <a:buChar char="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擅长跨部门项目（研讨会、内训、网站搭建等）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190500" indent="-190500">
              <a:spcBef>
                <a:spcPts val="1800"/>
              </a:spcBef>
              <a:buClr>
                <a:srgbClr val="292929"/>
              </a:buClr>
              <a:buFont typeface="Wingdings" pitchFamily="2" charset="2"/>
              <a:buChar char="§"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3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年销售经验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647700" lvl="1" indent="-190500">
              <a:spcBef>
                <a:spcPts val="600"/>
              </a:spcBef>
              <a:buClr>
                <a:srgbClr val="292929"/>
              </a:buClr>
              <a:buFont typeface="Wingdings" pitchFamily="2" charset="2"/>
              <a:buChar char="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建立华南地区销售渠道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  <a:p>
            <a:pPr marL="647700" lvl="1" indent="-190500">
              <a:spcBef>
                <a:spcPts val="600"/>
              </a:spcBef>
              <a:buClr>
                <a:srgbClr val="292929"/>
              </a:buClr>
              <a:buFont typeface="Wingdings" pitchFamily="2" charset="2"/>
              <a:buChar char="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培训经销商销售人员数百人次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190500" indent="-190500">
              <a:spcBef>
                <a:spcPts val="1800"/>
              </a:spcBef>
              <a:buClr>
                <a:srgbClr val="292929"/>
              </a:buClr>
              <a:buFont typeface="Wingdings" pitchFamily="2" charset="2"/>
              <a:buChar char="§"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年技术经验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647700" lvl="1" indent="-190500">
              <a:spcBef>
                <a:spcPts val="600"/>
              </a:spcBef>
              <a:buClr>
                <a:srgbClr val="292929"/>
              </a:buClr>
              <a:buFont typeface="Wingdings" pitchFamily="2" charset="2"/>
              <a:buChar char="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独立完成首都机场广播系统项目设计</a:t>
            </a:r>
            <a:endParaRPr lang="en-GB" altLang="zh-CN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72536783"/>
      </p:ext>
    </p:extLst>
  </p:cSld>
  <p:clrMapOvr>
    <a:masterClrMapping/>
  </p:clrMapOvr>
  <p:transition advClick="0" advTm="23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6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610" grpId="0" animBg="1"/>
      <p:bldP spid="9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826" name="Freeform 2"/>
          <p:cNvSpPr>
            <a:spLocks/>
          </p:cNvSpPr>
          <p:nvPr/>
        </p:nvSpPr>
        <p:spPr bwMode="auto">
          <a:xfrm>
            <a:off x="5072066" y="1835150"/>
            <a:ext cx="3814793" cy="2371725"/>
          </a:xfrm>
          <a:custGeom>
            <a:avLst/>
            <a:gdLst>
              <a:gd name="T0" fmla="*/ 1736386621 w 2265"/>
              <a:gd name="T1" fmla="*/ 2147483647 h 1494"/>
              <a:gd name="T2" fmla="*/ 1902716910 w 2265"/>
              <a:gd name="T3" fmla="*/ 2147483647 h 1494"/>
              <a:gd name="T4" fmla="*/ 1988402211 w 2265"/>
              <a:gd name="T5" fmla="*/ 2147483647 h 1494"/>
              <a:gd name="T6" fmla="*/ 2074087512 w 2265"/>
              <a:gd name="T7" fmla="*/ 2147483647 h 1494"/>
              <a:gd name="T8" fmla="*/ 2119450318 w 2265"/>
              <a:gd name="T9" fmla="*/ 2147483647 h 1494"/>
              <a:gd name="T10" fmla="*/ 2079127823 w 2265"/>
              <a:gd name="T11" fmla="*/ 1890117188 h 1494"/>
              <a:gd name="T12" fmla="*/ 2008563458 w 2265"/>
              <a:gd name="T13" fmla="*/ 1610380638 h 1494"/>
              <a:gd name="T14" fmla="*/ 1877515351 w 2265"/>
              <a:gd name="T15" fmla="*/ 1330642500 h 1494"/>
              <a:gd name="T16" fmla="*/ 1796870363 w 2265"/>
              <a:gd name="T17" fmla="*/ 1139110625 h 1494"/>
              <a:gd name="T18" fmla="*/ 1680943191 w 2265"/>
              <a:gd name="T19" fmla="*/ 922377188 h 1494"/>
              <a:gd name="T20" fmla="*/ 1572577281 w 2265"/>
              <a:gd name="T21" fmla="*/ 758567825 h 1494"/>
              <a:gd name="T22" fmla="*/ 1333161677 w 2265"/>
              <a:gd name="T23" fmla="*/ 498990938 h 1494"/>
              <a:gd name="T24" fmla="*/ 1045863905 w 2265"/>
              <a:gd name="T25" fmla="*/ 297378438 h 1494"/>
              <a:gd name="T26" fmla="*/ 814009562 w 2265"/>
              <a:gd name="T27" fmla="*/ 186491563 h 1494"/>
              <a:gd name="T28" fmla="*/ 567034284 w 2265"/>
              <a:gd name="T29" fmla="*/ 100806250 h 1494"/>
              <a:gd name="T30" fmla="*/ 415824930 w 2265"/>
              <a:gd name="T31" fmla="*/ 65524063 h 1494"/>
              <a:gd name="T32" fmla="*/ 0 w 2265"/>
              <a:gd name="T33" fmla="*/ 2520950 h 1494"/>
              <a:gd name="T34" fmla="*/ 2147483647 w 2265"/>
              <a:gd name="T35" fmla="*/ 0 h 1494"/>
              <a:gd name="T36" fmla="*/ 2147483647 w 2265"/>
              <a:gd name="T37" fmla="*/ 2147483647 h 1494"/>
              <a:gd name="T38" fmla="*/ 1736386621 w 2265"/>
              <a:gd name="T39" fmla="*/ 2147483647 h 1494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2265"/>
              <a:gd name="T61" fmla="*/ 0 h 1494"/>
              <a:gd name="T62" fmla="*/ 2265 w 2265"/>
              <a:gd name="T63" fmla="*/ 1494 h 1494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2265" h="1494">
                <a:moveTo>
                  <a:pt x="689" y="1494"/>
                </a:moveTo>
                <a:cubicBezTo>
                  <a:pt x="704" y="1472"/>
                  <a:pt x="738" y="1399"/>
                  <a:pt x="755" y="1354"/>
                </a:cubicBezTo>
                <a:lnTo>
                  <a:pt x="789" y="1224"/>
                </a:lnTo>
                <a:lnTo>
                  <a:pt x="823" y="1080"/>
                </a:lnTo>
                <a:lnTo>
                  <a:pt x="841" y="886"/>
                </a:lnTo>
                <a:lnTo>
                  <a:pt x="825" y="750"/>
                </a:lnTo>
                <a:lnTo>
                  <a:pt x="797" y="639"/>
                </a:lnTo>
                <a:lnTo>
                  <a:pt x="745" y="528"/>
                </a:lnTo>
                <a:lnTo>
                  <a:pt x="713" y="452"/>
                </a:lnTo>
                <a:lnTo>
                  <a:pt x="667" y="366"/>
                </a:lnTo>
                <a:lnTo>
                  <a:pt x="624" y="301"/>
                </a:lnTo>
                <a:lnTo>
                  <a:pt x="529" y="198"/>
                </a:lnTo>
                <a:lnTo>
                  <a:pt x="415" y="118"/>
                </a:lnTo>
                <a:lnTo>
                  <a:pt x="323" y="74"/>
                </a:lnTo>
                <a:lnTo>
                  <a:pt x="225" y="40"/>
                </a:lnTo>
                <a:lnTo>
                  <a:pt x="165" y="26"/>
                </a:lnTo>
                <a:lnTo>
                  <a:pt x="0" y="1"/>
                </a:lnTo>
                <a:lnTo>
                  <a:pt x="2265" y="0"/>
                </a:lnTo>
                <a:lnTo>
                  <a:pt x="2265" y="1493"/>
                </a:lnTo>
                <a:cubicBezTo>
                  <a:pt x="2265" y="1493"/>
                  <a:pt x="689" y="1494"/>
                  <a:pt x="689" y="1494"/>
                </a:cubicBezTo>
                <a:close/>
              </a:path>
            </a:pathLst>
          </a:custGeom>
          <a:solidFill>
            <a:schemeClr val="accent3">
              <a:lumMod val="50000"/>
              <a:alpha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3827" name="Freeform 3"/>
          <p:cNvSpPr>
            <a:spLocks/>
          </p:cNvSpPr>
          <p:nvPr/>
        </p:nvSpPr>
        <p:spPr bwMode="auto">
          <a:xfrm>
            <a:off x="319088" y="3214686"/>
            <a:ext cx="3609970" cy="2571768"/>
          </a:xfrm>
          <a:custGeom>
            <a:avLst/>
            <a:gdLst>
              <a:gd name="T0" fmla="*/ 2147483647 w 1969"/>
              <a:gd name="T1" fmla="*/ 0 h 1586"/>
              <a:gd name="T2" fmla="*/ 2147483647 w 1969"/>
              <a:gd name="T3" fmla="*/ 362902500 h 1586"/>
              <a:gd name="T4" fmla="*/ 2147483647 w 1969"/>
              <a:gd name="T5" fmla="*/ 728325950 h 1586"/>
              <a:gd name="T6" fmla="*/ 2147483647 w 1969"/>
              <a:gd name="T7" fmla="*/ 1081147825 h 1586"/>
              <a:gd name="T8" fmla="*/ 2147483647 w 1969"/>
              <a:gd name="T9" fmla="*/ 1575098450 h 1586"/>
              <a:gd name="T10" fmla="*/ 2147483647 w 1969"/>
              <a:gd name="T11" fmla="*/ 1960681563 h 1586"/>
              <a:gd name="T12" fmla="*/ 2147483647 w 1969"/>
              <a:gd name="T13" fmla="*/ 2147483647 h 1586"/>
              <a:gd name="T14" fmla="*/ 2147483647 w 1969"/>
              <a:gd name="T15" fmla="*/ 2147483647 h 1586"/>
              <a:gd name="T16" fmla="*/ 2147483647 w 1969"/>
              <a:gd name="T17" fmla="*/ 2147483647 h 1586"/>
              <a:gd name="T18" fmla="*/ 2147483647 w 1969"/>
              <a:gd name="T19" fmla="*/ 2147483647 h 1586"/>
              <a:gd name="T20" fmla="*/ 2147483647 w 1969"/>
              <a:gd name="T21" fmla="*/ 2147483647 h 1586"/>
              <a:gd name="T22" fmla="*/ 2147483647 w 1969"/>
              <a:gd name="T23" fmla="*/ 2147483647 h 1586"/>
              <a:gd name="T24" fmla="*/ 2147483647 w 1969"/>
              <a:gd name="T25" fmla="*/ 2147483647 h 1586"/>
              <a:gd name="T26" fmla="*/ 2147483647 w 1969"/>
              <a:gd name="T27" fmla="*/ 2147483647 h 1586"/>
              <a:gd name="T28" fmla="*/ 2147483647 w 1969"/>
              <a:gd name="T29" fmla="*/ 2147483647 h 1586"/>
              <a:gd name="T30" fmla="*/ 2147483647 w 1969"/>
              <a:gd name="T31" fmla="*/ 2147483647 h 1586"/>
              <a:gd name="T32" fmla="*/ 2147483647 w 1969"/>
              <a:gd name="T33" fmla="*/ 2147483647 h 1586"/>
              <a:gd name="T34" fmla="*/ 7559674 w 1969"/>
              <a:gd name="T35" fmla="*/ 2147483647 h 1586"/>
              <a:gd name="T36" fmla="*/ 0 w 1969"/>
              <a:gd name="T37" fmla="*/ 2520950 h 1586"/>
              <a:gd name="T38" fmla="*/ 2147483647 w 1969"/>
              <a:gd name="T39" fmla="*/ 0 h 158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1969"/>
              <a:gd name="T61" fmla="*/ 0 h 1586"/>
              <a:gd name="T62" fmla="*/ 1969 w 1969"/>
              <a:gd name="T63" fmla="*/ 1586 h 1586"/>
              <a:gd name="connsiteX0" fmla="*/ 1568 w 1969"/>
              <a:gd name="connsiteY0" fmla="*/ 0 h 1586"/>
              <a:gd name="connsiteX1" fmla="*/ 1492 w 1969"/>
              <a:gd name="connsiteY1" fmla="*/ 144 h 1586"/>
              <a:gd name="connsiteX2" fmla="*/ 1422 w 1969"/>
              <a:gd name="connsiteY2" fmla="*/ 289 h 1586"/>
              <a:gd name="connsiteX3" fmla="*/ 1382 w 1969"/>
              <a:gd name="connsiteY3" fmla="*/ 429 h 1586"/>
              <a:gd name="connsiteX4" fmla="*/ 1337 w 1969"/>
              <a:gd name="connsiteY4" fmla="*/ 625 h 1586"/>
              <a:gd name="connsiteX5" fmla="*/ 1329 w 1969"/>
              <a:gd name="connsiteY5" fmla="*/ 778 h 1586"/>
              <a:gd name="connsiteX6" fmla="*/ 1335 w 1969"/>
              <a:gd name="connsiteY6" fmla="*/ 900 h 1586"/>
              <a:gd name="connsiteX7" fmla="*/ 1355 w 1969"/>
              <a:gd name="connsiteY7" fmla="*/ 1018 h 1586"/>
              <a:gd name="connsiteX8" fmla="*/ 1379 w 1969"/>
              <a:gd name="connsiteY8" fmla="*/ 1089 h 1586"/>
              <a:gd name="connsiteX9" fmla="*/ 1434 w 1969"/>
              <a:gd name="connsiteY9" fmla="*/ 1197 h 1586"/>
              <a:gd name="connsiteX10" fmla="*/ 1492 w 1969"/>
              <a:gd name="connsiteY10" fmla="*/ 1266 h 1586"/>
              <a:gd name="connsiteX11" fmla="*/ 1574 w 1969"/>
              <a:gd name="connsiteY11" fmla="*/ 1365 h 1586"/>
              <a:gd name="connsiteX12" fmla="*/ 1678 w 1969"/>
              <a:gd name="connsiteY12" fmla="*/ 1441 h 1586"/>
              <a:gd name="connsiteX13" fmla="*/ 1766 w 1969"/>
              <a:gd name="connsiteY13" fmla="*/ 1488 h 1586"/>
              <a:gd name="connsiteX14" fmla="*/ 1853 w 1969"/>
              <a:gd name="connsiteY14" fmla="*/ 1540 h 1586"/>
              <a:gd name="connsiteX15" fmla="*/ 1911 w 1969"/>
              <a:gd name="connsiteY15" fmla="*/ 1552 h 1586"/>
              <a:gd name="connsiteX16" fmla="*/ 1969 w 1969"/>
              <a:gd name="connsiteY16" fmla="*/ 1586 h 1586"/>
              <a:gd name="connsiteX17" fmla="*/ 3 w 1969"/>
              <a:gd name="connsiteY17" fmla="*/ 1586 h 1586"/>
              <a:gd name="connsiteX18" fmla="*/ 0 w 1969"/>
              <a:gd name="connsiteY18" fmla="*/ 1 h 1586"/>
              <a:gd name="connsiteX19" fmla="*/ 1568 w 1969"/>
              <a:gd name="connsiteY19" fmla="*/ 0 h 1586"/>
              <a:gd name="connsiteX0" fmla="*/ 1568 w 1969"/>
              <a:gd name="connsiteY0" fmla="*/ 0 h 1586"/>
              <a:gd name="connsiteX1" fmla="*/ 1492 w 1969"/>
              <a:gd name="connsiteY1" fmla="*/ 144 h 1586"/>
              <a:gd name="connsiteX2" fmla="*/ 1422 w 1969"/>
              <a:gd name="connsiteY2" fmla="*/ 289 h 1586"/>
              <a:gd name="connsiteX3" fmla="*/ 1382 w 1969"/>
              <a:gd name="connsiteY3" fmla="*/ 429 h 1586"/>
              <a:gd name="connsiteX4" fmla="*/ 1337 w 1969"/>
              <a:gd name="connsiteY4" fmla="*/ 625 h 1586"/>
              <a:gd name="connsiteX5" fmla="*/ 1329 w 1969"/>
              <a:gd name="connsiteY5" fmla="*/ 778 h 1586"/>
              <a:gd name="connsiteX6" fmla="*/ 1335 w 1969"/>
              <a:gd name="connsiteY6" fmla="*/ 900 h 1586"/>
              <a:gd name="connsiteX7" fmla="*/ 1355 w 1969"/>
              <a:gd name="connsiteY7" fmla="*/ 1018 h 1586"/>
              <a:gd name="connsiteX8" fmla="*/ 1379 w 1969"/>
              <a:gd name="connsiteY8" fmla="*/ 1089 h 1586"/>
              <a:gd name="connsiteX9" fmla="*/ 1434 w 1969"/>
              <a:gd name="connsiteY9" fmla="*/ 1197 h 1586"/>
              <a:gd name="connsiteX10" fmla="*/ 1492 w 1969"/>
              <a:gd name="connsiteY10" fmla="*/ 1266 h 1586"/>
              <a:gd name="connsiteX11" fmla="*/ 1574 w 1969"/>
              <a:gd name="connsiteY11" fmla="*/ 1365 h 1586"/>
              <a:gd name="connsiteX12" fmla="*/ 1678 w 1969"/>
              <a:gd name="connsiteY12" fmla="*/ 1441 h 1586"/>
              <a:gd name="connsiteX13" fmla="*/ 1766 w 1969"/>
              <a:gd name="connsiteY13" fmla="*/ 1488 h 1586"/>
              <a:gd name="connsiteX14" fmla="*/ 1853 w 1969"/>
              <a:gd name="connsiteY14" fmla="*/ 1540 h 1586"/>
              <a:gd name="connsiteX15" fmla="*/ 1911 w 1969"/>
              <a:gd name="connsiteY15" fmla="*/ 1552 h 1586"/>
              <a:gd name="connsiteX16" fmla="*/ 1969 w 1969"/>
              <a:gd name="connsiteY16" fmla="*/ 1586 h 1586"/>
              <a:gd name="connsiteX17" fmla="*/ 3 w 1969"/>
              <a:gd name="connsiteY17" fmla="*/ 1586 h 1586"/>
              <a:gd name="connsiteX18" fmla="*/ 0 w 1969"/>
              <a:gd name="connsiteY18" fmla="*/ 1 h 1586"/>
              <a:gd name="connsiteX19" fmla="*/ 1568 w 1969"/>
              <a:gd name="connsiteY19" fmla="*/ 0 h 1586"/>
              <a:gd name="connsiteX0" fmla="*/ 1568 w 1969"/>
              <a:gd name="connsiteY0" fmla="*/ 0 h 1586"/>
              <a:gd name="connsiteX1" fmla="*/ 1492 w 1969"/>
              <a:gd name="connsiteY1" fmla="*/ 144 h 1586"/>
              <a:gd name="connsiteX2" fmla="*/ 1422 w 1969"/>
              <a:gd name="connsiteY2" fmla="*/ 289 h 1586"/>
              <a:gd name="connsiteX3" fmla="*/ 1382 w 1969"/>
              <a:gd name="connsiteY3" fmla="*/ 429 h 1586"/>
              <a:gd name="connsiteX4" fmla="*/ 1337 w 1969"/>
              <a:gd name="connsiteY4" fmla="*/ 625 h 1586"/>
              <a:gd name="connsiteX5" fmla="*/ 1329 w 1969"/>
              <a:gd name="connsiteY5" fmla="*/ 778 h 1586"/>
              <a:gd name="connsiteX6" fmla="*/ 1335 w 1969"/>
              <a:gd name="connsiteY6" fmla="*/ 900 h 1586"/>
              <a:gd name="connsiteX7" fmla="*/ 1355 w 1969"/>
              <a:gd name="connsiteY7" fmla="*/ 1018 h 1586"/>
              <a:gd name="connsiteX8" fmla="*/ 1379 w 1969"/>
              <a:gd name="connsiteY8" fmla="*/ 1089 h 1586"/>
              <a:gd name="connsiteX9" fmla="*/ 1434 w 1969"/>
              <a:gd name="connsiteY9" fmla="*/ 1197 h 1586"/>
              <a:gd name="connsiteX10" fmla="*/ 1492 w 1969"/>
              <a:gd name="connsiteY10" fmla="*/ 1266 h 1586"/>
              <a:gd name="connsiteX11" fmla="*/ 1574 w 1969"/>
              <a:gd name="connsiteY11" fmla="*/ 1365 h 1586"/>
              <a:gd name="connsiteX12" fmla="*/ 1678 w 1969"/>
              <a:gd name="connsiteY12" fmla="*/ 1441 h 1586"/>
              <a:gd name="connsiteX13" fmla="*/ 1766 w 1969"/>
              <a:gd name="connsiteY13" fmla="*/ 1488 h 1586"/>
              <a:gd name="connsiteX14" fmla="*/ 1853 w 1969"/>
              <a:gd name="connsiteY14" fmla="*/ 1540 h 1586"/>
              <a:gd name="connsiteX15" fmla="*/ 1911 w 1969"/>
              <a:gd name="connsiteY15" fmla="*/ 1552 h 1586"/>
              <a:gd name="connsiteX16" fmla="*/ 1969 w 1969"/>
              <a:gd name="connsiteY16" fmla="*/ 1586 h 1586"/>
              <a:gd name="connsiteX17" fmla="*/ 3 w 1969"/>
              <a:gd name="connsiteY17" fmla="*/ 1586 h 1586"/>
              <a:gd name="connsiteX18" fmla="*/ 0 w 1969"/>
              <a:gd name="connsiteY18" fmla="*/ 1 h 1586"/>
              <a:gd name="connsiteX19" fmla="*/ 1568 w 1969"/>
              <a:gd name="connsiteY19" fmla="*/ 0 h 1586"/>
              <a:gd name="connsiteX0" fmla="*/ 1412 w 1969"/>
              <a:gd name="connsiteY0" fmla="*/ 0 h 1586"/>
              <a:gd name="connsiteX1" fmla="*/ 1492 w 1969"/>
              <a:gd name="connsiteY1" fmla="*/ 144 h 1586"/>
              <a:gd name="connsiteX2" fmla="*/ 1422 w 1969"/>
              <a:gd name="connsiteY2" fmla="*/ 289 h 1586"/>
              <a:gd name="connsiteX3" fmla="*/ 1382 w 1969"/>
              <a:gd name="connsiteY3" fmla="*/ 429 h 1586"/>
              <a:gd name="connsiteX4" fmla="*/ 1337 w 1969"/>
              <a:gd name="connsiteY4" fmla="*/ 625 h 1586"/>
              <a:gd name="connsiteX5" fmla="*/ 1329 w 1969"/>
              <a:gd name="connsiteY5" fmla="*/ 778 h 1586"/>
              <a:gd name="connsiteX6" fmla="*/ 1335 w 1969"/>
              <a:gd name="connsiteY6" fmla="*/ 900 h 1586"/>
              <a:gd name="connsiteX7" fmla="*/ 1355 w 1969"/>
              <a:gd name="connsiteY7" fmla="*/ 1018 h 1586"/>
              <a:gd name="connsiteX8" fmla="*/ 1379 w 1969"/>
              <a:gd name="connsiteY8" fmla="*/ 1089 h 1586"/>
              <a:gd name="connsiteX9" fmla="*/ 1434 w 1969"/>
              <a:gd name="connsiteY9" fmla="*/ 1197 h 1586"/>
              <a:gd name="connsiteX10" fmla="*/ 1492 w 1969"/>
              <a:gd name="connsiteY10" fmla="*/ 1266 h 1586"/>
              <a:gd name="connsiteX11" fmla="*/ 1574 w 1969"/>
              <a:gd name="connsiteY11" fmla="*/ 1365 h 1586"/>
              <a:gd name="connsiteX12" fmla="*/ 1678 w 1969"/>
              <a:gd name="connsiteY12" fmla="*/ 1441 h 1586"/>
              <a:gd name="connsiteX13" fmla="*/ 1766 w 1969"/>
              <a:gd name="connsiteY13" fmla="*/ 1488 h 1586"/>
              <a:gd name="connsiteX14" fmla="*/ 1853 w 1969"/>
              <a:gd name="connsiteY14" fmla="*/ 1540 h 1586"/>
              <a:gd name="connsiteX15" fmla="*/ 1911 w 1969"/>
              <a:gd name="connsiteY15" fmla="*/ 1552 h 1586"/>
              <a:gd name="connsiteX16" fmla="*/ 1969 w 1969"/>
              <a:gd name="connsiteY16" fmla="*/ 1586 h 1586"/>
              <a:gd name="connsiteX17" fmla="*/ 3 w 1969"/>
              <a:gd name="connsiteY17" fmla="*/ 1586 h 1586"/>
              <a:gd name="connsiteX18" fmla="*/ 0 w 1969"/>
              <a:gd name="connsiteY18" fmla="*/ 1 h 1586"/>
              <a:gd name="connsiteX19" fmla="*/ 1412 w 1969"/>
              <a:gd name="connsiteY19" fmla="*/ 0 h 1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969" h="1586">
                <a:moveTo>
                  <a:pt x="1412" y="0"/>
                </a:moveTo>
                <a:cubicBezTo>
                  <a:pt x="1271" y="6"/>
                  <a:pt x="1516" y="96"/>
                  <a:pt x="1492" y="144"/>
                </a:cubicBezTo>
                <a:cubicBezTo>
                  <a:pt x="1469" y="192"/>
                  <a:pt x="1445" y="241"/>
                  <a:pt x="1422" y="289"/>
                </a:cubicBezTo>
                <a:cubicBezTo>
                  <a:pt x="1409" y="336"/>
                  <a:pt x="1395" y="382"/>
                  <a:pt x="1382" y="429"/>
                </a:cubicBezTo>
                <a:cubicBezTo>
                  <a:pt x="1367" y="494"/>
                  <a:pt x="1352" y="560"/>
                  <a:pt x="1337" y="625"/>
                </a:cubicBezTo>
                <a:cubicBezTo>
                  <a:pt x="1334" y="676"/>
                  <a:pt x="1332" y="727"/>
                  <a:pt x="1329" y="778"/>
                </a:cubicBezTo>
                <a:cubicBezTo>
                  <a:pt x="1331" y="819"/>
                  <a:pt x="1333" y="859"/>
                  <a:pt x="1335" y="900"/>
                </a:cubicBezTo>
                <a:cubicBezTo>
                  <a:pt x="1342" y="939"/>
                  <a:pt x="1348" y="979"/>
                  <a:pt x="1355" y="1018"/>
                </a:cubicBezTo>
                <a:cubicBezTo>
                  <a:pt x="1363" y="1042"/>
                  <a:pt x="1371" y="1065"/>
                  <a:pt x="1379" y="1089"/>
                </a:cubicBezTo>
                <a:cubicBezTo>
                  <a:pt x="1397" y="1125"/>
                  <a:pt x="1416" y="1161"/>
                  <a:pt x="1434" y="1197"/>
                </a:cubicBezTo>
                <a:cubicBezTo>
                  <a:pt x="1453" y="1220"/>
                  <a:pt x="1473" y="1243"/>
                  <a:pt x="1492" y="1266"/>
                </a:cubicBezTo>
                <a:cubicBezTo>
                  <a:pt x="1519" y="1299"/>
                  <a:pt x="1547" y="1332"/>
                  <a:pt x="1574" y="1365"/>
                </a:cubicBezTo>
                <a:cubicBezTo>
                  <a:pt x="1609" y="1390"/>
                  <a:pt x="1643" y="1416"/>
                  <a:pt x="1678" y="1441"/>
                </a:cubicBezTo>
                <a:cubicBezTo>
                  <a:pt x="1707" y="1457"/>
                  <a:pt x="1737" y="1472"/>
                  <a:pt x="1766" y="1488"/>
                </a:cubicBezTo>
                <a:cubicBezTo>
                  <a:pt x="1795" y="1505"/>
                  <a:pt x="1824" y="1523"/>
                  <a:pt x="1853" y="1540"/>
                </a:cubicBezTo>
                <a:lnTo>
                  <a:pt x="1911" y="1552"/>
                </a:lnTo>
                <a:lnTo>
                  <a:pt x="1969" y="1586"/>
                </a:lnTo>
                <a:lnTo>
                  <a:pt x="3" y="1586"/>
                </a:lnTo>
                <a:cubicBezTo>
                  <a:pt x="2" y="1058"/>
                  <a:pt x="1" y="529"/>
                  <a:pt x="0" y="1"/>
                </a:cubicBezTo>
                <a:lnTo>
                  <a:pt x="1412" y="0"/>
                </a:lnTo>
                <a:close/>
              </a:path>
            </a:pathLst>
          </a:custGeom>
          <a:solidFill>
            <a:schemeClr val="accent4">
              <a:lumMod val="50000"/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00" name="Rectangle 30"/>
          <p:cNvSpPr>
            <a:spLocks noChangeArrowheads="1"/>
          </p:cNvSpPr>
          <p:nvPr/>
        </p:nvSpPr>
        <p:spPr bwMode="gray">
          <a:xfrm>
            <a:off x="300038" y="58738"/>
            <a:ext cx="8520112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/>
          <a:lstStyle/>
          <a:p>
            <a:pPr>
              <a:lnSpc>
                <a:spcPct val="90000"/>
              </a:lnSpc>
            </a:pPr>
            <a:endParaRPr lang="zh-CN" altLang="zh-CN" b="1" noProof="1"/>
          </a:p>
        </p:txBody>
      </p:sp>
      <p:sp>
        <p:nvSpPr>
          <p:cNvPr id="29703" name="Rectangle 12"/>
          <p:cNvSpPr>
            <a:spLocks noChangeArrowheads="1"/>
          </p:cNvSpPr>
          <p:nvPr/>
        </p:nvSpPr>
        <p:spPr bwMode="gray">
          <a:xfrm>
            <a:off x="300038" y="411163"/>
            <a:ext cx="8520112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/>
          <a:p>
            <a:endParaRPr lang="zh-CN" altLang="zh-CN" sz="2000" b="1" noProof="1"/>
          </a:p>
        </p:txBody>
      </p:sp>
      <p:sp>
        <p:nvSpPr>
          <p:cNvPr id="333857" name="Text Box 45"/>
          <p:cNvSpPr txBox="1">
            <a:spLocks noChangeArrowheads="1"/>
          </p:cNvSpPr>
          <p:nvPr/>
        </p:nvSpPr>
        <p:spPr bwMode="auto">
          <a:xfrm>
            <a:off x="463534" y="3143248"/>
            <a:ext cx="1822450" cy="25237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801688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801688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801688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801688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801688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lnSpc>
                <a:spcPct val="200000"/>
              </a:lnSpc>
              <a:spcBef>
                <a:spcPct val="20000"/>
              </a:spcBef>
            </a:pPr>
            <a:r>
              <a:rPr lang="zh-CN" altLang="en-US" sz="2800" b="1" noProof="1">
                <a:latin typeface="微软雅黑" pitchFamily="34" charset="-122"/>
                <a:ea typeface="微软雅黑" pitchFamily="34" charset="-122"/>
              </a:rPr>
              <a:t>您</a:t>
            </a:r>
            <a:r>
              <a:rPr lang="zh-CN" altLang="en-US" sz="2800" b="1" noProof="1" smtClean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sz="2800" b="1" noProof="1">
                <a:latin typeface="微软雅黑" pitchFamily="34" charset="-122"/>
                <a:ea typeface="微软雅黑" pitchFamily="34" charset="-122"/>
              </a:rPr>
              <a:t>收获</a:t>
            </a:r>
            <a:endParaRPr lang="en-US" altLang="zh-CN" sz="2800" b="1" noProof="1">
              <a:latin typeface="微软雅黑" pitchFamily="34" charset="-122"/>
              <a:ea typeface="微软雅黑" pitchFamily="34" charset="-122"/>
            </a:endParaRPr>
          </a:p>
          <a:p>
            <a:pPr marL="285750" indent="-285750" eaLnBrk="1" hangingPunct="1"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b="1" noProof="1" smtClean="0">
                <a:latin typeface="微软雅黑" pitchFamily="34" charset="-122"/>
                <a:ea typeface="微软雅黑" pitchFamily="34" charset="-122"/>
              </a:rPr>
              <a:t>一名管理者</a:t>
            </a:r>
            <a:endParaRPr lang="en-US" altLang="zh-CN" b="1" noProof="1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 eaLnBrk="1" hangingPunct="1"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b="1" noProof="1" smtClean="0">
                <a:latin typeface="微软雅黑" pitchFamily="34" charset="-122"/>
                <a:ea typeface="微软雅黑" pitchFamily="34" charset="-122"/>
              </a:rPr>
              <a:t>一</a:t>
            </a:r>
            <a:r>
              <a:rPr lang="zh-CN" altLang="en-US" b="1" noProof="1">
                <a:latin typeface="微软雅黑" pitchFamily="34" charset="-122"/>
                <a:ea typeface="微软雅黑" pitchFamily="34" charset="-122"/>
              </a:rPr>
              <a:t>名</a:t>
            </a:r>
            <a:r>
              <a:rPr lang="zh-CN" altLang="en-US" b="1" noProof="1" smtClean="0">
                <a:latin typeface="微软雅黑" pitchFamily="34" charset="-122"/>
                <a:ea typeface="微软雅黑" pitchFamily="34" charset="-122"/>
              </a:rPr>
              <a:t>市场人员</a:t>
            </a:r>
            <a:endParaRPr lang="en-US" altLang="zh-CN" b="1" noProof="1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 eaLnBrk="1" hangingPunct="1"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b="1" noProof="1">
                <a:latin typeface="微软雅黑" pitchFamily="34" charset="-122"/>
                <a:ea typeface="微软雅黑" pitchFamily="34" charset="-122"/>
              </a:rPr>
              <a:t>一名销售人员</a:t>
            </a:r>
            <a:endParaRPr lang="en-US" altLang="zh-CN" b="1" noProof="1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 eaLnBrk="1" hangingPunct="1"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b="1" noProof="1" smtClean="0">
                <a:latin typeface="微软雅黑" pitchFamily="34" charset="-122"/>
                <a:ea typeface="微软雅黑" pitchFamily="34" charset="-122"/>
              </a:rPr>
              <a:t>一</a:t>
            </a:r>
            <a:r>
              <a:rPr lang="zh-CN" altLang="en-US" b="1" noProof="1">
                <a:latin typeface="微软雅黑" pitchFamily="34" charset="-122"/>
                <a:ea typeface="微软雅黑" pitchFamily="34" charset="-122"/>
              </a:rPr>
              <a:t>名</a:t>
            </a:r>
            <a:r>
              <a:rPr lang="zh-CN" altLang="en-US" b="1" noProof="1" smtClean="0">
                <a:latin typeface="微软雅黑" pitchFamily="34" charset="-122"/>
                <a:ea typeface="微软雅黑" pitchFamily="34" charset="-122"/>
              </a:rPr>
              <a:t>工程师</a:t>
            </a:r>
            <a:endParaRPr lang="en-US" altLang="zh-CN" b="1" noProof="1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 eaLnBrk="1" hangingPunct="1"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b="1" noProof="1" smtClean="0">
                <a:latin typeface="微软雅黑" pitchFamily="34" charset="-122"/>
                <a:ea typeface="微软雅黑" pitchFamily="34" charset="-122"/>
              </a:rPr>
              <a:t>一</a:t>
            </a:r>
            <a:r>
              <a:rPr lang="zh-CN" altLang="en-US" b="1" noProof="1">
                <a:latin typeface="微软雅黑" pitchFamily="34" charset="-122"/>
                <a:ea typeface="微软雅黑" pitchFamily="34" charset="-122"/>
              </a:rPr>
              <a:t>名</a:t>
            </a:r>
            <a:r>
              <a:rPr lang="zh-CN" altLang="en-US" b="1" noProof="1" smtClean="0">
                <a:latin typeface="微软雅黑" pitchFamily="34" charset="-122"/>
                <a:ea typeface="微软雅黑" pitchFamily="34" charset="-122"/>
              </a:rPr>
              <a:t>优秀讲师</a:t>
            </a:r>
            <a:endParaRPr lang="en-US" altLang="zh-CN" b="1" noProof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3858" name="Text Box 45"/>
          <p:cNvSpPr txBox="1">
            <a:spLocks noChangeArrowheads="1"/>
          </p:cNvSpPr>
          <p:nvPr/>
        </p:nvSpPr>
        <p:spPr bwMode="auto">
          <a:xfrm>
            <a:off x="6572264" y="1643050"/>
            <a:ext cx="2286016" cy="25237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defTabSz="801688">
              <a:lnSpc>
                <a:spcPct val="200000"/>
              </a:lnSpc>
              <a:spcBef>
                <a:spcPct val="20000"/>
              </a:spcBef>
              <a:defRPr sz="1600" b="1">
                <a:latin typeface="微软雅黑" pitchFamily="34" charset="-122"/>
                <a:ea typeface="微软雅黑" pitchFamily="34" charset="-122"/>
                <a:cs typeface="Arial" pitchFamily="34" charset="0"/>
              </a:defRPr>
            </a:lvl1pPr>
            <a:lvl2pPr marL="742950" indent="-285750" defTabSz="801688" eaLnBrk="0" hangingPunct="0">
              <a:defRPr>
                <a:latin typeface="Arial" pitchFamily="34" charset="0"/>
                <a:cs typeface="Arial" pitchFamily="34" charset="0"/>
              </a:defRPr>
            </a:lvl2pPr>
            <a:lvl3pPr marL="1143000" indent="-228600" defTabSz="801688" eaLnBrk="0" hangingPunct="0">
              <a:defRPr>
                <a:latin typeface="Arial" pitchFamily="34" charset="0"/>
                <a:cs typeface="Arial" pitchFamily="34" charset="0"/>
              </a:defRPr>
            </a:lvl3pPr>
            <a:lvl4pPr marL="1600200" indent="-228600" defTabSz="801688" eaLnBrk="0" hangingPunct="0">
              <a:defRPr>
                <a:latin typeface="Arial" pitchFamily="34" charset="0"/>
                <a:cs typeface="Arial" pitchFamily="34" charset="0"/>
              </a:defRPr>
            </a:lvl4pPr>
            <a:lvl5pPr marL="2057400" indent="-228600" defTabSz="801688" eaLnBrk="0" hangingPunct="0">
              <a:defRPr>
                <a:latin typeface="Arial" pitchFamily="34" charset="0"/>
                <a:cs typeface="Arial" pitchFamily="34" charset="0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cs typeface="Arial" pitchFamily="34" charset="0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cs typeface="Arial" pitchFamily="34" charset="0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cs typeface="Arial" pitchFamily="34" charset="0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cs typeface="Arial" pitchFamily="34" charset="0"/>
              </a:defRPr>
            </a:lvl9pPr>
          </a:lstStyle>
          <a:p>
            <a:pPr lvl="0" defTabSz="914400"/>
            <a:r>
              <a:rPr lang="zh-CN" altLang="en-US" sz="2800" noProof="1" smtClean="0"/>
              <a:t>我的收获</a:t>
            </a:r>
            <a:endParaRPr lang="en-US" altLang="zh-CN" sz="2800" noProof="1"/>
          </a:p>
          <a:p>
            <a:pPr marL="285750" lvl="0" indent="-285750">
              <a:lnSpc>
                <a:spcPct val="100000"/>
              </a:lnSpc>
              <a:buFont typeface="Arial" pitchFamily="34" charset="0"/>
              <a:buChar char="•"/>
            </a:pPr>
            <a:r>
              <a:rPr lang="zh-CN" altLang="en-US" sz="1800" noProof="1"/>
              <a:t>一个热爱的领域</a:t>
            </a:r>
            <a:endParaRPr lang="en-US" altLang="zh-CN" sz="1800" noProof="1"/>
          </a:p>
          <a:p>
            <a:pPr marL="285750" lvl="0" indent="-285750">
              <a:lnSpc>
                <a:spcPct val="100000"/>
              </a:lnSpc>
              <a:buFont typeface="Arial" pitchFamily="34" charset="0"/>
              <a:buChar char="•"/>
            </a:pPr>
            <a:r>
              <a:rPr lang="zh-CN" altLang="en-US" sz="1800" noProof="1" smtClean="0"/>
              <a:t>一个施展舞台</a:t>
            </a:r>
            <a:endParaRPr lang="en-US" altLang="zh-CN" sz="1800" noProof="1"/>
          </a:p>
          <a:p>
            <a:pPr marL="285750" lvl="0" indent="-285750">
              <a:lnSpc>
                <a:spcPct val="100000"/>
              </a:lnSpc>
              <a:buFont typeface="Arial" pitchFamily="34" charset="0"/>
              <a:buChar char="•"/>
            </a:pPr>
            <a:r>
              <a:rPr lang="zh-CN" altLang="en-US" sz="1800" noProof="1"/>
              <a:t>一</a:t>
            </a:r>
            <a:r>
              <a:rPr lang="zh-CN" altLang="en-US" sz="1800" noProof="1" smtClean="0"/>
              <a:t>个受尊敬的雇主</a:t>
            </a:r>
            <a:endParaRPr lang="en-US" altLang="zh-CN" sz="1800" noProof="1"/>
          </a:p>
          <a:p>
            <a:pPr marL="285750" lvl="0" indent="-285750">
              <a:lnSpc>
                <a:spcPct val="100000"/>
              </a:lnSpc>
              <a:buFont typeface="Arial" pitchFamily="34" charset="0"/>
              <a:buChar char="•"/>
            </a:pPr>
            <a:r>
              <a:rPr lang="zh-CN" altLang="en-US" sz="1800" noProof="1" smtClean="0"/>
              <a:t>一个发展平台</a:t>
            </a:r>
            <a:endParaRPr lang="en-US" altLang="zh-CN" sz="1800" noProof="1" smtClean="0"/>
          </a:p>
          <a:p>
            <a:pPr marL="285750" lvl="0" indent="-285750">
              <a:lnSpc>
                <a:spcPct val="100000"/>
              </a:lnSpc>
              <a:buFont typeface="Arial" pitchFamily="34" charset="0"/>
              <a:buChar char="•"/>
            </a:pPr>
            <a:r>
              <a:rPr lang="zh-CN" altLang="en-US" sz="1800" noProof="1" smtClean="0"/>
              <a:t>一份体面的收入</a:t>
            </a:r>
            <a:endParaRPr lang="en-US" altLang="zh-CN" sz="1800" noProof="1"/>
          </a:p>
        </p:txBody>
      </p:sp>
      <p:sp>
        <p:nvSpPr>
          <p:cNvPr id="333863" name="Rectangle 39"/>
          <p:cNvSpPr>
            <a:spLocks noChangeArrowheads="1"/>
          </p:cNvSpPr>
          <p:nvPr/>
        </p:nvSpPr>
        <p:spPr bwMode="auto">
          <a:xfrm rot="5400000">
            <a:off x="4514850" y="2343150"/>
            <a:ext cx="114300" cy="91440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29713" name="Rectangle 4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sz="4400" b="0" dirty="0" smtClean="0">
                <a:latin typeface="微软雅黑" pitchFamily="34" charset="-122"/>
                <a:ea typeface="微软雅黑" pitchFamily="34" charset="-122"/>
              </a:rPr>
              <a:t>共创双赢</a:t>
            </a:r>
            <a:endParaRPr lang="en-GB" altLang="zh-CN" sz="4400" b="0" dirty="0" smtClean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5" name="Group 37"/>
          <p:cNvGrpSpPr>
            <a:grpSpLocks/>
          </p:cNvGrpSpPr>
          <p:nvPr/>
        </p:nvGrpSpPr>
        <p:grpSpPr bwMode="auto">
          <a:xfrm>
            <a:off x="1951038" y="1714500"/>
            <a:ext cx="4841875" cy="4367213"/>
            <a:chOff x="1229" y="1080"/>
            <a:chExt cx="3050" cy="2751"/>
          </a:xfrm>
        </p:grpSpPr>
        <p:grpSp>
          <p:nvGrpSpPr>
            <p:cNvPr id="37" name="Group 13"/>
            <p:cNvGrpSpPr>
              <a:grpSpLocks/>
            </p:cNvGrpSpPr>
            <p:nvPr/>
          </p:nvGrpSpPr>
          <p:grpSpPr bwMode="auto">
            <a:xfrm>
              <a:off x="1229" y="1080"/>
              <a:ext cx="3050" cy="2751"/>
              <a:chOff x="7" y="1080"/>
              <a:chExt cx="3050" cy="2751"/>
            </a:xfrm>
          </p:grpSpPr>
          <p:grpSp>
            <p:nvGrpSpPr>
              <p:cNvPr id="40" name="Group 14"/>
              <p:cNvGrpSpPr>
                <a:grpSpLocks/>
              </p:cNvGrpSpPr>
              <p:nvPr/>
            </p:nvGrpSpPr>
            <p:grpSpPr bwMode="auto">
              <a:xfrm>
                <a:off x="7" y="2013"/>
                <a:ext cx="2663" cy="1818"/>
                <a:chOff x="7" y="2013"/>
                <a:chExt cx="2663" cy="1818"/>
              </a:xfrm>
            </p:grpSpPr>
            <p:sp>
              <p:nvSpPr>
                <p:cNvPr id="49" name="Freeform 41"/>
                <p:cNvSpPr>
                  <a:spLocks/>
                </p:cNvSpPr>
                <p:nvPr/>
              </p:nvSpPr>
              <p:spPr bwMode="auto">
                <a:xfrm>
                  <a:off x="7" y="2013"/>
                  <a:ext cx="2599" cy="1803"/>
                </a:xfrm>
                <a:custGeom>
                  <a:avLst/>
                  <a:gdLst>
                    <a:gd name="T0" fmla="*/ 2147483647 w 1781"/>
                    <a:gd name="T1" fmla="*/ 601688352 h 1235"/>
                    <a:gd name="T2" fmla="*/ 2147483647 w 1781"/>
                    <a:gd name="T3" fmla="*/ 2147483647 h 1235"/>
                    <a:gd name="T4" fmla="*/ 2147483647 w 1781"/>
                    <a:gd name="T5" fmla="*/ 2147483647 h 1235"/>
                    <a:gd name="T6" fmla="*/ 2147483647 w 1781"/>
                    <a:gd name="T7" fmla="*/ 2147483647 h 1235"/>
                    <a:gd name="T8" fmla="*/ 2147483647 w 1781"/>
                    <a:gd name="T9" fmla="*/ 2147483647 h 1235"/>
                    <a:gd name="T10" fmla="*/ 2147483647 w 1781"/>
                    <a:gd name="T11" fmla="*/ 0 h 1235"/>
                    <a:gd name="T12" fmla="*/ 2147483647 w 1781"/>
                    <a:gd name="T13" fmla="*/ 601688352 h 1235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781"/>
                    <a:gd name="T22" fmla="*/ 0 h 1235"/>
                    <a:gd name="T23" fmla="*/ 1781 w 1781"/>
                    <a:gd name="T24" fmla="*/ 1235 h 1235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781" h="1235">
                      <a:moveTo>
                        <a:pt x="487" y="36"/>
                      </a:moveTo>
                      <a:cubicBezTo>
                        <a:pt x="412" y="169"/>
                        <a:pt x="208" y="597"/>
                        <a:pt x="609" y="785"/>
                      </a:cubicBezTo>
                      <a:cubicBezTo>
                        <a:pt x="830" y="873"/>
                        <a:pt x="1204" y="807"/>
                        <a:pt x="1523" y="363"/>
                      </a:cubicBezTo>
                      <a:cubicBezTo>
                        <a:pt x="1586" y="379"/>
                        <a:pt x="1709" y="419"/>
                        <a:pt x="1781" y="444"/>
                      </a:cubicBezTo>
                      <a:cubicBezTo>
                        <a:pt x="1502" y="949"/>
                        <a:pt x="806" y="1235"/>
                        <a:pt x="452" y="998"/>
                      </a:cubicBezTo>
                      <a:cubicBezTo>
                        <a:pt x="0" y="701"/>
                        <a:pt x="278" y="135"/>
                        <a:pt x="372" y="0"/>
                      </a:cubicBezTo>
                      <a:cubicBezTo>
                        <a:pt x="430" y="17"/>
                        <a:pt x="411" y="11"/>
                        <a:pt x="487" y="36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chemeClr val="accent4">
                        <a:lumMod val="75000"/>
                      </a:schemeClr>
                    </a:gs>
                    <a:gs pos="100000">
                      <a:schemeClr val="accent4">
                        <a:lumMod val="75000"/>
                      </a:schemeClr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0" name="Freeform 42"/>
                <p:cNvSpPr>
                  <a:spLocks/>
                </p:cNvSpPr>
                <p:nvPr/>
              </p:nvSpPr>
              <p:spPr bwMode="auto">
                <a:xfrm>
                  <a:off x="755" y="2659"/>
                  <a:ext cx="1915" cy="1172"/>
                </a:xfrm>
                <a:custGeom>
                  <a:avLst/>
                  <a:gdLst>
                    <a:gd name="T0" fmla="*/ 0 w 1312"/>
                    <a:gd name="T1" fmla="*/ 2147483647 h 803"/>
                    <a:gd name="T2" fmla="*/ 2147483647 w 1312"/>
                    <a:gd name="T3" fmla="*/ 2147483647 h 803"/>
                    <a:gd name="T4" fmla="*/ 2147483647 w 1312"/>
                    <a:gd name="T5" fmla="*/ 0 h 803"/>
                    <a:gd name="T6" fmla="*/ 2147483647 w 1312"/>
                    <a:gd name="T7" fmla="*/ 1051546918 h 803"/>
                    <a:gd name="T8" fmla="*/ 2147483647 w 1312"/>
                    <a:gd name="T9" fmla="*/ 2147483647 h 803"/>
                    <a:gd name="T10" fmla="*/ 0 w 1312"/>
                    <a:gd name="T11" fmla="*/ 2147483647 h 80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312"/>
                    <a:gd name="T19" fmla="*/ 0 h 803"/>
                    <a:gd name="T20" fmla="*/ 1312 w 1312"/>
                    <a:gd name="T21" fmla="*/ 803 h 80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312" h="803">
                      <a:moveTo>
                        <a:pt x="0" y="589"/>
                      </a:moveTo>
                      <a:cubicBezTo>
                        <a:pt x="0" y="589"/>
                        <a:pt x="399" y="803"/>
                        <a:pt x="989" y="335"/>
                      </a:cubicBezTo>
                      <a:cubicBezTo>
                        <a:pt x="1163" y="189"/>
                        <a:pt x="1267" y="0"/>
                        <a:pt x="1267" y="0"/>
                      </a:cubicBezTo>
                      <a:cubicBezTo>
                        <a:pt x="1312" y="63"/>
                        <a:pt x="1312" y="63"/>
                        <a:pt x="1312" y="63"/>
                      </a:cubicBezTo>
                      <a:cubicBezTo>
                        <a:pt x="1312" y="63"/>
                        <a:pt x="999" y="633"/>
                        <a:pt x="400" y="678"/>
                      </a:cubicBezTo>
                      <a:cubicBezTo>
                        <a:pt x="148" y="694"/>
                        <a:pt x="0" y="589"/>
                        <a:pt x="0" y="589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chemeClr val="accent4">
                        <a:lumMod val="60000"/>
                        <a:lumOff val="40000"/>
                      </a:schemeClr>
                    </a:gs>
                    <a:gs pos="50000">
                      <a:schemeClr val="accent4">
                        <a:lumMod val="50000"/>
                      </a:schemeClr>
                    </a:gs>
                    <a:gs pos="100000">
                      <a:srgbClr val="C1C1C1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1" name="Freeform 43"/>
                <p:cNvSpPr>
                  <a:spLocks/>
                </p:cNvSpPr>
                <p:nvPr/>
              </p:nvSpPr>
              <p:spPr bwMode="auto">
                <a:xfrm>
                  <a:off x="419" y="2066"/>
                  <a:ext cx="389" cy="1042"/>
                </a:xfrm>
                <a:custGeom>
                  <a:avLst/>
                  <a:gdLst>
                    <a:gd name="T0" fmla="*/ 2147483647 w 267"/>
                    <a:gd name="T1" fmla="*/ 0 h 714"/>
                    <a:gd name="T2" fmla="*/ 2147483647 w 267"/>
                    <a:gd name="T3" fmla="*/ 834154423 h 714"/>
                    <a:gd name="T4" fmla="*/ 2147483647 w 267"/>
                    <a:gd name="T5" fmla="*/ 2147483647 h 714"/>
                    <a:gd name="T6" fmla="*/ 1439254372 w 267"/>
                    <a:gd name="T7" fmla="*/ 2147483647 h 714"/>
                    <a:gd name="T8" fmla="*/ 2147483647 w 267"/>
                    <a:gd name="T9" fmla="*/ 0 h 71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67"/>
                    <a:gd name="T16" fmla="*/ 0 h 714"/>
                    <a:gd name="T17" fmla="*/ 267 w 267"/>
                    <a:gd name="T18" fmla="*/ 714 h 71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67" h="714">
                      <a:moveTo>
                        <a:pt x="205" y="0"/>
                      </a:moveTo>
                      <a:cubicBezTo>
                        <a:pt x="205" y="0"/>
                        <a:pt x="254" y="45"/>
                        <a:pt x="261" y="50"/>
                      </a:cubicBezTo>
                      <a:cubicBezTo>
                        <a:pt x="267" y="61"/>
                        <a:pt x="0" y="424"/>
                        <a:pt x="264" y="714"/>
                      </a:cubicBezTo>
                      <a:cubicBezTo>
                        <a:pt x="69" y="593"/>
                        <a:pt x="85" y="409"/>
                        <a:pt x="87" y="363"/>
                      </a:cubicBezTo>
                      <a:cubicBezTo>
                        <a:pt x="88" y="197"/>
                        <a:pt x="205" y="0"/>
                        <a:pt x="205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chemeClr val="accent4">
                        <a:lumMod val="50000"/>
                      </a:schemeClr>
                    </a:gs>
                    <a:gs pos="50000">
                      <a:schemeClr val="accent4">
                        <a:lumMod val="75000"/>
                      </a:schemeClr>
                    </a:gs>
                    <a:gs pos="100000">
                      <a:schemeClr val="accent4">
                        <a:lumMod val="60000"/>
                        <a:lumOff val="40000"/>
                      </a:schemeClr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1" name="Group 18"/>
              <p:cNvGrpSpPr>
                <a:grpSpLocks/>
              </p:cNvGrpSpPr>
              <p:nvPr/>
            </p:nvGrpSpPr>
            <p:grpSpPr bwMode="auto">
              <a:xfrm>
                <a:off x="606" y="1080"/>
                <a:ext cx="2451" cy="1570"/>
                <a:chOff x="606" y="1010"/>
                <a:chExt cx="2451" cy="1570"/>
              </a:xfrm>
            </p:grpSpPr>
            <p:sp>
              <p:nvSpPr>
                <p:cNvPr id="42" name="Freeform 46"/>
                <p:cNvSpPr>
                  <a:spLocks/>
                </p:cNvSpPr>
                <p:nvPr/>
              </p:nvSpPr>
              <p:spPr bwMode="auto">
                <a:xfrm>
                  <a:off x="2683" y="1564"/>
                  <a:ext cx="261" cy="1016"/>
                </a:xfrm>
                <a:custGeom>
                  <a:avLst/>
                  <a:gdLst>
                    <a:gd name="T0" fmla="*/ 0 w 179"/>
                    <a:gd name="T1" fmla="*/ 2147483647 h 696"/>
                    <a:gd name="T2" fmla="*/ 697612444 w 179"/>
                    <a:gd name="T3" fmla="*/ 2147483647 h 696"/>
                    <a:gd name="T4" fmla="*/ 2147483647 w 179"/>
                    <a:gd name="T5" fmla="*/ 2147483647 h 696"/>
                    <a:gd name="T6" fmla="*/ 1511492207 w 179"/>
                    <a:gd name="T7" fmla="*/ 1052420911 h 696"/>
                    <a:gd name="T8" fmla="*/ 1063026654 w 179"/>
                    <a:gd name="T9" fmla="*/ 0 h 696"/>
                    <a:gd name="T10" fmla="*/ 0 w 179"/>
                    <a:gd name="T11" fmla="*/ 2147483647 h 696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79"/>
                    <a:gd name="T19" fmla="*/ 0 h 696"/>
                    <a:gd name="T20" fmla="*/ 179 w 179"/>
                    <a:gd name="T21" fmla="*/ 696 h 69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79" h="696">
                      <a:moveTo>
                        <a:pt x="0" y="630"/>
                      </a:moveTo>
                      <a:cubicBezTo>
                        <a:pt x="19" y="659"/>
                        <a:pt x="42" y="696"/>
                        <a:pt x="42" y="696"/>
                      </a:cubicBezTo>
                      <a:cubicBezTo>
                        <a:pt x="42" y="696"/>
                        <a:pt x="134" y="518"/>
                        <a:pt x="139" y="315"/>
                      </a:cubicBezTo>
                      <a:cubicBezTo>
                        <a:pt x="146" y="172"/>
                        <a:pt x="91" y="63"/>
                        <a:pt x="91" y="63"/>
                      </a:cubicBezTo>
                      <a:cubicBezTo>
                        <a:pt x="64" y="0"/>
                        <a:pt x="64" y="0"/>
                        <a:pt x="64" y="0"/>
                      </a:cubicBezTo>
                      <a:cubicBezTo>
                        <a:pt x="64" y="0"/>
                        <a:pt x="179" y="245"/>
                        <a:pt x="0" y="63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chemeClr val="accent3">
                        <a:lumMod val="60000"/>
                        <a:lumOff val="40000"/>
                      </a:schemeClr>
                    </a:gs>
                    <a:gs pos="50000">
                      <a:schemeClr val="accent3">
                        <a:lumMod val="50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43" name="Group 20"/>
                <p:cNvGrpSpPr>
                  <a:grpSpLocks/>
                </p:cNvGrpSpPr>
                <p:nvPr/>
              </p:nvGrpSpPr>
              <p:grpSpPr bwMode="auto">
                <a:xfrm>
                  <a:off x="606" y="1010"/>
                  <a:ext cx="2451" cy="1570"/>
                  <a:chOff x="606" y="1010"/>
                  <a:chExt cx="2451" cy="1570"/>
                </a:xfrm>
              </p:grpSpPr>
              <p:sp>
                <p:nvSpPr>
                  <p:cNvPr id="44" name="Freeform 48"/>
                  <p:cNvSpPr>
                    <a:spLocks/>
                  </p:cNvSpPr>
                  <p:nvPr/>
                </p:nvSpPr>
                <p:spPr bwMode="auto">
                  <a:xfrm>
                    <a:off x="2303" y="2376"/>
                    <a:ext cx="440" cy="204"/>
                  </a:xfrm>
                  <a:custGeom>
                    <a:avLst/>
                    <a:gdLst>
                      <a:gd name="T0" fmla="*/ 0 w 469"/>
                      <a:gd name="T1" fmla="*/ 0 h 218"/>
                      <a:gd name="T2" fmla="*/ 739959706 w 469"/>
                      <a:gd name="T3" fmla="*/ 207966223 h 218"/>
                      <a:gd name="T4" fmla="*/ 859012314 w 469"/>
                      <a:gd name="T5" fmla="*/ 394232334 h 218"/>
                      <a:gd name="T6" fmla="*/ 133705833 w 469"/>
                      <a:gd name="T7" fmla="*/ 180840507 h 218"/>
                      <a:gd name="T8" fmla="*/ 0 w 469"/>
                      <a:gd name="T9" fmla="*/ 0 h 21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69"/>
                      <a:gd name="T16" fmla="*/ 0 h 218"/>
                      <a:gd name="T17" fmla="*/ 469 w 469"/>
                      <a:gd name="T18" fmla="*/ 218 h 21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69" h="218">
                        <a:moveTo>
                          <a:pt x="0" y="0"/>
                        </a:moveTo>
                        <a:lnTo>
                          <a:pt x="404" y="115"/>
                        </a:lnTo>
                        <a:lnTo>
                          <a:pt x="469" y="218"/>
                        </a:lnTo>
                        <a:lnTo>
                          <a:pt x="73" y="10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chemeClr val="accent3">
                          <a:lumMod val="60000"/>
                          <a:lumOff val="40000"/>
                        </a:schemeClr>
                      </a:gs>
                      <a:gs pos="100000">
                        <a:schemeClr val="accent3">
                          <a:lumMod val="50000"/>
                        </a:schemeClr>
                      </a:gs>
                    </a:gsLst>
                    <a:lin ang="27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45" name="Group 22"/>
                  <p:cNvGrpSpPr>
                    <a:grpSpLocks/>
                  </p:cNvGrpSpPr>
                  <p:nvPr/>
                </p:nvGrpSpPr>
                <p:grpSpPr bwMode="auto">
                  <a:xfrm>
                    <a:off x="606" y="1010"/>
                    <a:ext cx="2451" cy="1473"/>
                    <a:chOff x="606" y="1010"/>
                    <a:chExt cx="2451" cy="1473"/>
                  </a:xfrm>
                </p:grpSpPr>
                <p:sp>
                  <p:nvSpPr>
                    <p:cNvPr id="46" name="Freeform 45"/>
                    <p:cNvSpPr>
                      <a:spLocks/>
                    </p:cNvSpPr>
                    <p:nvPr/>
                  </p:nvSpPr>
                  <p:spPr bwMode="auto">
                    <a:xfrm>
                      <a:off x="606" y="1010"/>
                      <a:ext cx="2451" cy="1473"/>
                    </a:xfrm>
                    <a:custGeom>
                      <a:avLst/>
                      <a:gdLst>
                        <a:gd name="T0" fmla="*/ 2147483647 w 1678"/>
                        <a:gd name="T1" fmla="*/ 2147483647 h 1010"/>
                        <a:gd name="T2" fmla="*/ 2147483647 w 1678"/>
                        <a:gd name="T3" fmla="*/ 2147483647 h 1010"/>
                        <a:gd name="T4" fmla="*/ 1943758546 w 1678"/>
                        <a:gd name="T5" fmla="*/ 2147483647 h 1010"/>
                        <a:gd name="T6" fmla="*/ 0 w 1678"/>
                        <a:gd name="T7" fmla="*/ 2147483647 h 1010"/>
                        <a:gd name="T8" fmla="*/ 2147483647 w 1678"/>
                        <a:gd name="T9" fmla="*/ 1047551451 h 1010"/>
                        <a:gd name="T10" fmla="*/ 2147483647 w 1678"/>
                        <a:gd name="T11" fmla="*/ 2147483647 h 1010"/>
                        <a:gd name="T12" fmla="*/ 2147483647 w 1678"/>
                        <a:gd name="T13" fmla="*/ 2147483647 h 1010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1678"/>
                        <a:gd name="T22" fmla="*/ 0 h 1010"/>
                        <a:gd name="T23" fmla="*/ 1678 w 1678"/>
                        <a:gd name="T24" fmla="*/ 1010 h 1010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1678" h="1010">
                          <a:moveTo>
                            <a:pt x="1162" y="936"/>
                          </a:moveTo>
                          <a:cubicBezTo>
                            <a:pt x="1222" y="836"/>
                            <a:pt x="1371" y="388"/>
                            <a:pt x="985" y="252"/>
                          </a:cubicBezTo>
                          <a:cubicBezTo>
                            <a:pt x="471" y="122"/>
                            <a:pt x="116" y="637"/>
                            <a:pt x="116" y="637"/>
                          </a:cubicBezTo>
                          <a:cubicBezTo>
                            <a:pt x="116" y="637"/>
                            <a:pt x="116" y="637"/>
                            <a:pt x="0" y="603"/>
                          </a:cubicBezTo>
                          <a:cubicBezTo>
                            <a:pt x="272" y="215"/>
                            <a:pt x="727" y="0"/>
                            <a:pt x="1077" y="63"/>
                          </a:cubicBezTo>
                          <a:cubicBezTo>
                            <a:pt x="1416" y="123"/>
                            <a:pt x="1678" y="452"/>
                            <a:pt x="1422" y="1010"/>
                          </a:cubicBezTo>
                          <a:cubicBezTo>
                            <a:pt x="1357" y="994"/>
                            <a:pt x="1209" y="950"/>
                            <a:pt x="1162" y="936"/>
                          </a:cubicBezTo>
                          <a:close/>
                        </a:path>
                      </a:pathLst>
                    </a:custGeom>
                    <a:gradFill rotWithShape="1">
                      <a:gsLst>
                        <a:gs pos="0">
                          <a:schemeClr val="accent3">
                            <a:lumMod val="20000"/>
                            <a:lumOff val="80000"/>
                          </a:schemeClr>
                        </a:gs>
                        <a:gs pos="100000">
                          <a:schemeClr val="accent3">
                            <a:lumMod val="50000"/>
                          </a:schemeClr>
                        </a:gs>
                      </a:gsLst>
                      <a:lin ang="270000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7" name="Freeform 47"/>
                    <p:cNvSpPr>
                      <a:spLocks/>
                    </p:cNvSpPr>
                    <p:nvPr/>
                  </p:nvSpPr>
                  <p:spPr bwMode="auto">
                    <a:xfrm>
                      <a:off x="775" y="1187"/>
                      <a:ext cx="1606" cy="826"/>
                    </a:xfrm>
                    <a:custGeom>
                      <a:avLst/>
                      <a:gdLst>
                        <a:gd name="T0" fmla="*/ 2147483647 w 1100"/>
                        <a:gd name="T1" fmla="*/ 2147483647 h 565"/>
                        <a:gd name="T2" fmla="*/ 0 w 1100"/>
                        <a:gd name="T3" fmla="*/ 2147483647 h 565"/>
                        <a:gd name="T4" fmla="*/ 902783545 w 1100"/>
                        <a:gd name="T5" fmla="*/ 2147483647 h 565"/>
                        <a:gd name="T6" fmla="*/ 2147483647 w 1100"/>
                        <a:gd name="T7" fmla="*/ 2147483647 h 565"/>
                        <a:gd name="T8" fmla="*/ 2147483647 w 1100"/>
                        <a:gd name="T9" fmla="*/ 2147483647 h 565"/>
                        <a:gd name="T10" fmla="*/ 2147483647 w 1100"/>
                        <a:gd name="T11" fmla="*/ 2147483647 h 565"/>
                        <a:gd name="T12" fmla="*/ 0 60000 65536"/>
                        <a:gd name="T13" fmla="*/ 0 60000 6553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w 1100"/>
                        <a:gd name="T19" fmla="*/ 0 h 565"/>
                        <a:gd name="T20" fmla="*/ 1100 w 1100"/>
                        <a:gd name="T21" fmla="*/ 565 h 565"/>
                      </a:gdLst>
                      <a:ahLst/>
                      <a:cxnLst>
                        <a:cxn ang="T12">
                          <a:pos x="T0" y="T1"/>
                        </a:cxn>
                        <a:cxn ang="T13">
                          <a:pos x="T2" y="T3"/>
                        </a:cxn>
                        <a:cxn ang="T14">
                          <a:pos x="T4" y="T5"/>
                        </a:cxn>
                        <a:cxn ang="T15">
                          <a:pos x="T6" y="T7"/>
                        </a:cxn>
                        <a:cxn ang="T16">
                          <a:pos x="T8" y="T9"/>
                        </a:cxn>
                        <a:cxn ang="T17">
                          <a:pos x="T10" y="T11"/>
                        </a:cxn>
                      </a:cxnLst>
                      <a:rect l="T18" t="T19" r="T20" b="T21"/>
                      <a:pathLst>
                        <a:path w="1100" h="565">
                          <a:moveTo>
                            <a:pt x="869" y="130"/>
                          </a:moveTo>
                          <a:cubicBezTo>
                            <a:pt x="355" y="0"/>
                            <a:pt x="0" y="515"/>
                            <a:pt x="0" y="515"/>
                          </a:cubicBezTo>
                          <a:cubicBezTo>
                            <a:pt x="0" y="515"/>
                            <a:pt x="0" y="515"/>
                            <a:pt x="54" y="565"/>
                          </a:cubicBezTo>
                          <a:cubicBezTo>
                            <a:pt x="279" y="285"/>
                            <a:pt x="580" y="120"/>
                            <a:pt x="866" y="186"/>
                          </a:cubicBezTo>
                          <a:cubicBezTo>
                            <a:pt x="1050" y="226"/>
                            <a:pt x="1100" y="347"/>
                            <a:pt x="1100" y="347"/>
                          </a:cubicBezTo>
                          <a:cubicBezTo>
                            <a:pt x="1084" y="303"/>
                            <a:pt x="1043" y="192"/>
                            <a:pt x="869" y="130"/>
                          </a:cubicBezTo>
                          <a:close/>
                        </a:path>
                      </a:pathLst>
                    </a:custGeom>
                    <a:gradFill rotWithShape="1"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3">
                            <a:lumMod val="50000"/>
                          </a:schemeClr>
                        </a:gs>
                        <a:gs pos="100000">
                          <a:schemeClr val="accent3">
                            <a:lumMod val="75000"/>
                          </a:schemeClr>
                        </a:gs>
                      </a:gsLst>
                      <a:lin ang="1890000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8" name="Freeform 49"/>
                    <p:cNvSpPr>
                      <a:spLocks/>
                    </p:cNvSpPr>
                    <p:nvPr/>
                  </p:nvSpPr>
                  <p:spPr bwMode="auto">
                    <a:xfrm>
                      <a:off x="606" y="1890"/>
                      <a:ext cx="249" cy="123"/>
                    </a:xfrm>
                    <a:custGeom>
                      <a:avLst/>
                      <a:gdLst>
                        <a:gd name="T0" fmla="*/ 338593653 w 264"/>
                        <a:gd name="T1" fmla="*/ 97471348 h 131"/>
                        <a:gd name="T2" fmla="*/ 496602795 w 264"/>
                        <a:gd name="T3" fmla="*/ 240918294 h 131"/>
                        <a:gd name="T4" fmla="*/ 156128764 w 264"/>
                        <a:gd name="T5" fmla="*/ 143446920 h 131"/>
                        <a:gd name="T6" fmla="*/ 0 w 264"/>
                        <a:gd name="T7" fmla="*/ 0 h 131"/>
                        <a:gd name="T8" fmla="*/ 338593653 w 264"/>
                        <a:gd name="T9" fmla="*/ 97471348 h 131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64"/>
                        <a:gd name="T16" fmla="*/ 0 h 131"/>
                        <a:gd name="T17" fmla="*/ 264 w 264"/>
                        <a:gd name="T18" fmla="*/ 131 h 131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64" h="131">
                          <a:moveTo>
                            <a:pt x="180" y="53"/>
                          </a:moveTo>
                          <a:lnTo>
                            <a:pt x="264" y="131"/>
                          </a:lnTo>
                          <a:lnTo>
                            <a:pt x="83" y="78"/>
                          </a:lnTo>
                          <a:lnTo>
                            <a:pt x="0" y="0"/>
                          </a:lnTo>
                          <a:lnTo>
                            <a:pt x="180" y="53"/>
                          </a:lnTo>
                          <a:close/>
                        </a:path>
                      </a:pathLst>
                    </a:custGeom>
                    <a:gradFill rotWithShape="1">
                      <a:gsLst>
                        <a:gs pos="0">
                          <a:srgbClr val="BDBDBD"/>
                        </a:gs>
                        <a:gs pos="100000">
                          <a:srgbClr val="4B4B4B"/>
                        </a:gs>
                      </a:gsLst>
                      <a:lin ang="270000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</p:grpSp>
          </p:grpSp>
        </p:grpSp>
        <p:sp>
          <p:nvSpPr>
            <p:cNvPr id="38" name="WordArt 51"/>
            <p:cNvSpPr>
              <a:spLocks noChangeArrowheads="1" noChangeShapeType="1" noTextEdit="1"/>
            </p:cNvSpPr>
            <p:nvPr/>
          </p:nvSpPr>
          <p:spPr bwMode="auto">
            <a:xfrm rot="1871965">
              <a:off x="1601" y="2329"/>
              <a:ext cx="1321" cy="1082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spcFirstLastPara="1" wrap="none" fromWordArt="1">
              <a:prstTxWarp prst="textArchDown">
                <a:avLst>
                  <a:gd name="adj" fmla="val 1740005"/>
                </a:avLst>
              </a:prstTxWarp>
            </a:bodyPr>
            <a:lstStyle/>
            <a:p>
              <a:pPr algn="ctr"/>
              <a:r>
                <a:rPr lang="en-US" altLang="zh-CN" kern="10" smtClean="0">
                  <a:solidFill>
                    <a:srgbClr val="FFFFFF"/>
                  </a:solidFill>
                  <a:latin typeface="Arial Black"/>
                </a:rPr>
                <a:t>    Win      </a:t>
              </a:r>
              <a:endParaRPr lang="zh-CN" altLang="en-US" kern="10">
                <a:solidFill>
                  <a:srgbClr val="FFFFFF"/>
                </a:solidFill>
                <a:latin typeface="Arial Black"/>
              </a:endParaRPr>
            </a:p>
          </p:txBody>
        </p:sp>
        <p:sp>
          <p:nvSpPr>
            <p:cNvPr id="39" name="WordArt 58"/>
            <p:cNvSpPr>
              <a:spLocks noChangeArrowheads="1" noChangeShapeType="1" noTextEdit="1"/>
            </p:cNvSpPr>
            <p:nvPr/>
          </p:nvSpPr>
          <p:spPr bwMode="auto">
            <a:xfrm rot="2571658">
              <a:off x="2189" y="1180"/>
              <a:ext cx="1418" cy="2076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spcFirstLastPara="1" wrap="none" fromWordArt="1">
              <a:prstTxWarp prst="textArchUp">
                <a:avLst>
                  <a:gd name="adj" fmla="val 14295596"/>
                </a:avLst>
              </a:prstTxWarp>
            </a:bodyPr>
            <a:lstStyle/>
            <a:p>
              <a:pPr algn="ctr"/>
              <a:r>
                <a:rPr lang="en-US" altLang="zh-CN" kern="10" smtClean="0">
                  <a:solidFill>
                    <a:schemeClr val="bg1"/>
                  </a:solidFill>
                  <a:latin typeface="Arial Black"/>
                </a:rPr>
                <a:t>    Win    </a:t>
              </a:r>
              <a:endParaRPr lang="zh-CN" altLang="en-US" kern="10">
                <a:solidFill>
                  <a:schemeClr val="bg1"/>
                </a:solidFill>
                <a:latin typeface="Arial Black"/>
              </a:endParaRPr>
            </a:p>
          </p:txBody>
        </p:sp>
      </p:grpSp>
      <p:sp>
        <p:nvSpPr>
          <p:cNvPr id="57" name="Oval 60"/>
          <p:cNvSpPr>
            <a:spLocks noChangeArrowheads="1"/>
          </p:cNvSpPr>
          <p:nvPr/>
        </p:nvSpPr>
        <p:spPr bwMode="auto">
          <a:xfrm rot="2804046">
            <a:off x="3571875" y="2546350"/>
            <a:ext cx="1401763" cy="2224087"/>
          </a:xfrm>
          <a:prstGeom prst="ellipse">
            <a:avLst/>
          </a:prstGeom>
          <a:blipFill dpi="0" rotWithShape="1">
            <a:blip r:embed="rId3">
              <a:lum bright="-6000"/>
            </a:blip>
            <a:srcRect/>
            <a:stretch>
              <a:fillRect/>
            </a:stretch>
          </a:blipFill>
          <a:ln w="9525">
            <a:round/>
            <a:headEnd/>
            <a:tailEnd/>
          </a:ln>
          <a:scene3d>
            <a:camera prst="legacyObliqueBottomRight"/>
            <a:lightRig rig="legacyFlat3" dir="b"/>
          </a:scene3d>
          <a:sp3d extrusionH="430200" prstMaterial="legacyMetal">
            <a:bevelT w="13500" h="13500" prst="angle"/>
            <a:bevelB w="13500" h="13500" prst="angle"/>
            <a:extrusionClr>
              <a:srgbClr val="FFFFFF"/>
            </a:extrusionClr>
          </a:sp3d>
        </p:spPr>
        <p:txBody>
          <a:bodyPr rot="10800000" vert="eaVert" wrap="none" anchor="ctr">
            <a:flatTx/>
          </a:bodyPr>
          <a:lstStyle/>
          <a:p>
            <a:endParaRPr lang="zh-CN" altLang="zh-CN" noProof="1"/>
          </a:p>
        </p:txBody>
      </p:sp>
    </p:spTree>
    <p:extLst>
      <p:ext uri="{BB962C8B-B14F-4D97-AF65-F5344CB8AC3E}">
        <p14:creationId xmlns:p14="http://schemas.microsoft.com/office/powerpoint/2010/main" val="410691699"/>
      </p:ext>
    </p:extLst>
  </p:cSld>
  <p:clrMapOvr>
    <a:masterClrMapping/>
  </p:clrMapOvr>
  <p:transition advClick="0" advTm="15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000"/>
                                        <p:tgtEl>
                                          <p:spTgt spid="333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000"/>
                                        <p:tgtEl>
                                          <p:spTgt spid="333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40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3826" grpId="0" animBg="1"/>
      <p:bldP spid="333827" grpId="0" animBg="1"/>
      <p:bldP spid="333857" grpId="0"/>
      <p:bldP spid="333858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PRESENTATION PACKAGE">
  <a:themeElements>
    <a:clrScheme name="暗香扑面">
      <a:dk1>
        <a:sysClr val="windowText" lastClr="000000"/>
      </a:dk1>
      <a:lt1>
        <a:sysClr val="window" lastClr="FFFFFF"/>
      </a:lt1>
      <a:dk2>
        <a:srgbClr val="2F2F2F"/>
      </a:dk2>
      <a:lt2>
        <a:srgbClr val="FFFFF4"/>
      </a:lt2>
      <a:accent1>
        <a:srgbClr val="918415"/>
      </a:accent1>
      <a:accent2>
        <a:srgbClr val="C47546"/>
      </a:accent2>
      <a:accent3>
        <a:srgbClr val="AFB591"/>
      </a:accent3>
      <a:accent4>
        <a:srgbClr val="B9945B"/>
      </a:accent4>
      <a:accent5>
        <a:srgbClr val="85ADBC"/>
      </a:accent5>
      <a:accent6>
        <a:srgbClr val="E5B440"/>
      </a:accent6>
      <a:hlink>
        <a:srgbClr val="00D5D5"/>
      </a:hlink>
      <a:folHlink>
        <a:srgbClr val="DD00DD"/>
      </a:folHlink>
    </a:clrScheme>
    <a:fontScheme name="Standard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4C7013"/>
        </a:dk2>
        <a:lt2>
          <a:srgbClr val="0061B2"/>
        </a:lt2>
        <a:accent1>
          <a:srgbClr val="FEA501"/>
        </a:accent1>
        <a:accent2>
          <a:srgbClr val="C40505"/>
        </a:accent2>
        <a:accent3>
          <a:srgbClr val="FFFFFF"/>
        </a:accent3>
        <a:accent4>
          <a:srgbClr val="000000"/>
        </a:accent4>
        <a:accent5>
          <a:srgbClr val="FECFAA"/>
        </a:accent5>
        <a:accent6>
          <a:srgbClr val="B10404"/>
        </a:accent6>
        <a:hlink>
          <a:srgbClr val="919191"/>
        </a:hlink>
        <a:folHlink>
          <a:srgbClr val="C9C9C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1">
        <a:dk1>
          <a:srgbClr val="000000"/>
        </a:dk1>
        <a:lt1>
          <a:srgbClr val="FFFFFF"/>
        </a:lt1>
        <a:dk2>
          <a:srgbClr val="4C7013"/>
        </a:dk2>
        <a:lt2>
          <a:srgbClr val="0061B2"/>
        </a:lt2>
        <a:accent1>
          <a:srgbClr val="FEA501"/>
        </a:accent1>
        <a:accent2>
          <a:srgbClr val="C40505"/>
        </a:accent2>
        <a:accent3>
          <a:srgbClr val="FFFFFF"/>
        </a:accent3>
        <a:accent4>
          <a:srgbClr val="000000"/>
        </a:accent4>
        <a:accent5>
          <a:srgbClr val="FECFAA"/>
        </a:accent5>
        <a:accent6>
          <a:srgbClr val="B10404"/>
        </a:accent6>
        <a:hlink>
          <a:srgbClr val="919191"/>
        </a:hlink>
        <a:folHlink>
          <a:srgbClr val="C9C9C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4C7013"/>
        </a:dk2>
        <a:lt2>
          <a:srgbClr val="0061B2"/>
        </a:lt2>
        <a:accent1>
          <a:srgbClr val="FEA501"/>
        </a:accent1>
        <a:accent2>
          <a:srgbClr val="C40505"/>
        </a:accent2>
        <a:accent3>
          <a:srgbClr val="FFFFFF"/>
        </a:accent3>
        <a:accent4>
          <a:srgbClr val="000000"/>
        </a:accent4>
        <a:accent5>
          <a:srgbClr val="FECFAA"/>
        </a:accent5>
        <a:accent6>
          <a:srgbClr val="B10404"/>
        </a:accent6>
        <a:hlink>
          <a:srgbClr val="C40505"/>
        </a:hlink>
        <a:folHlink>
          <a:srgbClr val="C9C9C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4C7013"/>
        </a:dk2>
        <a:lt2>
          <a:srgbClr val="0061B2"/>
        </a:lt2>
        <a:accent1>
          <a:srgbClr val="FEA501"/>
        </a:accent1>
        <a:accent2>
          <a:srgbClr val="919191"/>
        </a:accent2>
        <a:accent3>
          <a:srgbClr val="FFFFFF"/>
        </a:accent3>
        <a:accent4>
          <a:srgbClr val="000000"/>
        </a:accent4>
        <a:accent5>
          <a:srgbClr val="FECFAA"/>
        </a:accent5>
        <a:accent6>
          <a:srgbClr val="838383"/>
        </a:accent6>
        <a:hlink>
          <a:srgbClr val="C40505"/>
        </a:hlink>
        <a:folHlink>
          <a:srgbClr val="C9C9C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332</TotalTime>
  <Words>304</Words>
  <Application>Microsoft Office PowerPoint</Application>
  <PresentationFormat>全屏显示(4:3)</PresentationFormat>
  <Paragraphs>83</Paragraphs>
  <Slides>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宋体</vt:lpstr>
      <vt:lpstr>微软雅黑</vt:lpstr>
      <vt:lpstr>Arial</vt:lpstr>
      <vt:lpstr>Arial Black</vt:lpstr>
      <vt:lpstr>Calibri</vt:lpstr>
      <vt:lpstr>Wingdings</vt:lpstr>
      <vt:lpstr>PRESENTATION PACKAGE</vt:lpstr>
      <vt:lpstr>我是您的一块砖 哪里需要哪里搬</vt:lpstr>
      <vt:lpstr>职业生涯</vt:lpstr>
      <vt:lpstr>能力领域</vt:lpstr>
      <vt:lpstr>营销业绩</vt:lpstr>
      <vt:lpstr>工作经验</vt:lpstr>
      <vt:lpstr>共创双赢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Wang.Lei</dc:creator>
  <cp:lastModifiedBy>admin</cp:lastModifiedBy>
  <cp:revision>61</cp:revision>
  <dcterms:modified xsi:type="dcterms:W3CDTF">2014-03-20T06:00:15Z</dcterms:modified>
</cp:coreProperties>
</file>