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256" r:id="rId2"/>
    <p:sldId id="293" r:id="rId3"/>
    <p:sldId id="258" r:id="rId4"/>
    <p:sldId id="259" r:id="rId5"/>
    <p:sldId id="260" r:id="rId6"/>
    <p:sldId id="261" r:id="rId7"/>
    <p:sldId id="281" r:id="rId8"/>
    <p:sldId id="294" r:id="rId9"/>
    <p:sldId id="340" r:id="rId10"/>
    <p:sldId id="295" r:id="rId11"/>
    <p:sldId id="342" r:id="rId12"/>
    <p:sldId id="296" r:id="rId13"/>
    <p:sldId id="337" r:id="rId14"/>
    <p:sldId id="338" r:id="rId15"/>
    <p:sldId id="297" r:id="rId16"/>
    <p:sldId id="298" r:id="rId17"/>
    <p:sldId id="341" r:id="rId18"/>
    <p:sldId id="299" r:id="rId19"/>
    <p:sldId id="268" r:id="rId20"/>
    <p:sldId id="289" r:id="rId21"/>
    <p:sldId id="300" r:id="rId22"/>
    <p:sldId id="291" r:id="rId23"/>
    <p:sldId id="269" r:id="rId24"/>
    <p:sldId id="301" r:id="rId25"/>
    <p:sldId id="302" r:id="rId26"/>
    <p:sldId id="303" r:id="rId27"/>
    <p:sldId id="304" r:id="rId28"/>
    <p:sldId id="305" r:id="rId29"/>
    <p:sldId id="343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15" r:id="rId49"/>
    <p:sldId id="316" r:id="rId50"/>
    <p:sldId id="317" r:id="rId51"/>
    <p:sldId id="318" r:id="rId52"/>
    <p:sldId id="319" r:id="rId53"/>
    <p:sldId id="320" r:id="rId54"/>
    <p:sldId id="288" r:id="rId55"/>
    <p:sldId id="321" r:id="rId56"/>
    <p:sldId id="322" r:id="rId57"/>
    <p:sldId id="323" r:id="rId58"/>
    <p:sldId id="324" r:id="rId59"/>
    <p:sldId id="286" r:id="rId60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 autoAdjust="0"/>
    <p:restoredTop sz="87705" autoAdjust="0"/>
  </p:normalViewPr>
  <p:slideViewPr>
    <p:cSldViewPr>
      <p:cViewPr varScale="1">
        <p:scale>
          <a:sx n="91" d="100"/>
          <a:sy n="91" d="100"/>
        </p:scale>
        <p:origin x="16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/>
            </a:lvl1pPr>
          </a:lstStyle>
          <a:p>
            <a:fld id="{7B3B0C91-D5F2-413B-9B82-AEF75DA2A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/>
            </a:lvl1pPr>
          </a:lstStyle>
          <a:p>
            <a:fld id="{5EA87B26-7999-41D5-A66C-B05D18FCF4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MS PGothic" panose="020B0600070205080204" pitchFamily="34" charset="-128"/>
                <a:cs typeface="ＭＳ Ｐゴシック" charset="0"/>
              </a:rPr>
              <a:t>The growth rate describes how the runtime will increase as the input size grows.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7B26-7999-41D5-A66C-B05D18FCF49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842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4321F-E33C-4EDD-8926-3C6CC8CBD54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4A34D9-0E24-4C7D-ACEF-F8D203400FA4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1BC51-5C9A-409C-9C7B-F2F70DDF7D36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7599C6-D4E3-485F-B671-BFDDD1E27E77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82B43-BFE0-49F7-9135-AAD1119694A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O(log n)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7B26-7999-41D5-A66C-B05D18FCF497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058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Big-O: upper-bound (may be loose)</a:t>
            </a:r>
          </a:p>
          <a:p>
            <a:r>
              <a:rPr lang="en-US" dirty="0"/>
              <a:t>Big-Omega: lower-bound (may be loose)</a:t>
            </a:r>
          </a:p>
          <a:p>
            <a:r>
              <a:rPr lang="en-US" dirty="0"/>
              <a:t>Big-Theta: tight bound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87B26-7999-41D5-A66C-B05D18FCF497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39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D67B33-6E5C-4086-B92B-79C4BC744AEF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3E3145-16B9-4D51-8F0D-94ABC17C585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513AF-C827-441C-A941-36A266FCDFE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E80003-9B3E-4E0B-8DA8-901CB22D99E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4724B-E8C9-468A-808A-3867517E6CB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4724B-E8C9-468A-808A-3867517E6CB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21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67C3E-7B00-4684-9920-5539919752D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728C1-E0EE-472C-8040-8C6D77D3588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07EECE-52FB-49C7-A17B-F3847B376B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72957-5704-4771-B200-F927B5F192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ADF74-3C71-4572-97D4-BDDBBDF475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E2DBE-F37C-45BF-A099-97BE9939A3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48CD6-9CD1-410B-BA9E-B571C87506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53C658-52E3-4DA6-818C-728FB4ECCF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34E6DC-03DB-4F3C-82B1-21425406C6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en-US"/>
              <a:t>© 2013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C511B9B-54D7-496E-BDB2-3BE0656D04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6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png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9.png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png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9.png"/><Relationship Id="rId4" Type="http://schemas.openxmlformats.org/officeDocument/2006/relationships/image" Target="../media/image40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0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Analysis of Algorithms</a:t>
            </a:r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4497388" y="4268788"/>
            <a:ext cx="1366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en-US" b="1">
                <a:solidFill>
                  <a:srgbClr val="800000"/>
                </a:solidFill>
                <a:latin typeface="Times" charset="0"/>
              </a:rPr>
              <a:t>Algorithm</a:t>
            </a:r>
            <a:endParaRPr lang="en-US" altLang="en-US">
              <a:solidFill>
                <a:srgbClr val="800000"/>
              </a:solidFill>
            </a:endParaRPr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3035300" y="42672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en-US" b="1">
                <a:solidFill>
                  <a:srgbClr val="800000"/>
                </a:solidFill>
                <a:latin typeface="Times" charset="0"/>
              </a:rPr>
              <a:t>Input</a:t>
            </a:r>
            <a:endParaRPr lang="en-US" altLang="en-US">
              <a:solidFill>
                <a:srgbClr val="800000"/>
              </a:solidFill>
            </a:endParaRPr>
          </a:p>
        </p:txBody>
      </p:sp>
      <p:sp>
        <p:nvSpPr>
          <p:cNvPr id="6149" name="Rectangle 76"/>
          <p:cNvSpPr>
            <a:spLocks noChangeArrowheads="1"/>
          </p:cNvSpPr>
          <p:nvPr/>
        </p:nvSpPr>
        <p:spPr bwMode="auto">
          <a:xfrm>
            <a:off x="6502400" y="4268788"/>
            <a:ext cx="962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altLang="en-US" b="1">
                <a:solidFill>
                  <a:srgbClr val="800000"/>
                </a:solidFill>
                <a:latin typeface="Times" charset="0"/>
              </a:rPr>
              <a:t>Output</a:t>
            </a:r>
            <a:endParaRPr lang="en-US" altLang="en-US">
              <a:solidFill>
                <a:srgbClr val="800000"/>
              </a:solidFill>
            </a:endParaRPr>
          </a:p>
        </p:txBody>
      </p:sp>
      <p:sp>
        <p:nvSpPr>
          <p:cNvPr id="6150" name="AutoShape 154"/>
          <p:cNvSpPr>
            <a:spLocks noChangeArrowheads="1"/>
          </p:cNvSpPr>
          <p:nvPr/>
        </p:nvSpPr>
        <p:spPr bwMode="auto">
          <a:xfrm>
            <a:off x="4095750" y="3568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151" name="AutoShape 155"/>
          <p:cNvSpPr>
            <a:spLocks noChangeArrowheads="1"/>
          </p:cNvSpPr>
          <p:nvPr/>
        </p:nvSpPr>
        <p:spPr bwMode="auto">
          <a:xfrm>
            <a:off x="5837238" y="3570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152" name="Date Placeholder 13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  <p:sp>
        <p:nvSpPr>
          <p:cNvPr id="6153" name="Slide Number Placeholder 13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83D010-C4F6-46BF-A4E0-28C72EAF09C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54" name="Footer Placeholder 137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pic>
        <p:nvPicPr>
          <p:cNvPr id="7" name="Picture 6" descr="BU005259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52800"/>
            <a:ext cx="989322" cy="88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56" name="Picture 9" descr="skd188086sdc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124200"/>
            <a:ext cx="83820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0" descr="AA026348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411538"/>
            <a:ext cx="1268413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19100" y="304800"/>
            <a:ext cx="8458200" cy="762000"/>
          </a:xfrm>
        </p:spPr>
        <p:txBody>
          <a:bodyPr/>
          <a:lstStyle/>
          <a:p>
            <a:r>
              <a:rPr lang="en-US" altLang="en-US" dirty="0"/>
              <a:t>Example: Constant Running Time</a:t>
            </a:r>
          </a:p>
        </p:txBody>
      </p:sp>
      <p:sp>
        <p:nvSpPr>
          <p:cNvPr id="3" name="Tex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762000" y="1676400"/>
            <a:ext cx="8001000" cy="4343400"/>
          </a:xfrm>
          <a:blipFill>
            <a:blip r:embed="rId2" cstate="print"/>
            <a:stretch>
              <a:fillRect l="-1142" t="-1122" r="-76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None/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1638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163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90F3FE-5971-40B8-8F9F-F2732147CD3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1295400" y="4876800"/>
            <a:ext cx="4343400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19100" y="304800"/>
            <a:ext cx="8458200" cy="762000"/>
          </a:xfrm>
        </p:spPr>
        <p:txBody>
          <a:bodyPr/>
          <a:lstStyle/>
          <a:p>
            <a:r>
              <a:rPr lang="en-US" altLang="en-US" dirty="0"/>
              <a:t>Example: Constant Running Time</a:t>
            </a:r>
          </a:p>
        </p:txBody>
      </p:sp>
      <p:sp>
        <p:nvSpPr>
          <p:cNvPr id="3" name="Tex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762000" y="1676400"/>
            <a:ext cx="8001000" cy="4343400"/>
          </a:xfrm>
          <a:blipFill>
            <a:blip r:embed="rId2" cstate="print"/>
            <a:stretch>
              <a:fillRect l="-1142" t="-1122" r="-76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None/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1638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163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90F3FE-5971-40B8-8F9F-F2732147CD39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07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458200" cy="762000"/>
          </a:xfrm>
        </p:spPr>
        <p:txBody>
          <a:bodyPr/>
          <a:lstStyle/>
          <a:p>
            <a:r>
              <a:rPr lang="en-US" altLang="en-US"/>
              <a:t>Example: Linear Running Time</a:t>
            </a:r>
          </a:p>
        </p:txBody>
      </p:sp>
      <p:sp>
        <p:nvSpPr>
          <p:cNvPr id="3" name="Text Placeholder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8229600" cy="4724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def argmax(array):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// Input: an array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// Output: the index of the maximum value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index = 0 </a:t>
            </a:r>
            <a:r>
              <a:rPr lang="en-US" sz="1800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assignment, 1 op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for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in range(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(array)):</a:t>
            </a:r>
            <a:r>
              <a:rPr lang="en-US" sz="1800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800" b="1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1 + 1 op per loop </a:t>
            </a:r>
            <a:r>
              <a:rPr lang="en-US" sz="1800" b="1" dirty="0" err="1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+=1 </a:t>
            </a:r>
            <a:r>
              <a:rPr lang="en-US" sz="1800" b="1" dirty="0" err="1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dirty="0" err="1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1800" b="1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(array)</a:t>
            </a:r>
          </a:p>
          <a:p>
            <a:pPr marL="0" indent="0">
              <a:buFont typeface="Wingdings" pitchFamily="2" charset="2"/>
              <a:buNone/>
            </a:pP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if array[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 &gt; array[index]:</a:t>
            </a:r>
            <a:r>
              <a:rPr lang="en-US" sz="1800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800" b="1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3 ops per loop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index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1 op per loop, sometimes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return index </a:t>
            </a:r>
            <a:r>
              <a:rPr lang="en-US" sz="1800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800" b="1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 1 op</a:t>
            </a:r>
          </a:p>
          <a:p>
            <a:pPr marL="0" indent="0"/>
            <a:r>
              <a:rPr lang="en-US" sz="2200" dirty="0">
                <a:cs typeface="Consolas" pitchFamily="49" charset="0"/>
              </a:rPr>
              <a:t>How many operations if the list has 10 elements? 100,000 elements?</a:t>
            </a:r>
          </a:p>
          <a:p>
            <a:pPr lvl="1"/>
            <a:r>
              <a:rPr lang="en-US" sz="2200" dirty="0">
                <a:cs typeface="Consolas" pitchFamily="49" charset="0"/>
              </a:rPr>
              <a:t>Varies proportionally to the size of the input list: </a:t>
            </a:r>
            <a:r>
              <a:rPr lang="en-US" sz="2200" dirty="0">
                <a:latin typeface="Cambria Math" pitchFamily="18" charset="0"/>
                <a:ea typeface="Cambria Math" pitchFamily="18" charset="0"/>
                <a:cs typeface="Consolas" pitchFamily="49" charset="0"/>
              </a:rPr>
              <a:t>6n + 2</a:t>
            </a:r>
          </a:p>
          <a:p>
            <a:pPr lvl="1"/>
            <a:r>
              <a:rPr lang="en-US" sz="2200" dirty="0">
                <a:cs typeface="Consolas" pitchFamily="49" charset="0"/>
              </a:rPr>
              <a:t>We’ll be in the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200" dirty="0">
                <a:cs typeface="Consolas" pitchFamily="49" charset="0"/>
              </a:rPr>
              <a:t> loop longer and longer as the input list grows</a:t>
            </a:r>
          </a:p>
          <a:p>
            <a:pPr lvl="1"/>
            <a:r>
              <a:rPr lang="en-US" sz="2200" dirty="0">
                <a:cs typeface="Consolas" pitchFamily="49" charset="0"/>
              </a:rPr>
              <a:t>If we were to plot, the runtime would increase linearly</a:t>
            </a:r>
          </a:p>
          <a:p>
            <a:pPr marL="0" indent="0"/>
            <a:endParaRPr lang="en-US" dirty="0"/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Analysis of Algorithms</a:t>
            </a:r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23E315-492B-4E8A-834D-865F6DA4AB48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E9D2E-C4E6-432E-B237-B7A768B862B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Estimating Running Time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8305800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Algorithm </a:t>
            </a:r>
            <a:r>
              <a:rPr lang="en-US" altLang="en-US" b="1" dirty="0">
                <a:latin typeface="Times New Roman" pitchFamily="18" charset="0"/>
              </a:rPr>
              <a:t>argmax </a:t>
            </a:r>
            <a:r>
              <a:rPr lang="en-US" altLang="en-US" dirty="0"/>
              <a:t>executes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 2 </a:t>
            </a:r>
            <a:r>
              <a:rPr lang="en-US" altLang="en-US" dirty="0"/>
              <a:t>primitive operations in the worst case,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5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 2 </a:t>
            </a:r>
            <a:r>
              <a:rPr lang="en-US" altLang="en-US" dirty="0"/>
              <a:t>in the best case.  Define:</a:t>
            </a:r>
          </a:p>
          <a:p>
            <a:pPr lvl="1" eaLnBrk="1" hangingPunct="1">
              <a:buSzTx/>
              <a:buFont typeface="Times New Roman" pitchFamily="18" charset="0"/>
              <a:buNone/>
            </a:pPr>
            <a:r>
              <a:rPr lang="en-US" altLang="en-US" b="1" i="1" dirty="0">
                <a:latin typeface="Times New Roman" pitchFamily="18" charset="0"/>
              </a:rPr>
              <a:t>a</a:t>
            </a:r>
            <a:r>
              <a:rPr lang="en-US" altLang="en-US" dirty="0"/>
              <a:t>	= Time taken by the fastest primitive operation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i="1" dirty="0">
                <a:latin typeface="Times New Roman" pitchFamily="18" charset="0"/>
              </a:rPr>
              <a:t>b</a:t>
            </a:r>
            <a:r>
              <a:rPr lang="en-US" altLang="en-US" dirty="0"/>
              <a:t> 	= Time taken by the slowest primitive operation</a:t>
            </a:r>
          </a:p>
          <a:p>
            <a:pPr eaLnBrk="1" hangingPunct="1"/>
            <a:r>
              <a:rPr lang="en-US" altLang="en-US" dirty="0"/>
              <a:t>Let 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en-US" dirty="0"/>
              <a:t> be worst-case time of </a:t>
            </a:r>
            <a:r>
              <a:rPr lang="en-US" altLang="en-US" b="1" dirty="0" err="1">
                <a:latin typeface="Times New Roman" pitchFamily="18" charset="0"/>
              </a:rPr>
              <a:t>argmax</a:t>
            </a:r>
            <a:r>
              <a:rPr lang="en-US" altLang="en-US" b="1" i="1" dirty="0">
                <a:latin typeface="Times New Roman" pitchFamily="18" charset="0"/>
              </a:rPr>
              <a:t>.</a:t>
            </a:r>
            <a:r>
              <a:rPr lang="en-US" altLang="en-US" b="1" dirty="0">
                <a:latin typeface="Times New Roman" pitchFamily="18" charset="0"/>
              </a:rPr>
              <a:t> </a:t>
            </a:r>
            <a:r>
              <a:rPr lang="en-US" altLang="en-US" dirty="0"/>
              <a:t>Then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(5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 2) </a:t>
            </a:r>
            <a:r>
              <a:rPr lang="en-US" altLang="en-US" dirty="0">
                <a:latin typeface="Symbol" pitchFamily="18" charset="2"/>
                <a:sym typeface="Symbol" pitchFamily="18" charset="2"/>
              </a:rPr>
              <a:t>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en-US" dirty="0"/>
              <a:t> </a:t>
            </a:r>
            <a:r>
              <a:rPr lang="en-US" altLang="en-US" dirty="0">
                <a:latin typeface="Symbol" pitchFamily="18" charset="2"/>
                <a:sym typeface="Symbol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(6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 2)</a:t>
            </a:r>
          </a:p>
          <a:p>
            <a:pPr eaLnBrk="1" hangingPunct="1"/>
            <a:r>
              <a:rPr lang="en-US" altLang="en-US" dirty="0"/>
              <a:t>Hence, the running time 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en-US" dirty="0"/>
              <a:t> is bounded by two linear functions.</a:t>
            </a:r>
            <a:endParaRPr lang="en-US" altLang="en-US" dirty="0">
              <a:sym typeface="Symbol" pitchFamily="18" charset="2"/>
            </a:endParaRPr>
          </a:p>
        </p:txBody>
      </p:sp>
      <p:graphicFrame>
        <p:nvGraphicFramePr>
          <p:cNvPr id="27654" name="Object 117"/>
          <p:cNvGraphicFramePr>
            <a:graphicFrameLocks noChangeAspect="1"/>
          </p:cNvGraphicFramePr>
          <p:nvPr/>
        </p:nvGraphicFramePr>
        <p:xfrm>
          <a:off x="7038975" y="152400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Clip" r:id="rId3" imgW="2946759" imgH="2630112" progId="MS_ClipArt_Gallery.2">
                  <p:embed/>
                </p:oleObj>
              </mc:Choice>
              <mc:Fallback>
                <p:oleObj name="Clip" r:id="rId3" imgW="2946759" imgH="2630112" progId="MS_ClipArt_Gallery.2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152400"/>
                        <a:ext cx="1724025" cy="1541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88C8D2-2CE6-4E84-A6C2-71EB15B4C07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Growth Rate of Running Time</a:t>
            </a: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20000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Changing the hardware/ software environment </a:t>
            </a:r>
          </a:p>
          <a:p>
            <a:pPr lvl="1" eaLnBrk="1" hangingPunct="1"/>
            <a:r>
              <a:rPr lang="en-US" altLang="en-US" dirty="0"/>
              <a:t>Affects 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en-US" dirty="0"/>
              <a:t> by a constant factor, but</a:t>
            </a:r>
          </a:p>
          <a:p>
            <a:pPr lvl="1" eaLnBrk="1" hangingPunct="1"/>
            <a:r>
              <a:rPr lang="en-US" altLang="en-US" dirty="0"/>
              <a:t>Does not alter the growth rate of 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)</a:t>
            </a:r>
            <a:endParaRPr lang="en-US" altLang="en-US" dirty="0"/>
          </a:p>
          <a:p>
            <a:pPr eaLnBrk="1" hangingPunct="1"/>
            <a:r>
              <a:rPr lang="en-US" altLang="en-US" dirty="0"/>
              <a:t>The linear growth rate of the running time 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en-US" dirty="0"/>
              <a:t> is an intrinsic property of algorithm </a:t>
            </a:r>
            <a:r>
              <a:rPr lang="en-US" altLang="en-US" b="1" dirty="0" err="1">
                <a:latin typeface="Times New Roman" pitchFamily="18" charset="0"/>
              </a:rPr>
              <a:t>argmax</a:t>
            </a:r>
            <a:endParaRPr lang="en-US" altLang="en-US" dirty="0"/>
          </a:p>
        </p:txBody>
      </p:sp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6629400" y="4800600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Clip" r:id="rId4" imgW="3660618" imgH="3423719" progId="MS_ClipArt_Gallery.2">
                  <p:embed/>
                </p:oleObj>
              </mc:Choice>
              <mc:Fallback>
                <p:oleObj name="Clip" r:id="rId4" imgW="3660618" imgH="342371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2057400" cy="1792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28600" y="190500"/>
            <a:ext cx="8382000" cy="876300"/>
          </a:xfrm>
        </p:spPr>
        <p:txBody>
          <a:bodyPr/>
          <a:lstStyle/>
          <a:p>
            <a:r>
              <a:rPr lang="en-US" altLang="en-US" sz="4000"/>
              <a:t>Example: Quadratic Running Time</a:t>
            </a:r>
          </a:p>
        </p:txBody>
      </p:sp>
      <p:sp>
        <p:nvSpPr>
          <p:cNvPr id="3" name="Text Placeholder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688975" y="1181100"/>
            <a:ext cx="8458200" cy="55245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def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possible_products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(array):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// Input: an array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// Output: a list of all possible products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//    between any two elements in the list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products = [] </a:t>
            </a:r>
            <a:r>
              <a:rPr lang="en-US" sz="1600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// make an empty list, </a:t>
            </a:r>
            <a:r>
              <a:rPr lang="en-US" sz="1600" b="1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1 op</a:t>
            </a:r>
            <a:br>
              <a:rPr lang="en-US" sz="1600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for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in range(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(array)): </a:t>
            </a:r>
            <a:r>
              <a:rPr lang="en-US" sz="1600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1+1=2 op per loop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   for j in range(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(array)): </a:t>
            </a:r>
            <a:r>
              <a:rPr lang="en-US" sz="1600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1+1=2 op per loop per loop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products.append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* array[j]) </a:t>
            </a:r>
            <a:r>
              <a:rPr lang="en-US" sz="1600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4 ops per loop per loop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return products </a:t>
            </a:r>
            <a:r>
              <a:rPr lang="en-US" sz="1600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dirty="0">
                <a:solidFill>
                  <a:srgbClr val="E0BF33"/>
                </a:solidFill>
                <a:latin typeface="Consolas" pitchFamily="49" charset="0"/>
                <a:cs typeface="Consolas" pitchFamily="49" charset="0"/>
              </a:rPr>
              <a:t>1 op</a:t>
            </a:r>
          </a:p>
          <a:p>
            <a:pPr marL="0" indent="0"/>
            <a:r>
              <a:rPr lang="en-US" sz="2000" dirty="0">
                <a:cs typeface="Consolas" pitchFamily="49" charset="0"/>
              </a:rPr>
              <a:t>Requires about </a:t>
            </a:r>
            <a:r>
              <a:rPr lang="en-US" sz="2000" dirty="0">
                <a:latin typeface="Cambria Math" pitchFamily="18" charset="0"/>
                <a:ea typeface="Cambria Math" pitchFamily="18" charset="0"/>
                <a:cs typeface="Consolas" pitchFamily="49" charset="0"/>
              </a:rPr>
              <a:t>6n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  <a:cs typeface="Consolas" pitchFamily="49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  <a:cs typeface="Consolas" pitchFamily="49" charset="0"/>
              </a:rPr>
              <a:t> + 2n + 2 </a:t>
            </a:r>
            <a:r>
              <a:rPr lang="en-US" sz="2000" dirty="0">
                <a:cs typeface="Consolas" pitchFamily="49" charset="0"/>
              </a:rPr>
              <a:t>operations (okay to approximate!)</a:t>
            </a:r>
          </a:p>
          <a:p>
            <a:pPr lvl="1"/>
            <a:r>
              <a:rPr lang="en-US" sz="2000" dirty="0">
                <a:cs typeface="Consolas" pitchFamily="49" charset="0"/>
              </a:rPr>
              <a:t>If we were to plot this, the number of operations executed grows quadratically!</a:t>
            </a:r>
          </a:p>
          <a:p>
            <a:pPr marL="0" indent="0"/>
            <a:r>
              <a:rPr lang="en-US" sz="2000" dirty="0">
                <a:cs typeface="Consolas" pitchFamily="49" charset="0"/>
              </a:rPr>
              <a:t>Consider adding one element to the list: the added element must be multiplied with every other element in the list</a:t>
            </a:r>
          </a:p>
          <a:p>
            <a:pPr marL="0" indent="0"/>
            <a:r>
              <a:rPr lang="en-US" sz="2000" dirty="0">
                <a:cs typeface="Consolas" pitchFamily="49" charset="0"/>
              </a:rPr>
              <a:t>Notice that the linear algorithm on the slide #14 had only one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>
                <a:cs typeface="Consolas" pitchFamily="49" charset="0"/>
              </a:rPr>
              <a:t> loop, while this quadratic one has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two</a:t>
            </a:r>
            <a:r>
              <a:rPr lang="en-US" sz="2000" dirty="0">
                <a:cs typeface="Consolas" pitchFamily="49" charset="0"/>
              </a:rPr>
              <a:t> for loops, nested. What would be the highest-degree term (in number of operations) if there were three nested loops?</a:t>
            </a:r>
          </a:p>
          <a:p>
            <a:pPr marL="0" indent="0"/>
            <a:endParaRPr lang="en-US" dirty="0"/>
          </a:p>
        </p:txBody>
      </p:sp>
      <p:sp>
        <p:nvSpPr>
          <p:cNvPr id="1843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Analysis of Algorithms</a:t>
            </a:r>
          </a:p>
        </p:txBody>
      </p:sp>
      <p:sp>
        <p:nvSpPr>
          <p:cNvPr id="184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32B775-F2BA-463F-B155-5687179DD810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768350"/>
          </a:xfrm>
        </p:spPr>
        <p:txBody>
          <a:bodyPr/>
          <a:lstStyle/>
          <a:p>
            <a:r>
              <a:rPr lang="en-US" altLang="en-US" sz="4000"/>
              <a:t>Some Common Computing Times</a:t>
            </a: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F006EC-6628-41B1-8E7F-6ECF16B3C76E}" type="slidenum">
              <a:rPr lang="en-US" altLang="en-US"/>
              <a:pPr/>
              <a:t>16</a:t>
            </a:fld>
            <a:endParaRPr lang="en-US" altLang="en-US"/>
          </a:p>
        </p:txBody>
      </p:sp>
      <p:graphicFrame>
        <p:nvGraphicFramePr>
          <p:cNvPr id="8" name="Group 36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066800" y="1600200"/>
          <a:ext cx="7086600" cy="5029200"/>
        </p:xfrm>
        <a:graphic>
          <a:graphicData uri="http://schemas.openxmlformats.org/drawingml/2006/table">
            <a:tbl>
              <a:tblPr/>
              <a:tblGrid>
                <a:gridCol w="127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log</a:t>
                      </a:r>
                      <a:r>
                        <a:rPr kumimoji="0" lang="en-US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 New Roman" pitchFamily="18" charset="0"/>
                        </a:rPr>
                        <a:t>n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 log</a:t>
                      </a:r>
                      <a:r>
                        <a:rPr kumimoji="0" lang="en-US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4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16 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24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64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256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64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256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65,536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32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1,024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4,294,967,296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64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384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4,096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1.84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  <a:sym typeface="Symbol" pitchFamily="18" charset="2"/>
                        </a:rPr>
                        <a:t>19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128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896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16,384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3.40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  <a:sym typeface="Symbol" pitchFamily="18" charset="2"/>
                        </a:rPr>
                        <a:t>38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256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2,048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65,536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1.16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  <a:sym typeface="Symbol" pitchFamily="18" charset="2"/>
                        </a:rPr>
                        <a:t>77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512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4,608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262,144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1.34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  <a:sym typeface="Symbol" pitchFamily="18" charset="2"/>
                        </a:rPr>
                        <a:t>154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1,024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10,240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1,048,576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1.80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" charset="0"/>
                          <a:cs typeface="Times New Roman" pitchFamily="18" charset="0"/>
                          <a:sym typeface="Symbol" pitchFamily="18" charset="2"/>
                        </a:rPr>
                        <a:t>308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B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en-US" sz="3200"/>
            </a:br>
            <a:r>
              <a:rPr lang="en-US" altLang="en-US" sz="3200"/>
              <a:t>Why Growth Rate Matters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algn="l"/>
            <a:r>
              <a:rPr lang="en-US" altLang="en-US">
                <a:solidFill>
                  <a:srgbClr val="C00000"/>
                </a:solidFill>
              </a:rPr>
              <a:t>© 2013 Goodrich, Tamassia, Goldwasser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BB6986-8395-4B15-AE95-264117360C7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685800" y="1600200"/>
          <a:ext cx="6477000" cy="4726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if runtime is...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time for n + 1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time for 2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time for 4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c lg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c lg (n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c (lg 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c(lg n + 2)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c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c (n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2c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4c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c n lg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~ c n lg 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 +  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2c n lg n + 2cn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4c n lg n + 4cn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itchFamily="34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 + 2c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4c n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8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16c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 + 3c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8c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64c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c 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itchFamily="34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n+1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2n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itchFamily="34" charset="-128"/>
                        </a:rPr>
                        <a:t>4n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745" name="Line 46"/>
          <p:cNvSpPr>
            <a:spLocks noChangeShapeType="1"/>
          </p:cNvSpPr>
          <p:nvPr/>
        </p:nvSpPr>
        <p:spPr bwMode="auto">
          <a:xfrm flipV="1">
            <a:off x="5486400" y="4419600"/>
            <a:ext cx="1828800" cy="228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6" name="Text Box 47"/>
          <p:cNvSpPr txBox="1">
            <a:spLocks noChangeArrowheads="1"/>
          </p:cNvSpPr>
          <p:nvPr/>
        </p:nvSpPr>
        <p:spPr bwMode="auto">
          <a:xfrm>
            <a:off x="7346950" y="3549650"/>
            <a:ext cx="15684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C00000"/>
                </a:solidFill>
              </a:rPr>
              <a:t>runtime</a:t>
            </a:r>
          </a:p>
          <a:p>
            <a:pPr eaLnBrk="1" hangingPunct="1"/>
            <a:r>
              <a:rPr lang="en-US" altLang="en-US" sz="2000">
                <a:solidFill>
                  <a:srgbClr val="C00000"/>
                </a:solidFill>
              </a:rPr>
              <a:t>quadruples</a:t>
            </a:r>
          </a:p>
          <a:p>
            <a:pPr eaLnBrk="1" hangingPunct="1"/>
            <a:r>
              <a:rPr lang="en-US" altLang="en-US" sz="2000">
                <a:solidFill>
                  <a:srgbClr val="C00000"/>
                </a:solidFill>
              </a:rPr>
              <a:t>when problem</a:t>
            </a:r>
          </a:p>
          <a:p>
            <a:pPr eaLnBrk="1" hangingPunct="1"/>
            <a:r>
              <a:rPr lang="en-US" altLang="en-US" sz="2000">
                <a:solidFill>
                  <a:srgbClr val="C00000"/>
                </a:solidFill>
              </a:rPr>
              <a:t>size doubles</a:t>
            </a:r>
            <a:endParaRPr lang="en-US" alt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149225"/>
            <a:ext cx="7772400" cy="1143000"/>
          </a:xfrm>
        </p:spPr>
        <p:txBody>
          <a:bodyPr/>
          <a:lstStyle/>
          <a:p>
            <a:r>
              <a:rPr lang="en-US" altLang="en-US"/>
              <a:t>Summarizing Function Growth</a:t>
            </a:r>
          </a:p>
        </p:txBody>
      </p:sp>
      <p:sp>
        <p:nvSpPr>
          <p:cNvPr id="20483" name="Text Placeholder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574675" y="1714500"/>
            <a:ext cx="3886200" cy="4267200"/>
          </a:xfrm>
        </p:spPr>
        <p:txBody>
          <a:bodyPr/>
          <a:lstStyle/>
          <a:p>
            <a:r>
              <a:rPr lang="en-US" altLang="en-US" sz="1800" dirty="0"/>
              <a:t>For very large inputs, the growth rate of a function becomes less affected by:</a:t>
            </a:r>
          </a:p>
          <a:p>
            <a:pPr lvl="1"/>
            <a:r>
              <a:rPr lang="en-US" altLang="en-US" sz="1800" dirty="0"/>
              <a:t>constant factors or</a:t>
            </a:r>
          </a:p>
          <a:p>
            <a:pPr lvl="1"/>
            <a:r>
              <a:rPr lang="en-US" altLang="en-US" sz="1800" dirty="0"/>
              <a:t>lower-order terms</a:t>
            </a:r>
          </a:p>
          <a:p>
            <a:endParaRPr lang="en-US" altLang="en-US" sz="1800" dirty="0"/>
          </a:p>
          <a:p>
            <a:r>
              <a:rPr lang="en-US" altLang="en-US" sz="1800" dirty="0"/>
              <a:t>Examples</a:t>
            </a:r>
          </a:p>
          <a:p>
            <a:pPr lvl="1"/>
            <a:r>
              <a:rPr lang="en-US" altLang="en-US" sz="1800" dirty="0">
                <a:latin typeface="Cambria Math" pitchFamily="18" charset="0"/>
              </a:rPr>
              <a:t>10</a:t>
            </a:r>
            <a:r>
              <a:rPr lang="en-US" altLang="en-US" sz="1800" baseline="30000" dirty="0">
                <a:latin typeface="Cambria Math" pitchFamily="18" charset="0"/>
              </a:rPr>
              <a:t>5</a:t>
            </a:r>
            <a:r>
              <a:rPr lang="en-US" altLang="en-US" sz="1800" dirty="0">
                <a:latin typeface="Cambria Math" pitchFamily="18" charset="0"/>
              </a:rPr>
              <a:t>n</a:t>
            </a:r>
            <a:r>
              <a:rPr lang="en-US" altLang="en-US" sz="1800" baseline="30000" dirty="0">
                <a:latin typeface="Cambria Math" pitchFamily="18" charset="0"/>
              </a:rPr>
              <a:t>2</a:t>
            </a:r>
            <a:r>
              <a:rPr lang="en-US" altLang="en-US" sz="1800" dirty="0">
                <a:latin typeface="Cambria Math" pitchFamily="18" charset="0"/>
              </a:rPr>
              <a:t> + 10</a:t>
            </a:r>
            <a:r>
              <a:rPr lang="en-US" altLang="en-US" sz="1800" baseline="30000" dirty="0">
                <a:latin typeface="Cambria Math" pitchFamily="18" charset="0"/>
              </a:rPr>
              <a:t>8</a:t>
            </a:r>
            <a:r>
              <a:rPr lang="en-US" altLang="en-US" sz="1800" dirty="0">
                <a:latin typeface="Cambria Math" pitchFamily="18" charset="0"/>
              </a:rPr>
              <a:t>n  </a:t>
            </a:r>
            <a:r>
              <a:rPr lang="en-US" altLang="en-US" sz="1800" dirty="0"/>
              <a:t>and</a:t>
            </a:r>
            <a:r>
              <a:rPr lang="en-US" altLang="en-US" sz="1800" dirty="0">
                <a:latin typeface="Cambria Math" pitchFamily="18" charset="0"/>
              </a:rPr>
              <a:t> n</a:t>
            </a:r>
            <a:r>
              <a:rPr lang="en-US" altLang="en-US" sz="1800" baseline="30000" dirty="0">
                <a:latin typeface="Cambria Math" pitchFamily="18" charset="0"/>
              </a:rPr>
              <a:t>2</a:t>
            </a:r>
            <a:r>
              <a:rPr lang="en-US" altLang="en-US" sz="1800" dirty="0">
                <a:latin typeface="Cambria Math" pitchFamily="18" charset="0"/>
              </a:rPr>
              <a:t> </a:t>
            </a:r>
            <a:r>
              <a:rPr lang="en-US" altLang="en-US" sz="1800" dirty="0"/>
              <a:t>both grow with same slope despite differing constants and lower-order terms</a:t>
            </a:r>
          </a:p>
          <a:p>
            <a:pPr lvl="1"/>
            <a:r>
              <a:rPr lang="en-US" altLang="en-US" sz="1800" dirty="0">
                <a:latin typeface="Cambria Math" pitchFamily="18" charset="0"/>
              </a:rPr>
              <a:t>10n + 10</a:t>
            </a:r>
            <a:r>
              <a:rPr lang="en-US" altLang="en-US" sz="1800" baseline="30000" dirty="0">
                <a:latin typeface="Cambria Math" pitchFamily="18" charset="0"/>
              </a:rPr>
              <a:t>5</a:t>
            </a:r>
            <a:r>
              <a:rPr lang="en-US" altLang="en-US" sz="1800" dirty="0">
                <a:latin typeface="Cambria Math" pitchFamily="18" charset="0"/>
              </a:rPr>
              <a:t> </a:t>
            </a:r>
            <a:r>
              <a:rPr lang="en-US" altLang="en-US" sz="1800" dirty="0"/>
              <a:t>and</a:t>
            </a:r>
            <a:r>
              <a:rPr lang="en-US" altLang="en-US" sz="1800" dirty="0">
                <a:latin typeface="Cambria Math" pitchFamily="18" charset="0"/>
              </a:rPr>
              <a:t> n </a:t>
            </a:r>
            <a:r>
              <a:rPr lang="en-US" altLang="en-US" sz="1800" dirty="0"/>
              <a:t>both grow with same slope as well</a:t>
            </a:r>
          </a:p>
          <a:p>
            <a:pPr lvl="1"/>
            <a:endParaRPr lang="en-US" altLang="en-US" sz="1800" dirty="0"/>
          </a:p>
          <a:p>
            <a:pPr lvl="1"/>
            <a:r>
              <a:rPr lang="en-US" altLang="en-US" sz="1800" dirty="0">
                <a:highlight>
                  <a:srgbClr val="FFFF00"/>
                </a:highlight>
              </a:rPr>
              <a:t>Take the x axis as the log term</a:t>
            </a:r>
          </a:p>
          <a:p>
            <a:endParaRPr lang="en-US" altLang="en-US" dirty="0"/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281F5C-9D59-423A-9212-6798CEE35A52}" type="slidenum">
              <a:rPr lang="en-US" altLang="en-US"/>
              <a:pPr/>
              <a:t>18</a:t>
            </a:fld>
            <a:endParaRPr lang="en-US" altLang="en-US"/>
          </a:p>
        </p:txBody>
      </p:sp>
      <p:grpSp>
        <p:nvGrpSpPr>
          <p:cNvPr id="20485" name="Group 21"/>
          <p:cNvGrpSpPr>
            <a:grpSpLocks/>
          </p:cNvGrpSpPr>
          <p:nvPr/>
        </p:nvGrpSpPr>
        <p:grpSpPr bwMode="auto">
          <a:xfrm>
            <a:off x="4144950" y="1749425"/>
            <a:ext cx="5121299" cy="4292600"/>
            <a:chOff x="4301792" y="1471353"/>
            <a:chExt cx="5275550" cy="4448695"/>
          </a:xfrm>
        </p:grpSpPr>
        <p:graphicFrame>
          <p:nvGraphicFramePr>
            <p:cNvPr id="20489" name="Object 5"/>
            <p:cNvGraphicFramePr>
              <a:graphicFrameLocks noChangeAspect="1"/>
            </p:cNvGraphicFramePr>
            <p:nvPr/>
          </p:nvGraphicFramePr>
          <p:xfrm>
            <a:off x="4301792" y="1471353"/>
            <a:ext cx="5275550" cy="4448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Chart" r:id="rId3" imgW="5121084" imgH="4304149" progId="Excel.Chart.8">
                    <p:embed/>
                  </p:oleObj>
                </mc:Choice>
                <mc:Fallback>
                  <p:oleObj name="Chart" r:id="rId3" imgW="5121084" imgH="4304149" progId="Excel.Char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792" y="1471353"/>
                          <a:ext cx="5275550" cy="44486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TextBox 23"/>
            <p:cNvSpPr txBox="1">
              <a:spLocks noChangeArrowheads="1"/>
            </p:cNvSpPr>
            <p:nvPr/>
          </p:nvSpPr>
          <p:spPr bwMode="auto">
            <a:xfrm>
              <a:off x="5954335" y="2027440"/>
              <a:ext cx="1284665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dirty="0">
                  <a:latin typeface="Monotype Corsiva" pitchFamily="66" charset="0"/>
                </a:rPr>
                <a:t>10</a:t>
              </a:r>
              <a:r>
                <a:rPr lang="en-US" altLang="en-US" baseline="30000" dirty="0">
                  <a:latin typeface="Monotype Corsiva" pitchFamily="66" charset="0"/>
                </a:rPr>
                <a:t>5</a:t>
              </a:r>
              <a:r>
                <a:rPr lang="en-US" altLang="en-US" dirty="0">
                  <a:latin typeface="Monotype Corsiva" pitchFamily="66" charset="0"/>
                </a:rPr>
                <a:t>n</a:t>
              </a:r>
              <a:r>
                <a:rPr lang="en-US" altLang="en-US" baseline="30000" dirty="0">
                  <a:latin typeface="Monotype Corsiva" pitchFamily="66" charset="0"/>
                </a:rPr>
                <a:t>2</a:t>
              </a:r>
              <a:r>
                <a:rPr lang="en-US" altLang="en-US" dirty="0">
                  <a:latin typeface="Monotype Corsiva" pitchFamily="66" charset="0"/>
                </a:rPr>
                <a:t> + 10</a:t>
              </a:r>
              <a:r>
                <a:rPr lang="en-US" altLang="en-US" baseline="30000" dirty="0">
                  <a:latin typeface="Monotype Corsiva" pitchFamily="66" charset="0"/>
                </a:rPr>
                <a:t>8</a:t>
              </a:r>
              <a:r>
                <a:rPr lang="en-US" altLang="en-US" dirty="0">
                  <a:latin typeface="Monotype Corsiva" pitchFamily="66" charset="0"/>
                </a:rPr>
                <a:t>n</a:t>
              </a:r>
            </a:p>
          </p:txBody>
        </p:sp>
        <p:sp>
          <p:nvSpPr>
            <p:cNvPr id="20491" name="TextBox 24"/>
            <p:cNvSpPr txBox="1">
              <a:spLocks noChangeArrowheads="1"/>
            </p:cNvSpPr>
            <p:nvPr/>
          </p:nvSpPr>
          <p:spPr bwMode="auto">
            <a:xfrm>
              <a:off x="5954335" y="2356850"/>
              <a:ext cx="1284665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>
                  <a:latin typeface="Monotype Corsiva" pitchFamily="66" charset="0"/>
                </a:rPr>
                <a:t>n</a:t>
              </a:r>
              <a:r>
                <a:rPr lang="en-US" altLang="en-US" baseline="30000">
                  <a:latin typeface="Monotype Corsiva" pitchFamily="66" charset="0"/>
                </a:rPr>
                <a:t>2</a:t>
              </a:r>
            </a:p>
          </p:txBody>
        </p:sp>
        <p:sp>
          <p:nvSpPr>
            <p:cNvPr id="20492" name="TextBox 25"/>
            <p:cNvSpPr txBox="1">
              <a:spLocks noChangeArrowheads="1"/>
            </p:cNvSpPr>
            <p:nvPr/>
          </p:nvSpPr>
          <p:spPr bwMode="auto">
            <a:xfrm>
              <a:off x="5954335" y="2685568"/>
              <a:ext cx="1284665" cy="2585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</a:pPr>
              <a:r>
                <a:rPr lang="en-US" altLang="en-US">
                  <a:latin typeface="Monotype Corsiva" pitchFamily="66" charset="0"/>
                </a:rPr>
                <a:t>10n + 10</a:t>
              </a:r>
              <a:r>
                <a:rPr lang="en-US" altLang="en-US" baseline="30000">
                  <a:latin typeface="Monotype Corsiva" pitchFamily="66" charset="0"/>
                </a:rPr>
                <a:t>5</a:t>
              </a:r>
            </a:p>
          </p:txBody>
        </p:sp>
        <p:sp>
          <p:nvSpPr>
            <p:cNvPr id="20493" name="TextBox 26"/>
            <p:cNvSpPr txBox="1">
              <a:spLocks noChangeArrowheads="1"/>
            </p:cNvSpPr>
            <p:nvPr/>
          </p:nvSpPr>
          <p:spPr bwMode="auto">
            <a:xfrm>
              <a:off x="5954335" y="2971800"/>
              <a:ext cx="762000" cy="2239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30000"/>
                </a:lnSpc>
              </a:pPr>
              <a:r>
                <a:rPr lang="en-US" altLang="en-US">
                  <a:latin typeface="Monotype Corsiva" pitchFamily="66" charset="0"/>
                </a:rPr>
                <a:t>n</a:t>
              </a:r>
            </a:p>
          </p:txBody>
        </p:sp>
      </p:grpSp>
      <p:sp>
        <p:nvSpPr>
          <p:cNvPr id="20486" name="TextBox 27"/>
          <p:cNvSpPr txBox="1">
            <a:spLocks noChangeArrowheads="1"/>
          </p:cNvSpPr>
          <p:nvPr/>
        </p:nvSpPr>
        <p:spPr bwMode="auto">
          <a:xfrm>
            <a:off x="6640513" y="5435600"/>
            <a:ext cx="3698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b="1"/>
              <a:t>n</a:t>
            </a:r>
          </a:p>
        </p:txBody>
      </p:sp>
      <p:sp>
        <p:nvSpPr>
          <p:cNvPr id="20487" name="TextBox 28"/>
          <p:cNvSpPr txBox="1">
            <a:spLocks noChangeArrowheads="1"/>
          </p:cNvSpPr>
          <p:nvPr/>
        </p:nvSpPr>
        <p:spPr bwMode="auto">
          <a:xfrm>
            <a:off x="3532188" y="3302000"/>
            <a:ext cx="8874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en-US" b="1"/>
              <a:t>T(n)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5791200"/>
            <a:ext cx="5562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In this graph (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log scale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on both axes),</a:t>
            </a:r>
            <a:b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the slope of a line corresponds to the</a:t>
            </a:r>
            <a:b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growth rate of its respective function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F05BFA-56E1-40DE-94CD-3EC636FD76C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Seven Important Functions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36576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/>
              <a:t>Seven functions that often appear in algorithm analysis: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/>
              <a:t>Constant </a:t>
            </a:r>
            <a:r>
              <a:rPr lang="en-US" sz="1900">
                <a:sym typeface="Symbol" pitchFamily="18" charset="2"/>
              </a:rPr>
              <a:t> </a:t>
            </a:r>
            <a:r>
              <a:rPr lang="en-US" sz="1900" b="1" i="1">
                <a:latin typeface="Times New Roman" pitchFamily="18" charset="0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/>
              <a:t>Logarithmic </a:t>
            </a:r>
            <a:r>
              <a:rPr lang="en-US" sz="1900">
                <a:sym typeface="Symbol" pitchFamily="18" charset="2"/>
              </a:rPr>
              <a:t> log </a:t>
            </a:r>
            <a:r>
              <a:rPr lang="en-US" sz="1900" b="1" i="1">
                <a:latin typeface="Times New Roman" pitchFamily="18" charset="0"/>
                <a:sym typeface="Symbol" pitchFamily="18" charset="2"/>
              </a:rPr>
              <a:t>n</a:t>
            </a:r>
            <a:endParaRPr lang="en-US" sz="1900"/>
          </a:p>
          <a:p>
            <a:pPr lvl="1" eaLnBrk="1" hangingPunct="1">
              <a:lnSpc>
                <a:spcPct val="90000"/>
              </a:lnSpc>
            </a:pPr>
            <a:r>
              <a:rPr lang="en-US" sz="1900"/>
              <a:t>Linear </a:t>
            </a:r>
            <a:r>
              <a:rPr lang="en-US" sz="1900">
                <a:sym typeface="Symbol" pitchFamily="18" charset="2"/>
              </a:rPr>
              <a:t> </a:t>
            </a:r>
            <a:r>
              <a:rPr lang="en-US" sz="1900" b="1" i="1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/>
              <a:t>N-Log-N </a:t>
            </a:r>
            <a:r>
              <a:rPr lang="en-US" sz="1900">
                <a:sym typeface="Symbol" pitchFamily="18" charset="2"/>
              </a:rPr>
              <a:t> </a:t>
            </a:r>
            <a:r>
              <a:rPr lang="en-US" sz="1900" b="1" i="1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sz="1900">
                <a:sym typeface="Symbol" pitchFamily="18" charset="2"/>
              </a:rPr>
              <a:t>log </a:t>
            </a:r>
            <a:r>
              <a:rPr lang="en-US" sz="1900" b="1" i="1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/>
              <a:t>Quadratic </a:t>
            </a:r>
            <a:r>
              <a:rPr lang="en-US" sz="1900">
                <a:sym typeface="Symbol" pitchFamily="18" charset="2"/>
              </a:rPr>
              <a:t> </a:t>
            </a:r>
            <a:r>
              <a:rPr lang="en-US" sz="19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900" baseline="30000">
                <a:latin typeface="Times New Roman" pitchFamily="18" charset="0"/>
                <a:sym typeface="Symbol" pitchFamily="18" charset="2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/>
              <a:t>Cubic </a:t>
            </a:r>
            <a:r>
              <a:rPr lang="en-US" sz="1900">
                <a:sym typeface="Symbol" pitchFamily="18" charset="2"/>
              </a:rPr>
              <a:t> </a:t>
            </a:r>
            <a:r>
              <a:rPr lang="en-US" sz="19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900" baseline="30000">
                <a:latin typeface="Times New Roman" pitchFamily="18" charset="0"/>
                <a:sym typeface="Symbol" pitchFamily="18" charset="2"/>
              </a:rPr>
              <a:t>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/>
              <a:t>Exponential </a:t>
            </a:r>
            <a:r>
              <a:rPr lang="en-US" sz="1900">
                <a:sym typeface="Symbol" pitchFamily="18" charset="2"/>
              </a:rPr>
              <a:t> </a:t>
            </a:r>
            <a:r>
              <a:rPr lang="en-US" sz="1900" b="1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1900" i="1" baseline="3000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endParaRPr lang="en-US" sz="1900" b="1" baseline="300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/>
              <a:t>In a log-log chart, the slope of the line corresponds to the growth rate</a:t>
            </a:r>
          </a:p>
        </p:txBody>
      </p:sp>
      <p:graphicFrame>
        <p:nvGraphicFramePr>
          <p:cNvPr id="21510" name="Object 8"/>
          <p:cNvGraphicFramePr>
            <a:graphicFrameLocks noChangeAspect="1"/>
          </p:cNvGraphicFramePr>
          <p:nvPr/>
        </p:nvGraphicFramePr>
        <p:xfrm>
          <a:off x="3810000" y="1600200"/>
          <a:ext cx="513397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Chart" r:id="rId4" imgW="8293100" imgH="7112000" progId="Excel.Chart.8">
                  <p:embed followColorScheme="full"/>
                </p:oleObj>
              </mc:Choice>
              <mc:Fallback>
                <p:oleObj name="Chart" r:id="rId4" imgW="8293100" imgH="7112000" progId="Excel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5133975" cy="4714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fast is your algorithm?</a:t>
            </a:r>
          </a:p>
        </p:txBody>
      </p:sp>
      <p:sp>
        <p:nvSpPr>
          <p:cNvPr id="71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2000" y="1905000"/>
            <a:ext cx="8001000" cy="4114800"/>
          </a:xfrm>
        </p:spPr>
        <p:txBody>
          <a:bodyPr/>
          <a:lstStyle/>
          <a:p>
            <a:pPr lvl="1"/>
            <a:r>
              <a:rPr lang="en-US" altLang="en-US"/>
              <a:t>Low memory usage?</a:t>
            </a:r>
          </a:p>
          <a:p>
            <a:pPr lvl="1"/>
            <a:r>
              <a:rPr lang="en-US" altLang="en-US"/>
              <a:t>Small amount of time measured on a stopwatch?</a:t>
            </a:r>
          </a:p>
          <a:p>
            <a:pPr lvl="1"/>
            <a:r>
              <a:rPr lang="en-US" altLang="en-US"/>
              <a:t>Low power consumption?</a:t>
            </a:r>
          </a:p>
          <a:p>
            <a:endParaRPr lang="en-US" altLang="en-US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838983-B69E-49AD-9FE2-6D033089A545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Functions Graphed </a:t>
            </a:r>
            <a:br>
              <a:rPr lang="en-US" altLang="en-US" sz="3200"/>
            </a:br>
            <a:r>
              <a:rPr lang="en-US" altLang="en-US" sz="3200"/>
              <a:t>Using </a:t>
            </a:r>
            <a:r>
              <a:rPr lang="ja-JP" altLang="en-US" sz="3200"/>
              <a:t>“</a:t>
            </a:r>
            <a:r>
              <a:rPr lang="en-US" altLang="ja-JP" sz="3200"/>
              <a:t>Normal</a:t>
            </a:r>
            <a:r>
              <a:rPr lang="ja-JP" altLang="en-US" sz="3200"/>
              <a:t>”</a:t>
            </a:r>
            <a:r>
              <a:rPr lang="en-US" altLang="ja-JP" sz="3200"/>
              <a:t> Scale</a:t>
            </a:r>
            <a:endParaRPr lang="en-US" altLang="en-US" sz="3200"/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© 2013 Goodrich, Tamassia, Goldwasser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B7D96-1EFE-4DE4-8430-C4EC6459844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55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grpSp>
        <p:nvGrpSpPr>
          <p:cNvPr id="23558" name="Group 29"/>
          <p:cNvGrpSpPr>
            <a:grpSpLocks/>
          </p:cNvGrpSpPr>
          <p:nvPr/>
        </p:nvGrpSpPr>
        <p:grpSpPr bwMode="auto">
          <a:xfrm>
            <a:off x="5943600" y="1295400"/>
            <a:ext cx="3048000" cy="1616075"/>
            <a:chOff x="2743200" y="4343400"/>
            <a:chExt cx="3048000" cy="1616075"/>
          </a:xfrm>
        </p:grpSpPr>
        <p:pic>
          <p:nvPicPr>
            <p:cNvPr id="23577" name="Content Placeholder 3"/>
            <p:cNvPicPr>
              <a:picLocks noChangeArrowheads="1"/>
            </p:cNvPicPr>
            <p:nvPr/>
          </p:nvPicPr>
          <p:blipFill>
            <a:blip r:embed="rId2" cstate="print"/>
            <a:srcRect t="24815"/>
            <a:stretch>
              <a:fillRect/>
            </a:stretch>
          </p:blipFill>
          <p:spPr bwMode="auto">
            <a:xfrm>
              <a:off x="2743200" y="4343400"/>
              <a:ext cx="3048000" cy="1616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8" name="Text Box 1034"/>
            <p:cNvSpPr txBox="1">
              <a:spLocks noChangeArrowheads="1"/>
            </p:cNvSpPr>
            <p:nvPr/>
          </p:nvSpPr>
          <p:spPr bwMode="auto">
            <a:xfrm>
              <a:off x="3886200" y="5029200"/>
              <a:ext cx="1063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g(n) = 2</a:t>
              </a:r>
              <a:r>
                <a:rPr lang="en-US" altLang="en-US" baseline="30000"/>
                <a:t>n</a:t>
              </a:r>
              <a:endParaRPr lang="en-US" altLang="en-US"/>
            </a:p>
          </p:txBody>
        </p:sp>
      </p:grpSp>
      <p:grpSp>
        <p:nvGrpSpPr>
          <p:cNvPr id="23559" name="Group 26"/>
          <p:cNvGrpSpPr>
            <a:grpSpLocks/>
          </p:cNvGrpSpPr>
          <p:nvPr/>
        </p:nvGrpSpPr>
        <p:grpSpPr bwMode="auto">
          <a:xfrm>
            <a:off x="457200" y="1524000"/>
            <a:ext cx="2819400" cy="1219200"/>
            <a:chOff x="838200" y="1752600"/>
            <a:chExt cx="2819400" cy="1219200"/>
          </a:xfrm>
        </p:grpSpPr>
        <p:pic>
          <p:nvPicPr>
            <p:cNvPr id="23575" name="Content Placeholder 3"/>
            <p:cNvPicPr>
              <a:picLocks noChangeArrowheads="1"/>
            </p:cNvPicPr>
            <p:nvPr/>
          </p:nvPicPr>
          <p:blipFill>
            <a:blip r:embed="rId3" cstate="print"/>
            <a:srcRect t="20000"/>
            <a:stretch>
              <a:fillRect/>
            </a:stretch>
          </p:blipFill>
          <p:spPr bwMode="auto">
            <a:xfrm>
              <a:off x="838200" y="1752600"/>
              <a:ext cx="28194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6" name="Text Box 1035"/>
            <p:cNvSpPr txBox="1">
              <a:spLocks noChangeArrowheads="1"/>
            </p:cNvSpPr>
            <p:nvPr/>
          </p:nvSpPr>
          <p:spPr bwMode="auto">
            <a:xfrm>
              <a:off x="1371600" y="2071687"/>
              <a:ext cx="9779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g(n) = 1</a:t>
              </a:r>
            </a:p>
          </p:txBody>
        </p:sp>
      </p:grpSp>
      <p:grpSp>
        <p:nvGrpSpPr>
          <p:cNvPr id="23560" name="Group 27"/>
          <p:cNvGrpSpPr>
            <a:grpSpLocks/>
          </p:cNvGrpSpPr>
          <p:nvPr/>
        </p:nvGrpSpPr>
        <p:grpSpPr bwMode="auto">
          <a:xfrm>
            <a:off x="457200" y="3092450"/>
            <a:ext cx="2971800" cy="1371600"/>
            <a:chOff x="762000" y="3124200"/>
            <a:chExt cx="2971800" cy="1371600"/>
          </a:xfrm>
        </p:grpSpPr>
        <p:pic>
          <p:nvPicPr>
            <p:cNvPr id="23573" name="Content Placeholder 3"/>
            <p:cNvPicPr>
              <a:picLocks noChangeArrowheads="1"/>
            </p:cNvPicPr>
            <p:nvPr/>
          </p:nvPicPr>
          <p:blipFill>
            <a:blip r:embed="rId4" cstate="print"/>
            <a:srcRect t="25000"/>
            <a:stretch>
              <a:fillRect/>
            </a:stretch>
          </p:blipFill>
          <p:spPr bwMode="auto">
            <a:xfrm>
              <a:off x="762000" y="3124200"/>
              <a:ext cx="29718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Text Box 1036"/>
            <p:cNvSpPr txBox="1">
              <a:spLocks noChangeArrowheads="1"/>
            </p:cNvSpPr>
            <p:nvPr/>
          </p:nvSpPr>
          <p:spPr bwMode="auto">
            <a:xfrm>
              <a:off x="1295400" y="3810000"/>
              <a:ext cx="1219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g(n) = lg n</a:t>
              </a:r>
            </a:p>
          </p:txBody>
        </p:sp>
      </p:grpSp>
      <p:pic>
        <p:nvPicPr>
          <p:cNvPr id="13" name="Content Placeholder 3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8182"/>
          <a:stretch>
            <a:fillRect/>
          </a:stretch>
        </p:blipFill>
        <p:spPr bwMode="auto">
          <a:xfrm>
            <a:off x="3429000" y="1524000"/>
            <a:ext cx="274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2" name="Text Box 1037"/>
          <p:cNvSpPr txBox="1">
            <a:spLocks noChangeArrowheads="1"/>
          </p:cNvSpPr>
          <p:nvPr/>
        </p:nvSpPr>
        <p:spPr bwMode="auto">
          <a:xfrm>
            <a:off x="3810000" y="1524000"/>
            <a:ext cx="1409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g(n) = n lg n</a:t>
            </a:r>
          </a:p>
        </p:txBody>
      </p:sp>
      <p:grpSp>
        <p:nvGrpSpPr>
          <p:cNvPr id="23563" name="Group 28"/>
          <p:cNvGrpSpPr>
            <a:grpSpLocks/>
          </p:cNvGrpSpPr>
          <p:nvPr/>
        </p:nvGrpSpPr>
        <p:grpSpPr bwMode="auto">
          <a:xfrm>
            <a:off x="457200" y="4814888"/>
            <a:ext cx="2895600" cy="1585912"/>
            <a:chOff x="304800" y="4343400"/>
            <a:chExt cx="2895600" cy="1585913"/>
          </a:xfrm>
        </p:grpSpPr>
        <p:pic>
          <p:nvPicPr>
            <p:cNvPr id="23571" name="Content Placeholder 3"/>
            <p:cNvPicPr>
              <a:picLocks noChangeArrowheads="1"/>
            </p:cNvPicPr>
            <p:nvPr/>
          </p:nvPicPr>
          <p:blipFill>
            <a:blip r:embed="rId6" cstate="print"/>
            <a:srcRect t="22379"/>
            <a:stretch>
              <a:fillRect/>
            </a:stretch>
          </p:blipFill>
          <p:spPr bwMode="auto">
            <a:xfrm>
              <a:off x="304800" y="4343400"/>
              <a:ext cx="2895600" cy="158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2" name="Text Box 1038"/>
            <p:cNvSpPr txBox="1">
              <a:spLocks noChangeArrowheads="1"/>
            </p:cNvSpPr>
            <p:nvPr/>
          </p:nvSpPr>
          <p:spPr bwMode="auto">
            <a:xfrm>
              <a:off x="838200" y="4648200"/>
              <a:ext cx="9779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g(n) = n</a:t>
              </a:r>
            </a:p>
          </p:txBody>
        </p:sp>
      </p:grpSp>
      <p:grpSp>
        <p:nvGrpSpPr>
          <p:cNvPr id="23564" name="Group 31"/>
          <p:cNvGrpSpPr>
            <a:grpSpLocks/>
          </p:cNvGrpSpPr>
          <p:nvPr/>
        </p:nvGrpSpPr>
        <p:grpSpPr bwMode="auto">
          <a:xfrm>
            <a:off x="3429000" y="3124200"/>
            <a:ext cx="3124200" cy="1676400"/>
            <a:chOff x="5943600" y="3124200"/>
            <a:chExt cx="3124200" cy="1676400"/>
          </a:xfrm>
        </p:grpSpPr>
        <p:pic>
          <p:nvPicPr>
            <p:cNvPr id="14" name="Content Placeholder 3"/>
            <p:cNvPicPr>
              <a:picLocks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23919"/>
            <a:stretch>
              <a:fillRect/>
            </a:stretch>
          </p:blipFill>
          <p:spPr bwMode="auto">
            <a:xfrm>
              <a:off x="5943600" y="3124200"/>
              <a:ext cx="31242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0" name="Text Box 1039"/>
            <p:cNvSpPr txBox="1">
              <a:spLocks noChangeArrowheads="1"/>
            </p:cNvSpPr>
            <p:nvPr/>
          </p:nvSpPr>
          <p:spPr bwMode="auto">
            <a:xfrm>
              <a:off x="6629400" y="3390900"/>
              <a:ext cx="1063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g(n) = n</a:t>
              </a:r>
              <a:r>
                <a:rPr lang="en-US" altLang="en-US" baseline="30000"/>
                <a:t>2</a:t>
              </a:r>
              <a:endParaRPr lang="en-US" altLang="en-US"/>
            </a:p>
          </p:txBody>
        </p:sp>
      </p:grpSp>
      <p:grpSp>
        <p:nvGrpSpPr>
          <p:cNvPr id="23565" name="Group 30"/>
          <p:cNvGrpSpPr>
            <a:grpSpLocks/>
          </p:cNvGrpSpPr>
          <p:nvPr/>
        </p:nvGrpSpPr>
        <p:grpSpPr bwMode="auto">
          <a:xfrm>
            <a:off x="3429000" y="5029200"/>
            <a:ext cx="2819400" cy="1371600"/>
            <a:chOff x="5943600" y="5029200"/>
            <a:chExt cx="2819400" cy="1371600"/>
          </a:xfrm>
        </p:grpSpPr>
        <p:pic>
          <p:nvPicPr>
            <p:cNvPr id="15" name="Content Placeholder 3"/>
            <p:cNvPicPr>
              <a:picLocks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18182"/>
            <a:stretch>
              <a:fillRect/>
            </a:stretch>
          </p:blipFill>
          <p:spPr bwMode="auto">
            <a:xfrm>
              <a:off x="5943600" y="5029200"/>
              <a:ext cx="2819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8" name="Text Box 1040"/>
            <p:cNvSpPr txBox="1">
              <a:spLocks noChangeArrowheads="1"/>
            </p:cNvSpPr>
            <p:nvPr/>
          </p:nvSpPr>
          <p:spPr bwMode="auto">
            <a:xfrm>
              <a:off x="6632575" y="5334000"/>
              <a:ext cx="10636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/>
                <a:t>g(n) = n</a:t>
              </a:r>
              <a:r>
                <a:rPr lang="en-US" altLang="en-US" baseline="30000"/>
                <a:t>3</a:t>
              </a:r>
              <a:endParaRPr lang="en-US" altLang="en-US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altLang="en-US"/>
              <a:t>Typical Growth Rates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05B7B-EFA2-4774-9D56-F85E05C3C195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24582" name="Content Placeholder 4" descr="typical-growth-rates.pd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-4732" r="-4732"/>
          <a:stretch>
            <a:fillRect/>
          </a:stretch>
        </p:blipFill>
        <p:spPr>
          <a:xfrm>
            <a:off x="641350" y="1676400"/>
            <a:ext cx="7927975" cy="437197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en-US" sz="3200"/>
            </a:br>
            <a:r>
              <a:rPr lang="en-US" altLang="en-US" sz="3200"/>
              <a:t>Comparison of Two Algorithms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algn="l"/>
            <a:r>
              <a:rPr lang="en-US" altLang="en-US">
                <a:solidFill>
                  <a:srgbClr val="C00000"/>
                </a:solidFill>
              </a:rPr>
              <a:t>© 2013 Goodrich, Tamassia, Goldwasser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7E4F03-02F5-4892-8AFA-3BB775484F1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1752600"/>
            <a:ext cx="41560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876800" y="1752600"/>
            <a:ext cx="297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/>
              <a:t>insertion sort is</a:t>
            </a:r>
          </a:p>
          <a:p>
            <a:pPr eaLnBrk="1" hangingPunct="1"/>
            <a:r>
              <a:rPr lang="en-US" altLang="en-US" sz="2000"/>
              <a:t>	n</a:t>
            </a:r>
            <a:r>
              <a:rPr lang="en-US" altLang="en-US" sz="2000" baseline="30000"/>
              <a:t>2</a:t>
            </a:r>
            <a:r>
              <a:rPr lang="en-US" altLang="en-US" sz="2000"/>
              <a:t> / 4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4876800" y="2466975"/>
            <a:ext cx="2276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/>
              <a:t>merge sort is</a:t>
            </a:r>
          </a:p>
          <a:p>
            <a:pPr eaLnBrk="1" hangingPunct="1"/>
            <a:r>
              <a:rPr lang="en-US" altLang="en-US" sz="2000"/>
              <a:t>	2 n lg n</a:t>
            </a:r>
            <a:endParaRPr lang="en-US" alt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4876800" y="3152775"/>
            <a:ext cx="329565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sort a million items?</a:t>
            </a:r>
          </a:p>
          <a:p>
            <a:pPr eaLnBrk="1" hangingPunct="1"/>
            <a:r>
              <a:rPr lang="en-US" altLang="en-US"/>
              <a:t>	</a:t>
            </a:r>
            <a:r>
              <a:rPr lang="en-US" altLang="en-US" sz="2000"/>
              <a:t>insertion sort takes</a:t>
            </a:r>
          </a:p>
          <a:p>
            <a:pPr eaLnBrk="1" hangingPunct="1"/>
            <a:r>
              <a:rPr lang="en-US" altLang="en-US" sz="2000"/>
              <a:t> 	roughly </a:t>
            </a:r>
            <a:r>
              <a:rPr lang="en-US" altLang="en-US" sz="2000">
                <a:solidFill>
                  <a:srgbClr val="C00000"/>
                </a:solidFill>
              </a:rPr>
              <a:t>70 hours</a:t>
            </a:r>
          </a:p>
          <a:p>
            <a:pPr eaLnBrk="1" hangingPunct="1"/>
            <a:r>
              <a:rPr lang="en-US" altLang="en-US" sz="2000"/>
              <a:t>while</a:t>
            </a:r>
          </a:p>
          <a:p>
            <a:pPr eaLnBrk="1" hangingPunct="1"/>
            <a:r>
              <a:rPr lang="en-US" altLang="en-US" sz="2000"/>
              <a:t>	merge sort takes</a:t>
            </a:r>
          </a:p>
          <a:p>
            <a:pPr eaLnBrk="1" hangingPunct="1"/>
            <a:r>
              <a:rPr lang="en-US" altLang="en-US" sz="2000"/>
              <a:t>	roughly </a:t>
            </a:r>
            <a:r>
              <a:rPr lang="en-US" altLang="en-US" sz="2000">
                <a:solidFill>
                  <a:srgbClr val="C00000"/>
                </a:solidFill>
              </a:rPr>
              <a:t>40 seconds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4876800" y="5334000"/>
            <a:ext cx="39417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/>
              <a:t>This is a slow machine, but if</a:t>
            </a:r>
          </a:p>
          <a:p>
            <a:pPr eaLnBrk="1" hangingPunct="1"/>
            <a:r>
              <a:rPr lang="en-US" altLang="en-US" sz="2000"/>
              <a:t>100 x as fast then it</a:t>
            </a:r>
            <a:r>
              <a:rPr lang="ja-JP" altLang="en-US" sz="2000"/>
              <a:t>’</a:t>
            </a:r>
            <a:r>
              <a:rPr lang="en-US" altLang="ja-JP" sz="2000"/>
              <a:t>s </a:t>
            </a:r>
            <a:r>
              <a:rPr lang="en-US" altLang="ja-JP" sz="2000">
                <a:solidFill>
                  <a:srgbClr val="C00000"/>
                </a:solidFill>
              </a:rPr>
              <a:t>40 minutes</a:t>
            </a:r>
          </a:p>
          <a:p>
            <a:pPr eaLnBrk="1" hangingPunct="1"/>
            <a:r>
              <a:rPr lang="en-US" altLang="en-US" sz="2000"/>
              <a:t>versus less than </a:t>
            </a:r>
            <a:r>
              <a:rPr lang="en-US" altLang="en-US" sz="2000">
                <a:solidFill>
                  <a:srgbClr val="C00000"/>
                </a:solidFill>
              </a:rPr>
              <a:t>0.5 seconds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F52CC-5B8C-46AF-8341-41D0EDEAAFC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Constant Factors</a:t>
            </a:r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32766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growth rate is not affected by</a:t>
            </a:r>
          </a:p>
          <a:p>
            <a:pPr lvl="1" eaLnBrk="1" hangingPunct="1"/>
            <a:r>
              <a:rPr lang="en-US" altLang="en-US" sz="2000" dirty="0"/>
              <a:t>constant factors or </a:t>
            </a:r>
          </a:p>
          <a:p>
            <a:pPr lvl="1" eaLnBrk="1" hangingPunct="1"/>
            <a:r>
              <a:rPr lang="en-US" altLang="en-US" sz="2000" dirty="0"/>
              <a:t>lower-order terms</a:t>
            </a:r>
          </a:p>
          <a:p>
            <a:pPr eaLnBrk="1" hangingPunct="1"/>
            <a:r>
              <a:rPr lang="en-US" altLang="en-US" sz="2400" dirty="0"/>
              <a:t>Examples</a:t>
            </a:r>
          </a:p>
          <a:p>
            <a:pPr lvl="1" eaLnBrk="1" hangingPunct="1"/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10</a:t>
            </a:r>
            <a:r>
              <a:rPr lang="en-US" altLang="en-US" sz="20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 b="1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10</a:t>
            </a:r>
            <a:r>
              <a:rPr lang="en-US" altLang="en-US" sz="2000" baseline="30000" dirty="0">
                <a:latin typeface="Times New Roman" pitchFamily="18" charset="0"/>
                <a:sym typeface="Symbol" pitchFamily="18" charset="2"/>
              </a:rPr>
              <a:t>5</a:t>
            </a: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 dirty="0"/>
              <a:t>is a linear function</a:t>
            </a:r>
          </a:p>
          <a:p>
            <a:pPr lvl="1" eaLnBrk="1" hangingPunct="1"/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10</a:t>
            </a:r>
            <a:r>
              <a:rPr lang="en-US" altLang="en-US" sz="2000" baseline="30000" dirty="0">
                <a:latin typeface="Times New Roman" pitchFamily="18" charset="0"/>
                <a:sym typeface="Symbol" pitchFamily="18" charset="2"/>
              </a:rPr>
              <a:t>5</a:t>
            </a:r>
            <a:r>
              <a:rPr lang="en-US" alt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0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 b="1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 10</a:t>
            </a:r>
            <a:r>
              <a:rPr lang="en-US" altLang="en-US" sz="2000" baseline="30000" dirty="0">
                <a:latin typeface="Times New Roman" pitchFamily="18" charset="0"/>
                <a:sym typeface="Symbol" pitchFamily="18" charset="2"/>
              </a:rPr>
              <a:t>8</a:t>
            </a:r>
            <a:r>
              <a:rPr lang="en-US" alt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 dirty="0"/>
              <a:t>is a quadratic function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graphicFrame>
        <p:nvGraphicFramePr>
          <p:cNvPr id="31750" name="Object 4"/>
          <p:cNvGraphicFramePr>
            <a:graphicFrameLocks noChangeAspect="1"/>
          </p:cNvGraphicFramePr>
          <p:nvPr/>
        </p:nvGraphicFramePr>
        <p:xfrm>
          <a:off x="3505200" y="1543050"/>
          <a:ext cx="53054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Chart" r:id="rId3" imgW="7493000" imgH="5918200" progId="Excel.Chart.8">
                  <p:embed followColorScheme="full"/>
                </p:oleObj>
              </mc:Choice>
              <mc:Fallback>
                <p:oleObj name="Chart" r:id="rId3" imgW="7493000" imgH="59182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43050"/>
                        <a:ext cx="5305425" cy="4476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Comparison of Insertion Sort and Python Built In Sort Function</a:t>
            </a:r>
          </a:p>
        </p:txBody>
      </p:sp>
      <p:sp>
        <p:nvSpPr>
          <p:cNvPr id="327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go to Brightspace to open the InsertionVSbuiltinClassVersion.py file</a:t>
            </a:r>
          </a:p>
          <a:p>
            <a:r>
              <a:rPr lang="en-US" altLang="en-US" dirty="0"/>
              <a:t>Implement Insertion sort in that code.</a:t>
            </a:r>
          </a:p>
          <a:p>
            <a:r>
              <a:rPr lang="en-US" altLang="en-US" dirty="0"/>
              <a:t>Use the Python built in sort from list class</a:t>
            </a:r>
          </a:p>
          <a:p>
            <a:r>
              <a:rPr lang="en-US" altLang="en-US" dirty="0"/>
              <a:t>Compare the runtime. Which one is better???</a:t>
            </a:r>
          </a:p>
          <a:p>
            <a:r>
              <a:rPr lang="en-US" altLang="en-US" dirty="0"/>
              <a:t>Submit code to </a:t>
            </a:r>
            <a:r>
              <a:rPr lang="en-US" altLang="en-US" dirty="0" err="1"/>
              <a:t>Gradescope</a:t>
            </a:r>
            <a:endParaRPr lang="en-US" altLang="en-US" dirty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82FEA3-24C1-40AE-95BA-6CB7043215AB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1400" y="6248400"/>
            <a:ext cx="2895600" cy="457200"/>
          </a:xfrm>
        </p:spPr>
        <p:txBody>
          <a:bodyPr/>
          <a:lstStyle/>
          <a:p>
            <a:pPr algn="ctr"/>
            <a:fld id="{C55E9750-FE2F-419C-8B43-808A0A5E6DD7}" type="slidenum">
              <a:rPr lang="en-US" altLang="en-US"/>
              <a:pPr algn="ctr"/>
              <a:t>25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200"/>
              <a:t>Idea: like sorting a hand of playing cards</a:t>
            </a:r>
          </a:p>
          <a:p>
            <a:pPr lvl="1">
              <a:lnSpc>
                <a:spcPct val="110000"/>
              </a:lnSpc>
            </a:pPr>
            <a:r>
              <a:rPr lang="en-US" altLang="en-US" sz="2200"/>
              <a:t>Start with an empty left hand and the cards facing down on the table.</a:t>
            </a:r>
          </a:p>
          <a:p>
            <a:pPr lvl="1">
              <a:lnSpc>
                <a:spcPct val="110000"/>
              </a:lnSpc>
            </a:pPr>
            <a:r>
              <a:rPr lang="en-US" altLang="en-US" sz="2200"/>
              <a:t>Remove one card at a time from the table, and insert it into the correct position in the left hand</a:t>
            </a:r>
          </a:p>
          <a:p>
            <a:pPr lvl="2">
              <a:lnSpc>
                <a:spcPct val="110000"/>
              </a:lnSpc>
            </a:pPr>
            <a:r>
              <a:rPr lang="en-US" altLang="en-US" sz="2200"/>
              <a:t>compare it with each of the cards already in the hand, from right to left</a:t>
            </a:r>
          </a:p>
          <a:p>
            <a:pPr lvl="1">
              <a:lnSpc>
                <a:spcPct val="110000"/>
              </a:lnSpc>
            </a:pPr>
            <a:r>
              <a:rPr lang="en-US" altLang="en-US" sz="2200"/>
              <a:t>The cards held in the left hand are sorted</a:t>
            </a:r>
          </a:p>
          <a:p>
            <a:pPr lvl="2">
              <a:lnSpc>
                <a:spcPct val="110000"/>
              </a:lnSpc>
            </a:pPr>
            <a:r>
              <a:rPr lang="en-US" altLang="en-US" sz="2200"/>
              <a:t>these cards were originally the top cards of the pile on the table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8904C4-8D29-4294-BEA6-1B0D372CC4AF}"/>
              </a:ext>
            </a:extLst>
          </p:cNvPr>
          <p:cNvSpPr/>
          <p:nvPr/>
        </p:nvSpPr>
        <p:spPr>
          <a:xfrm>
            <a:off x="1295400" y="5867400"/>
            <a:ext cx="62183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Visualization: </a:t>
            </a:r>
            <a:r>
              <a:rPr lang="en-US" dirty="0">
                <a:hlinkClick r:id="rId3"/>
              </a:rPr>
              <a:t>https://visualgo.net/en/sorting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96FA1B-8893-4728-A495-1576DF8833D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4398963" y="1989138"/>
            <a:ext cx="42592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b="1">
                <a:solidFill>
                  <a:srgbClr val="990033"/>
                </a:solidFill>
              </a:rPr>
              <a:t>To insert 12, we need to make room for it by moving first 36 and then 24.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508000" y="617538"/>
            <a:ext cx="6327775" cy="258762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Insertion Sort</a:t>
            </a: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35850" name="AutoShape 5"/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5851" name="AutoShape 6"/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5852" name="AutoShape 7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5853" name="Rectangle 8"/>
            <p:cNvSpPr>
              <a:spLocks noChangeArrowheads="1"/>
            </p:cNvSpPr>
            <p:nvPr/>
          </p:nvSpPr>
          <p:spPr bwMode="auto">
            <a:xfrm rot="-1140000">
              <a:off x="556" y="1981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 b="1"/>
                <a:t>6</a:t>
              </a:r>
            </a:p>
          </p:txBody>
        </p:sp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 rot="-420000">
              <a:off x="938" y="1934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 b="1"/>
                <a:t>10</a:t>
              </a:r>
            </a:p>
          </p:txBody>
        </p:sp>
        <p:sp>
          <p:nvSpPr>
            <p:cNvPr id="35855" name="Rectangle 10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 b="1"/>
                <a:t>24</a:t>
              </a:r>
            </a:p>
          </p:txBody>
        </p:sp>
      </p:grpSp>
      <p:sp>
        <p:nvSpPr>
          <p:cNvPr id="35846" name="AutoShape 11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5847" name="Rectangle 12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12</a:t>
            </a:r>
          </a:p>
        </p:txBody>
      </p:sp>
      <p:sp>
        <p:nvSpPr>
          <p:cNvPr id="35848" name="AutoShape 13"/>
          <p:cNvSpPr>
            <a:spLocks noChangeArrowheads="1"/>
          </p:cNvSpPr>
          <p:nvPr/>
        </p:nvSpPr>
        <p:spPr bwMode="auto">
          <a:xfrm rot="1740000" flipH="1">
            <a:off x="2784475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5849" name="Rectangle 14"/>
          <p:cNvSpPr>
            <a:spLocks noChangeArrowheads="1"/>
          </p:cNvSpPr>
          <p:nvPr/>
        </p:nvSpPr>
        <p:spPr bwMode="auto">
          <a:xfrm rot="1500000">
            <a:off x="2913063" y="3317875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36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F72BC0-5B71-42DB-A9E1-6AA647AFCD16}" type="slidenum">
              <a:rPr lang="en-US" altLang="en-US"/>
              <a:pPr/>
              <a:t>27</a:t>
            </a:fld>
            <a:endParaRPr lang="en-US" altLang="en-US"/>
          </a:p>
        </p:txBody>
      </p:sp>
      <p:grpSp>
        <p:nvGrpSpPr>
          <p:cNvPr id="37891" name="Group 2"/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37897" name="AutoShape 3"/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7898" name="AutoShape 4"/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7899" name="AutoShape 5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7900" name="Rectangle 6"/>
            <p:cNvSpPr>
              <a:spLocks noChangeArrowheads="1"/>
            </p:cNvSpPr>
            <p:nvPr/>
          </p:nvSpPr>
          <p:spPr bwMode="auto">
            <a:xfrm rot="-1140000">
              <a:off x="556" y="1981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 b="1"/>
                <a:t>6</a:t>
              </a:r>
            </a:p>
          </p:txBody>
        </p:sp>
        <p:sp>
          <p:nvSpPr>
            <p:cNvPr id="37901" name="Rectangle 7"/>
            <p:cNvSpPr>
              <a:spLocks noChangeArrowheads="1"/>
            </p:cNvSpPr>
            <p:nvPr/>
          </p:nvSpPr>
          <p:spPr bwMode="auto">
            <a:xfrm rot="-420000">
              <a:off x="938" y="1934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 b="1"/>
                <a:t>10</a:t>
              </a:r>
            </a:p>
          </p:txBody>
        </p:sp>
        <p:sp>
          <p:nvSpPr>
            <p:cNvPr id="37902" name="Rectangle 8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 b="1"/>
                <a:t>24</a:t>
              </a:r>
            </a:p>
          </p:txBody>
        </p:sp>
      </p:grpSp>
      <p:sp>
        <p:nvSpPr>
          <p:cNvPr id="37892" name="Rectangle 10"/>
          <p:cNvSpPr>
            <a:spLocks noGrp="1" noChangeArrowheads="1"/>
          </p:cNvSpPr>
          <p:nvPr>
            <p:ph type="title"/>
          </p:nvPr>
        </p:nvSpPr>
        <p:spPr>
          <a:xfrm>
            <a:off x="423863" y="358775"/>
            <a:ext cx="6424612" cy="388938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Insertion Sort</a:t>
            </a:r>
          </a:p>
        </p:txBody>
      </p:sp>
      <p:sp>
        <p:nvSpPr>
          <p:cNvPr id="37893" name="AutoShape 11"/>
          <p:cNvSpPr>
            <a:spLocks noChangeArrowheads="1"/>
          </p:cNvSpPr>
          <p:nvPr/>
        </p:nvSpPr>
        <p:spPr bwMode="auto">
          <a:xfrm rot="1740000" flipH="1">
            <a:off x="3506788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7894" name="Rectangle 12"/>
          <p:cNvSpPr>
            <a:spLocks noChangeArrowheads="1"/>
          </p:cNvSpPr>
          <p:nvPr/>
        </p:nvSpPr>
        <p:spPr bwMode="auto">
          <a:xfrm rot="1500000">
            <a:off x="3635375" y="3317875"/>
            <a:ext cx="63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36</a:t>
            </a:r>
          </a:p>
        </p:txBody>
      </p:sp>
      <p:sp>
        <p:nvSpPr>
          <p:cNvPr id="37895" name="AutoShape 13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7896" name="Rectangle 14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12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09DE06-F4B2-4A31-88A6-34AEBA5DCC1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341313" y="230188"/>
            <a:ext cx="6494462" cy="517525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Insertion Sort</a:t>
            </a: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 rot="-1200000">
            <a:off x="779463" y="3081338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 rot="-420000">
            <a:off x="1477963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 rot="-1140000">
            <a:off x="882650" y="314483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6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 rot="-420000">
            <a:off x="1489075" y="3070225"/>
            <a:ext cx="63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10</a:t>
            </a:r>
          </a:p>
        </p:txBody>
      </p:sp>
      <p:grpSp>
        <p:nvGrpSpPr>
          <p:cNvPr id="39944" name="Group 8"/>
          <p:cNvGrpSpPr>
            <a:grpSpLocks/>
          </p:cNvGrpSpPr>
          <p:nvPr/>
        </p:nvGrpSpPr>
        <p:grpSpPr bwMode="auto">
          <a:xfrm>
            <a:off x="2851150" y="2935288"/>
            <a:ext cx="1420813" cy="1300162"/>
            <a:chOff x="1796" y="1849"/>
            <a:chExt cx="895" cy="819"/>
          </a:xfrm>
        </p:grpSpPr>
        <p:sp>
          <p:nvSpPr>
            <p:cNvPr id="39947" name="AutoShape 9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9948" name="AutoShape 10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9949" name="Rectangle 11"/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 b="1"/>
                <a:t>24</a:t>
              </a:r>
            </a:p>
          </p:txBody>
        </p:sp>
        <p:sp>
          <p:nvSpPr>
            <p:cNvPr id="39950" name="Rectangle 12"/>
            <p:cNvSpPr>
              <a:spLocks noChangeArrowheads="1"/>
            </p:cNvSpPr>
            <p:nvPr/>
          </p:nvSpPr>
          <p:spPr bwMode="auto">
            <a:xfrm rot="1500000">
              <a:off x="2290" y="2090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 b="1"/>
                <a:t>36</a:t>
              </a:r>
            </a:p>
          </p:txBody>
        </p:sp>
      </p:grpSp>
      <p:sp>
        <p:nvSpPr>
          <p:cNvPr id="39945" name="AutoShape 13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9946" name="Rectangle 14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12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09DE06-F4B2-4A31-88A6-34AEBA5DCC1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341313" y="230188"/>
            <a:ext cx="6494462" cy="517525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Insertion Sort</a:t>
            </a: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 rot="-1200000">
            <a:off x="779463" y="3081338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 rot="-420000">
            <a:off x="1477963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 rot="-1140000">
            <a:off x="882650" y="314483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6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 rot="-420000">
            <a:off x="1489075" y="3070225"/>
            <a:ext cx="63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10</a:t>
            </a:r>
          </a:p>
        </p:txBody>
      </p:sp>
      <p:grpSp>
        <p:nvGrpSpPr>
          <p:cNvPr id="39944" name="Group 8"/>
          <p:cNvGrpSpPr>
            <a:grpSpLocks/>
          </p:cNvGrpSpPr>
          <p:nvPr/>
        </p:nvGrpSpPr>
        <p:grpSpPr bwMode="auto">
          <a:xfrm>
            <a:off x="2851150" y="2935288"/>
            <a:ext cx="1420813" cy="1300162"/>
            <a:chOff x="1796" y="1849"/>
            <a:chExt cx="895" cy="819"/>
          </a:xfrm>
        </p:grpSpPr>
        <p:sp>
          <p:nvSpPr>
            <p:cNvPr id="39947" name="AutoShape 9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9948" name="AutoShape 10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9949" name="Rectangle 11"/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 b="1"/>
                <a:t>24</a:t>
              </a:r>
            </a:p>
          </p:txBody>
        </p:sp>
        <p:sp>
          <p:nvSpPr>
            <p:cNvPr id="39950" name="Rectangle 12"/>
            <p:cNvSpPr>
              <a:spLocks noChangeArrowheads="1"/>
            </p:cNvSpPr>
            <p:nvPr/>
          </p:nvSpPr>
          <p:spPr bwMode="auto">
            <a:xfrm rot="1500000">
              <a:off x="2290" y="2090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3200" b="1"/>
                <a:t>36</a:t>
              </a:r>
            </a:p>
          </p:txBody>
        </p:sp>
      </p:grpSp>
      <p:sp>
        <p:nvSpPr>
          <p:cNvPr id="39945" name="AutoShape 13"/>
          <p:cNvSpPr>
            <a:spLocks noChangeArrowheads="1"/>
          </p:cNvSpPr>
          <p:nvPr/>
        </p:nvSpPr>
        <p:spPr bwMode="auto">
          <a:xfrm flipH="1">
            <a:off x="2158599" y="28765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9946" name="Rectangle 14"/>
          <p:cNvSpPr>
            <a:spLocks noChangeArrowheads="1"/>
          </p:cNvSpPr>
          <p:nvPr/>
        </p:nvSpPr>
        <p:spPr bwMode="auto">
          <a:xfrm rot="60000">
            <a:off x="2223687" y="30035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212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39D4E6-5278-4B53-99FF-85E293D6EF9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We focus on the worst case 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Crucial to applications such as games, finance and robotics</a:t>
            </a:r>
          </a:p>
        </p:txBody>
      </p:sp>
      <p:graphicFrame>
        <p:nvGraphicFramePr>
          <p:cNvPr id="8198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24400" y="167640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hart" r:id="rId3" imgW="3733800" imgH="3733800" progId="MSGraph.Chart.8">
                  <p:embed followColorScheme="full"/>
                </p:oleObj>
              </mc:Choice>
              <mc:Fallback>
                <p:oleObj name="Chart" r:id="rId3" imgW="3733800" imgH="37338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943350" cy="420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1400" y="6248400"/>
            <a:ext cx="2895600" cy="457200"/>
          </a:xfrm>
        </p:spPr>
        <p:txBody>
          <a:bodyPr/>
          <a:lstStyle/>
          <a:p>
            <a:pPr algn="ctr"/>
            <a:fld id="{3D7FD4C1-E8E6-42B8-9B08-54332D2DB4F8}" type="slidenum">
              <a:rPr lang="en-US" altLang="en-US"/>
              <a:pPr algn="ctr"/>
              <a:t>30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</a:t>
            </a:r>
          </a:p>
        </p:txBody>
      </p:sp>
      <p:pic>
        <p:nvPicPr>
          <p:cNvPr id="4198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l="1018" t="18683" r="5267" b="65454"/>
          <a:stretch>
            <a:fillRect/>
          </a:stretch>
        </p:blipFill>
        <p:spPr>
          <a:xfrm>
            <a:off x="1992313" y="3756025"/>
            <a:ext cx="5068887" cy="855663"/>
          </a:xfrm>
          <a:noFill/>
        </p:spPr>
      </p:pic>
      <p:sp>
        <p:nvSpPr>
          <p:cNvPr id="41989" name="Line 11"/>
          <p:cNvSpPr>
            <a:spLocks noChangeShapeType="1"/>
          </p:cNvSpPr>
          <p:nvPr/>
        </p:nvSpPr>
        <p:spPr bwMode="auto">
          <a:xfrm>
            <a:off x="3644900" y="3611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0" name="Text Box 14"/>
          <p:cNvSpPr txBox="1">
            <a:spLocks noChangeArrowheads="1"/>
          </p:cNvSpPr>
          <p:nvPr/>
        </p:nvSpPr>
        <p:spPr bwMode="auto">
          <a:xfrm>
            <a:off x="2311400" y="1960563"/>
            <a:ext cx="474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dirty="0"/>
              <a:t>5      2      4      6      1      3</a:t>
            </a:r>
          </a:p>
        </p:txBody>
      </p:sp>
      <p:sp>
        <p:nvSpPr>
          <p:cNvPr id="41991" name="Text Box 15"/>
          <p:cNvSpPr txBox="1">
            <a:spLocks noChangeArrowheads="1"/>
          </p:cNvSpPr>
          <p:nvPr/>
        </p:nvSpPr>
        <p:spPr bwMode="auto">
          <a:xfrm>
            <a:off x="3867150" y="1495425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input array </a:t>
            </a:r>
          </a:p>
        </p:txBody>
      </p:sp>
      <p:sp>
        <p:nvSpPr>
          <p:cNvPr id="41992" name="Text Box 16"/>
          <p:cNvSpPr txBox="1">
            <a:spLocks noChangeArrowheads="1"/>
          </p:cNvSpPr>
          <p:nvPr/>
        </p:nvSpPr>
        <p:spPr bwMode="auto">
          <a:xfrm>
            <a:off x="1809750" y="3306763"/>
            <a:ext cx="151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left sub-array</a:t>
            </a:r>
          </a:p>
        </p:txBody>
      </p:sp>
      <p:sp>
        <p:nvSpPr>
          <p:cNvPr id="41993" name="Text Box 17"/>
          <p:cNvSpPr txBox="1">
            <a:spLocks noChangeArrowheads="1"/>
          </p:cNvSpPr>
          <p:nvPr/>
        </p:nvSpPr>
        <p:spPr bwMode="auto">
          <a:xfrm>
            <a:off x="4705350" y="3322638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right sub-array</a:t>
            </a:r>
          </a:p>
        </p:txBody>
      </p:sp>
      <p:sp>
        <p:nvSpPr>
          <p:cNvPr id="41994" name="Text Box 18"/>
          <p:cNvSpPr txBox="1">
            <a:spLocks noChangeArrowheads="1"/>
          </p:cNvSpPr>
          <p:nvPr/>
        </p:nvSpPr>
        <p:spPr bwMode="auto">
          <a:xfrm>
            <a:off x="1143000" y="2832100"/>
            <a:ext cx="572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DD0111"/>
                </a:solidFill>
              </a:rPr>
              <a:t>at each iteration, the array is divided in two sub-arrays:</a:t>
            </a:r>
          </a:p>
        </p:txBody>
      </p:sp>
      <p:sp>
        <p:nvSpPr>
          <p:cNvPr id="41995" name="Text Box 19"/>
          <p:cNvSpPr txBox="1">
            <a:spLocks noChangeArrowheads="1"/>
          </p:cNvSpPr>
          <p:nvPr/>
        </p:nvSpPr>
        <p:spPr bwMode="auto">
          <a:xfrm>
            <a:off x="2586038" y="4587875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sorted</a:t>
            </a:r>
          </a:p>
        </p:txBody>
      </p:sp>
      <p:sp>
        <p:nvSpPr>
          <p:cNvPr id="41996" name="Text Box 20"/>
          <p:cNvSpPr txBox="1">
            <a:spLocks noChangeArrowheads="1"/>
          </p:cNvSpPr>
          <p:nvPr/>
        </p:nvSpPr>
        <p:spPr bwMode="auto">
          <a:xfrm>
            <a:off x="4841875" y="449103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/>
              <a:t>unsorted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1400" y="6248400"/>
            <a:ext cx="2895600" cy="457200"/>
          </a:xfrm>
        </p:spPr>
        <p:txBody>
          <a:bodyPr/>
          <a:lstStyle/>
          <a:p>
            <a:pPr algn="ctr"/>
            <a:fld id="{6C88F11C-37AB-42CA-A8E5-02B4A1CA5BD8}" type="slidenum">
              <a:rPr lang="en-US" altLang="en-US"/>
              <a:pPr algn="ctr"/>
              <a:t>31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</a:t>
            </a:r>
          </a:p>
        </p:txBody>
      </p:sp>
      <p:pic>
        <p:nvPicPr>
          <p:cNvPr id="4403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 cstate="print"/>
          <a:srcRect l="1018" t="4437" r="5267" b="9506"/>
          <a:stretch>
            <a:fillRect/>
          </a:stretch>
        </p:blipFill>
        <p:spPr>
          <a:xfrm>
            <a:off x="501650" y="1552575"/>
            <a:ext cx="5068888" cy="4641850"/>
          </a:xfrm>
          <a:noFill/>
        </p:spPr>
      </p:pic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5683250" y="1290638"/>
          <a:ext cx="19891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Paint Shop Pro Image" r:id="rId5" imgW="2526829" imgH="1395500" progId="PaintShopPro">
                  <p:embed/>
                </p:oleObj>
              </mc:Choice>
              <mc:Fallback>
                <p:oleObj name="Paint Shop Pro Image" r:id="rId5" imgW="2526829" imgH="1395500" progId="PaintShopPro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290638"/>
                        <a:ext cx="198913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5637213" y="2127250"/>
          <a:ext cx="2108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Paint Shop Pro Image" r:id="rId7" imgW="2575610" imgH="1385741" progId="PaintShopPro">
                  <p:embed/>
                </p:oleObj>
              </mc:Choice>
              <mc:Fallback>
                <p:oleObj name="Paint Shop Pro Image" r:id="rId7" imgW="2575610" imgH="1385741" progId="PaintShopPro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2127250"/>
                        <a:ext cx="21082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5557838" y="3032125"/>
          <a:ext cx="21383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Paint Shop Pro Image" r:id="rId9" imgW="2526829" imgH="1414634" progId="PaintShopPro">
                  <p:embed/>
                </p:oleObj>
              </mc:Choice>
              <mc:Fallback>
                <p:oleObj name="Paint Shop Pro Image" r:id="rId9" imgW="2526829" imgH="1414634" progId="PaintShopPro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3032125"/>
                        <a:ext cx="21383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/>
          <p:cNvGraphicFramePr>
            <a:graphicFrameLocks noChangeAspect="1"/>
          </p:cNvGraphicFramePr>
          <p:nvPr/>
        </p:nvGraphicFramePr>
        <p:xfrm>
          <a:off x="5526088" y="3976688"/>
          <a:ext cx="22717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Paint Shop Pro Image" r:id="rId11" imgW="2712195" imgH="1453659" progId="PaintShopPro">
                  <p:embed/>
                </p:oleObj>
              </mc:Choice>
              <mc:Fallback>
                <p:oleObj name="Paint Shop Pro Image" r:id="rId11" imgW="2712195" imgH="1453659" progId="PaintShopPro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976688"/>
                        <a:ext cx="22717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/>
        </p:nvGraphicFramePr>
        <p:xfrm>
          <a:off x="5603875" y="4879975"/>
          <a:ext cx="2108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Paint Shop Pro Image" r:id="rId13" imgW="2546341" imgH="1424390" progId="PaintShopPro">
                  <p:embed/>
                </p:oleObj>
              </mc:Choice>
              <mc:Fallback>
                <p:oleObj name="Paint Shop Pro Image" r:id="rId13" imgW="2546341" imgH="1424390" progId="PaintShopPro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879975"/>
                        <a:ext cx="2108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1298575" y="1325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2173288" y="2209800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3095625" y="29876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3919538" y="38639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714875" y="47148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1400" y="6248400"/>
            <a:ext cx="2895600" cy="457200"/>
          </a:xfrm>
        </p:spPr>
        <p:txBody>
          <a:bodyPr/>
          <a:lstStyle/>
          <a:p>
            <a:pPr algn="ctr"/>
            <a:fld id="{C48AEFA3-D6EE-4D3C-A145-520100C3D06A}" type="slidenum">
              <a:rPr lang="en-US" altLang="en-US"/>
              <a:pPr algn="ctr"/>
              <a:t>32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50800"/>
            <a:ext cx="7772400" cy="1143000"/>
          </a:xfrm>
        </p:spPr>
        <p:txBody>
          <a:bodyPr/>
          <a:lstStyle/>
          <a:p>
            <a:r>
              <a:rPr lang="en-US" altLang="en-US"/>
              <a:t>INSERTION-SORT</a:t>
            </a:r>
          </a:p>
        </p:txBody>
      </p:sp>
      <p:sp>
        <p:nvSpPr>
          <p:cNvPr id="460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3900" y="1649413"/>
            <a:ext cx="8229600" cy="48275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altLang="en-US" sz="2000" dirty="0"/>
              <a:t> INSERTION-SORT</a:t>
            </a:r>
            <a:r>
              <a:rPr lang="en-US" altLang="en-US" sz="2000" i="1" dirty="0"/>
              <a:t>(A)</a:t>
            </a:r>
          </a:p>
          <a:p>
            <a:pPr>
              <a:buFontTx/>
              <a:buNone/>
            </a:pPr>
            <a:r>
              <a:rPr lang="en-US" altLang="en-US" sz="2000" b="1" dirty="0"/>
              <a:t>	for </a:t>
            </a:r>
            <a:r>
              <a:rPr lang="en-US" altLang="en-US" sz="2000" dirty="0">
                <a:latin typeface="Comic Sans MS" pitchFamily="66" charset="0"/>
              </a:rPr>
              <a:t>j ← 1</a:t>
            </a:r>
            <a:r>
              <a:rPr lang="en-US" altLang="en-US" sz="2000" dirty="0"/>
              <a:t> </a:t>
            </a:r>
            <a:r>
              <a:rPr lang="en-US" altLang="en-US" sz="2000" b="1" dirty="0"/>
              <a:t>to </a:t>
            </a:r>
            <a:r>
              <a:rPr lang="en-US" altLang="en-US" sz="2000" dirty="0"/>
              <a:t>n-1</a:t>
            </a:r>
          </a:p>
          <a:p>
            <a:pPr>
              <a:buFontTx/>
              <a:buNone/>
            </a:pPr>
            <a:r>
              <a:rPr lang="en-US" altLang="en-US" sz="2000" b="1" dirty="0"/>
              <a:t>		do </a:t>
            </a:r>
            <a:r>
              <a:rPr lang="en-US" altLang="en-US" sz="2000" dirty="0">
                <a:latin typeface="Comic Sans MS" pitchFamily="66" charset="0"/>
              </a:rPr>
              <a:t>key</a:t>
            </a:r>
            <a:r>
              <a:rPr lang="en-US" altLang="en-US" sz="2000" dirty="0"/>
              <a:t> ← </a:t>
            </a:r>
            <a:r>
              <a:rPr lang="en-US" altLang="en-US" sz="2000" dirty="0">
                <a:latin typeface="Comic Sans MS" pitchFamily="66" charset="0"/>
              </a:rPr>
              <a:t>A[ j ]</a:t>
            </a:r>
          </a:p>
          <a:p>
            <a:pPr>
              <a:buFontTx/>
              <a:buNone/>
            </a:pPr>
            <a:r>
              <a:rPr lang="en-US" altLang="en-US" sz="2000" dirty="0"/>
              <a:t>		     # Insert </a:t>
            </a:r>
            <a:r>
              <a:rPr lang="en-US" altLang="en-US" sz="2000" dirty="0">
                <a:latin typeface="Comic Sans MS" pitchFamily="66" charset="0"/>
              </a:rPr>
              <a:t>key</a:t>
            </a:r>
            <a:r>
              <a:rPr lang="en-US" altLang="en-US" sz="2000" dirty="0"/>
              <a:t> into the sorted sequence </a:t>
            </a:r>
            <a:r>
              <a:rPr lang="en-US" altLang="en-US" sz="2000" dirty="0">
                <a:latin typeface="Comic Sans MS" pitchFamily="66" charset="0"/>
              </a:rPr>
              <a:t>A[0 . . j-1]</a:t>
            </a: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		     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 ← j - 1</a:t>
            </a:r>
          </a:p>
          <a:p>
            <a:pPr>
              <a:buFontTx/>
              <a:buNone/>
            </a:pPr>
            <a:r>
              <a:rPr lang="en-US" altLang="en-US" sz="2000" b="1" dirty="0"/>
              <a:t>		     while 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 &gt;= 0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mic Sans MS" pitchFamily="66" charset="0"/>
              </a:rPr>
              <a:t>A[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] &gt; key</a:t>
            </a:r>
          </a:p>
          <a:p>
            <a:pPr>
              <a:buFontTx/>
              <a:buNone/>
            </a:pPr>
            <a:r>
              <a:rPr lang="en-US" altLang="en-US" sz="2000" dirty="0"/>
              <a:t>			</a:t>
            </a:r>
            <a:r>
              <a:rPr lang="en-US" altLang="en-US" sz="2000" b="1" dirty="0"/>
              <a:t>do </a:t>
            </a:r>
            <a:r>
              <a:rPr lang="en-US" altLang="en-US" sz="2000" dirty="0">
                <a:latin typeface="Comic Sans MS" pitchFamily="66" charset="0"/>
              </a:rPr>
              <a:t>A[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 + 1] ← A[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]</a:t>
            </a:r>
          </a:p>
          <a:p>
            <a:pPr>
              <a:buFontTx/>
              <a:buNone/>
            </a:pPr>
            <a:r>
              <a:rPr lang="en-US" altLang="en-US" sz="2000" dirty="0"/>
              <a:t>			      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 ← 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2000" dirty="0"/>
              <a:t>		     </a:t>
            </a:r>
            <a:r>
              <a:rPr lang="en-US" altLang="en-US" sz="2000" dirty="0">
                <a:latin typeface="Comic Sans MS" pitchFamily="66" charset="0"/>
              </a:rPr>
              <a:t>A[</a:t>
            </a:r>
            <a:r>
              <a:rPr lang="en-US" altLang="en-US" sz="2000" dirty="0" err="1">
                <a:latin typeface="Comic Sans MS" pitchFamily="66" charset="0"/>
              </a:rPr>
              <a:t>i</a:t>
            </a:r>
            <a:r>
              <a:rPr lang="en-US" altLang="en-US" sz="2000" dirty="0">
                <a:latin typeface="Comic Sans MS" pitchFamily="66" charset="0"/>
              </a:rPr>
              <a:t> + 1] ← key</a:t>
            </a:r>
          </a:p>
          <a:p>
            <a:r>
              <a:rPr lang="en-US" altLang="en-US" sz="2000" dirty="0"/>
              <a:t>Insertion sort – sorts the elements in place</a:t>
            </a:r>
            <a:endParaRPr lang="en-US" altLang="en-US" sz="2000" dirty="0">
              <a:latin typeface="Comic Sans MS" pitchFamily="66" charset="0"/>
            </a:endParaRP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4686300" y="1328738"/>
            <a:ext cx="4267200" cy="762000"/>
            <a:chOff x="528" y="1392"/>
            <a:chExt cx="2688" cy="480"/>
          </a:xfrm>
        </p:grpSpPr>
        <p:grpSp>
          <p:nvGrpSpPr>
            <p:cNvPr id="46091" name="Group 5"/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46100" name="Rectangle 6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en-US" dirty="0">
                    <a:solidFill>
                      <a:schemeClr val="accent2"/>
                    </a:solidFill>
                    <a:latin typeface="Arial" pitchFamily="34" charset="0"/>
                  </a:rPr>
                  <a:t>a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46101" name="Rectangle 7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en-US" dirty="0">
                    <a:solidFill>
                      <a:schemeClr val="accent2"/>
                    </a:solidFill>
                    <a:latin typeface="Arial" pitchFamily="34" charset="0"/>
                  </a:rPr>
                  <a:t>a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itchFamily="34" charset="0"/>
                  </a:rPr>
                  <a:t>6</a:t>
                </a:r>
              </a:p>
            </p:txBody>
          </p:sp>
          <p:sp>
            <p:nvSpPr>
              <p:cNvPr id="46102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en-US" dirty="0">
                    <a:solidFill>
                      <a:schemeClr val="accent2"/>
                    </a:solidFill>
                    <a:latin typeface="Arial" pitchFamily="34" charset="0"/>
                  </a:rPr>
                  <a:t>a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itchFamily="34" charset="0"/>
                  </a:rPr>
                  <a:t>5</a:t>
                </a:r>
              </a:p>
            </p:txBody>
          </p:sp>
          <p:sp>
            <p:nvSpPr>
              <p:cNvPr id="46103" name="Rectangle 9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en-US" dirty="0">
                    <a:solidFill>
                      <a:schemeClr val="accent2"/>
                    </a:solidFill>
                    <a:latin typeface="Arial" pitchFamily="34" charset="0"/>
                  </a:rPr>
                  <a:t>a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itchFamily="34" charset="0"/>
                  </a:rPr>
                  <a:t>4</a:t>
                </a:r>
              </a:p>
            </p:txBody>
          </p:sp>
          <p:sp>
            <p:nvSpPr>
              <p:cNvPr id="46104" name="Rectangle 10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en-US" dirty="0">
                    <a:solidFill>
                      <a:schemeClr val="accent2"/>
                    </a:solidFill>
                    <a:latin typeface="Arial" pitchFamily="34" charset="0"/>
                  </a:rPr>
                  <a:t>a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itchFamily="34" charset="0"/>
                  </a:rPr>
                  <a:t>3</a:t>
                </a:r>
              </a:p>
            </p:txBody>
          </p:sp>
          <p:sp>
            <p:nvSpPr>
              <p:cNvPr id="46105" name="Rectangle 1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en-US" dirty="0">
                    <a:solidFill>
                      <a:schemeClr val="accent2"/>
                    </a:solidFill>
                    <a:latin typeface="Arial" pitchFamily="34" charset="0"/>
                  </a:rPr>
                  <a:t>a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itchFamily="34" charset="0"/>
                  </a:rPr>
                  <a:t>2</a:t>
                </a:r>
              </a:p>
            </p:txBody>
          </p:sp>
          <p:sp>
            <p:nvSpPr>
              <p:cNvPr id="46106" name="Rectangle 12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en-US" dirty="0">
                    <a:solidFill>
                      <a:schemeClr val="accent2"/>
                    </a:solidFill>
                    <a:latin typeface="Arial" pitchFamily="34" charset="0"/>
                  </a:rPr>
                  <a:t>a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46107" name="Rectangle 13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altLang="en-US" dirty="0">
                    <a:solidFill>
                      <a:schemeClr val="accent2"/>
                    </a:solidFill>
                    <a:latin typeface="Arial" pitchFamily="34" charset="0"/>
                  </a:rPr>
                  <a:t>a</a:t>
                </a:r>
                <a:r>
                  <a:rPr lang="en-US" altLang="en-US" baseline="-25000" dirty="0">
                    <a:solidFill>
                      <a:schemeClr val="accent2"/>
                    </a:solidFill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46108" name="Line 14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46109" name="Line 15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46110" name="Line 16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46111" name="Line 17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46112" name="Line 1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46113" name="Line 19"/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46114" name="Line 20"/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46115" name="Line 21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46116" name="Line 22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46117" name="Line 2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46118" name="Line 24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US"/>
              </a:p>
            </p:txBody>
          </p:sp>
        </p:grpSp>
        <p:sp>
          <p:nvSpPr>
            <p:cNvPr id="46092" name="Text Box 25"/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1000" dirty="0"/>
                <a:t>0</a:t>
              </a:r>
            </a:p>
          </p:txBody>
        </p:sp>
        <p:sp>
          <p:nvSpPr>
            <p:cNvPr id="46093" name="Text Box 26"/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1000" dirty="0"/>
                <a:t>1</a:t>
              </a:r>
            </a:p>
          </p:txBody>
        </p:sp>
        <p:sp>
          <p:nvSpPr>
            <p:cNvPr id="46094" name="Text Box 27"/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1000" dirty="0"/>
                <a:t>2</a:t>
              </a:r>
            </a:p>
          </p:txBody>
        </p:sp>
        <p:sp>
          <p:nvSpPr>
            <p:cNvPr id="46095" name="Text Box 28"/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1000" dirty="0"/>
                <a:t>3</a:t>
              </a:r>
            </a:p>
          </p:txBody>
        </p:sp>
        <p:sp>
          <p:nvSpPr>
            <p:cNvPr id="46096" name="Text Box 29"/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1000" dirty="0"/>
                <a:t>4</a:t>
              </a:r>
            </a:p>
          </p:txBody>
        </p:sp>
        <p:sp>
          <p:nvSpPr>
            <p:cNvPr id="46097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1000" dirty="0"/>
                <a:t>5</a:t>
              </a:r>
            </a:p>
          </p:txBody>
        </p:sp>
        <p:sp>
          <p:nvSpPr>
            <p:cNvPr id="46098" name="Text Box 31"/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1000" dirty="0"/>
                <a:t>6</a:t>
              </a:r>
            </a:p>
          </p:txBody>
        </p:sp>
        <p:sp>
          <p:nvSpPr>
            <p:cNvPr id="46099" name="Text Box 32"/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1000" dirty="0"/>
                <a:t>7</a:t>
              </a:r>
            </a:p>
          </p:txBody>
        </p:sp>
      </p:grpSp>
      <p:grpSp>
        <p:nvGrpSpPr>
          <p:cNvPr id="46086" name="Group 33"/>
          <p:cNvGrpSpPr>
            <a:grpSpLocks/>
          </p:cNvGrpSpPr>
          <p:nvPr/>
        </p:nvGrpSpPr>
        <p:grpSpPr bwMode="auto">
          <a:xfrm>
            <a:off x="5476875" y="2243138"/>
            <a:ext cx="1022350" cy="595312"/>
            <a:chOff x="3936" y="2448"/>
            <a:chExt cx="644" cy="375"/>
          </a:xfrm>
        </p:grpSpPr>
        <p:sp>
          <p:nvSpPr>
            <p:cNvPr id="46088" name="Text Box 34"/>
            <p:cNvSpPr txBox="1">
              <a:spLocks noChangeArrowheads="1"/>
            </p:cNvSpPr>
            <p:nvPr/>
          </p:nvSpPr>
          <p:spPr bwMode="auto">
            <a:xfrm>
              <a:off x="4224" y="259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b="1"/>
                <a:t>key</a:t>
              </a:r>
            </a:p>
          </p:txBody>
        </p:sp>
        <p:sp>
          <p:nvSpPr>
            <p:cNvPr id="46089" name="Line 35"/>
            <p:cNvSpPr>
              <a:spLocks noChangeShapeType="1"/>
            </p:cNvSpPr>
            <p:nvPr/>
          </p:nvSpPr>
          <p:spPr bwMode="auto">
            <a:xfrm flipH="1">
              <a:off x="3936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Line 36"/>
            <p:cNvSpPr>
              <a:spLocks noChangeShapeType="1"/>
            </p:cNvSpPr>
            <p:nvPr/>
          </p:nvSpPr>
          <p:spPr bwMode="auto">
            <a:xfrm flipV="1">
              <a:off x="39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7" name="AutoShape 37"/>
          <p:cNvSpPr>
            <a:spLocks noChangeArrowheads="1"/>
          </p:cNvSpPr>
          <p:nvPr/>
        </p:nvSpPr>
        <p:spPr bwMode="auto">
          <a:xfrm rot="-8014074">
            <a:off x="1583531" y="2988469"/>
            <a:ext cx="131763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7772400" cy="838200"/>
          </a:xfrm>
        </p:spPr>
        <p:txBody>
          <a:bodyPr/>
          <a:lstStyle/>
          <a:p>
            <a:r>
              <a:rPr lang="en-US" altLang="en-US"/>
              <a:t>Big-O Notation</a:t>
            </a:r>
          </a:p>
        </p:txBody>
      </p:sp>
      <p:sp>
        <p:nvSpPr>
          <p:cNvPr id="481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82638" y="1371600"/>
            <a:ext cx="7772400" cy="4114800"/>
          </a:xfrm>
        </p:spPr>
        <p:txBody>
          <a:bodyPr/>
          <a:lstStyle/>
          <a:p>
            <a:r>
              <a:rPr lang="en-US" altLang="en-US" sz="2400"/>
              <a:t>Given functions </a:t>
            </a:r>
            <a:r>
              <a:rPr lang="en-US" altLang="en-US" sz="2400">
                <a:latin typeface="Cambria Math" pitchFamily="18" charset="0"/>
              </a:rPr>
              <a:t>f(n) </a:t>
            </a:r>
            <a:r>
              <a:rPr lang="en-US" altLang="en-US" sz="2400"/>
              <a:t>and </a:t>
            </a:r>
            <a:r>
              <a:rPr lang="en-US" altLang="en-US" sz="2400">
                <a:latin typeface="Cambria Math" pitchFamily="18" charset="0"/>
              </a:rPr>
              <a:t>g(n)</a:t>
            </a:r>
            <a:r>
              <a:rPr lang="en-US" altLang="en-US" sz="2800">
                <a:latin typeface="Cambria Math" pitchFamily="18" charset="0"/>
              </a:rPr>
              <a:t>, </a:t>
            </a:r>
            <a:r>
              <a:rPr lang="en-US" altLang="en-US" sz="2400"/>
              <a:t>we say that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600" b="1">
                <a:solidFill>
                  <a:schemeClr val="tx2"/>
                </a:solidFill>
                <a:latin typeface="Cambria Math" pitchFamily="18" charset="0"/>
              </a:rPr>
              <a:t> f(n) </a:t>
            </a:r>
            <a:r>
              <a:rPr lang="en-US" altLang="en-US" sz="2600" b="1">
                <a:solidFill>
                  <a:schemeClr val="tx2"/>
                </a:solidFill>
              </a:rPr>
              <a:t> </a:t>
            </a:r>
            <a:r>
              <a:rPr lang="en-US" altLang="en-US" sz="2600">
                <a:solidFill>
                  <a:schemeClr val="tx2"/>
                </a:solidFill>
              </a:rPr>
              <a:t>is  </a:t>
            </a:r>
            <a:r>
              <a:rPr lang="en-US" altLang="en-US" sz="2600" b="1">
                <a:solidFill>
                  <a:schemeClr val="tx2"/>
                </a:solidFill>
                <a:latin typeface="Cambria Math" pitchFamily="18" charset="0"/>
              </a:rPr>
              <a:t>O(g(n))</a:t>
            </a:r>
            <a:endParaRPr lang="en-US" altLang="en-US" sz="2600" b="1">
              <a:latin typeface="Cambria Math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/>
              <a:t> </a:t>
            </a:r>
            <a:r>
              <a:rPr lang="en-US" altLang="en-US" sz="2400"/>
              <a:t>if there exist positive constants </a:t>
            </a:r>
            <a:r>
              <a:rPr lang="en-US" altLang="en-US" sz="2400">
                <a:solidFill>
                  <a:schemeClr val="accent1"/>
                </a:solidFill>
                <a:latin typeface="Cambria Math" pitchFamily="18" charset="0"/>
              </a:rPr>
              <a:t>c</a:t>
            </a:r>
            <a:r>
              <a:rPr lang="en-US" altLang="en-US" sz="2400" baseline="-25000">
                <a:latin typeface="Cambria Math" pitchFamily="18" charset="0"/>
              </a:rPr>
              <a:t> </a:t>
            </a:r>
            <a:r>
              <a:rPr lang="en-US" altLang="en-US" sz="2400">
                <a:latin typeface="Cambria Math" pitchFamily="18" charset="0"/>
              </a:rPr>
              <a:t> </a:t>
            </a:r>
            <a:r>
              <a:rPr lang="en-US" altLang="en-US" sz="2400"/>
              <a:t>and </a:t>
            </a:r>
            <a:r>
              <a:rPr lang="en-US" altLang="en-US" sz="2400">
                <a:solidFill>
                  <a:srgbClr val="8C73D0"/>
                </a:solidFill>
                <a:latin typeface="Cambria Math" pitchFamily="18" charset="0"/>
              </a:rPr>
              <a:t>n</a:t>
            </a:r>
            <a:r>
              <a:rPr lang="en-US" altLang="en-US" sz="2400" baseline="-25000">
                <a:solidFill>
                  <a:srgbClr val="8C73D0"/>
                </a:solidFill>
                <a:latin typeface="Cambria Math" pitchFamily="18" charset="0"/>
              </a:rPr>
              <a:t>0</a:t>
            </a:r>
            <a:r>
              <a:rPr lang="en-US" altLang="en-US" sz="2400"/>
              <a:t> such that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800" b="1">
                <a:latin typeface="Cambria Math" pitchFamily="18" charset="0"/>
              </a:rPr>
              <a:t> </a:t>
            </a:r>
            <a:r>
              <a:rPr lang="en-US" altLang="en-US" sz="2600" b="1">
                <a:solidFill>
                  <a:schemeClr val="tx2"/>
                </a:solidFill>
                <a:latin typeface="Cambria Math" pitchFamily="18" charset="0"/>
              </a:rPr>
              <a:t>f(n) ≤ </a:t>
            </a:r>
            <a:r>
              <a:rPr lang="en-US" altLang="en-US" sz="2600" b="1">
                <a:solidFill>
                  <a:srgbClr val="8C73D0"/>
                </a:solidFill>
                <a:latin typeface="Cambria Math" pitchFamily="18" charset="0"/>
              </a:rPr>
              <a:t>c</a:t>
            </a:r>
            <a:r>
              <a:rPr lang="en-US" altLang="en-US" sz="2600" b="1">
                <a:solidFill>
                  <a:schemeClr val="tx2"/>
                </a:solidFill>
                <a:latin typeface="Cambria Math" pitchFamily="18" charset="0"/>
              </a:rPr>
              <a:t> g(n)  </a:t>
            </a:r>
            <a:r>
              <a:rPr lang="en-US" altLang="en-US" sz="2600">
                <a:solidFill>
                  <a:schemeClr val="tx2"/>
                </a:solidFill>
              </a:rPr>
              <a:t>for all  </a:t>
            </a:r>
            <a:r>
              <a:rPr lang="en-US" altLang="en-US" sz="2600" b="1">
                <a:solidFill>
                  <a:schemeClr val="tx2"/>
                </a:solidFill>
                <a:latin typeface="Cambria Math" pitchFamily="18" charset="0"/>
              </a:rPr>
              <a:t>n ≥</a:t>
            </a:r>
            <a:r>
              <a:rPr lang="en-US" altLang="en-US" sz="2600" b="1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en-US" sz="2600" b="1">
                <a:solidFill>
                  <a:srgbClr val="8C73D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altLang="en-US" sz="2600" b="1" baseline="-25000">
                <a:solidFill>
                  <a:srgbClr val="8C73D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altLang="en-US" sz="2600" b="1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lang="en-US" altLang="en-US" sz="2600" b="1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 sz="2800">
                <a:cs typeface="Times New Roman" pitchFamily="18" charset="0"/>
              </a:rPr>
              <a:t>Example: </a:t>
            </a:r>
            <a:r>
              <a:rPr lang="en-US" altLang="en-US" sz="2800">
                <a:latin typeface="Cambria Math" pitchFamily="18" charset="0"/>
                <a:cs typeface="Times New Roman" pitchFamily="18" charset="0"/>
              </a:rPr>
              <a:t>2n + 10 </a:t>
            </a:r>
            <a:r>
              <a:rPr lang="en-US" altLang="en-US" sz="2800">
                <a:cs typeface="Times New Roman" pitchFamily="18" charset="0"/>
              </a:rPr>
              <a:t>is </a:t>
            </a:r>
            <a:r>
              <a:rPr lang="en-US" altLang="en-US" sz="2800">
                <a:latin typeface="Cambria Math" pitchFamily="18" charset="0"/>
                <a:cs typeface="Times New Roman" pitchFamily="18" charset="0"/>
              </a:rPr>
              <a:t>O(n)</a:t>
            </a:r>
            <a:r>
              <a:rPr lang="en-US" altLang="en-US" sz="2800">
                <a:cs typeface="Times New Roman" pitchFamily="18" charset="0"/>
              </a:rPr>
              <a:t> </a:t>
            </a:r>
          </a:p>
          <a:p>
            <a:pPr lvl="1">
              <a:lnSpc>
                <a:spcPct val="70000"/>
              </a:lnSpc>
            </a:pPr>
            <a:r>
              <a:rPr lang="en-US" altLang="en-US" sz="2600">
                <a:cs typeface="Times New Roman" pitchFamily="18" charset="0"/>
              </a:rPr>
              <a:t>Pick </a:t>
            </a:r>
            <a:r>
              <a:rPr lang="en-US" altLang="en-US" sz="2600">
                <a:latin typeface="Cambria Math" pitchFamily="18" charset="0"/>
                <a:cs typeface="Times New Roman" pitchFamily="18" charset="0"/>
              </a:rPr>
              <a:t>c = 3 </a:t>
            </a:r>
            <a:r>
              <a:rPr lang="en-US" altLang="en-US" sz="2600">
                <a:cs typeface="Times New Roman" pitchFamily="18" charset="0"/>
              </a:rPr>
              <a:t>and </a:t>
            </a:r>
            <a:r>
              <a:rPr lang="en-US" altLang="en-US" sz="2600">
                <a:latin typeface="Cambria Math" pitchFamily="18" charset="0"/>
                <a:cs typeface="Times New Roman" pitchFamily="18" charset="0"/>
              </a:rPr>
              <a:t>n</a:t>
            </a:r>
            <a:r>
              <a:rPr lang="en-US" altLang="en-US" sz="2600" baseline="-25000">
                <a:latin typeface="Cambria Math" pitchFamily="18" charset="0"/>
                <a:cs typeface="Times New Roman" pitchFamily="18" charset="0"/>
              </a:rPr>
              <a:t>0</a:t>
            </a:r>
            <a:r>
              <a:rPr lang="en-US" altLang="en-US" sz="2600">
                <a:latin typeface="Cambria Math" pitchFamily="18" charset="0"/>
                <a:cs typeface="Times New Roman" pitchFamily="18" charset="0"/>
              </a:rPr>
              <a:t> = 10</a:t>
            </a:r>
          </a:p>
          <a:p>
            <a:pPr marL="547688"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000">
                <a:cs typeface="Times New Roman" pitchFamily="18" charset="0"/>
              </a:rPr>
              <a:t>	</a:t>
            </a:r>
            <a:r>
              <a:rPr lang="en-US" altLang="en-US">
                <a:latin typeface="Cambria Math" pitchFamily="18" charset="0"/>
                <a:cs typeface="Times New Roman" pitchFamily="18" charset="0"/>
              </a:rPr>
              <a:t>2n + 10 ≤ 3n</a:t>
            </a:r>
          </a:p>
          <a:p>
            <a:pPr marL="547688"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>
                <a:latin typeface="Cambria Math" pitchFamily="18" charset="0"/>
                <a:cs typeface="Times New Roman" pitchFamily="18" charset="0"/>
              </a:rPr>
              <a:t>	2(10) + 10 ≤ 3(10)</a:t>
            </a:r>
          </a:p>
          <a:p>
            <a:pPr marL="547688" lvl="2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>
                <a:latin typeface="Cambria Math" pitchFamily="18" charset="0"/>
                <a:cs typeface="Times New Roman" pitchFamily="18" charset="0"/>
              </a:rPr>
              <a:t>	30 ≤ 30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>
                <a:cs typeface="Times New Roman" pitchFamily="18" charset="0"/>
              </a:rPr>
              <a:t>	</a:t>
            </a:r>
            <a:endParaRPr lang="en-US" altLang="en-US" sz="2400" i="1">
              <a:latin typeface="Cambria Math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>
                <a:cs typeface="Times New Roman" pitchFamily="18" charset="0"/>
              </a:rPr>
              <a:t>	</a:t>
            </a:r>
            <a:endParaRPr lang="en-US" altLang="en-US" sz="2400" i="1">
              <a:latin typeface="Cambria Math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>
                <a:cs typeface="Times New Roman" pitchFamily="18" charset="0"/>
              </a:rPr>
              <a:t>	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13113-F84E-4FC6-9EAC-F05064D27C85}" type="slidenum">
              <a:rPr lang="en-US" altLang="en-US"/>
              <a:pPr/>
              <a:t>33</a:t>
            </a:fld>
            <a:endParaRPr lang="en-US" alt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4618038" y="3302000"/>
          <a:ext cx="460375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Chart" r:id="rId4" imgW="4608975" imgH="3712786" progId="Excel.Chart.8">
                  <p:embed/>
                </p:oleObj>
              </mc:Choice>
              <mc:Fallback>
                <p:oleObj name="Chart" r:id="rId4" imgW="4608975" imgH="3712786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3302000"/>
                        <a:ext cx="4603750" cy="370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Big-O Notation (continued)</a:t>
            </a:r>
          </a:p>
        </p:txBody>
      </p:sp>
      <p:sp>
        <p:nvSpPr>
          <p:cNvPr id="5017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/>
              <a:t>Example: </a:t>
            </a:r>
            <a:r>
              <a:rPr lang="en-US" altLang="en-US" sz="4000">
                <a:latin typeface="Cambria Math" pitchFamily="18" charset="0"/>
              </a:rPr>
              <a:t>n</a:t>
            </a:r>
            <a:r>
              <a:rPr lang="en-US" altLang="en-US" sz="4000" baseline="30000">
                <a:latin typeface="Cambria Math" pitchFamily="18" charset="0"/>
              </a:rPr>
              <a:t>2</a:t>
            </a:r>
            <a:r>
              <a:rPr lang="en-US" altLang="en-US"/>
              <a:t> is not </a:t>
            </a:r>
            <a:r>
              <a:rPr lang="en-US" altLang="en-US" sz="4000">
                <a:latin typeface="Cambria Math" pitchFamily="18" charset="0"/>
              </a:rPr>
              <a:t>O(n)</a:t>
            </a:r>
          </a:p>
          <a:p>
            <a:pPr marL="685800" lvl="2" indent="0">
              <a:buFont typeface="Wingdings" pitchFamily="2" charset="2"/>
              <a:buNone/>
            </a:pPr>
            <a:r>
              <a:rPr lang="en-US" altLang="en-US" sz="2900">
                <a:latin typeface="Cambria Math" pitchFamily="18" charset="0"/>
              </a:rPr>
              <a:t>n</a:t>
            </a:r>
            <a:r>
              <a:rPr lang="en-US" altLang="en-US" sz="2900" baseline="30000">
                <a:latin typeface="Cambria Math" pitchFamily="18" charset="0"/>
              </a:rPr>
              <a:t>2</a:t>
            </a:r>
            <a:r>
              <a:rPr lang="en-US" altLang="en-US" sz="2900">
                <a:latin typeface="Cambria Math" pitchFamily="18" charset="0"/>
              </a:rPr>
              <a:t> ≤ cn</a:t>
            </a:r>
          </a:p>
          <a:p>
            <a:pPr marL="685800" lvl="2" indent="0">
              <a:buFont typeface="Wingdings" pitchFamily="2" charset="2"/>
              <a:buNone/>
            </a:pPr>
            <a:r>
              <a:rPr lang="en-US" altLang="en-US" sz="2900">
                <a:latin typeface="Cambria Math" pitchFamily="18" charset="0"/>
              </a:rPr>
              <a:t>n ≤ c</a:t>
            </a:r>
          </a:p>
          <a:p>
            <a:pPr marL="365125" lvl="1" indent="0">
              <a:buFont typeface="Wingdings" pitchFamily="2" charset="2"/>
              <a:buNone/>
            </a:pPr>
            <a:r>
              <a:rPr lang="en-US" altLang="en-US"/>
              <a:t>The above inequality cannot be satisfied because </a:t>
            </a:r>
            <a:r>
              <a:rPr lang="en-US" altLang="en-US" sz="3200">
                <a:latin typeface="Cambria Math" pitchFamily="18" charset="0"/>
              </a:rPr>
              <a:t>c</a:t>
            </a:r>
            <a:r>
              <a:rPr lang="en-US" altLang="en-US"/>
              <a:t> must be a constant, therefore for any </a:t>
            </a:r>
            <a:r>
              <a:rPr lang="en-US" altLang="en-US" sz="3200">
                <a:latin typeface="Cambria Math" pitchFamily="18" charset="0"/>
              </a:rPr>
              <a:t>n &gt; c </a:t>
            </a:r>
            <a:r>
              <a:rPr lang="en-US" altLang="en-US"/>
              <a:t>the inequality is false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CE76AD-41F4-4D58-B654-49046091A3B1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Big-O and Growth Rate</a:t>
            </a:r>
          </a:p>
        </p:txBody>
      </p:sp>
      <p:sp>
        <p:nvSpPr>
          <p:cNvPr id="5120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/>
              <a:t>Big-O notation gives an upper bound on the growth rate of a function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We say “an algorithm is </a:t>
            </a:r>
            <a:r>
              <a:rPr lang="en-US" altLang="en-US" sz="2700">
                <a:latin typeface="Cambria Math" pitchFamily="18" charset="0"/>
              </a:rPr>
              <a:t>O(g(n))</a:t>
            </a:r>
            <a:r>
              <a:rPr lang="en-US" altLang="en-US" sz="2700"/>
              <a:t>”</a:t>
            </a:r>
            <a:r>
              <a:rPr lang="en-US" altLang="en-US" sz="2700">
                <a:latin typeface="Cambria Math" pitchFamily="18" charset="0"/>
              </a:rPr>
              <a:t> </a:t>
            </a:r>
            <a:r>
              <a:rPr lang="en-US" altLang="en-US" sz="2700"/>
              <a:t>if the growth rate of the algorithm is no more than the growth rate of </a:t>
            </a:r>
            <a:r>
              <a:rPr lang="en-US" altLang="en-US" sz="2700">
                <a:latin typeface="Cambria Math" pitchFamily="18" charset="0"/>
              </a:rPr>
              <a:t>g(n)</a:t>
            </a:r>
            <a:endParaRPr lang="en-US" altLang="en-US" sz="3100">
              <a:latin typeface="Cambria Math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700"/>
              <a:t>We saw on the previous slide that </a:t>
            </a:r>
            <a:r>
              <a:rPr lang="en-US" altLang="en-US" sz="2700">
                <a:latin typeface="Cambria Math" pitchFamily="18" charset="0"/>
              </a:rPr>
              <a:t>n</a:t>
            </a:r>
            <a:r>
              <a:rPr lang="en-US" altLang="en-US" sz="2700" baseline="30000">
                <a:latin typeface="Cambria Math" pitchFamily="18" charset="0"/>
              </a:rPr>
              <a:t>2</a:t>
            </a:r>
            <a:r>
              <a:rPr lang="en-US" altLang="en-US" sz="2700"/>
              <a:t> is not </a:t>
            </a:r>
            <a:r>
              <a:rPr lang="en-US" altLang="en-US" sz="2700">
                <a:latin typeface="Cambria Math" pitchFamily="18" charset="0"/>
              </a:rPr>
              <a:t>O(n)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But </a:t>
            </a:r>
            <a:r>
              <a:rPr lang="en-US" altLang="en-US" sz="2700">
                <a:latin typeface="Cambria Math" pitchFamily="18" charset="0"/>
              </a:rPr>
              <a:t>n</a:t>
            </a:r>
            <a:r>
              <a:rPr lang="en-US" altLang="en-US" sz="2400"/>
              <a:t> is </a:t>
            </a:r>
            <a:r>
              <a:rPr lang="en-US" altLang="en-US" sz="2700">
                <a:latin typeface="Cambria Math" pitchFamily="18" charset="0"/>
              </a:rPr>
              <a:t>O(n</a:t>
            </a:r>
            <a:r>
              <a:rPr lang="en-US" altLang="en-US" sz="2700" baseline="30000">
                <a:latin typeface="Cambria Math" pitchFamily="18" charset="0"/>
              </a:rPr>
              <a:t>2</a:t>
            </a:r>
            <a:r>
              <a:rPr lang="en-US" altLang="en-US" sz="2700">
                <a:latin typeface="Cambria Math" pitchFamily="18" charset="0"/>
              </a:rPr>
              <a:t>)</a:t>
            </a:r>
            <a:endParaRPr lang="en-US" altLang="en-US" sz="2400">
              <a:latin typeface="Cambria Math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/>
              <a:t>And </a:t>
            </a:r>
            <a:r>
              <a:rPr lang="en-US" altLang="en-US" sz="2700">
                <a:latin typeface="Cambria Math" pitchFamily="18" charset="0"/>
              </a:rPr>
              <a:t>n</a:t>
            </a:r>
            <a:r>
              <a:rPr lang="en-US" altLang="en-US" sz="2700" baseline="30000">
                <a:latin typeface="Cambria Math" pitchFamily="18" charset="0"/>
              </a:rPr>
              <a:t>2</a:t>
            </a:r>
            <a:r>
              <a:rPr lang="en-US" altLang="en-US" sz="2400" baseline="30000">
                <a:latin typeface="Lucida Calligraphy" pitchFamily="66" charset="0"/>
              </a:rPr>
              <a:t> </a:t>
            </a:r>
            <a:r>
              <a:rPr lang="en-US" altLang="en-US" sz="2400"/>
              <a:t>is </a:t>
            </a:r>
            <a:r>
              <a:rPr lang="en-US" altLang="en-US" sz="2700">
                <a:latin typeface="Cambria Math" pitchFamily="18" charset="0"/>
              </a:rPr>
              <a:t>O(n</a:t>
            </a:r>
            <a:r>
              <a:rPr lang="en-US" altLang="en-US" sz="2700" baseline="30000">
                <a:latin typeface="Cambria Math" pitchFamily="18" charset="0"/>
              </a:rPr>
              <a:t>3</a:t>
            </a:r>
            <a:r>
              <a:rPr lang="en-US" altLang="en-US" sz="2700">
                <a:latin typeface="Cambria Math" pitchFamily="18" charset="0"/>
              </a:rPr>
              <a:t>)</a:t>
            </a:r>
            <a:endParaRPr lang="en-US" altLang="en-US" sz="2400">
              <a:latin typeface="Cambria Math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/>
              <a:t>Why? Because Big-O is an upper bound!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2DE18-0975-4808-AC28-74247042E4B0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Big-O Rules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/>
              <a:t>If </a:t>
            </a:r>
            <a:r>
              <a:rPr lang="en-US" sz="3000">
                <a:latin typeface="Cambria Math" pitchFamily="18" charset="0"/>
              </a:rPr>
              <a:t>f(n)</a:t>
            </a:r>
            <a:r>
              <a:rPr lang="en-US" sz="3300">
                <a:latin typeface="Cambria Math" pitchFamily="18" charset="0"/>
              </a:rPr>
              <a:t> </a:t>
            </a:r>
            <a:r>
              <a:rPr lang="en-US" sz="3000"/>
              <a:t>is a polynomial of degree</a:t>
            </a:r>
            <a:r>
              <a:rPr lang="en-US" sz="2400"/>
              <a:t> </a:t>
            </a:r>
            <a:r>
              <a:rPr lang="en-US" sz="3000">
                <a:latin typeface="Cambria Math" pitchFamily="18" charset="0"/>
              </a:rPr>
              <a:t>d</a:t>
            </a:r>
            <a:r>
              <a:rPr lang="en-US" sz="3000"/>
              <a:t>, then </a:t>
            </a:r>
            <a:r>
              <a:rPr lang="en-US" sz="3000">
                <a:latin typeface="Cambria Math" pitchFamily="18" charset="0"/>
              </a:rPr>
              <a:t>f(n)</a:t>
            </a:r>
            <a:r>
              <a:rPr lang="en-US" sz="2400">
                <a:latin typeface="Lucida Calligraphy" pitchFamily="66" charset="0"/>
              </a:rPr>
              <a:t> </a:t>
            </a:r>
            <a:r>
              <a:rPr lang="en-US" sz="3000"/>
              <a:t>is </a:t>
            </a:r>
            <a:r>
              <a:rPr lang="en-US" sz="3000">
                <a:latin typeface="Cambria Math" pitchFamily="18" charset="0"/>
              </a:rPr>
              <a:t>O(n</a:t>
            </a:r>
            <a:r>
              <a:rPr lang="en-US" sz="3000" baseline="30000">
                <a:latin typeface="Cambria Math" pitchFamily="18" charset="0"/>
              </a:rPr>
              <a:t>d</a:t>
            </a:r>
            <a:r>
              <a:rPr lang="en-US" sz="3000">
                <a:latin typeface="Cambria Math" pitchFamily="18" charset="0"/>
              </a:rPr>
              <a:t>)</a:t>
            </a:r>
            <a:r>
              <a:rPr lang="en-US" sz="2400"/>
              <a:t>. </a:t>
            </a:r>
            <a:r>
              <a:rPr lang="en-US" sz="3000"/>
              <a:t>In other words:</a:t>
            </a:r>
          </a:p>
          <a:p>
            <a:pPr lvl="1">
              <a:lnSpc>
                <a:spcPct val="80000"/>
              </a:lnSpc>
            </a:pPr>
            <a:r>
              <a:rPr lang="en-US" sz="2600"/>
              <a:t>forget about lower-order terms</a:t>
            </a:r>
          </a:p>
          <a:p>
            <a:pPr lvl="1">
              <a:lnSpc>
                <a:spcPct val="80000"/>
              </a:lnSpc>
            </a:pPr>
            <a:r>
              <a:rPr lang="en-US" sz="2600"/>
              <a:t>forget about constant factors</a:t>
            </a:r>
          </a:p>
          <a:p>
            <a:pPr lvl="1">
              <a:lnSpc>
                <a:spcPct val="80000"/>
              </a:lnSpc>
            </a:pPr>
            <a:endParaRPr lang="en-US" sz="2600"/>
          </a:p>
          <a:p>
            <a:pPr>
              <a:lnSpc>
                <a:spcPct val="80000"/>
              </a:lnSpc>
            </a:pPr>
            <a:r>
              <a:rPr lang="en-US" sz="3000"/>
              <a:t>Use the smallest possible degree</a:t>
            </a:r>
          </a:p>
          <a:p>
            <a:pPr lvl="1">
              <a:lnSpc>
                <a:spcPct val="80000"/>
              </a:lnSpc>
            </a:pPr>
            <a:r>
              <a:rPr lang="en-US" sz="2600"/>
              <a:t>It’s true that </a:t>
            </a:r>
            <a:r>
              <a:rPr lang="en-US">
                <a:latin typeface="Cambria Math" pitchFamily="18" charset="0"/>
              </a:rPr>
              <a:t>2n</a:t>
            </a:r>
            <a:r>
              <a:rPr lang="en-US" sz="2600"/>
              <a:t> is </a:t>
            </a:r>
            <a:r>
              <a:rPr lang="en-US">
                <a:latin typeface="Cambria Math" pitchFamily="18" charset="0"/>
              </a:rPr>
              <a:t>O(n</a:t>
            </a:r>
            <a:r>
              <a:rPr lang="en-US" baseline="30000">
                <a:latin typeface="Cambria Math" pitchFamily="18" charset="0"/>
              </a:rPr>
              <a:t>50</a:t>
            </a:r>
            <a:r>
              <a:rPr lang="en-US">
                <a:latin typeface="Cambria Math" pitchFamily="18" charset="0"/>
              </a:rPr>
              <a:t>)</a:t>
            </a:r>
            <a:r>
              <a:rPr lang="en-US" sz="2600"/>
              <a:t>, but that’s not a helpful upper bound</a:t>
            </a:r>
          </a:p>
          <a:p>
            <a:pPr lvl="1">
              <a:lnSpc>
                <a:spcPct val="80000"/>
              </a:lnSpc>
            </a:pPr>
            <a:r>
              <a:rPr lang="en-US" sz="2600"/>
              <a:t>Instead, say it’s </a:t>
            </a:r>
            <a:r>
              <a:rPr lang="en-US">
                <a:latin typeface="Cambria Math" pitchFamily="18" charset="0"/>
              </a:rPr>
              <a:t>O(n)</a:t>
            </a:r>
            <a:r>
              <a:rPr lang="en-US" sz="2600"/>
              <a:t>, discarding the constant factor and using the smallest possible degree</a:t>
            </a: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E0F257-3DFB-4CD1-8F7E-ABDD1345D6F5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Constants in Algorithm Analysis</a:t>
            </a:r>
          </a:p>
        </p:txBody>
      </p:sp>
      <p:sp>
        <p:nvSpPr>
          <p:cNvPr id="5427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Find the number of primitive operations executed as a function</a:t>
            </a:r>
            <a:r>
              <a:rPr lang="en-US" altLang="en-US" sz="2000">
                <a:latin typeface="Cambria Math" pitchFamily="18" charset="0"/>
              </a:rPr>
              <a:t> </a:t>
            </a:r>
            <a:r>
              <a:rPr lang="en-US" altLang="en-US" sz="2400">
                <a:latin typeface="Cambria Math" pitchFamily="18" charset="0"/>
              </a:rPr>
              <a:t>(T) </a:t>
            </a:r>
            <a:r>
              <a:rPr lang="en-US" altLang="en-US" sz="2400"/>
              <a:t>of the input size</a:t>
            </a:r>
          </a:p>
          <a:p>
            <a:pPr lvl="1"/>
            <a:r>
              <a:rPr lang="en-US" altLang="en-US" sz="2000">
                <a:latin typeface="Consolas" pitchFamily="49" charset="0"/>
              </a:rPr>
              <a:t>first</a:t>
            </a:r>
            <a:r>
              <a:rPr lang="en-US" altLang="en-US" sz="2000"/>
              <a:t>: </a:t>
            </a:r>
            <a:r>
              <a:rPr lang="en-US" altLang="en-US" sz="2400">
                <a:latin typeface="Cambria Math" pitchFamily="18" charset="0"/>
              </a:rPr>
              <a:t>T(n) = 2</a:t>
            </a:r>
          </a:p>
          <a:p>
            <a:pPr lvl="1"/>
            <a:r>
              <a:rPr lang="en-US" altLang="en-US" sz="2000">
                <a:latin typeface="Consolas" pitchFamily="49" charset="0"/>
              </a:rPr>
              <a:t>argmax</a:t>
            </a:r>
            <a:r>
              <a:rPr lang="en-US" altLang="en-US" sz="2000"/>
              <a:t>: </a:t>
            </a:r>
            <a:r>
              <a:rPr lang="en-US" altLang="en-US" sz="2400">
                <a:latin typeface="Cambria Math" pitchFamily="18" charset="0"/>
              </a:rPr>
              <a:t>T(n) = 5n + 2</a:t>
            </a:r>
          </a:p>
          <a:p>
            <a:pPr lvl="1"/>
            <a:r>
              <a:rPr lang="en-US" altLang="en-US" sz="2000">
                <a:latin typeface="Consolas" pitchFamily="49" charset="0"/>
              </a:rPr>
              <a:t>possible_products</a:t>
            </a:r>
            <a:r>
              <a:rPr lang="en-US" altLang="en-US" sz="2000"/>
              <a:t>: </a:t>
            </a:r>
            <a:r>
              <a:rPr lang="en-US" altLang="en-US" sz="2400">
                <a:latin typeface="Cambria Math" pitchFamily="18" charset="0"/>
              </a:rPr>
              <a:t>T(n) = 5n</a:t>
            </a:r>
            <a:r>
              <a:rPr lang="en-US" altLang="en-US" sz="2400" baseline="30000">
                <a:latin typeface="Cambria Math" pitchFamily="18" charset="0"/>
              </a:rPr>
              <a:t>2</a:t>
            </a:r>
            <a:r>
              <a:rPr lang="en-US" altLang="en-US" sz="2400">
                <a:latin typeface="Cambria Math" pitchFamily="18" charset="0"/>
              </a:rPr>
              <a:t> + n + 3</a:t>
            </a:r>
            <a:endParaRPr lang="en-US" altLang="en-US">
              <a:latin typeface="Cambria Math" pitchFamily="18" charset="0"/>
            </a:endParaRPr>
          </a:p>
          <a:p>
            <a:r>
              <a:rPr lang="en-US" altLang="en-US" sz="2400"/>
              <a:t>In the future we can skip counting operations and replace any constants with </a:t>
            </a:r>
            <a:r>
              <a:rPr lang="en-US" altLang="en-US" sz="2800">
                <a:latin typeface="Cambria Math" pitchFamily="18" charset="0"/>
              </a:rPr>
              <a:t>c</a:t>
            </a:r>
            <a:r>
              <a:rPr lang="en-US" altLang="en-US" sz="2400"/>
              <a:t> since they become irrelevant as </a:t>
            </a:r>
            <a:r>
              <a:rPr lang="en-US" altLang="en-US" sz="2800">
                <a:latin typeface="Cambria Math" pitchFamily="18" charset="0"/>
              </a:rPr>
              <a:t>n</a:t>
            </a:r>
            <a:r>
              <a:rPr lang="en-US" altLang="en-US" sz="2400"/>
              <a:t> grows</a:t>
            </a:r>
          </a:p>
          <a:p>
            <a:pPr lvl="1"/>
            <a:r>
              <a:rPr lang="en-US" altLang="en-US" sz="2000">
                <a:latin typeface="Consolas" pitchFamily="49" charset="0"/>
              </a:rPr>
              <a:t>first</a:t>
            </a:r>
            <a:r>
              <a:rPr lang="en-US" altLang="en-US" sz="2000"/>
              <a:t>: </a:t>
            </a:r>
            <a:r>
              <a:rPr lang="en-US" altLang="en-US" sz="2400">
                <a:latin typeface="Cambria Math" pitchFamily="18" charset="0"/>
              </a:rPr>
              <a:t>T(n) = c </a:t>
            </a:r>
          </a:p>
          <a:p>
            <a:pPr lvl="1"/>
            <a:r>
              <a:rPr lang="en-US" altLang="en-US" sz="2000">
                <a:latin typeface="Consolas" pitchFamily="49" charset="0"/>
              </a:rPr>
              <a:t>argmax</a:t>
            </a:r>
            <a:r>
              <a:rPr lang="en-US" altLang="en-US" sz="2000"/>
              <a:t>: </a:t>
            </a:r>
            <a:r>
              <a:rPr lang="en-US" altLang="en-US" sz="2400">
                <a:latin typeface="Cambria Math" pitchFamily="18" charset="0"/>
              </a:rPr>
              <a:t>T(n) = c</a:t>
            </a:r>
            <a:r>
              <a:rPr lang="en-US" altLang="en-US" sz="2400" baseline="-25000">
                <a:latin typeface="Cambria Math" pitchFamily="18" charset="0"/>
              </a:rPr>
              <a:t>0</a:t>
            </a:r>
            <a:r>
              <a:rPr lang="en-US" altLang="en-US" sz="2400">
                <a:latin typeface="Cambria Math" pitchFamily="18" charset="0"/>
              </a:rPr>
              <a:t>n + c</a:t>
            </a:r>
            <a:r>
              <a:rPr lang="en-US" altLang="en-US" sz="2400" baseline="-25000">
                <a:latin typeface="Cambria Math" pitchFamily="18" charset="0"/>
              </a:rPr>
              <a:t>1</a:t>
            </a:r>
          </a:p>
          <a:p>
            <a:pPr lvl="1"/>
            <a:r>
              <a:rPr lang="en-US" altLang="en-US" sz="2000">
                <a:latin typeface="Consolas" pitchFamily="49" charset="0"/>
              </a:rPr>
              <a:t>possible_products: </a:t>
            </a:r>
            <a:r>
              <a:rPr lang="en-US" altLang="en-US" sz="2400">
                <a:latin typeface="Cambria Math" pitchFamily="18" charset="0"/>
              </a:rPr>
              <a:t>T(n) = c</a:t>
            </a:r>
            <a:r>
              <a:rPr lang="en-US" altLang="en-US" sz="2400" baseline="-25000">
                <a:latin typeface="Cambria Math" pitchFamily="18" charset="0"/>
              </a:rPr>
              <a:t>0</a:t>
            </a:r>
            <a:r>
              <a:rPr lang="en-US" altLang="en-US" sz="2400">
                <a:latin typeface="Cambria Math" pitchFamily="18" charset="0"/>
              </a:rPr>
              <a:t>n</a:t>
            </a:r>
            <a:r>
              <a:rPr lang="en-US" altLang="en-US" sz="2400" baseline="30000">
                <a:latin typeface="Cambria Math" pitchFamily="18" charset="0"/>
              </a:rPr>
              <a:t>2</a:t>
            </a:r>
            <a:r>
              <a:rPr lang="en-US" altLang="en-US" sz="2400">
                <a:latin typeface="Cambria Math" pitchFamily="18" charset="0"/>
              </a:rPr>
              <a:t> + n + c</a:t>
            </a:r>
            <a:r>
              <a:rPr lang="en-US" altLang="en-US" sz="2400" baseline="-25000">
                <a:latin typeface="Cambria Math" pitchFamily="18" charset="0"/>
              </a:rPr>
              <a:t>1</a:t>
            </a:r>
          </a:p>
          <a:p>
            <a:endParaRPr lang="en-US" altLang="en-US" sz="2000"/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CF3796-A766-4052-88F2-B4A4B6C3DF96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>
            <a:blip r:embed="rId2" cstate="print"/>
            <a:stretch>
              <a:fillRect l="-3137" b="-24468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632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/>
          <a:lstStyle/>
          <a:p>
            <a:r>
              <a:rPr lang="en-US" altLang="en-US" sz="2400"/>
              <a:t>Easy to express </a:t>
            </a:r>
            <a:r>
              <a:rPr lang="en-US" altLang="en-US" sz="2800">
                <a:latin typeface="Cambria Math" pitchFamily="18" charset="0"/>
              </a:rPr>
              <a:t>T</a:t>
            </a:r>
            <a:r>
              <a:rPr lang="en-US" altLang="en-US" sz="2400">
                <a:latin typeface="Lucida Calligraphy" pitchFamily="66" charset="0"/>
              </a:rPr>
              <a:t> </a:t>
            </a:r>
            <a:r>
              <a:rPr lang="en-US" altLang="en-US" sz="2400">
                <a:sym typeface="Wingdings" pitchFamily="2" charset="2"/>
              </a:rPr>
              <a:t>in big-O</a:t>
            </a:r>
            <a:r>
              <a:rPr lang="en-US" altLang="en-US" sz="2400"/>
              <a:t> by dropping constants and lower-order terms</a:t>
            </a:r>
          </a:p>
          <a:p>
            <a:r>
              <a:rPr lang="en-US" altLang="en-US" sz="2400"/>
              <a:t>In big-O notation</a:t>
            </a:r>
          </a:p>
          <a:p>
            <a:pPr lvl="1"/>
            <a:r>
              <a:rPr lang="en-US" altLang="en-US" sz="2000">
                <a:latin typeface="Consolas" pitchFamily="49" charset="0"/>
              </a:rPr>
              <a:t>first</a:t>
            </a:r>
            <a:r>
              <a:rPr lang="en-US" altLang="en-US" sz="2000"/>
              <a:t> is </a:t>
            </a:r>
            <a:r>
              <a:rPr lang="en-US" altLang="en-US" sz="2400">
                <a:latin typeface="Cambria Math" pitchFamily="18" charset="0"/>
              </a:rPr>
              <a:t>O(1)</a:t>
            </a:r>
            <a:endParaRPr lang="en-US" altLang="en-US" sz="2000">
              <a:latin typeface="Cambria Math" pitchFamily="18" charset="0"/>
            </a:endParaRPr>
          </a:p>
          <a:p>
            <a:pPr lvl="1"/>
            <a:r>
              <a:rPr lang="en-US" altLang="en-US" sz="2000">
                <a:latin typeface="Consolas" pitchFamily="49" charset="0"/>
              </a:rPr>
              <a:t>argmax</a:t>
            </a:r>
            <a:r>
              <a:rPr lang="en-US" altLang="en-US" sz="2000"/>
              <a:t> is </a:t>
            </a:r>
            <a:r>
              <a:rPr lang="en-US" altLang="en-US" sz="2400">
                <a:latin typeface="Cambria Math" pitchFamily="18" charset="0"/>
              </a:rPr>
              <a:t>O(n)</a:t>
            </a:r>
            <a:endParaRPr lang="en-US" altLang="en-US" sz="2000">
              <a:latin typeface="Cambria Math" pitchFamily="18" charset="0"/>
            </a:endParaRPr>
          </a:p>
          <a:p>
            <a:pPr lvl="1"/>
            <a:r>
              <a:rPr lang="en-US" altLang="en-US" sz="2000">
                <a:latin typeface="Consolas" pitchFamily="49" charset="0"/>
              </a:rPr>
              <a:t>possible_products</a:t>
            </a:r>
            <a:r>
              <a:rPr lang="en-US" altLang="en-US" sz="2000"/>
              <a:t> is </a:t>
            </a:r>
            <a:r>
              <a:rPr lang="en-US" altLang="en-US" sz="2400">
                <a:latin typeface="Cambria Math" pitchFamily="18" charset="0"/>
              </a:rPr>
              <a:t>O(n</a:t>
            </a:r>
            <a:r>
              <a:rPr lang="en-US" altLang="en-US" sz="2400" baseline="30000">
                <a:latin typeface="Cambria Math" pitchFamily="18" charset="0"/>
              </a:rPr>
              <a:t>2</a:t>
            </a:r>
            <a:r>
              <a:rPr lang="en-US" altLang="en-US" sz="2400">
                <a:latin typeface="Cambria Math" pitchFamily="18" charset="0"/>
              </a:rPr>
              <a:t>)</a:t>
            </a:r>
            <a:endParaRPr lang="en-US" altLang="en-US" sz="2000">
              <a:latin typeface="Cambria Math" pitchFamily="18" charset="0"/>
            </a:endParaRPr>
          </a:p>
          <a:p>
            <a:r>
              <a:rPr lang="en-US" altLang="en-US" sz="2400"/>
              <a:t>The convention for representing </a:t>
            </a:r>
            <a:r>
              <a:rPr lang="en-US" altLang="en-US" sz="2800">
                <a:latin typeface="Cambria Math" pitchFamily="18" charset="0"/>
              </a:rPr>
              <a:t>T(n) = c </a:t>
            </a:r>
            <a:r>
              <a:rPr lang="en-US" altLang="en-US" sz="2400"/>
              <a:t>in big-O is </a:t>
            </a:r>
            <a:r>
              <a:rPr lang="en-US" altLang="en-US" sz="2800">
                <a:latin typeface="Cambria Math" pitchFamily="18" charset="0"/>
              </a:rPr>
              <a:t>O(1)</a:t>
            </a:r>
            <a:r>
              <a:rPr lang="en-US" altLang="en-US" sz="2400">
                <a:latin typeface="Lucida Calligraphy" pitchFamily="66" charset="0"/>
              </a:rPr>
              <a:t>.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E4CCC-9080-45C4-9390-636DD5233856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DA02BE-C192-4949-A997-8F1B688570C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7348" name="Rectangle 1026"/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More Big-Oh Examples</a:t>
            </a:r>
          </a:p>
        </p:txBody>
      </p:sp>
      <p:sp>
        <p:nvSpPr>
          <p:cNvPr id="57349" name="Rectangle 1027"/>
          <p:cNvSpPr>
            <a:spLocks noChangeArrowheads="1"/>
          </p:cNvSpPr>
          <p:nvPr/>
        </p:nvSpPr>
        <p:spPr bwMode="auto">
          <a:xfrm>
            <a:off x="685800" y="1447800"/>
            <a:ext cx="781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Blip>
                <a:blip r:embed="rId3"/>
              </a:buBlip>
            </a:pPr>
            <a:r>
              <a:rPr lang="en-US" altLang="en-US" sz="2800"/>
              <a:t>7n-2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 altLang="en-US" sz="2800"/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487363" y="1930400"/>
            <a:ext cx="781843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lvl="1" indent="-2286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000"/>
              <a:t>7n-2 is O(n)</a:t>
            </a:r>
          </a:p>
          <a:p>
            <a:pPr marL="628650" lvl="1" indent="-2286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000"/>
              <a:t>need c &gt; 0 and n</a:t>
            </a:r>
            <a:r>
              <a:rPr lang="en-US" altLang="en-US" sz="2000" baseline="-25000"/>
              <a:t>0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18" charset="2"/>
              </a:rPr>
              <a:t> 1 such that</a:t>
            </a:r>
            <a:r>
              <a:rPr lang="en-US" altLang="en-US" sz="2000"/>
              <a:t> 7n-2 </a:t>
            </a:r>
            <a:r>
              <a:rPr lang="en-US" altLang="en-US" sz="2000">
                <a:sym typeface="Symbol" pitchFamily="18" charset="2"/>
              </a:rPr>
              <a:t> c</a:t>
            </a:r>
            <a:r>
              <a:rPr lang="en-US" altLang="en-US" sz="2000">
                <a:cs typeface="Arial" pitchFamily="34" charset="0"/>
                <a:sym typeface="Symbol" pitchFamily="18" charset="2"/>
              </a:rPr>
              <a:t>•n for n </a:t>
            </a:r>
            <a:r>
              <a:rPr lang="en-US" altLang="en-US" sz="2000">
                <a:sym typeface="Symbol" pitchFamily="18" charset="2"/>
              </a:rPr>
              <a:t> n</a:t>
            </a:r>
            <a:r>
              <a:rPr lang="en-US" altLang="en-US" sz="2000" baseline="-25000">
                <a:sym typeface="Symbol" pitchFamily="18" charset="2"/>
              </a:rPr>
              <a:t>0</a:t>
            </a:r>
            <a:endParaRPr lang="en-US" altLang="en-US" sz="2000">
              <a:sym typeface="Symbol" pitchFamily="18" charset="2"/>
            </a:endParaRPr>
          </a:p>
          <a:p>
            <a:pPr marL="628650" lvl="1" indent="-2286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000">
                <a:sym typeface="Symbol" pitchFamily="18" charset="2"/>
              </a:rPr>
              <a:t>this is true for c = 7 and </a:t>
            </a:r>
            <a:r>
              <a:rPr lang="en-US" altLang="en-US" sz="2000"/>
              <a:t>n</a:t>
            </a:r>
            <a:r>
              <a:rPr lang="en-US" altLang="en-US" sz="2000" baseline="-25000"/>
              <a:t>0</a:t>
            </a:r>
            <a:r>
              <a:rPr lang="en-US" altLang="en-US" sz="2000">
                <a:sym typeface="Symbol" pitchFamily="18" charset="2"/>
              </a:rPr>
              <a:t> = 1</a:t>
            </a:r>
            <a:endParaRPr lang="en-US" altLang="en-US" sz="2000" baseline="-25000"/>
          </a:p>
          <a:p>
            <a:pPr marL="285750" indent="-28575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US" altLang="en-US" sz="2000">
              <a:cs typeface="Arial" pitchFamily="34" charset="0"/>
            </a:endParaRPr>
          </a:p>
        </p:txBody>
      </p:sp>
      <p:sp>
        <p:nvSpPr>
          <p:cNvPr id="57351" name="Rectangle 1029"/>
          <p:cNvSpPr>
            <a:spLocks noChangeArrowheads="1"/>
          </p:cNvSpPr>
          <p:nvPr/>
        </p:nvSpPr>
        <p:spPr bwMode="auto">
          <a:xfrm>
            <a:off x="685800" y="3124200"/>
            <a:ext cx="781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en-US" sz="2800"/>
              <a:t>3n</a:t>
            </a:r>
            <a:r>
              <a:rPr lang="en-US" altLang="en-US" sz="2800" baseline="30000"/>
              <a:t>3</a:t>
            </a:r>
            <a:r>
              <a:rPr lang="en-US" altLang="en-US" sz="2800"/>
              <a:t> + 20n</a:t>
            </a:r>
            <a:r>
              <a:rPr lang="en-US" altLang="en-US" sz="2800" baseline="30000"/>
              <a:t>2</a:t>
            </a:r>
            <a:r>
              <a:rPr lang="en-US" altLang="en-US" sz="2800"/>
              <a:t> + 5</a:t>
            </a:r>
          </a:p>
          <a:p>
            <a:pPr marL="285750" indent="-28575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457200" y="35814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lvl="1" indent="-2286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000"/>
              <a:t>3n</a:t>
            </a:r>
            <a:r>
              <a:rPr lang="en-US" altLang="en-US" sz="2000" baseline="30000"/>
              <a:t>3</a:t>
            </a:r>
            <a:r>
              <a:rPr lang="en-US" altLang="en-US" sz="2000"/>
              <a:t> + 20n</a:t>
            </a:r>
            <a:r>
              <a:rPr lang="en-US" altLang="en-US" sz="2000" baseline="30000"/>
              <a:t>2</a:t>
            </a:r>
            <a:r>
              <a:rPr lang="en-US" altLang="en-US" sz="2000"/>
              <a:t> + 5 is O(n</a:t>
            </a:r>
            <a:r>
              <a:rPr lang="en-US" altLang="en-US" sz="2000" baseline="30000"/>
              <a:t>3</a:t>
            </a:r>
            <a:r>
              <a:rPr lang="en-US" altLang="en-US" sz="2000"/>
              <a:t>)</a:t>
            </a:r>
          </a:p>
          <a:p>
            <a:pPr marL="628650" lvl="1" indent="-2286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000"/>
              <a:t>need c &gt; 0 and n</a:t>
            </a:r>
            <a:r>
              <a:rPr lang="en-US" altLang="en-US" sz="2000" baseline="-25000"/>
              <a:t>0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18" charset="2"/>
              </a:rPr>
              <a:t> 1 such that</a:t>
            </a:r>
            <a:r>
              <a:rPr lang="en-US" altLang="en-US" sz="2000"/>
              <a:t> 3n</a:t>
            </a:r>
            <a:r>
              <a:rPr lang="en-US" altLang="en-US" sz="2000" baseline="30000"/>
              <a:t>3</a:t>
            </a:r>
            <a:r>
              <a:rPr lang="en-US" altLang="en-US" sz="2000"/>
              <a:t> + 20n</a:t>
            </a:r>
            <a:r>
              <a:rPr lang="en-US" altLang="en-US" sz="2000" baseline="30000"/>
              <a:t>2</a:t>
            </a:r>
            <a:r>
              <a:rPr lang="en-US" altLang="en-US" sz="2000"/>
              <a:t> + 5 </a:t>
            </a:r>
            <a:r>
              <a:rPr lang="en-US" altLang="en-US" sz="2000">
                <a:sym typeface="Symbol" pitchFamily="18" charset="2"/>
              </a:rPr>
              <a:t> c</a:t>
            </a:r>
            <a:r>
              <a:rPr lang="en-US" altLang="en-US" sz="2000">
                <a:cs typeface="Arial" pitchFamily="34" charset="0"/>
                <a:sym typeface="Symbol" pitchFamily="18" charset="2"/>
              </a:rPr>
              <a:t>•n</a:t>
            </a:r>
            <a:r>
              <a:rPr lang="en-US" altLang="en-US" sz="2000" baseline="30000">
                <a:cs typeface="Arial" pitchFamily="34" charset="0"/>
                <a:sym typeface="Symbol" pitchFamily="18" charset="2"/>
              </a:rPr>
              <a:t>3</a:t>
            </a:r>
            <a:r>
              <a:rPr lang="en-US" altLang="en-US" sz="2000">
                <a:cs typeface="Arial" pitchFamily="34" charset="0"/>
                <a:sym typeface="Symbol" pitchFamily="18" charset="2"/>
              </a:rPr>
              <a:t> for n </a:t>
            </a:r>
            <a:r>
              <a:rPr lang="en-US" altLang="en-US" sz="2000">
                <a:sym typeface="Symbol" pitchFamily="18" charset="2"/>
              </a:rPr>
              <a:t> n</a:t>
            </a:r>
            <a:r>
              <a:rPr lang="en-US" altLang="en-US" sz="2000" baseline="-25000">
                <a:sym typeface="Symbol" pitchFamily="18" charset="2"/>
              </a:rPr>
              <a:t>0</a:t>
            </a:r>
            <a:endParaRPr lang="en-US" altLang="en-US" sz="2000">
              <a:sym typeface="Symbol" pitchFamily="18" charset="2"/>
            </a:endParaRPr>
          </a:p>
          <a:p>
            <a:pPr marL="628650" lvl="1" indent="-2286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000">
                <a:sym typeface="Symbol" pitchFamily="18" charset="2"/>
              </a:rPr>
              <a:t>this is true for c = 4 and </a:t>
            </a:r>
            <a:r>
              <a:rPr lang="en-US" altLang="en-US" sz="2000"/>
              <a:t>n</a:t>
            </a:r>
            <a:r>
              <a:rPr lang="en-US" altLang="en-US" sz="2000" baseline="-25000"/>
              <a:t>0</a:t>
            </a:r>
            <a:r>
              <a:rPr lang="en-US" altLang="en-US" sz="2000">
                <a:sym typeface="Symbol" pitchFamily="18" charset="2"/>
              </a:rPr>
              <a:t> = 21</a:t>
            </a:r>
            <a:endParaRPr lang="en-US" altLang="en-US" sz="2000"/>
          </a:p>
        </p:txBody>
      </p:sp>
      <p:sp>
        <p:nvSpPr>
          <p:cNvPr id="57353" name="Rectangle 1031"/>
          <p:cNvSpPr>
            <a:spLocks noChangeArrowheads="1"/>
          </p:cNvSpPr>
          <p:nvPr/>
        </p:nvSpPr>
        <p:spPr bwMode="auto">
          <a:xfrm>
            <a:off x="685800" y="4724400"/>
            <a:ext cx="7818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en-US" sz="2800"/>
              <a:t>3 log n + 5</a:t>
            </a:r>
          </a:p>
        </p:txBody>
      </p:sp>
      <p:sp>
        <p:nvSpPr>
          <p:cNvPr id="39944" name="Rectangle 1032"/>
          <p:cNvSpPr>
            <a:spLocks noChangeArrowheads="1"/>
          </p:cNvSpPr>
          <p:nvPr/>
        </p:nvSpPr>
        <p:spPr bwMode="auto">
          <a:xfrm>
            <a:off x="533400" y="52578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lvl="1" indent="-2286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000"/>
              <a:t>3 log n + 5 is O(log n)</a:t>
            </a:r>
          </a:p>
          <a:p>
            <a:pPr marL="628650" lvl="1" indent="-2286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000"/>
              <a:t>need c &gt; 0 and n</a:t>
            </a:r>
            <a:r>
              <a:rPr lang="en-US" altLang="en-US" sz="2000" baseline="-25000"/>
              <a:t>0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18" charset="2"/>
              </a:rPr>
              <a:t> 1 such that</a:t>
            </a:r>
            <a:r>
              <a:rPr lang="en-US" altLang="en-US" sz="2000"/>
              <a:t> 3 log n + 5 </a:t>
            </a:r>
            <a:r>
              <a:rPr lang="en-US" altLang="en-US" sz="2000">
                <a:sym typeface="Symbol" pitchFamily="18" charset="2"/>
              </a:rPr>
              <a:t> c</a:t>
            </a:r>
            <a:r>
              <a:rPr lang="en-US" altLang="en-US" sz="2000">
                <a:cs typeface="Arial" pitchFamily="34" charset="0"/>
                <a:sym typeface="Symbol" pitchFamily="18" charset="2"/>
              </a:rPr>
              <a:t>•log n for n </a:t>
            </a:r>
            <a:r>
              <a:rPr lang="en-US" altLang="en-US" sz="2000">
                <a:sym typeface="Symbol" pitchFamily="18" charset="2"/>
              </a:rPr>
              <a:t> n</a:t>
            </a:r>
            <a:r>
              <a:rPr lang="en-US" altLang="en-US" sz="2000" baseline="-25000">
                <a:sym typeface="Symbol" pitchFamily="18" charset="2"/>
              </a:rPr>
              <a:t>0</a:t>
            </a:r>
            <a:endParaRPr lang="en-US" altLang="en-US" sz="2000">
              <a:sym typeface="Symbol" pitchFamily="18" charset="2"/>
            </a:endParaRPr>
          </a:p>
          <a:p>
            <a:pPr marL="628650" lvl="1" indent="-2286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000">
                <a:sym typeface="Symbol" pitchFamily="18" charset="2"/>
              </a:rPr>
              <a:t>this is true for c = 8 and </a:t>
            </a:r>
            <a:r>
              <a:rPr lang="en-US" altLang="en-US" sz="2000"/>
              <a:t>n</a:t>
            </a:r>
            <a:r>
              <a:rPr lang="en-US" altLang="en-US" sz="2000" baseline="-25000"/>
              <a:t>0</a:t>
            </a:r>
            <a:r>
              <a:rPr lang="en-US" altLang="en-US" sz="2000">
                <a:sym typeface="Symbol" pitchFamily="18" charset="2"/>
              </a:rPr>
              <a:t> = 2</a:t>
            </a:r>
            <a:endParaRPr lang="en-US" altLang="en-US"/>
          </a:p>
        </p:txBody>
      </p:sp>
      <p:graphicFrame>
        <p:nvGraphicFramePr>
          <p:cNvPr id="57355" name="Object 1033"/>
          <p:cNvGraphicFramePr>
            <a:graphicFrameLocks noChangeAspect="1"/>
          </p:cNvGraphicFramePr>
          <p:nvPr/>
        </p:nvGraphicFramePr>
        <p:xfrm>
          <a:off x="6705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Clip" r:id="rId4" imgW="1804737" imgH="1190201" progId="MS_ClipArt_Gallery.5">
                  <p:embed/>
                </p:oleObj>
              </mc:Choice>
              <mc:Fallback>
                <p:oleObj name="Clip" r:id="rId4" imgW="1804737" imgH="1190201" progId="MS_ClipArt_Gallery.5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Date Placeholder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  <p:bldP spid="3994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9525A1-33CB-4928-9706-43A62434B76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Experimental Studies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419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Write a program implementing the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Run the program with inputs of varying size and composition, noting the time needed: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Plot the results</a:t>
            </a:r>
          </a:p>
        </p:txBody>
      </p:sp>
      <p:graphicFrame>
        <p:nvGraphicFramePr>
          <p:cNvPr id="9222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510088" y="1752600"/>
          <a:ext cx="44291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Chart" r:id="rId3" imgW="4191000" imgH="4127500" progId="MSGraph.Chart.8">
                  <p:embed followColorScheme="full"/>
                </p:oleObj>
              </mc:Choice>
              <mc:Fallback>
                <p:oleObj name="Chart" r:id="rId3" imgW="4191000" imgH="41275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1752600"/>
                        <a:ext cx="4429125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  <p:pic>
        <p:nvPicPr>
          <p:cNvPr id="9224" name="Picture 1"/>
          <p:cNvPicPr>
            <a:picLocks noChangeAspect="1"/>
          </p:cNvPicPr>
          <p:nvPr/>
        </p:nvPicPr>
        <p:blipFill>
          <a:blip r:embed="rId5" cstate="print"/>
          <a:srcRect r="47501"/>
          <a:stretch>
            <a:fillRect/>
          </a:stretch>
        </p:blipFill>
        <p:spPr bwMode="auto">
          <a:xfrm>
            <a:off x="1143000" y="4419600"/>
            <a:ext cx="32004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9399CC-0CF6-4B71-A86A-F4D5ABF194D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Big-Oh and Growth Rate</a:t>
            </a:r>
          </a:p>
        </p:txBody>
      </p:sp>
      <p:sp>
        <p:nvSpPr>
          <p:cNvPr id="583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01000" cy="2590800"/>
          </a:xfrm>
        </p:spPr>
        <p:txBody>
          <a:bodyPr/>
          <a:lstStyle/>
          <a:p>
            <a:pPr eaLnBrk="1" hangingPunct="1"/>
            <a:r>
              <a:rPr lang="en-US" altLang="en-US" sz="2400"/>
              <a:t>The big-Oh notation gives an upper bound on the growth rate of a function</a:t>
            </a:r>
          </a:p>
          <a:p>
            <a:pPr eaLnBrk="1" hangingPunct="1"/>
            <a:r>
              <a:rPr lang="en-US" altLang="en-US" sz="2400"/>
              <a:t>The statement </a:t>
            </a:r>
            <a:r>
              <a:rPr lang="ja-JP" altLang="en-US" sz="2400"/>
              <a:t>“</a:t>
            </a:r>
            <a:r>
              <a:rPr lang="en-US" altLang="ja-JP" sz="24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ja-JP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ja-JP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ja-JP" sz="240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ja-JP" sz="2400"/>
              <a:t>is </a:t>
            </a:r>
            <a:r>
              <a:rPr lang="en-US" altLang="ja-JP" sz="2400" b="1" i="1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ja-JP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ja-JP" sz="2400" b="1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ja-JP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ja-JP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ja-JP" sz="2400">
                <a:latin typeface="Times New Roman" pitchFamily="18" charset="0"/>
                <a:sym typeface="Symbol" pitchFamily="18" charset="2"/>
              </a:rPr>
              <a:t>))</a:t>
            </a:r>
            <a:r>
              <a:rPr lang="ja-JP" altLang="en-US" sz="2400"/>
              <a:t>”</a:t>
            </a:r>
            <a:r>
              <a:rPr lang="en-US" altLang="ja-JP" sz="2400"/>
              <a:t> means that the growth rate of </a:t>
            </a:r>
            <a:r>
              <a:rPr lang="en-US" altLang="ja-JP" sz="2400" b="1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ja-JP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ja-JP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ja-JP" sz="240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ja-JP" sz="2400"/>
              <a:t>is no more than the growth rate of </a:t>
            </a:r>
            <a:r>
              <a:rPr lang="en-US" altLang="ja-JP" sz="2400" b="1" i="1"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ja-JP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ja-JP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ja-JP" sz="240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en-US" sz="2400"/>
              <a:t>We can use the big-Oh notation to rank functions according to their growth rate</a:t>
            </a:r>
          </a:p>
        </p:txBody>
      </p:sp>
      <p:graphicFrame>
        <p:nvGraphicFramePr>
          <p:cNvPr id="24648" name="Group 72"/>
          <p:cNvGraphicFramePr>
            <a:graphicFrameLocks noGrp="1"/>
          </p:cNvGraphicFramePr>
          <p:nvPr/>
        </p:nvGraphicFramePr>
        <p:xfrm>
          <a:off x="1066800" y="4343400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grows more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397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6C283C-F525-4737-89E4-7C10DCA91CA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Asymptotic Algorithm Analysis</a:t>
            </a:r>
          </a:p>
        </p:txBody>
      </p:sp>
      <p:sp>
        <p:nvSpPr>
          <p:cNvPr id="593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asymptotic analysis of an algorithm determines the running time in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perform the asymptotic analysis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en-US" sz="2000" dirty="0"/>
              <a:t>We find the worst-case number of primitive operations executed as a function of the input size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en-US" sz="2000" dirty="0"/>
              <a:t>We express this function with big-Oh 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Example:</a:t>
            </a:r>
          </a:p>
          <a:p>
            <a:pPr marL="1028700" lvl="1" indent="-228600" eaLnBrk="1" hangingPunct="1">
              <a:lnSpc>
                <a:spcPct val="90000"/>
              </a:lnSpc>
            </a:pPr>
            <a:r>
              <a:rPr lang="en-US" altLang="en-US" sz="2000" dirty="0"/>
              <a:t>We say that algorithm </a:t>
            </a:r>
            <a:r>
              <a:rPr lang="en-US" altLang="en-US" sz="2000" b="1" dirty="0" err="1">
                <a:latin typeface="Times New Roman" pitchFamily="18" charset="0"/>
              </a:rPr>
              <a:t>argmax</a:t>
            </a:r>
            <a:r>
              <a:rPr lang="en-US" altLang="en-US" sz="2000" b="1" dirty="0">
                <a:latin typeface="Times New Roman" pitchFamily="18" charset="0"/>
              </a:rPr>
              <a:t> </a:t>
            </a:r>
            <a:r>
              <a:rPr lang="ja-JP" altLang="en-US" sz="2000"/>
              <a:t>“</a:t>
            </a:r>
            <a:r>
              <a:rPr lang="en-US" altLang="ja-JP" sz="2000" dirty="0"/>
              <a:t>runs in </a:t>
            </a:r>
            <a:r>
              <a:rPr lang="en-US" altLang="ja-JP" sz="2000" b="1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ja-JP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ja-JP" sz="20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ja-JP" sz="2000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ja-JP" sz="2000" dirty="0"/>
              <a:t>time</a:t>
            </a:r>
            <a:r>
              <a:rPr lang="ja-JP" altLang="en-US" sz="2000"/>
              <a:t>”</a:t>
            </a:r>
            <a:endParaRPr lang="en-US" altLang="ja-JP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Since constant factors and lower-order terms are eventually dropped anyhow, we can disregard them when counting primitive operations</a:t>
            </a:r>
          </a:p>
        </p:txBody>
      </p:sp>
      <p:sp>
        <p:nvSpPr>
          <p:cNvPr id="5939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7BDDF-76CE-4041-8B7E-9EAAC559508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Computing Prefix Averages</a:t>
            </a:r>
          </a:p>
        </p:txBody>
      </p:sp>
      <p:sp>
        <p:nvSpPr>
          <p:cNvPr id="614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434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We further illustrate asymptotic analysis with two algorithms for prefix averages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 b="1" i="1">
                <a:latin typeface="Times New Roman" pitchFamily="18" charset="0"/>
              </a:rPr>
              <a:t>i</a:t>
            </a:r>
            <a:r>
              <a:rPr lang="en-US" altLang="en-US" sz="2400"/>
              <a:t>-th prefix average of an array </a:t>
            </a:r>
            <a:r>
              <a:rPr lang="en-US" altLang="en-US" sz="2400" b="1" i="1">
                <a:latin typeface="Times New Roman" pitchFamily="18" charset="0"/>
              </a:rPr>
              <a:t>X</a:t>
            </a:r>
            <a:r>
              <a:rPr lang="en-US" altLang="en-US" sz="2400"/>
              <a:t> is average of the first 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 1) </a:t>
            </a:r>
            <a:r>
              <a:rPr lang="en-US" altLang="en-US" sz="2400"/>
              <a:t>elements of </a:t>
            </a:r>
            <a:r>
              <a:rPr lang="en-US" altLang="en-US" sz="2400" b="1" i="1">
                <a:latin typeface="Times New Roman" pitchFamily="18" charset="0"/>
              </a:rPr>
              <a:t>X</a:t>
            </a:r>
            <a:r>
              <a:rPr lang="en-US" altLang="en-US" sz="2400" b="1">
                <a:latin typeface="Times New Roman" pitchFamily="18" charset="0"/>
              </a:rPr>
              <a:t>:</a:t>
            </a:r>
            <a:endParaRPr lang="en-US" altLang="en-US" sz="240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000" b="1" i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en-US" sz="2000" b="1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>
                <a:latin typeface="Symbol" pitchFamily="18" charset="2"/>
                <a:sym typeface="Symbol" pitchFamily="18" charset="2"/>
              </a:rPr>
              <a:t>= (</a:t>
            </a:r>
            <a:r>
              <a:rPr lang="en-US" altLang="en-US" sz="20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[0] </a:t>
            </a:r>
            <a:r>
              <a:rPr lang="en-US" altLang="en-US" sz="240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[1] </a:t>
            </a:r>
            <a:r>
              <a:rPr lang="en-US" altLang="en-US" sz="240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000">
                <a:latin typeface="Times New Roman" pitchFamily="18" charset="0"/>
              </a:rPr>
              <a:t>… </a:t>
            </a:r>
            <a:r>
              <a:rPr lang="en-US" altLang="en-US" sz="2400">
                <a:latin typeface="Symbol" pitchFamily="18" charset="2"/>
                <a:sym typeface="Symbol" pitchFamily="18" charset="2"/>
              </a:rPr>
              <a:t>+</a:t>
            </a:r>
            <a:r>
              <a:rPr lang="en-US" altLang="en-US" sz="2000">
                <a:latin typeface="Times New Roman" pitchFamily="18" charset="0"/>
              </a:rPr>
              <a:t> </a:t>
            </a:r>
            <a:r>
              <a:rPr lang="en-US" altLang="en-US" sz="2000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en-US" sz="2000" b="1" i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])/(</a:t>
            </a:r>
            <a:r>
              <a:rPr lang="en-US" altLang="en-US" sz="2000" i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+1)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Computing the array </a:t>
            </a:r>
            <a:r>
              <a:rPr lang="en-US" altLang="en-US" sz="2400" b="1" i="1">
                <a:latin typeface="Times New Roman" pitchFamily="18" charset="0"/>
              </a:rPr>
              <a:t>A</a:t>
            </a:r>
            <a:r>
              <a:rPr lang="en-US" altLang="en-US" sz="2400"/>
              <a:t> of prefix averages of another array </a:t>
            </a:r>
            <a:r>
              <a:rPr lang="en-US" altLang="en-US" sz="2400" b="1" i="1">
                <a:latin typeface="Times New Roman" pitchFamily="18" charset="0"/>
              </a:rPr>
              <a:t>X</a:t>
            </a:r>
            <a:r>
              <a:rPr lang="en-US" altLang="en-US" sz="2400"/>
              <a:t> has applications to financial analysis</a:t>
            </a:r>
          </a:p>
        </p:txBody>
      </p:sp>
      <p:graphicFrame>
        <p:nvGraphicFramePr>
          <p:cNvPr id="61446" name="Object 5"/>
          <p:cNvGraphicFramePr>
            <a:graphicFrameLocks noChangeAspect="1"/>
          </p:cNvGraphicFramePr>
          <p:nvPr/>
        </p:nvGraphicFramePr>
        <p:xfrm>
          <a:off x="5334000" y="1676400"/>
          <a:ext cx="34194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Worksheet" r:id="rId3" imgW="3162300" imgH="3606800" progId="Excel.Sheet.8">
                  <p:embed/>
                </p:oleObj>
              </mc:Choice>
              <mc:Fallback>
                <p:oleObj name="Worksheet" r:id="rId3" imgW="3162300" imgH="36068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3419475" cy="431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E47055-AF33-48D7-811B-4EB4EDEAEB7C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Prefix Averages (Quadratic)</a:t>
            </a:r>
          </a:p>
        </p:txBody>
      </p:sp>
      <p:sp>
        <p:nvSpPr>
          <p:cNvPr id="62469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002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altLang="en-US"/>
              <a:t>The following algorithm computes prefix averages in quadratic time by applying the definition</a:t>
            </a:r>
          </a:p>
        </p:txBody>
      </p:sp>
      <p:sp>
        <p:nvSpPr>
          <p:cNvPr id="62470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  <p:pic>
        <p:nvPicPr>
          <p:cNvPr id="62471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743200"/>
            <a:ext cx="8001000" cy="300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634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94D91C-CECF-45BC-B50F-95C40237036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Progression</a:t>
            </a:r>
          </a:p>
        </p:txBody>
      </p:sp>
      <p:sp>
        <p:nvSpPr>
          <p:cNvPr id="634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3886200" cy="3962400"/>
          </a:xfrm>
        </p:spPr>
        <p:txBody>
          <a:bodyPr/>
          <a:lstStyle/>
          <a:p>
            <a:pPr eaLnBrk="1" hangingPunct="1"/>
            <a:r>
              <a:rPr lang="en-US" altLang="en-US" sz="2400"/>
              <a:t>The running time of </a:t>
            </a:r>
            <a:r>
              <a:rPr lang="en-US" altLang="en-US" sz="2400" b="1" i="1">
                <a:latin typeface="Times New Roman" pitchFamily="18" charset="0"/>
              </a:rPr>
              <a:t>prefixAverage1 </a:t>
            </a:r>
            <a:r>
              <a:rPr lang="en-US" altLang="en-US" sz="2400"/>
              <a:t>is</a:t>
            </a:r>
            <a:br>
              <a:rPr lang="en-US" altLang="en-US" sz="2400"/>
            </a:br>
            <a:r>
              <a:rPr lang="en-US" altLang="en-US" sz="2400" b="1" i="1">
                <a:latin typeface="Times New Roman" pitchFamily="18" charset="0"/>
              </a:rPr>
              <a:t>O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(1 </a:t>
            </a:r>
            <a:r>
              <a:rPr lang="en-US" altLang="en-US" sz="2400">
                <a:latin typeface="Symbol" pitchFamily="18" charset="2"/>
                <a:sym typeface="Symbol" pitchFamily="18" charset="2"/>
              </a:rPr>
              <a:t>+ 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2 </a:t>
            </a:r>
            <a:r>
              <a:rPr lang="en-US" altLang="en-US" sz="2400">
                <a:latin typeface="Symbol" pitchFamily="18" charset="2"/>
                <a:sym typeface="Symbol" pitchFamily="18" charset="2"/>
              </a:rPr>
              <a:t>+ 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…</a:t>
            </a:r>
            <a:r>
              <a:rPr lang="en-US" altLang="en-US" sz="2400">
                <a:latin typeface="Symbol" pitchFamily="18" charset="2"/>
                <a:sym typeface="Symbol" pitchFamily="18" charset="2"/>
              </a:rPr>
              <a:t>+ </a:t>
            </a:r>
            <a:r>
              <a:rPr lang="en-US" altLang="en-US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)</a:t>
            </a:r>
            <a:endParaRPr lang="en-US" altLang="en-US" sz="2400"/>
          </a:p>
          <a:p>
            <a:pPr eaLnBrk="1" hangingPunct="1"/>
            <a:r>
              <a:rPr lang="en-US" altLang="en-US" sz="2400"/>
              <a:t>The sum of the first </a:t>
            </a:r>
            <a:r>
              <a:rPr lang="en-US" altLang="en-US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/>
              <a:t> integers is </a:t>
            </a:r>
            <a:r>
              <a:rPr lang="en-US" altLang="en-US" sz="2400" b="1" i="1">
                <a:latin typeface="Times New Roman" pitchFamily="18" charset="0"/>
              </a:rPr>
              <a:t>n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>
                <a:latin typeface="Times New Roman" pitchFamily="18" charset="0"/>
              </a:rPr>
              <a:t>n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>
                <a:latin typeface="Symbol" pitchFamily="18" charset="2"/>
                <a:sym typeface="Symbol" pitchFamily="18" charset="2"/>
              </a:rPr>
              <a:t>+ 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1) </a:t>
            </a:r>
            <a:r>
              <a:rPr lang="en-US" altLang="en-US" sz="2400" b="1">
                <a:latin typeface="Symbol" pitchFamily="18" charset="2"/>
                <a:sym typeface="Symbol" pitchFamily="18" charset="2"/>
              </a:rPr>
              <a:t>/ 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2</a:t>
            </a:r>
          </a:p>
          <a:p>
            <a:pPr lvl="1" eaLnBrk="1" hangingPunct="1"/>
            <a:r>
              <a:rPr lang="en-US" altLang="en-US" sz="2000">
                <a:sym typeface="Symbol" pitchFamily="18" charset="2"/>
              </a:rPr>
              <a:t>There is a simple visual proof of this fact</a:t>
            </a:r>
          </a:p>
          <a:p>
            <a:pPr eaLnBrk="1" hangingPunct="1"/>
            <a:r>
              <a:rPr lang="en-US" altLang="en-US" sz="2400"/>
              <a:t>Thus, algorithm </a:t>
            </a:r>
            <a:r>
              <a:rPr lang="en-US" altLang="en-US" sz="2400" b="1" i="1">
                <a:latin typeface="Times New Roman" pitchFamily="18" charset="0"/>
              </a:rPr>
              <a:t>prefixAverage1 </a:t>
            </a:r>
            <a:r>
              <a:rPr lang="en-US" altLang="en-US" sz="2400"/>
              <a:t>runs in </a:t>
            </a:r>
            <a:r>
              <a:rPr lang="en-US" altLang="en-US" sz="2400" b="1" i="1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sz="2400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en-US" sz="2400"/>
              <a:t>time </a:t>
            </a:r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4876800" y="1514475"/>
          <a:ext cx="3981450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Chart" r:id="rId3" imgW="3771900" imgH="4051300" progId="MSGraph.Chart.8">
                  <p:embed followColorScheme="full"/>
                </p:oleObj>
              </mc:Choice>
              <mc:Fallback>
                <p:oleObj name="Chart" r:id="rId3" imgW="3771900" imgH="405130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14475"/>
                        <a:ext cx="3981450" cy="4562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F8D769-3052-4D58-8734-FF418E3401F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609600" y="3048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Prefix Averages 2 (Looks Better)</a:t>
            </a:r>
          </a:p>
        </p:txBody>
      </p:sp>
      <p:sp>
        <p:nvSpPr>
          <p:cNvPr id="64517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002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altLang="en-US"/>
              <a:t>The following algorithm uses an internal Python function to simplify the code</a:t>
            </a:r>
            <a:endParaRPr lang="en-US" altLang="en-US" b="1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891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Algorithm </a:t>
            </a:r>
            <a:r>
              <a:rPr lang="en-US" b="1" i="1" dirty="0"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prefixAverage2 </a:t>
            </a:r>
            <a:r>
              <a:rPr lang="en-US" b="1" dirty="0"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still</a:t>
            </a:r>
            <a:r>
              <a:rPr lang="en-US" b="1" i="1" dirty="0"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runs in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n</a:t>
            </a:r>
            <a:r>
              <a:rPr lang="en-US" b="1" baseline="300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)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time!</a:t>
            </a:r>
          </a:p>
        </p:txBody>
      </p:sp>
      <p:sp>
        <p:nvSpPr>
          <p:cNvPr id="64519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  <p:pic>
        <p:nvPicPr>
          <p:cNvPr id="64520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895600"/>
            <a:ext cx="80772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58EE4E-146B-41F4-9EB8-D0BCD0B51E8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609600" y="3048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Prefix Averages 3 (Linear Time)</a:t>
            </a:r>
          </a:p>
        </p:txBody>
      </p:sp>
      <p:sp>
        <p:nvSpPr>
          <p:cNvPr id="6554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002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altLang="en-US"/>
              <a:t>The following algorithm computes prefix averages in linear time by keeping a running sum</a:t>
            </a:r>
            <a:endParaRPr lang="en-US" altLang="en-US" b="1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5542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altLang="en-US"/>
              <a:t>Algorithm </a:t>
            </a:r>
            <a:r>
              <a:rPr lang="en-US" altLang="en-US" b="1" i="1">
                <a:latin typeface="Times New Roman" pitchFamily="18" charset="0"/>
                <a:sym typeface="Symbol" pitchFamily="18" charset="2"/>
              </a:rPr>
              <a:t>prefixAverage3 </a:t>
            </a:r>
            <a:r>
              <a:rPr lang="en-US" altLang="en-US"/>
              <a:t>runs in </a:t>
            </a:r>
            <a:r>
              <a:rPr lang="en-US" altLang="en-US" b="1" i="1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en-US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b="1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en-US"/>
              <a:t>time </a:t>
            </a:r>
          </a:p>
        </p:txBody>
      </p:sp>
      <p:sp>
        <p:nvSpPr>
          <p:cNvPr id="65543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  <p:pic>
        <p:nvPicPr>
          <p:cNvPr id="65544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78486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665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2DC1F0-13F1-4D44-8AB6-8522A620AC1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665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800600" y="2438400"/>
            <a:ext cx="411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FF1414"/>
                </a:solidFill>
              </a:rPr>
              <a:t>properties of logarithms: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/>
              <a:t>(</a:t>
            </a:r>
            <a:r>
              <a:rPr lang="en-US" altLang="en-US" sz="2000" dirty="0" err="1"/>
              <a:t>xy</a:t>
            </a:r>
            <a:r>
              <a:rPr lang="en-US" altLang="en-US" sz="2000" dirty="0"/>
              <a:t>) = </a:t>
            </a: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x</a:t>
            </a:r>
            <a:r>
              <a:rPr lang="en-US" altLang="en-US" sz="2000" dirty="0"/>
              <a:t> + </a:t>
            </a: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y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/>
              <a:t> (x/y) = </a:t>
            </a: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x</a:t>
            </a:r>
            <a:r>
              <a:rPr lang="en-US" altLang="en-US" sz="2000" dirty="0"/>
              <a:t> - </a:t>
            </a: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y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x</a:t>
            </a:r>
            <a:r>
              <a:rPr lang="en-US" altLang="en-US" sz="2000" baseline="30000" dirty="0" err="1"/>
              <a:t>a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alog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x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b</a:t>
            </a:r>
            <a:r>
              <a:rPr lang="en-US" altLang="en-US" sz="2000" dirty="0" err="1"/>
              <a:t>a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x</a:t>
            </a:r>
            <a:r>
              <a:rPr lang="en-US" altLang="en-US" sz="2000" dirty="0" err="1"/>
              <a:t>a</a:t>
            </a:r>
            <a:r>
              <a:rPr lang="en-US" altLang="en-US" sz="2000" dirty="0"/>
              <a:t>/</a:t>
            </a:r>
            <a:r>
              <a:rPr lang="en-US" altLang="en-US" sz="2000" dirty="0" err="1"/>
              <a:t>log</a:t>
            </a:r>
            <a:r>
              <a:rPr lang="en-US" altLang="en-US" sz="2000" baseline="-25000" dirty="0" err="1"/>
              <a:t>x</a:t>
            </a:r>
            <a:r>
              <a:rPr lang="en-US" altLang="en-US" sz="2000" dirty="0" err="1"/>
              <a:t>b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3028FF"/>
                </a:solidFill>
              </a:rPr>
              <a:t>properties of exponentials</a:t>
            </a:r>
            <a:r>
              <a:rPr lang="en-US" altLang="en-US" sz="2000" dirty="0">
                <a:solidFill>
                  <a:srgbClr val="3028FF"/>
                </a:solidFill>
              </a:rPr>
              <a:t>: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a</a:t>
            </a:r>
            <a:r>
              <a:rPr lang="en-US" altLang="en-US" sz="2000" baseline="30000" dirty="0"/>
              <a:t>(</a:t>
            </a:r>
            <a:r>
              <a:rPr lang="en-US" altLang="en-US" sz="2000" baseline="30000" dirty="0" err="1"/>
              <a:t>b+c</a:t>
            </a:r>
            <a:r>
              <a:rPr lang="en-US" altLang="en-US" sz="2000" baseline="30000" dirty="0"/>
              <a:t>)</a:t>
            </a:r>
            <a:r>
              <a:rPr lang="en-US" altLang="en-US" sz="2000" dirty="0"/>
              <a:t> = a</a:t>
            </a:r>
            <a:r>
              <a:rPr lang="en-US" altLang="en-US" sz="2000" baseline="30000" dirty="0"/>
              <a:t>b</a:t>
            </a:r>
            <a:r>
              <a:rPr lang="en-US" altLang="en-US" sz="2000" dirty="0"/>
              <a:t>a </a:t>
            </a:r>
            <a:r>
              <a:rPr lang="en-US" altLang="en-US" sz="2000" baseline="30000" dirty="0"/>
              <a:t>c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err="1"/>
              <a:t>a</a:t>
            </a:r>
            <a:r>
              <a:rPr lang="en-US" altLang="en-US" sz="2000" baseline="30000" dirty="0" err="1"/>
              <a:t>bc</a:t>
            </a:r>
            <a:r>
              <a:rPr lang="en-US" altLang="en-US" sz="2000" dirty="0"/>
              <a:t> = (a</a:t>
            </a:r>
            <a:r>
              <a:rPr lang="en-US" altLang="en-US" sz="2000" baseline="30000" dirty="0"/>
              <a:t>b</a:t>
            </a:r>
            <a:r>
              <a:rPr lang="en-US" altLang="en-US" sz="2000" dirty="0"/>
              <a:t>)</a:t>
            </a:r>
            <a:r>
              <a:rPr lang="en-US" altLang="en-US" sz="2000" baseline="30000" dirty="0"/>
              <a:t>c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a</a:t>
            </a:r>
            <a:r>
              <a:rPr lang="en-US" altLang="en-US" sz="2000" baseline="30000" dirty="0"/>
              <a:t>b</a:t>
            </a:r>
            <a:r>
              <a:rPr lang="en-US" altLang="en-US" sz="2000" dirty="0"/>
              <a:t> /a</a:t>
            </a:r>
            <a:r>
              <a:rPr lang="en-US" altLang="en-US" sz="2000" baseline="30000" dirty="0"/>
              <a:t>c</a:t>
            </a:r>
            <a:r>
              <a:rPr lang="en-US" altLang="en-US" sz="2000" dirty="0"/>
              <a:t> = a</a:t>
            </a:r>
            <a:r>
              <a:rPr lang="en-US" altLang="en-US" sz="2000" baseline="30000" dirty="0"/>
              <a:t>(b-c)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b = a </a:t>
            </a:r>
            <a:r>
              <a:rPr lang="en-US" altLang="en-US" sz="2000" baseline="30000" dirty="0" err="1"/>
              <a:t>log</a:t>
            </a:r>
            <a:r>
              <a:rPr lang="en-US" altLang="en-US" sz="2000" baseline="-11000" dirty="0" err="1"/>
              <a:t>a</a:t>
            </a:r>
            <a:r>
              <a:rPr lang="en-US" altLang="en-US" sz="2000" baseline="30000" dirty="0" err="1"/>
              <a:t>b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err="1"/>
              <a:t>b</a:t>
            </a:r>
            <a:r>
              <a:rPr lang="en-US" altLang="en-US" sz="2000" baseline="30000" dirty="0" err="1"/>
              <a:t>c</a:t>
            </a:r>
            <a:r>
              <a:rPr lang="en-US" altLang="en-US" sz="2000" dirty="0"/>
              <a:t> = a </a:t>
            </a:r>
            <a:r>
              <a:rPr lang="en-US" altLang="en-US" sz="2000" baseline="30000" dirty="0"/>
              <a:t>c*</a:t>
            </a:r>
            <a:r>
              <a:rPr lang="en-US" altLang="en-US" sz="2000" baseline="30000" dirty="0" err="1"/>
              <a:t>log</a:t>
            </a:r>
            <a:r>
              <a:rPr lang="en-US" altLang="en-US" sz="2000" baseline="-11000" dirty="0" err="1"/>
              <a:t>a</a:t>
            </a:r>
            <a:r>
              <a:rPr lang="en-US" altLang="en-US" sz="2000" baseline="30000" dirty="0" err="1"/>
              <a:t>b</a:t>
            </a:r>
            <a:endParaRPr lang="en-US" altLang="en-US" sz="2000" dirty="0"/>
          </a:p>
        </p:txBody>
      </p:sp>
      <p:graphicFrame>
        <p:nvGraphicFramePr>
          <p:cNvPr id="66565" name="Object 7"/>
          <p:cNvGraphicFramePr>
            <a:graphicFrameLocks noChangeAspect="1"/>
          </p:cNvGraphicFramePr>
          <p:nvPr/>
        </p:nvGraphicFramePr>
        <p:xfrm>
          <a:off x="7813675" y="228600"/>
          <a:ext cx="873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Clip" r:id="rId3" imgW="4668780" imgH="10589019" progId="MS_ClipArt_Gallery.2">
                  <p:embed/>
                </p:oleObj>
              </mc:Choice>
              <mc:Fallback>
                <p:oleObj name="Clip" r:id="rId3" imgW="4668780" imgH="1058901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228600"/>
                        <a:ext cx="873125" cy="1981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" y="16002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Summations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Logarithms and Exponents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endParaRPr lang="en-US" altLang="en-US"/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Proof techniques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altLang="en-US"/>
              <a:t>Basic probability</a:t>
            </a:r>
            <a:br>
              <a:rPr lang="en-US" altLang="en-US"/>
            </a:br>
            <a:endParaRPr lang="en-US" altLang="en-US" sz="1600"/>
          </a:p>
        </p:txBody>
      </p:sp>
      <p:sp>
        <p:nvSpPr>
          <p:cNvPr id="6656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 you need to Review</a:t>
            </a:r>
          </a:p>
        </p:txBody>
      </p:sp>
      <p:sp>
        <p:nvSpPr>
          <p:cNvPr id="66568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© 2013 Goodrich, </a:t>
            </a:r>
            <a:r>
              <a:rPr lang="en-US" altLang="en-US" dirty="0" err="1"/>
              <a:t>Tamassia</a:t>
            </a:r>
            <a:r>
              <a:rPr lang="en-US" altLang="en-US" dirty="0"/>
              <a:t>, Goldwasser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Composition Rules for Big-O</a:t>
            </a:r>
          </a:p>
        </p:txBody>
      </p:sp>
      <p:sp>
        <p:nvSpPr>
          <p:cNvPr id="675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8006AD-D5B8-41ED-9F22-6D1440B6CA17}" type="slidenum">
              <a:rPr lang="en-US" altLang="en-US"/>
              <a:pPr/>
              <a:t>48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7588" name="Content Placeholder 3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/>
              <a:t>If T</a:t>
            </a:r>
            <a:r>
              <a:rPr lang="en-US" altLang="en-US" baseline="-25000"/>
              <a:t>1</a:t>
            </a:r>
            <a:r>
              <a:rPr lang="en-US" altLang="en-US"/>
              <a:t>(N) = O(f(N)) and T</a:t>
            </a:r>
            <a:r>
              <a:rPr lang="en-US" altLang="en-US" baseline="-25000"/>
              <a:t>2</a:t>
            </a:r>
            <a:r>
              <a:rPr lang="en-US" altLang="en-US"/>
              <a:t>(N) = O(g(N))</a:t>
            </a:r>
          </a:p>
          <a:p>
            <a:pPr marL="0" indent="0">
              <a:buFont typeface="Wingdings" pitchFamily="2" charset="2"/>
              <a:buNone/>
            </a:pPr>
            <a:endParaRPr lang="en-US" altLang="en-US"/>
          </a:p>
          <a:p>
            <a:pPr marL="319088" lvl="1" indent="0">
              <a:buFont typeface="Wingdings" pitchFamily="2" charset="2"/>
              <a:buNone/>
            </a:pPr>
            <a:r>
              <a:rPr lang="en-US" altLang="en-US"/>
              <a:t>T</a:t>
            </a:r>
            <a:r>
              <a:rPr lang="en-US" altLang="en-US" baseline="-25000"/>
              <a:t>1</a:t>
            </a:r>
            <a:r>
              <a:rPr lang="en-US" altLang="en-US"/>
              <a:t>(N) + T</a:t>
            </a:r>
            <a:r>
              <a:rPr lang="en-US" altLang="en-US" baseline="-25000"/>
              <a:t>2</a:t>
            </a:r>
            <a:r>
              <a:rPr lang="en-US" altLang="en-US"/>
              <a:t>(N)	= 	O(f(N)) + O(g(N))</a:t>
            </a:r>
          </a:p>
          <a:p>
            <a:pPr marL="319088" lvl="1" indent="0">
              <a:buFont typeface="Wingdings" pitchFamily="2" charset="2"/>
              <a:buNone/>
            </a:pPr>
            <a:r>
              <a:rPr lang="en-US" altLang="en-US"/>
              <a:t>				O(max(f(N), g(N))</a:t>
            </a:r>
          </a:p>
          <a:p>
            <a:pPr marL="319088" lvl="1" indent="0">
              <a:buFont typeface="Wingdings" pitchFamily="2" charset="2"/>
              <a:buNone/>
            </a:pPr>
            <a:endParaRPr lang="en-US" altLang="en-US"/>
          </a:p>
          <a:p>
            <a:pPr marL="319088" lvl="1" indent="0">
              <a:buFont typeface="Wingdings" pitchFamily="2" charset="2"/>
              <a:buNone/>
            </a:pPr>
            <a:endParaRPr lang="en-US" altLang="en-US"/>
          </a:p>
          <a:p>
            <a:pPr marL="319088" lvl="1" indent="0">
              <a:buFont typeface="Wingdings" pitchFamily="2" charset="2"/>
              <a:buNone/>
            </a:pPr>
            <a:r>
              <a:rPr lang="en-US" altLang="en-US"/>
              <a:t>T</a:t>
            </a:r>
            <a:r>
              <a:rPr lang="en-US" altLang="en-US" baseline="-25000"/>
              <a:t>1</a:t>
            </a:r>
            <a:r>
              <a:rPr lang="en-US" altLang="en-US"/>
              <a:t>(N) * T</a:t>
            </a:r>
            <a:r>
              <a:rPr lang="en-US" altLang="en-US" baseline="-25000"/>
              <a:t>2</a:t>
            </a:r>
            <a:r>
              <a:rPr lang="en-US" altLang="en-US"/>
              <a:t>(N)	= 	O(f(N)) * O(g(N))</a:t>
            </a:r>
          </a:p>
          <a:p>
            <a:pPr marL="319088" lvl="1" indent="0">
              <a:buFont typeface="Wingding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Rules – Basic for-loops</a:t>
            </a:r>
          </a:p>
        </p:txBody>
      </p:sp>
      <p:sp>
        <p:nvSpPr>
          <p:cNvPr id="686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1CC9A1-AAB4-42A2-A505-FA1B37AA936E}" type="slidenum">
              <a:rPr lang="en-US" altLang="en-US"/>
              <a:pPr/>
              <a:t>49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8612" name="Content Placeholder 4" descr="loop-rule.pd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-3363" r="-3363"/>
          <a:stretch>
            <a:fillRect/>
          </a:stretch>
        </p:blipFill>
        <p:spPr>
          <a:xfrm>
            <a:off x="787400" y="2133600"/>
            <a:ext cx="5918200" cy="3133165"/>
          </a:xfrm>
        </p:spPr>
      </p:pic>
      <p:sp>
        <p:nvSpPr>
          <p:cNvPr id="2" name="TextBox 1"/>
          <p:cNvSpPr txBox="1"/>
          <p:nvPr/>
        </p:nvSpPr>
        <p:spPr>
          <a:xfrm>
            <a:off x="6486525" y="28194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def</a:t>
            </a:r>
            <a:r>
              <a:rPr lang="en-US" sz="1800" dirty="0"/>
              <a:t> sum(n):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partialSum</a:t>
            </a:r>
            <a:r>
              <a:rPr lang="en-US" sz="1800" dirty="0"/>
              <a:t> = 0</a:t>
            </a:r>
          </a:p>
          <a:p>
            <a:r>
              <a:rPr lang="en-US" sz="1800" dirty="0"/>
              <a:t>   for </a:t>
            </a:r>
            <a:r>
              <a:rPr lang="en-US" sz="1800" dirty="0" err="1"/>
              <a:t>i</a:t>
            </a:r>
            <a:r>
              <a:rPr lang="en-US" sz="1800" dirty="0"/>
              <a:t> in range(1,n+1):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partialSum</a:t>
            </a:r>
            <a:r>
              <a:rPr lang="en-US" sz="1800" dirty="0"/>
              <a:t> += </a:t>
            </a:r>
            <a:r>
              <a:rPr lang="en-US" sz="1800" dirty="0" err="1"/>
              <a:t>i</a:t>
            </a:r>
            <a:r>
              <a:rPr lang="en-US" sz="1800" dirty="0"/>
              <a:t>*</a:t>
            </a:r>
            <a:r>
              <a:rPr lang="en-US" sz="1800" dirty="0" err="1"/>
              <a:t>i</a:t>
            </a:r>
            <a:r>
              <a:rPr lang="en-US" sz="1800" dirty="0"/>
              <a:t>*</a:t>
            </a:r>
            <a:r>
              <a:rPr lang="en-US" sz="1800" dirty="0" err="1"/>
              <a:t>i</a:t>
            </a:r>
            <a:endParaRPr lang="en-US" sz="1800" dirty="0"/>
          </a:p>
          <a:p>
            <a:r>
              <a:rPr lang="en-US" sz="1800" dirty="0"/>
              <a:t>   return </a:t>
            </a:r>
            <a:r>
              <a:rPr lang="en-US" sz="1800" dirty="0" err="1"/>
              <a:t>partialSum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3806BA-ABD1-4470-AD54-3A9270E7FFC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Limitations of Experiments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It is necessary to implement the algorithm, which may be difficult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Results may not be indicative of the running time on other inputs not included in the experiment.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order to compare two algorithms, the same hardware and software environments must be used</a:t>
            </a:r>
          </a:p>
        </p:txBody>
      </p:sp>
      <p:sp>
        <p:nvSpPr>
          <p:cNvPr id="10246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  <p:pic>
        <p:nvPicPr>
          <p:cNvPr id="10247" name="Picture 3" descr="skd188257sdc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800600"/>
            <a:ext cx="1916113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 Rules – Nested Loops</a:t>
            </a:r>
          </a:p>
        </p:txBody>
      </p:sp>
      <p:sp>
        <p:nvSpPr>
          <p:cNvPr id="696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2C866F-931B-4DFA-A90E-1D21AE70EB69}" type="slidenum">
              <a:rPr lang="en-US" altLang="en-US"/>
              <a:pPr/>
              <a:t>50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9636" name="Content Placeholder 4" descr="nested-rule.pd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-99872" b="-99872"/>
          <a:stretch>
            <a:fillRect/>
          </a:stretch>
        </p:blipFill>
        <p:spPr>
          <a:xfrm>
            <a:off x="838200" y="1905000"/>
            <a:ext cx="5638800" cy="3146612"/>
          </a:xfrm>
        </p:spPr>
      </p:pic>
      <p:sp>
        <p:nvSpPr>
          <p:cNvPr id="2" name="TextBox 1"/>
          <p:cNvSpPr txBox="1"/>
          <p:nvPr/>
        </p:nvSpPr>
        <p:spPr>
          <a:xfrm>
            <a:off x="6477000" y="2878141"/>
            <a:ext cx="2750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r>
              <a:rPr lang="en-US" dirty="0"/>
              <a:t>   for j in range(n):</a:t>
            </a:r>
          </a:p>
          <a:p>
            <a:r>
              <a:rPr lang="en-US" dirty="0"/>
              <a:t>      k += 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Rules – Consecutive Blocks</a:t>
            </a:r>
          </a:p>
        </p:txBody>
      </p:sp>
      <p:sp>
        <p:nvSpPr>
          <p:cNvPr id="706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5E3BC6-59FC-41FF-9CF7-4174D7E8DD70}" type="slidenum">
              <a:rPr lang="en-US" altLang="en-US"/>
              <a:pPr/>
              <a:t>51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0660" name="Content Placeholder 4" descr="consecutive-rule.pd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-9956" b="-9956"/>
          <a:stretch>
            <a:fillRect/>
          </a:stretch>
        </p:blipFill>
        <p:spPr>
          <a:xfrm>
            <a:off x="533400" y="1905000"/>
            <a:ext cx="5867400" cy="3429000"/>
          </a:xfrm>
        </p:spPr>
      </p:pic>
      <p:sp>
        <p:nvSpPr>
          <p:cNvPr id="2" name="TextBox 1"/>
          <p:cNvSpPr txBox="1"/>
          <p:nvPr/>
        </p:nvSpPr>
        <p:spPr>
          <a:xfrm>
            <a:off x="5791200" y="2209800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r>
              <a:rPr lang="en-US" dirty="0"/>
              <a:t>   a[</a:t>
            </a:r>
            <a:r>
              <a:rPr lang="en-US" dirty="0" err="1"/>
              <a:t>i</a:t>
            </a:r>
            <a:r>
              <a:rPr lang="en-US" dirty="0"/>
              <a:t>]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r>
              <a:rPr lang="en-US" dirty="0"/>
              <a:t>   for j in range(n):</a:t>
            </a:r>
          </a:p>
          <a:p>
            <a:r>
              <a:rPr lang="en-US" dirty="0"/>
              <a:t>      a[</a:t>
            </a:r>
            <a:r>
              <a:rPr lang="en-US" dirty="0" err="1"/>
              <a:t>i</a:t>
            </a:r>
            <a:r>
              <a:rPr lang="en-US" dirty="0"/>
              <a:t>] += a[j] + </a:t>
            </a:r>
            <a:r>
              <a:rPr lang="en-US" dirty="0" err="1"/>
              <a:t>i</a:t>
            </a:r>
            <a:r>
              <a:rPr lang="en-US" dirty="0"/>
              <a:t> + j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Rules - Conditionals</a:t>
            </a:r>
          </a:p>
        </p:txBody>
      </p:sp>
      <p:sp>
        <p:nvSpPr>
          <p:cNvPr id="716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112AF2-5B60-4358-ACE7-D47D87FBDE32}" type="slidenum">
              <a:rPr lang="en-US" altLang="en-US"/>
              <a:pPr/>
              <a:t>52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1684" name="Content Placeholder 4" descr="conditional-rule.pd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-2892" b="-2892"/>
          <a:stretch>
            <a:fillRect/>
          </a:stretch>
        </p:blipFill>
        <p:spPr>
          <a:xfrm>
            <a:off x="838200" y="1905000"/>
            <a:ext cx="7810500" cy="4114800"/>
          </a:xfrm>
        </p:spPr>
      </p:pic>
      <p:sp>
        <p:nvSpPr>
          <p:cNvPr id="2" name="TextBox 1"/>
          <p:cNvSpPr txBox="1"/>
          <p:nvPr/>
        </p:nvSpPr>
        <p:spPr>
          <a:xfrm>
            <a:off x="5486400" y="25146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if condition:</a:t>
            </a:r>
          </a:p>
          <a:p>
            <a:r>
              <a:rPr lang="en-US" dirty="0"/>
              <a:t>     S1</a:t>
            </a:r>
          </a:p>
          <a:p>
            <a:r>
              <a:rPr lang="en-US" dirty="0"/>
              <a:t> else:</a:t>
            </a:r>
          </a:p>
          <a:p>
            <a:r>
              <a:rPr lang="en-US" dirty="0"/>
              <a:t>     S2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Logarithms in the Runtime</a:t>
            </a:r>
          </a:p>
        </p:txBody>
      </p:sp>
      <p:sp>
        <p:nvSpPr>
          <p:cNvPr id="727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2B8CBB-281F-4D80-BC6D-3F9F47A27544}" type="slidenum">
              <a:rPr lang="en-US" altLang="en-US"/>
              <a:pPr/>
              <a:t>53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2708" name="Content Placeholder 4" descr="binary-search-code.pd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-12090" r="-12090"/>
          <a:stretch>
            <a:fillRect/>
          </a:stretch>
        </p:blipFill>
        <p:spPr>
          <a:xfrm>
            <a:off x="304800" y="1851486"/>
            <a:ext cx="5845175" cy="3223376"/>
          </a:xfrm>
        </p:spPr>
      </p:pic>
      <p:sp>
        <p:nvSpPr>
          <p:cNvPr id="6" name="Rectangle 5"/>
          <p:cNvSpPr/>
          <p:nvPr/>
        </p:nvSpPr>
        <p:spPr>
          <a:xfrm>
            <a:off x="381000" y="5344061"/>
            <a:ext cx="6484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defRPr/>
            </a:pPr>
            <a:r>
              <a:rPr lang="en-US" sz="2000" dirty="0"/>
              <a:t>Reduces the search space by half at every step</a:t>
            </a:r>
          </a:p>
          <a:p>
            <a:pPr lvl="1" eaLnBrk="1" hangingPunct="1">
              <a:defRPr/>
            </a:pPr>
            <a:r>
              <a:rPr lang="en-US" sz="2000" dirty="0"/>
              <a:t>k steps until N+1 ≥ 2</a:t>
            </a:r>
            <a:r>
              <a:rPr lang="en-US" sz="2000" baseline="30000" dirty="0"/>
              <a:t>k</a:t>
            </a:r>
            <a:r>
              <a:rPr lang="en-US" sz="2000" dirty="0"/>
              <a:t> ≥ N</a:t>
            </a:r>
          </a:p>
          <a:p>
            <a:pPr marL="365760" lvl="1" eaLnBrk="1" hangingPunct="1">
              <a:defRPr/>
            </a:pPr>
            <a:r>
              <a:rPr lang="en-US" sz="2000" dirty="0"/>
              <a:t>		Log</a:t>
            </a:r>
            <a:r>
              <a:rPr lang="en-US" sz="2000" baseline="-25000" dirty="0"/>
              <a:t>2</a:t>
            </a:r>
            <a:r>
              <a:rPr lang="en-US" sz="2000" dirty="0"/>
              <a:t>(N+1) ≥ k ≥ Log</a:t>
            </a:r>
            <a:r>
              <a:rPr lang="en-US" sz="2000" baseline="-25000" dirty="0"/>
              <a:t>2</a:t>
            </a:r>
            <a:r>
              <a:rPr lang="en-US" sz="2000" dirty="0"/>
              <a:t>N</a:t>
            </a:r>
          </a:p>
          <a:p>
            <a:pPr marL="365760" lvl="1" eaLnBrk="1" hangingPunct="1">
              <a:defRPr/>
            </a:pPr>
            <a:r>
              <a:rPr lang="en-US" sz="2000" b="1" dirty="0"/>
              <a:t>  T(N) = O(Log(N))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1816569"/>
            <a:ext cx="3276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binarySearch</a:t>
            </a:r>
            <a:r>
              <a:rPr lang="en-US" sz="1600" dirty="0"/>
              <a:t>(a, x):</a:t>
            </a:r>
          </a:p>
          <a:p>
            <a:r>
              <a:rPr lang="en-US" sz="1600" dirty="0"/>
              <a:t>     low = 0</a:t>
            </a:r>
          </a:p>
          <a:p>
            <a:r>
              <a:rPr lang="en-US" sz="1600" dirty="0"/>
              <a:t>     high = </a:t>
            </a:r>
            <a:r>
              <a:rPr lang="en-US" sz="1600" dirty="0" err="1"/>
              <a:t>len</a:t>
            </a:r>
            <a:r>
              <a:rPr lang="en-US" sz="1600" dirty="0"/>
              <a:t>(a) – 1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while low &lt;= high:</a:t>
            </a:r>
          </a:p>
          <a:p>
            <a:r>
              <a:rPr lang="en-US" sz="1600" dirty="0"/>
              <a:t>          mid = (</a:t>
            </a:r>
            <a:r>
              <a:rPr lang="en-US" sz="1600" dirty="0" err="1"/>
              <a:t>low+high</a:t>
            </a:r>
            <a:r>
              <a:rPr lang="en-US" sz="1600" dirty="0"/>
              <a:t>) // 2</a:t>
            </a:r>
          </a:p>
          <a:p>
            <a:r>
              <a:rPr lang="en-US" sz="1600" dirty="0"/>
              <a:t>          if a[mid] &lt; x:</a:t>
            </a:r>
          </a:p>
          <a:p>
            <a:r>
              <a:rPr lang="en-US" sz="1600" dirty="0"/>
              <a:t>	low = mid+1</a:t>
            </a:r>
          </a:p>
          <a:p>
            <a:r>
              <a:rPr lang="en-US" sz="1600" dirty="0"/>
              <a:t>          </a:t>
            </a:r>
            <a:r>
              <a:rPr lang="en-US" sz="1600" dirty="0" err="1"/>
              <a:t>elif</a:t>
            </a:r>
            <a:r>
              <a:rPr lang="en-US" sz="1600" dirty="0"/>
              <a:t> a[mid] &gt; x:</a:t>
            </a:r>
          </a:p>
          <a:p>
            <a:r>
              <a:rPr lang="en-US" sz="1600" dirty="0"/>
              <a:t>	high = mid-1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	return mid #found</a:t>
            </a:r>
          </a:p>
          <a:p>
            <a:r>
              <a:rPr lang="en-US" sz="1600" dirty="0"/>
              <a:t>     return -1 #not found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FD17D5-8CA1-422C-92A5-C0BDD9F4CD6A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381000"/>
            <a:ext cx="6553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In-class exercise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1066800" y="1676400"/>
            <a:ext cx="6553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en-US" sz="2800" dirty="0">
                <a:sym typeface="Symbol" pitchFamily="18" charset="2"/>
              </a:rPr>
              <a:t>Please complete the in-class Big-O exercises on </a:t>
            </a:r>
            <a:r>
              <a:rPr lang="en-US" altLang="en-US" sz="2800" dirty="0" err="1">
                <a:sym typeface="Symbol" pitchFamily="18" charset="2"/>
              </a:rPr>
              <a:t>Gradescope</a:t>
            </a:r>
            <a:r>
              <a:rPr lang="en-US" altLang="en-US" sz="2800" dirty="0">
                <a:sym typeface="Symbol" pitchFamily="18" charset="2"/>
              </a:rPr>
              <a:t>.</a:t>
            </a:r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6705600" y="152400"/>
          <a:ext cx="1752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Clip" r:id="rId4" imgW="879443" imgH="875763" progId="MS_ClipArt_Gallery.2">
                  <p:embed/>
                </p:oleObj>
              </mc:Choice>
              <mc:Fallback>
                <p:oleObj name="Clip" r:id="rId4" imgW="879443" imgH="875763" progId="MS_ClipArt_Gallery.2">
                  <p:embed/>
                  <p:pic>
                    <p:nvPicPr>
                      <p:cNvPr id="788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"/>
                        <a:ext cx="1752600" cy="17494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022321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Big-Omega (</a:t>
            </a:r>
            <a:r>
              <a:rPr lang="el-GR" altLang="en-US"/>
              <a:t>Ω</a:t>
            </a:r>
            <a:r>
              <a:rPr lang="en-US" altLang="en-US"/>
              <a:t>)</a:t>
            </a:r>
          </a:p>
        </p:txBody>
      </p:sp>
      <p:sp>
        <p:nvSpPr>
          <p:cNvPr id="737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87400" y="16383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 dirty="0"/>
              <a:t>Recall that </a:t>
            </a:r>
            <a:r>
              <a:rPr lang="en-US" altLang="en-US" sz="2700" dirty="0">
                <a:latin typeface="Cambria Math" pitchFamily="18" charset="0"/>
              </a:rPr>
              <a:t>f(n)</a:t>
            </a:r>
            <a:r>
              <a:rPr lang="en-US" altLang="en-US" sz="2700" dirty="0"/>
              <a:t> is </a:t>
            </a:r>
            <a:r>
              <a:rPr lang="en-US" altLang="en-US" sz="2700" dirty="0">
                <a:latin typeface="Cambria Math" pitchFamily="18" charset="0"/>
              </a:rPr>
              <a:t>O(g(n)) </a:t>
            </a:r>
            <a:r>
              <a:rPr lang="en-US" altLang="en-US" sz="2700" dirty="0"/>
              <a:t>if </a:t>
            </a:r>
            <a:r>
              <a:rPr lang="en-US" altLang="en-US" sz="2700" dirty="0">
                <a:latin typeface="Cambria Math" pitchFamily="18" charset="0"/>
              </a:rPr>
              <a:t>f(n) ≤ cg(n) </a:t>
            </a:r>
            <a:r>
              <a:rPr lang="en-US" altLang="en-US" sz="2700" dirty="0"/>
              <a:t>for some constant c as </a:t>
            </a:r>
            <a:r>
              <a:rPr lang="en-US" altLang="en-US" sz="2700" dirty="0">
                <a:latin typeface="Cambria Math" pitchFamily="18" charset="0"/>
              </a:rPr>
              <a:t>n</a:t>
            </a:r>
            <a:r>
              <a:rPr lang="en-US" altLang="en-US" sz="2700" dirty="0"/>
              <a:t> grows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Big-O expresses the idea that </a:t>
            </a:r>
            <a:r>
              <a:rPr lang="en-US" altLang="en-US" sz="2600" dirty="0">
                <a:latin typeface="Cambria Math" pitchFamily="18" charset="0"/>
              </a:rPr>
              <a:t>f(n)</a:t>
            </a:r>
            <a:r>
              <a:rPr lang="en-US" altLang="en-US" sz="2400" dirty="0"/>
              <a:t> grows no faster than </a:t>
            </a:r>
            <a:r>
              <a:rPr lang="en-US" altLang="en-US" sz="2600" dirty="0">
                <a:latin typeface="Cambria Math" pitchFamily="18" charset="0"/>
              </a:rPr>
              <a:t>g(n)</a:t>
            </a:r>
            <a:endParaRPr lang="en-US" altLang="en-US" sz="2400" dirty="0">
              <a:latin typeface="Cambria Math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latin typeface="Cambria Math" pitchFamily="18" charset="0"/>
              </a:rPr>
              <a:t>g(n)</a:t>
            </a:r>
            <a:r>
              <a:rPr lang="en-US" altLang="en-US" sz="2400" dirty="0"/>
              <a:t> acts as an upper bound to </a:t>
            </a:r>
            <a:r>
              <a:rPr lang="en-US" altLang="en-US" sz="2600" dirty="0">
                <a:latin typeface="Cambria Math" pitchFamily="18" charset="0"/>
              </a:rPr>
              <a:t>f(n)</a:t>
            </a:r>
            <a:r>
              <a:rPr lang="en-US" altLang="en-US" sz="2400" dirty="0"/>
              <a:t>’s growth rate</a:t>
            </a:r>
          </a:p>
          <a:p>
            <a:pPr>
              <a:lnSpc>
                <a:spcPct val="90000"/>
              </a:lnSpc>
            </a:pPr>
            <a:endParaRPr lang="en-US" altLang="en-US" sz="2700" i="1" dirty="0">
              <a:latin typeface="Cambria Math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700" dirty="0"/>
              <a:t>What if we want to express a lower bound?</a:t>
            </a:r>
          </a:p>
          <a:p>
            <a:pPr>
              <a:lnSpc>
                <a:spcPct val="90000"/>
              </a:lnSpc>
            </a:pPr>
            <a:endParaRPr lang="en-US" altLang="en-US" sz="2700" i="1" dirty="0">
              <a:latin typeface="Cambria Math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700" dirty="0"/>
              <a:t>We say </a:t>
            </a:r>
            <a:r>
              <a:rPr lang="en-US" altLang="en-US" sz="3000" dirty="0">
                <a:latin typeface="Cambria Math" pitchFamily="18" charset="0"/>
              </a:rPr>
              <a:t>f(n)</a:t>
            </a:r>
            <a:r>
              <a:rPr lang="en-US" altLang="en-US" sz="2700" dirty="0"/>
              <a:t> is </a:t>
            </a:r>
            <a:r>
              <a:rPr lang="el-GR" altLang="en-US" sz="3000" dirty="0">
                <a:latin typeface="Cambria Math" pitchFamily="18" charset="0"/>
              </a:rPr>
              <a:t>Ω</a:t>
            </a:r>
            <a:r>
              <a:rPr lang="en-US" altLang="en-US" sz="3000" dirty="0">
                <a:latin typeface="Cambria Math" pitchFamily="18" charset="0"/>
              </a:rPr>
              <a:t>(g(n)) </a:t>
            </a:r>
            <a:r>
              <a:rPr lang="en-US" altLang="en-US" sz="2700" dirty="0"/>
              <a:t>if </a:t>
            </a:r>
            <a:r>
              <a:rPr lang="en-US" altLang="en-US" sz="3000" dirty="0">
                <a:latin typeface="Cambria Math" pitchFamily="18" charset="0"/>
              </a:rPr>
              <a:t>f(n) ≥ cg(n)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latin typeface="Cambria Math" pitchFamily="18" charset="0"/>
              </a:rPr>
              <a:t>f(n)</a:t>
            </a:r>
            <a:r>
              <a:rPr lang="en-US" altLang="en-US" sz="2400" dirty="0"/>
              <a:t>grows no </a:t>
            </a:r>
            <a:r>
              <a:rPr lang="en-US" altLang="en-US" sz="2400" b="1" dirty="0">
                <a:solidFill>
                  <a:schemeClr val="tx2"/>
                </a:solidFill>
              </a:rPr>
              <a:t>slower</a:t>
            </a:r>
            <a:r>
              <a:rPr lang="en-US" altLang="en-US" sz="2400" dirty="0"/>
              <a:t> than </a:t>
            </a:r>
            <a:r>
              <a:rPr lang="en-US" altLang="en-US" sz="2600" dirty="0">
                <a:latin typeface="Cambria Math" pitchFamily="18" charset="0"/>
              </a:rPr>
              <a:t>g(n)</a:t>
            </a:r>
            <a:endParaRPr lang="en-US" altLang="en-US" sz="2400" dirty="0">
              <a:latin typeface="Cambria Math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700" i="1" dirty="0">
              <a:latin typeface="Cambria Math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700" dirty="0"/>
          </a:p>
        </p:txBody>
      </p:sp>
      <p:sp>
        <p:nvSpPr>
          <p:cNvPr id="737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D7E818-13E9-4E19-85FC-55B0EF81534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3224213" y="4737100"/>
            <a:ext cx="1250950" cy="304800"/>
          </a:xfrm>
          <a:prstGeom prst="wedgeRoundRectCallout">
            <a:avLst>
              <a:gd name="adj1" fmla="val -23545"/>
              <a:gd name="adj2" fmla="val 897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/>
              <a:t>Big-Omega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Big-Theta (</a:t>
            </a:r>
            <a:r>
              <a:rPr lang="el-GR" altLang="en-US"/>
              <a:t>Θ</a:t>
            </a:r>
            <a:r>
              <a:rPr lang="en-US" altLang="en-US"/>
              <a:t>)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 cstate="print"/>
            <a:stretch>
              <a:fillRect l="-392" t="-1630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47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A8788E-B682-43E6-AEC9-7343CF0F2B02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3505200" y="2590800"/>
            <a:ext cx="1098550" cy="304800"/>
          </a:xfrm>
          <a:prstGeom prst="wedgeRoundRectCallout">
            <a:avLst>
              <a:gd name="adj1" fmla="val -23545"/>
              <a:gd name="adj2" fmla="val 897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/>
              <a:t>Big-Theta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More Examples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55775" y="1909763"/>
          <a:ext cx="6053138" cy="4419600"/>
        </p:xfrm>
        <a:graphic>
          <a:graphicData uri="http://schemas.openxmlformats.org/drawingml/2006/table">
            <a:tbl>
              <a:tblPr/>
              <a:tblGrid>
                <a:gridCol w="30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Function, f(n)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Big-</a:t>
                      </a:r>
                      <a:r>
                        <a:rPr kumimoji="0" lang="el-G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Θ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an +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Θ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an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2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+ bn +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Θ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(n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Θ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3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n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 + an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40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Cambria Math" pitchFamily="18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Θ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(3</a:t>
                      </a:r>
                      <a:r>
                        <a:rPr kumimoji="0" lang="en-US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n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an + b log 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Θ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Cambria Math" pitchFamily="18" charset="0"/>
                          <a:ea typeface="MS PGothic" pitchFamily="34" charset="-128"/>
                        </a:rPr>
                        <a:t>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8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C104E-2632-4224-B700-7469AA6D4D75}" type="slidenum">
              <a:rPr lang="en-US" altLang="en-US"/>
              <a:pPr/>
              <a:t>57</a:t>
            </a:fld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Time Complexities</a:t>
            </a:r>
          </a:p>
        </p:txBody>
      </p:sp>
      <p:sp>
        <p:nvSpPr>
          <p:cNvPr id="768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1B9FD2-3AD5-4B69-8EB6-21733E0D00E4}" type="slidenum">
              <a:rPr lang="en-US" altLang="en-US"/>
              <a:pPr/>
              <a:t>58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12775" y="1630363"/>
          <a:ext cx="7626350" cy="482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Name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Running Time</a:t>
                      </a:r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Constant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O(1)</a:t>
                      </a:r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Log-logarithmic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O(log log N)</a:t>
                      </a:r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Logarithmic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O(log N)</a:t>
                      </a:r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Polylogarithmic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O((log N)</a:t>
                      </a:r>
                      <a:r>
                        <a:rPr lang="en-US" sz="1800" baseline="30000"/>
                        <a:t>2</a:t>
                      </a:r>
                      <a:r>
                        <a:rPr lang="en-US" sz="1800"/>
                        <a:t>)</a:t>
                      </a:r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Fractional power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O(N</a:t>
                      </a:r>
                      <a:r>
                        <a:rPr lang="en-US" sz="1800" baseline="30000"/>
                        <a:t>c</a:t>
                      </a:r>
                      <a:r>
                        <a:rPr lang="en-US" sz="1800"/>
                        <a:t>) where 0 &lt; c &lt; 1</a:t>
                      </a:r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Linear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O(N)</a:t>
                      </a:r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Linearithmic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O(N log N)</a:t>
                      </a:r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Quadratic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O(N</a:t>
                      </a:r>
                      <a:r>
                        <a:rPr lang="en-US" sz="1800" baseline="30000"/>
                        <a:t>2</a:t>
                      </a:r>
                      <a:r>
                        <a:rPr lang="en-US" sz="1800"/>
                        <a:t>)</a:t>
                      </a:r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Cubic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O(N</a:t>
                      </a:r>
                      <a:r>
                        <a:rPr lang="en-US" sz="1800" baseline="30000"/>
                        <a:t>3</a:t>
                      </a:r>
                      <a:r>
                        <a:rPr lang="en-US" sz="1800"/>
                        <a:t>)</a:t>
                      </a:r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Polynomial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O(N</a:t>
                      </a:r>
                      <a:r>
                        <a:rPr lang="en-US" sz="1800" baseline="30000"/>
                        <a:t>c</a:t>
                      </a:r>
                      <a:r>
                        <a:rPr lang="en-US" sz="1800"/>
                        <a:t>) where c &gt; 3</a:t>
                      </a:r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Exponential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O(c</a:t>
                      </a:r>
                      <a:r>
                        <a:rPr lang="en-US" sz="1800" baseline="30000"/>
                        <a:t>N</a:t>
                      </a:r>
                      <a:r>
                        <a:rPr lang="en-US" sz="1800"/>
                        <a:t>) where c ≥</a:t>
                      </a:r>
                      <a:r>
                        <a:rPr lang="en-US" sz="1800" baseline="0"/>
                        <a:t> 2</a:t>
                      </a:r>
                      <a:endParaRPr lang="en-US" sz="1800"/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Factorial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O(N!)</a:t>
                      </a:r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6848" name="TextBox 5"/>
          <p:cNvSpPr txBox="1">
            <a:spLocks noChangeArrowheads="1"/>
          </p:cNvSpPr>
          <p:nvPr/>
        </p:nvSpPr>
        <p:spPr bwMode="auto">
          <a:xfrm>
            <a:off x="862013" y="6451600"/>
            <a:ext cx="67071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 i="1"/>
              <a:t>source: https://en.wikipedia.org/wiki/Time_complexity#Table_of_common_time_complexities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26D84-91AC-415F-8C50-026A70CFDFD8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533400"/>
            <a:ext cx="662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4400">
                <a:solidFill>
                  <a:schemeClr val="tx2"/>
                </a:solidFill>
              </a:rPr>
              <a:t>Relatives of Big-Oh</a:t>
            </a:r>
          </a:p>
        </p:txBody>
      </p:sp>
      <p:sp>
        <p:nvSpPr>
          <p:cNvPr id="77829" name="Rectangle 3"/>
          <p:cNvSpPr>
            <a:spLocks noChangeArrowheads="1"/>
          </p:cNvSpPr>
          <p:nvPr/>
        </p:nvSpPr>
        <p:spPr bwMode="auto">
          <a:xfrm>
            <a:off x="609600" y="1600200"/>
            <a:ext cx="784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en-US" altLang="en-US" b="1"/>
              <a:t>big-Omega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/>
              <a:t>f(n) is </a:t>
            </a:r>
            <a:r>
              <a:rPr lang="en-US" altLang="en-US">
                <a:sym typeface="Symbol" pitchFamily="18" charset="2"/>
              </a:rPr>
              <a:t>(g(n)) if there is a constant c &gt; 0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en-US">
                <a:sym typeface="Symbol" pitchFamily="18" charset="2"/>
              </a:rPr>
              <a:t>	and an integer constant n</a:t>
            </a:r>
            <a:r>
              <a:rPr lang="en-US" altLang="en-US" baseline="-25000">
                <a:sym typeface="Symbol" pitchFamily="18" charset="2"/>
              </a:rPr>
              <a:t>0</a:t>
            </a:r>
            <a:r>
              <a:rPr lang="en-US" altLang="en-US">
                <a:sym typeface="Symbol" pitchFamily="18" charset="2"/>
              </a:rPr>
              <a:t>  1 such that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en-US">
                <a:sym typeface="Symbol" pitchFamily="18" charset="2"/>
              </a:rPr>
              <a:t>	f(n)  c</a:t>
            </a:r>
            <a:r>
              <a:rPr lang="en-US" altLang="en-US">
                <a:cs typeface="Arial" pitchFamily="34" charset="0"/>
                <a:sym typeface="Symbol" pitchFamily="18" charset="2"/>
              </a:rPr>
              <a:t>•</a:t>
            </a:r>
            <a:r>
              <a:rPr lang="en-US" altLang="en-US">
                <a:sym typeface="Symbol" pitchFamily="18" charset="2"/>
              </a:rPr>
              <a:t>g(n) for n  n</a:t>
            </a:r>
            <a:r>
              <a:rPr lang="en-US" altLang="en-US" baseline="-25000">
                <a:sym typeface="Symbol" pitchFamily="18" charset="2"/>
              </a:rPr>
              <a:t>0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US" altLang="en-US" baseline="-25000"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</a:pPr>
            <a:r>
              <a:rPr lang="en-US" altLang="en-US" b="1">
                <a:cs typeface="Arial" pitchFamily="34" charset="0"/>
              </a:rPr>
              <a:t>big-Theta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/>
              <a:t>f(n) is </a:t>
            </a:r>
            <a:r>
              <a:rPr lang="en-US" altLang="en-US">
                <a:sym typeface="Symbol" pitchFamily="18" charset="2"/>
              </a:rPr>
              <a:t>(g(n)) if there are constants c’ &gt; 0 and c’’ &gt; 0 and an integer constant n</a:t>
            </a:r>
            <a:r>
              <a:rPr lang="en-US" altLang="en-US" baseline="-25000">
                <a:sym typeface="Symbol" pitchFamily="18" charset="2"/>
              </a:rPr>
              <a:t>0</a:t>
            </a:r>
            <a:r>
              <a:rPr lang="en-US" altLang="en-US">
                <a:sym typeface="Symbol" pitchFamily="18" charset="2"/>
              </a:rPr>
              <a:t>  1 such that c’</a:t>
            </a:r>
            <a:r>
              <a:rPr lang="en-US" altLang="ja-JP">
                <a:cs typeface="Arial" pitchFamily="34" charset="0"/>
                <a:sym typeface="Symbol" pitchFamily="18" charset="2"/>
              </a:rPr>
              <a:t>•</a:t>
            </a:r>
            <a:r>
              <a:rPr lang="en-US" altLang="ja-JP">
                <a:sym typeface="Symbol" pitchFamily="18" charset="2"/>
              </a:rPr>
              <a:t>g(n)  f(n)  c</a:t>
            </a:r>
            <a:r>
              <a:rPr lang="en-US" altLang="en-US">
                <a:sym typeface="Symbol" pitchFamily="18" charset="2"/>
              </a:rPr>
              <a:t>’’</a:t>
            </a:r>
            <a:r>
              <a:rPr lang="en-US" altLang="ja-JP">
                <a:cs typeface="Arial" pitchFamily="34" charset="0"/>
                <a:sym typeface="Symbol" pitchFamily="18" charset="2"/>
              </a:rPr>
              <a:t>•</a:t>
            </a:r>
            <a:r>
              <a:rPr lang="en-US" altLang="ja-JP">
                <a:sym typeface="Symbol" pitchFamily="18" charset="2"/>
              </a:rPr>
              <a:t>g(n) for n  n</a:t>
            </a:r>
            <a:r>
              <a:rPr lang="en-US" altLang="ja-JP" baseline="-25000">
                <a:sym typeface="Symbol" pitchFamily="18" charset="2"/>
              </a:rPr>
              <a:t>0</a:t>
            </a:r>
            <a:endParaRPr lang="en-US" altLang="en-US"/>
          </a:p>
        </p:txBody>
      </p:sp>
      <p:graphicFrame>
        <p:nvGraphicFramePr>
          <p:cNvPr id="77830" name="Object 4"/>
          <p:cNvGraphicFramePr>
            <a:graphicFrameLocks noChangeAspect="1"/>
          </p:cNvGraphicFramePr>
          <p:nvPr/>
        </p:nvGraphicFramePr>
        <p:xfrm>
          <a:off x="6248400" y="228600"/>
          <a:ext cx="239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Clip" r:id="rId5" imgW="4332083" imgH="3468986" progId="MS_ClipArt_Gallery.5">
                  <p:embed/>
                </p:oleObj>
              </mc:Choice>
              <mc:Fallback>
                <p:oleObj name="Clip" r:id="rId5" imgW="4332083" imgH="3468986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8600"/>
                        <a:ext cx="2393950" cy="1714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830135-D16F-4949-9080-6090546D77E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Theoretical Analysis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/>
              <a:t>Uses a high-level description of the algorithm instead of an implementation</a:t>
            </a:r>
          </a:p>
          <a:p>
            <a:pPr eaLnBrk="1" hangingPunct="1"/>
            <a:r>
              <a:rPr lang="en-US" altLang="en-US"/>
              <a:t>Characterizes running time as a function of the input size, </a:t>
            </a:r>
            <a:r>
              <a:rPr lang="en-US" altLang="en-US" i="1"/>
              <a:t>n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Takes into account all possible inputs</a:t>
            </a:r>
          </a:p>
          <a:p>
            <a:pPr eaLnBrk="1" hangingPunct="1"/>
            <a:r>
              <a:rPr lang="en-US" altLang="en-US"/>
              <a:t>Allows us to evaluate the speed of an algorithm independent of the hardware/software environment</a:t>
            </a: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7162800" y="228600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Clip" r:id="rId3" imgW="2310233" imgH="3176167" progId="MS_ClipArt_Gallery.2">
                  <p:embed/>
                </p:oleObj>
              </mc:Choice>
              <mc:Fallback>
                <p:oleObj name="Clip" r:id="rId3" imgW="2310233" imgH="3176167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495425" cy="205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C9206A-7E13-49AA-B109-0434E6F80F8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5604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Random Access Machine (RAM) Model</a:t>
            </a:r>
          </a:p>
        </p:txBody>
      </p:sp>
      <p:sp>
        <p:nvSpPr>
          <p:cNvPr id="14341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905000"/>
            <a:ext cx="4800600" cy="3352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>
                <a:solidFill>
                  <a:schemeClr val="accent2"/>
                </a:solidFill>
              </a:rPr>
              <a:t>CPU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An potentially unbounded bank of </a:t>
            </a:r>
            <a:r>
              <a:rPr lang="en-US" altLang="en-US" sz="2800" b="1" dirty="0">
                <a:solidFill>
                  <a:schemeClr val="accent2"/>
                </a:solidFill>
              </a:rPr>
              <a:t>memory</a:t>
            </a:r>
            <a:r>
              <a:rPr lang="en-US" altLang="en-US" sz="2800" dirty="0"/>
              <a:t> cells, each of which can hold an arbitrary number or character</a:t>
            </a:r>
          </a:p>
        </p:txBody>
      </p:sp>
      <p:grpSp>
        <p:nvGrpSpPr>
          <p:cNvPr id="14342" name="Group 2052"/>
          <p:cNvGrpSpPr>
            <a:grpSpLocks/>
          </p:cNvGrpSpPr>
          <p:nvPr/>
        </p:nvGrpSpPr>
        <p:grpSpPr bwMode="auto">
          <a:xfrm>
            <a:off x="4572000" y="2057400"/>
            <a:ext cx="3886200" cy="2914650"/>
            <a:chOff x="3024" y="960"/>
            <a:chExt cx="2448" cy="1836"/>
          </a:xfrm>
        </p:grpSpPr>
        <p:grpSp>
          <p:nvGrpSpPr>
            <p:cNvPr id="14345" name="Group 2053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4355" name="Group 2054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14432" name="Group 2055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14434" name="Freeform 2056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4435" name="Group 2057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4436" name="Rectangle 2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en-US"/>
                    </a:p>
                  </p:txBody>
                </p:sp>
                <p:grpSp>
                  <p:nvGrpSpPr>
                    <p:cNvPr id="14437" name="Group 20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4438" name="Freeform 20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439" name="Freeform 20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4433" name="Freeform 2062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356" name="Group 20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14357" name="Group 2064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14386" name="Group 2065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14388" name="Rectangle 20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en-US"/>
                    </a:p>
                  </p:txBody>
                </p:sp>
                <p:grpSp>
                  <p:nvGrpSpPr>
                    <p:cNvPr id="14389" name="Group 20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14390" name="Group 20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14424" name="Group 20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14429" name="Line 20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430" name="Line 20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431" name="Line 20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4425" name="Group 20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14426" name="Line 20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427" name="Line 20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428" name="Line 20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4391" name="Group 20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14392" name="Group 20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14412" name="Group 20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14419" name="Group 20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14422" name="Line 20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423" name="Line 208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4420" name="Line 20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4421" name="Line 20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4413" name="Group 20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14414" name="Group 20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14417" name="Line 20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418" name="Line 20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4415" name="Line 20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4416" name="Line 20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4393" name="Group 20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14400" name="Group 20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14407" name="Group 20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14410" name="Line 20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411" name="Line 20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4408" name="Line 20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4409" name="Line 20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4401" name="Group 20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14402" name="Group 20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14405" name="Line 21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406" name="Line 21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4403" name="Line 21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4404" name="Line 21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4394" name="Group 21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14395" name="Group 21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14398" name="Line 210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4399" name="Line 21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4396" name="Line 2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397" name="Line 21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4387" name="Freeform 2110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358" name="Group 2111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14359" name="Group 2112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14363" name="Freeform 2113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4364" name="Group 2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14365" name="Group 2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14380" name="Group 21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14384" name="Line 2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385" name="Line 21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4381" name="Group 21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14382" name="Line 21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383" name="Line 21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4366" name="Group 2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14374" name="Group 21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14378" name="Line 2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379" name="Line 2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4375" name="Group 21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14376" name="Line 21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377" name="Line 2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4367" name="Group 2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14368" name="Group 2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14372" name="Line 21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373" name="Line 2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4369" name="Group 2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14370" name="Line 21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4371" name="Line 2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4360" name="Group 2136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14361" name="Freeform 2137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2" name="Line 2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4346" name="AutoShape 2139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4347" name="AutoShape 2140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4348" name="Text Box 2141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49" name="Text Box 2142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50" name="Text Box 2143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51" name="Oval 2144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4352" name="Oval 2145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4353" name="Oval 2146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4354" name="AutoShape 2147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3" name="Rectangle 2148"/>
          <p:cNvSpPr>
            <a:spLocks noChangeArrowheads="1"/>
          </p:cNvSpPr>
          <p:nvPr/>
        </p:nvSpPr>
        <p:spPr bwMode="auto">
          <a:xfrm>
            <a:off x="1371600" y="52578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en-US" altLang="en-US" sz="2800"/>
              <a:t>Memory cells are numbered and accessing any cell in memory takes unit time.</a:t>
            </a:r>
          </a:p>
        </p:txBody>
      </p:sp>
      <p:sp>
        <p:nvSpPr>
          <p:cNvPr id="14344" name="Date Placeholder 10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155575"/>
            <a:ext cx="7772400" cy="758825"/>
          </a:xfrm>
        </p:spPr>
        <p:txBody>
          <a:bodyPr/>
          <a:lstStyle/>
          <a:p>
            <a:r>
              <a:rPr lang="en-US" altLang="en-US"/>
              <a:t>Elementary Operations</a:t>
            </a:r>
          </a:p>
        </p:txBody>
      </p:sp>
      <p:sp>
        <p:nvSpPr>
          <p:cNvPr id="3" name="Text Placeholder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838200" y="990600"/>
            <a:ext cx="7924800" cy="53340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Algorithmic “time” is measured in elementary operations</a:t>
            </a:r>
          </a:p>
          <a:p>
            <a:pPr marL="490538" lvl="1" indent="-171450"/>
            <a:r>
              <a:rPr lang="en-US" sz="2000" dirty="0">
                <a:solidFill>
                  <a:srgbClr val="000000"/>
                </a:solidFill>
              </a:rPr>
              <a:t> Math (+, -, *, /)</a:t>
            </a:r>
          </a:p>
          <a:p>
            <a:pPr marL="490538" lvl="1" indent="-171450"/>
            <a:r>
              <a:rPr lang="en-US" sz="2000" dirty="0">
                <a:solidFill>
                  <a:srgbClr val="000000"/>
                </a:solidFill>
              </a:rPr>
              <a:t> Comparisons ( ==, &gt;, &lt;=, ...)</a:t>
            </a:r>
          </a:p>
          <a:p>
            <a:pPr marL="490538" lvl="1" indent="-171450"/>
            <a:r>
              <a:rPr lang="en-US" sz="2000" dirty="0">
                <a:solidFill>
                  <a:srgbClr val="000000"/>
                </a:solidFill>
              </a:rPr>
              <a:t> Function calls and value returns</a:t>
            </a:r>
          </a:p>
          <a:p>
            <a:pPr marL="490538" lvl="1" indent="-171450"/>
            <a:r>
              <a:rPr lang="en-US" sz="2000" dirty="0">
                <a:solidFill>
                  <a:srgbClr val="000000"/>
                </a:solidFill>
              </a:rPr>
              <a:t> Variable assignment</a:t>
            </a:r>
          </a:p>
          <a:p>
            <a:pPr marL="490538" lvl="1" indent="-171450"/>
            <a:r>
              <a:rPr lang="en-US" sz="2000" dirty="0">
                <a:solidFill>
                  <a:srgbClr val="000000"/>
                </a:solidFill>
              </a:rPr>
              <a:t> Variable increment or decrement</a:t>
            </a:r>
          </a:p>
          <a:p>
            <a:pPr marL="490538" lvl="1" indent="-171450"/>
            <a:r>
              <a:rPr lang="en-US" sz="2000" dirty="0">
                <a:solidFill>
                  <a:srgbClr val="000000"/>
                </a:solidFill>
              </a:rPr>
              <a:t> Array allocation</a:t>
            </a:r>
          </a:p>
          <a:p>
            <a:pPr marL="490538" lvl="1" indent="-171450"/>
            <a:r>
              <a:rPr lang="en-US" sz="2000" dirty="0">
                <a:solidFill>
                  <a:srgbClr val="000000"/>
                </a:solidFill>
              </a:rPr>
              <a:t> Creating a new object (may have elementary ops too!)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 practice, all of these operations take different amounts of time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For the purpose of algorithm analysis, we assume each of these operations takes the same time: “1 operation”</a:t>
            </a:r>
          </a:p>
          <a:p>
            <a:endParaRPr lang="en-US" dirty="0"/>
          </a:p>
        </p:txBody>
      </p:sp>
      <p:sp>
        <p:nvSpPr>
          <p:cNvPr id="1536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153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995F4E-969D-4B1E-9259-C2A9C785C16C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MS PGothic" pitchFamily="34" charset="-128"/>
              </a:rPr>
              <a:t>Analysis of Algorithms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C1130-2A19-4458-A03E-604BB3EECFF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Elementary Operations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876800" cy="43434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Basic computations performed by an algorithm</a:t>
            </a:r>
          </a:p>
          <a:p>
            <a:pPr eaLnBrk="1" hangingPunct="1"/>
            <a:r>
              <a:rPr lang="en-US" altLang="en-US" sz="2600" dirty="0"/>
              <a:t>Largely independent from the programming language</a:t>
            </a:r>
          </a:p>
          <a:p>
            <a:pPr eaLnBrk="1" hangingPunct="1"/>
            <a:r>
              <a:rPr lang="en-US" altLang="en-US" sz="2600" dirty="0"/>
              <a:t>Exact definition not important (we will see why later)</a:t>
            </a:r>
          </a:p>
          <a:p>
            <a:pPr eaLnBrk="1" hangingPunct="1"/>
            <a:r>
              <a:rPr lang="en-US" altLang="en-US" sz="2600" dirty="0"/>
              <a:t>Assumed to take a constant amount of time in the RAM model</a:t>
            </a:r>
            <a:endParaRPr lang="en-US" altLang="en-US" sz="3000" dirty="0"/>
          </a:p>
        </p:txBody>
      </p:sp>
      <p:sp>
        <p:nvSpPr>
          <p:cNvPr id="2560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905000"/>
            <a:ext cx="31242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Examples:</a:t>
            </a:r>
          </a:p>
          <a:p>
            <a:pPr lvl="1" eaLnBrk="1" hangingPunct="1"/>
            <a:r>
              <a:rPr lang="en-US" altLang="en-US" sz="2000"/>
              <a:t>Evaluating an expression</a:t>
            </a:r>
          </a:p>
          <a:p>
            <a:pPr lvl="1" eaLnBrk="1" hangingPunct="1"/>
            <a:r>
              <a:rPr lang="en-US" altLang="en-US" sz="2000"/>
              <a:t>Assigning a value to a variable</a:t>
            </a:r>
          </a:p>
          <a:p>
            <a:pPr lvl="1" eaLnBrk="1" hangingPunct="1"/>
            <a:r>
              <a:rPr lang="en-US" altLang="en-US" sz="2000"/>
              <a:t>Indexing into an array</a:t>
            </a:r>
          </a:p>
          <a:p>
            <a:pPr lvl="1" eaLnBrk="1" hangingPunct="1"/>
            <a:r>
              <a:rPr lang="en-US" altLang="en-US" sz="2000"/>
              <a:t>Calling a method</a:t>
            </a:r>
          </a:p>
          <a:p>
            <a:pPr lvl="1" eaLnBrk="1" hangingPunct="1"/>
            <a:r>
              <a:rPr lang="en-US" altLang="en-US" sz="2000"/>
              <a:t>Returning from a method</a:t>
            </a:r>
          </a:p>
        </p:txBody>
      </p:sp>
      <p:graphicFrame>
        <p:nvGraphicFramePr>
          <p:cNvPr id="25607" name="Object 5"/>
          <p:cNvGraphicFramePr>
            <a:graphicFrameLocks noChangeAspect="1"/>
          </p:cNvGraphicFramePr>
          <p:nvPr/>
        </p:nvGraphicFramePr>
        <p:xfrm>
          <a:off x="6400800" y="38100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Clip" r:id="rId3" imgW="4117818" imgH="3468986" progId="MS_ClipArt_Gallery.2">
                  <p:embed/>
                </p:oleObj>
              </mc:Choice>
              <mc:Fallback>
                <p:oleObj name="Clip" r:id="rId3" imgW="4117818" imgH="3468986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"/>
                        <a:ext cx="2058988" cy="17351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© 2013 Goodrich, Tamassia, Goldwasser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3466</TotalTime>
  <Words>4052</Words>
  <Application>Microsoft Macintosh PowerPoint</Application>
  <PresentationFormat>全屏显示(4:3)</PresentationFormat>
  <Paragraphs>702</Paragraphs>
  <Slides>59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77" baseType="lpstr">
      <vt:lpstr>Arial</vt:lpstr>
      <vt:lpstr>Cambria Math</vt:lpstr>
      <vt:lpstr>Comic Sans MS</vt:lpstr>
      <vt:lpstr>Consolas</vt:lpstr>
      <vt:lpstr>Garamond</vt:lpstr>
      <vt:lpstr>Helvetica</vt:lpstr>
      <vt:lpstr>Lucida Calligraphy</vt:lpstr>
      <vt:lpstr>Monotype Corsiva</vt:lpstr>
      <vt:lpstr>Symbol</vt:lpstr>
      <vt:lpstr>Tahoma</vt:lpstr>
      <vt:lpstr>Times</vt:lpstr>
      <vt:lpstr>Times New Roman</vt:lpstr>
      <vt:lpstr>Wingdings</vt:lpstr>
      <vt:lpstr>Blueprint</vt:lpstr>
      <vt:lpstr>Chart</vt:lpstr>
      <vt:lpstr>Clip</vt:lpstr>
      <vt:lpstr>Paint Shop Pro Image</vt:lpstr>
      <vt:lpstr>Worksheet</vt:lpstr>
      <vt:lpstr>Analysis of Algorithms</vt:lpstr>
      <vt:lpstr>How fast is your algorithm?</vt:lpstr>
      <vt:lpstr>Running Time</vt:lpstr>
      <vt:lpstr>Experimental Studies</vt:lpstr>
      <vt:lpstr>Limitations of Experiments</vt:lpstr>
      <vt:lpstr>Theoretical Analysis</vt:lpstr>
      <vt:lpstr>The Random Access Machine (RAM) Model</vt:lpstr>
      <vt:lpstr>Elementary Operations</vt:lpstr>
      <vt:lpstr>Elementary Operations</vt:lpstr>
      <vt:lpstr>Example: Constant Running Time</vt:lpstr>
      <vt:lpstr>Example: Constant Running Time</vt:lpstr>
      <vt:lpstr>Example: Linear Running Time</vt:lpstr>
      <vt:lpstr>Estimating Running Time</vt:lpstr>
      <vt:lpstr>Growth Rate of Running Time</vt:lpstr>
      <vt:lpstr>Example: Quadratic Running Time</vt:lpstr>
      <vt:lpstr>Some Common Computing Times</vt:lpstr>
      <vt:lpstr> Why Growth Rate Matters</vt:lpstr>
      <vt:lpstr>Summarizing Function Growth</vt:lpstr>
      <vt:lpstr>Seven Important Functions</vt:lpstr>
      <vt:lpstr>Functions Graphed  Using “Normal” Scale</vt:lpstr>
      <vt:lpstr>Typical Growth Rates</vt:lpstr>
      <vt:lpstr> Comparison of Two Algorithms</vt:lpstr>
      <vt:lpstr>Constant Factors</vt:lpstr>
      <vt:lpstr>Comparison of Insertion Sort and Python Built In Sort Function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INSERTION-SORT</vt:lpstr>
      <vt:lpstr>Big-O Notation</vt:lpstr>
      <vt:lpstr>Big-O Notation (continued)</vt:lpstr>
      <vt:lpstr>Big-O and Growth Rate</vt:lpstr>
      <vt:lpstr>Summary of Big-O Rules</vt:lpstr>
      <vt:lpstr>Constants in Algorithm Analysis</vt:lpstr>
      <vt:lpstr> </vt:lpstr>
      <vt:lpstr>PowerPoint 演示文稿</vt:lpstr>
      <vt:lpstr>Big-Oh and Growth Rate</vt:lpstr>
      <vt:lpstr>Asymptotic Algorithm Analysis</vt:lpstr>
      <vt:lpstr>Computing Prefix Averages</vt:lpstr>
      <vt:lpstr>PowerPoint 演示文稿</vt:lpstr>
      <vt:lpstr>Arithmetic Progression</vt:lpstr>
      <vt:lpstr>PowerPoint 演示文稿</vt:lpstr>
      <vt:lpstr>PowerPoint 演示文稿</vt:lpstr>
      <vt:lpstr>Math you need to Review</vt:lpstr>
      <vt:lpstr>Composition Rules for Big-O</vt:lpstr>
      <vt:lpstr>General Rules – Basic for-loops</vt:lpstr>
      <vt:lpstr>General Rules – Nested Loops</vt:lpstr>
      <vt:lpstr>General Rules – Consecutive Blocks</vt:lpstr>
      <vt:lpstr>General Rules - Conditionals</vt:lpstr>
      <vt:lpstr>Logarithms in the Runtime</vt:lpstr>
      <vt:lpstr>In-class exercise</vt:lpstr>
      <vt:lpstr>Big-Omega (Ω)</vt:lpstr>
      <vt:lpstr>Big-Theta (Θ)</vt:lpstr>
      <vt:lpstr>Some More Examples</vt:lpstr>
      <vt:lpstr>Common Time Complexities</vt:lpstr>
      <vt:lpstr>PowerPoint 演示文稿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姚 允成</cp:lastModifiedBy>
  <cp:revision>222</cp:revision>
  <dcterms:created xsi:type="dcterms:W3CDTF">2002-01-21T02:22:10Z</dcterms:created>
  <dcterms:modified xsi:type="dcterms:W3CDTF">2022-02-15T15:18:35Z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