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310" r:id="rId2"/>
    <p:sldId id="546" r:id="rId3"/>
    <p:sldId id="569" r:id="rId4"/>
    <p:sldId id="438" r:id="rId5"/>
    <p:sldId id="568" r:id="rId6"/>
    <p:sldId id="541" r:id="rId7"/>
    <p:sldId id="542" r:id="rId8"/>
    <p:sldId id="545" r:id="rId9"/>
    <p:sldId id="547" r:id="rId10"/>
    <p:sldId id="548" r:id="rId11"/>
    <p:sldId id="550" r:id="rId12"/>
    <p:sldId id="551" r:id="rId13"/>
    <p:sldId id="543" r:id="rId14"/>
    <p:sldId id="544" r:id="rId15"/>
    <p:sldId id="553" r:id="rId16"/>
    <p:sldId id="554" r:id="rId17"/>
    <p:sldId id="356" r:id="rId18"/>
    <p:sldId id="570" r:id="rId19"/>
    <p:sldId id="571" r:id="rId20"/>
    <p:sldId id="555" r:id="rId21"/>
    <p:sldId id="556" r:id="rId22"/>
    <p:sldId id="557" r:id="rId23"/>
    <p:sldId id="559" r:id="rId24"/>
    <p:sldId id="561" r:id="rId25"/>
    <p:sldId id="562" r:id="rId26"/>
    <p:sldId id="566" r:id="rId27"/>
    <p:sldId id="563" r:id="rId28"/>
    <p:sldId id="564" r:id="rId2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4BC"/>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84498" autoAdjust="0"/>
  </p:normalViewPr>
  <p:slideViewPr>
    <p:cSldViewPr>
      <p:cViewPr varScale="1">
        <p:scale>
          <a:sx n="62" d="100"/>
          <a:sy n="62" d="100"/>
        </p:scale>
        <p:origin x="2220" y="72"/>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336" y="-10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898102" y="1"/>
            <a:ext cx="2982119" cy="464820"/>
          </a:xfrm>
          <a:prstGeom prst="rect">
            <a:avLst/>
          </a:prstGeom>
        </p:spPr>
        <p:txBody>
          <a:bodyPr vert="horz" lIns="92958" tIns="46479" rIns="92958" bIns="46479" rtlCol="0"/>
          <a:lstStyle>
            <a:lvl1pPr algn="r">
              <a:defRPr sz="1200"/>
            </a:lvl1pPr>
          </a:lstStyle>
          <a:p>
            <a:fld id="{DED7D28F-8C97-49B4-8671-38E3AB003476}" type="datetimeFigureOut">
              <a:rPr lang="en-US" smtClean="0"/>
              <a:pPr/>
              <a:t>2/6/2022</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958" tIns="46479" rIns="92958" bIns="46479" rtlCol="0" anchor="b"/>
          <a:lstStyle>
            <a:lvl1pPr algn="r">
              <a:defRPr sz="1200"/>
            </a:lvl1pPr>
          </a:lstStyle>
          <a:p>
            <a:fld id="{86A6CCF2-2C38-41C6-95D5-2CDB198DBC0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898102" y="1"/>
            <a:ext cx="2982119" cy="464820"/>
          </a:xfrm>
          <a:prstGeom prst="rect">
            <a:avLst/>
          </a:prstGeom>
        </p:spPr>
        <p:txBody>
          <a:bodyPr vert="horz" lIns="92958" tIns="46479" rIns="92958" bIns="46479" rtlCol="0"/>
          <a:lstStyle>
            <a:lvl1pPr algn="r">
              <a:defRPr sz="1200"/>
            </a:lvl1pPr>
          </a:lstStyle>
          <a:p>
            <a:fld id="{ABA66EDD-5D6A-48E2-80C7-E8EB92BEEAB4}" type="datetimeFigureOut">
              <a:rPr lang="en-US" smtClean="0"/>
              <a:pPr/>
              <a:t>2/6/2022</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958" tIns="46479" rIns="92958" bIns="4647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958" tIns="46479" rIns="92958" bIns="46479" rtlCol="0" anchor="b"/>
          <a:lstStyle>
            <a:lvl1pPr algn="r">
              <a:defRPr sz="1200"/>
            </a:lvl1pPr>
          </a:lstStyle>
          <a:p>
            <a:fld id="{68933894-77D1-4F9B-A642-7F003F3311D0}" type="slidenum">
              <a:rPr lang="en-US" smtClean="0"/>
              <a:pPr/>
              <a:t>‹#›</a:t>
            </a:fld>
            <a:endParaRPr lang="en-US"/>
          </a:p>
        </p:txBody>
      </p:sp>
    </p:spTree>
    <p:extLst>
      <p:ext uri="{BB962C8B-B14F-4D97-AF65-F5344CB8AC3E}">
        <p14:creationId xmlns:p14="http://schemas.microsoft.com/office/powerpoint/2010/main" val="297965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a:t>Title Change? Check website.</a:t>
            </a:r>
          </a:p>
        </p:txBody>
      </p:sp>
      <p:sp>
        <p:nvSpPr>
          <p:cNvPr id="4" name="Slide Number Placeholder 3"/>
          <p:cNvSpPr>
            <a:spLocks noGrp="1"/>
          </p:cNvSpPr>
          <p:nvPr>
            <p:ph type="sldNum" sz="quarter" idx="10"/>
          </p:nvPr>
        </p:nvSpPr>
        <p:spPr/>
        <p:txBody>
          <a:bodyPr/>
          <a:lstStyle/>
          <a:p>
            <a:fld id="{68933894-77D1-4F9B-A642-7F003F3311D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previous 2 numbers to create a new number</a:t>
            </a:r>
          </a:p>
        </p:txBody>
      </p:sp>
      <p:sp>
        <p:nvSpPr>
          <p:cNvPr id="4" name="Slide Number Placeholder 3"/>
          <p:cNvSpPr>
            <a:spLocks noGrp="1"/>
          </p:cNvSpPr>
          <p:nvPr>
            <p:ph type="sldNum" sz="quarter" idx="5"/>
          </p:nvPr>
        </p:nvSpPr>
        <p:spPr/>
        <p:txBody>
          <a:bodyPr/>
          <a:lstStyle/>
          <a:p>
            <a:fld id="{68933894-77D1-4F9B-A642-7F003F3311D0}" type="slidenum">
              <a:rPr lang="en-US" smtClean="0"/>
              <a:pPr/>
              <a:t>19</a:t>
            </a:fld>
            <a:endParaRPr lang="en-US"/>
          </a:p>
        </p:txBody>
      </p:sp>
    </p:spTree>
    <p:extLst>
      <p:ext uri="{BB962C8B-B14F-4D97-AF65-F5344CB8AC3E}">
        <p14:creationId xmlns:p14="http://schemas.microsoft.com/office/powerpoint/2010/main" val="365444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933894-77D1-4F9B-A642-7F003F3311D0}" type="slidenum">
              <a:rPr lang="en-US" smtClean="0"/>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33894-77D1-4F9B-A642-7F003F3311D0}" type="slidenum">
              <a:rPr lang="en-US" smtClean="0"/>
              <a:pPr/>
              <a:t>27</a:t>
            </a:fld>
            <a:endParaRPr lang="en-US"/>
          </a:p>
        </p:txBody>
      </p:sp>
    </p:spTree>
    <p:extLst>
      <p:ext uri="{BB962C8B-B14F-4D97-AF65-F5344CB8AC3E}">
        <p14:creationId xmlns:p14="http://schemas.microsoft.com/office/powerpoint/2010/main" val="227221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33894-77D1-4F9B-A642-7F003F3311D0}" type="slidenum">
              <a:rPr lang="en-US" smtClean="0"/>
              <a:pPr/>
              <a:t>28</a:t>
            </a:fld>
            <a:endParaRPr lang="en-US"/>
          </a:p>
        </p:txBody>
      </p:sp>
    </p:spTree>
    <p:extLst>
      <p:ext uri="{BB962C8B-B14F-4D97-AF65-F5344CB8AC3E}">
        <p14:creationId xmlns:p14="http://schemas.microsoft.com/office/powerpoint/2010/main" val="326297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69E114-68D4-4B24-8F1F-6E98276597F4}" type="datetimeFigureOut">
              <a:rPr lang="en-US" smtClean="0"/>
              <a:pPr/>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9E114-68D4-4B24-8F1F-6E98276597F4}" type="datetimeFigureOut">
              <a:rPr lang="en-US" smtClean="0"/>
              <a:pPr/>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9E114-68D4-4B24-8F1F-6E98276597F4}" type="datetimeFigureOut">
              <a:rPr lang="en-US" smtClean="0"/>
              <a:pPr/>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9E114-68D4-4B24-8F1F-6E98276597F4}" type="datetimeFigureOut">
              <a:rPr lang="en-US" smtClean="0"/>
              <a:pPr/>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69E114-68D4-4B24-8F1F-6E98276597F4}" type="datetimeFigureOut">
              <a:rPr lang="en-US" smtClean="0"/>
              <a:pPr/>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69E114-68D4-4B24-8F1F-6E98276597F4}" type="datetimeFigureOut">
              <a:rPr lang="en-US" smtClean="0"/>
              <a:pPr/>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69E114-68D4-4B24-8F1F-6E98276597F4}" type="datetimeFigureOut">
              <a:rPr lang="en-US" smtClean="0"/>
              <a:pPr/>
              <a:t>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69E114-68D4-4B24-8F1F-6E98276597F4}" type="datetimeFigureOut">
              <a:rPr lang="en-US" smtClean="0"/>
              <a:pPr/>
              <a:t>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9E114-68D4-4B24-8F1F-6E98276597F4}" type="datetimeFigureOut">
              <a:rPr lang="en-US" smtClean="0"/>
              <a:pPr/>
              <a:t>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69E114-68D4-4B24-8F1F-6E98276597F4}" type="datetimeFigureOut">
              <a:rPr lang="en-US" smtClean="0"/>
              <a:pPr/>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69E114-68D4-4B24-8F1F-6E98276597F4}" type="datetimeFigureOut">
              <a:rPr lang="en-US" smtClean="0"/>
              <a:pPr/>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9E114-68D4-4B24-8F1F-6E98276597F4}" type="datetimeFigureOut">
              <a:rPr lang="en-US" smtClean="0"/>
              <a:pPr/>
              <a:t>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023C3-F6E5-4C66-BF8E-C47DE54C87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theory.stanford.edu/~aiken/mos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nyu.zoom.us/j/2146672234" TargetMode="External"/><Relationship Id="rId7" Type="http://schemas.openxmlformats.org/officeDocument/2006/relationships/hyperlink" Target="mailto:wq372@nyu.edu" TargetMode="External"/><Relationship Id="rId2" Type="http://schemas.openxmlformats.org/officeDocument/2006/relationships/hyperlink" Target="mailto:yw6412@nyu.edu" TargetMode="External"/><Relationship Id="rId1" Type="http://schemas.openxmlformats.org/officeDocument/2006/relationships/slideLayout" Target="../slideLayouts/slideLayout2.xml"/><Relationship Id="rId6" Type="http://schemas.openxmlformats.org/officeDocument/2006/relationships/hyperlink" Target="mailto:zw1806@nyu.edu" TargetMode="External"/><Relationship Id="rId5" Type="http://schemas.openxmlformats.org/officeDocument/2006/relationships/hyperlink" Target="mailto:wm2178@nyu.edu" TargetMode="External"/><Relationship Id="rId4" Type="http://schemas.openxmlformats.org/officeDocument/2006/relationships/hyperlink" Target="mailto:yz7166@nyu.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1447800"/>
          </a:xfrm>
        </p:spPr>
        <p:txBody>
          <a:bodyPr>
            <a:normAutofit fontScale="90000"/>
          </a:bodyPr>
          <a:lstStyle/>
          <a:p>
            <a:br>
              <a:rPr lang="en-US" dirty="0"/>
            </a:br>
            <a:r>
              <a:rPr lang="en-US" dirty="0"/>
              <a:t> </a:t>
            </a:r>
            <a:r>
              <a:rPr lang="en-US" sz="4000" b="1" dirty="0"/>
              <a:t>CSCI-SHU 210 </a:t>
            </a:r>
            <a:br>
              <a:rPr lang="en-US" sz="4000" dirty="0">
                <a:solidFill>
                  <a:srgbClr val="002060"/>
                </a:solidFill>
              </a:rPr>
            </a:br>
            <a:r>
              <a:rPr lang="en-US" sz="4000" dirty="0"/>
              <a:t> </a:t>
            </a:r>
            <a:r>
              <a:rPr lang="en-US" sz="4000" b="1" dirty="0"/>
              <a:t>Data Structures </a:t>
            </a:r>
            <a:br>
              <a:rPr lang="en-US" dirty="0">
                <a:solidFill>
                  <a:srgbClr val="002060"/>
                </a:solidFill>
              </a:rPr>
            </a:br>
            <a:endParaRPr lang="en-US" dirty="0">
              <a:solidFill>
                <a:srgbClr val="002060"/>
              </a:solidFill>
            </a:endParaRPr>
          </a:p>
        </p:txBody>
      </p:sp>
      <p:sp>
        <p:nvSpPr>
          <p:cNvPr id="3" name="Subtitle 2"/>
          <p:cNvSpPr>
            <a:spLocks noGrp="1"/>
          </p:cNvSpPr>
          <p:nvPr>
            <p:ph type="subTitle" idx="1"/>
          </p:nvPr>
        </p:nvSpPr>
        <p:spPr>
          <a:xfrm>
            <a:off x="1066800" y="1905000"/>
            <a:ext cx="7162800" cy="1371600"/>
          </a:xfrm>
        </p:spPr>
        <p:txBody>
          <a:bodyPr>
            <a:normAutofit/>
          </a:bodyPr>
          <a:lstStyle/>
          <a:p>
            <a:r>
              <a:rPr lang="en-US" i="1" dirty="0">
                <a:solidFill>
                  <a:srgbClr val="002060"/>
                </a:solidFill>
              </a:rPr>
              <a:t>Prof. Wilson Tam</a:t>
            </a:r>
          </a:p>
          <a:p>
            <a:r>
              <a:rPr lang="en-US" i="1" dirty="0">
                <a:solidFill>
                  <a:srgbClr val="002060"/>
                </a:solidFill>
              </a:rPr>
              <a:t>Department of Computer Science</a:t>
            </a:r>
          </a:p>
        </p:txBody>
      </p:sp>
      <p:sp>
        <p:nvSpPr>
          <p:cNvPr id="5" name="Subtitle 2"/>
          <p:cNvSpPr txBox="1">
            <a:spLocks/>
          </p:cNvSpPr>
          <p:nvPr/>
        </p:nvSpPr>
        <p:spPr>
          <a:xfrm>
            <a:off x="914400" y="3352800"/>
            <a:ext cx="7467600" cy="3200400"/>
          </a:xfrm>
          <a:prstGeom prst="rect">
            <a:avLst/>
          </a:prstGeom>
        </p:spPr>
        <p:txBody>
          <a:bodyPr vert="horz" lIns="91440" tIns="45720" rIns="91440" bIns="45720" rtlCol="0">
            <a:normAutofit fontScale="925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a:solidFill>
                  <a:srgbClr val="0070C0"/>
                </a:solidFill>
              </a:rPr>
              <a:t>Email: yt2267@nyu.edu</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a:solidFill>
                  <a:srgbClr val="0070C0"/>
                </a:solidFill>
              </a:rPr>
              <a:t>Office: 1162-5, 11</a:t>
            </a:r>
            <a:r>
              <a:rPr lang="en-US" sz="3200" i="1" baseline="30000" dirty="0">
                <a:solidFill>
                  <a:srgbClr val="0070C0"/>
                </a:solidFill>
              </a:rPr>
              <a:t>th</a:t>
            </a:r>
            <a:r>
              <a:rPr lang="en-US" sz="3200" i="1" dirty="0">
                <a:solidFill>
                  <a:srgbClr val="0070C0"/>
                </a:solidFill>
              </a:rPr>
              <a:t> Fl, </a:t>
            </a:r>
            <a:r>
              <a:rPr lang="en-US" sz="3200" i="1" dirty="0" err="1">
                <a:solidFill>
                  <a:srgbClr val="0070C0"/>
                </a:solidFill>
              </a:rPr>
              <a:t>Pudong</a:t>
            </a:r>
            <a:r>
              <a:rPr lang="en-US" sz="3200" i="1" dirty="0">
                <a:solidFill>
                  <a:srgbClr val="0070C0"/>
                </a:solidFill>
              </a:rPr>
              <a:t> Campus</a:t>
            </a:r>
          </a:p>
          <a:p>
            <a:pPr lvl="0">
              <a:spcBef>
                <a:spcPct val="20000"/>
              </a:spcBef>
              <a:defRPr/>
            </a:pPr>
            <a:r>
              <a:rPr lang="en-US" sz="3200" i="1" dirty="0">
                <a:solidFill>
                  <a:srgbClr val="0070C0"/>
                </a:solidFill>
              </a:rPr>
              <a:t>Phone: +86 02120595071</a:t>
            </a:r>
          </a:p>
          <a:p>
            <a:pPr lvl="0">
              <a:spcBef>
                <a:spcPct val="20000"/>
              </a:spcBef>
              <a:defRPr/>
            </a:pPr>
            <a:r>
              <a:rPr lang="en-US" sz="3200" i="1" dirty="0">
                <a:solidFill>
                  <a:srgbClr val="0070C0"/>
                </a:solidFill>
              </a:rPr>
              <a:t>Zoom: https://nyu.zoom.us/j/6743549294</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a:solidFill>
                  <a:srgbClr val="0070C0"/>
                </a:solidFill>
              </a:rPr>
              <a:t>Office Hours:  Mon 2-4pm,  </a:t>
            </a:r>
            <a:r>
              <a:rPr lang="en-US" sz="3200" i="1" dirty="0" err="1">
                <a:solidFill>
                  <a:srgbClr val="0070C0"/>
                </a:solidFill>
              </a:rPr>
              <a:t>Thur</a:t>
            </a:r>
            <a:r>
              <a:rPr lang="en-US" sz="3200" i="1" dirty="0">
                <a:solidFill>
                  <a:srgbClr val="0070C0"/>
                </a:solidFill>
              </a:rPr>
              <a:t> 1:30pm-3:30pm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a:solidFill>
                  <a:srgbClr val="0070C0"/>
                </a:solidFill>
              </a:rPr>
              <a:t> 		  Open Door Policy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a:solidFill>
                  <a:srgbClr val="0070C0"/>
                </a:solidFill>
              </a:rPr>
              <a:t>		  Others by appointment.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i="1" dirty="0">
              <a:solidFill>
                <a:srgbClr val="0070C0"/>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i="1" dirty="0">
              <a:solidFill>
                <a:srgbClr val="002060"/>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1"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Getting Top Grades</a:t>
            </a:r>
          </a:p>
        </p:txBody>
      </p:sp>
      <p:sp>
        <p:nvSpPr>
          <p:cNvPr id="3" name="Content Placeholder 2"/>
          <p:cNvSpPr>
            <a:spLocks noGrp="1"/>
          </p:cNvSpPr>
          <p:nvPr>
            <p:ph idx="1"/>
          </p:nvPr>
        </p:nvSpPr>
        <p:spPr>
          <a:xfrm>
            <a:off x="152400" y="1066800"/>
            <a:ext cx="8991600" cy="5486400"/>
          </a:xfrm>
        </p:spPr>
        <p:txBody>
          <a:bodyPr>
            <a:noAutofit/>
          </a:bodyPr>
          <a:lstStyle/>
          <a:p>
            <a:r>
              <a:rPr lang="en-US" dirty="0"/>
              <a:t>Attend class and follow class Lectures</a:t>
            </a:r>
          </a:p>
          <a:p>
            <a:r>
              <a:rPr lang="en-US" dirty="0"/>
              <a:t>Do reading assignments and start homework early</a:t>
            </a:r>
          </a:p>
          <a:p>
            <a:r>
              <a:rPr lang="en-US" dirty="0"/>
              <a:t>Understand the concepts and reasons for using DS</a:t>
            </a:r>
          </a:p>
          <a:p>
            <a:r>
              <a:rPr lang="en-US" dirty="0"/>
              <a:t>Use paper and pencils or equivalent digital devices</a:t>
            </a:r>
          </a:p>
          <a:p>
            <a:r>
              <a:rPr lang="fr-FR" dirty="0" err="1"/>
              <a:t>Try</a:t>
            </a:r>
            <a:r>
              <a:rPr lang="fr-FR" dirty="0"/>
              <a:t> to </a:t>
            </a:r>
            <a:r>
              <a:rPr lang="fr-FR" dirty="0" err="1"/>
              <a:t>solve</a:t>
            </a:r>
            <a:r>
              <a:rPr lang="fr-FR" dirty="0"/>
              <a:t> </a:t>
            </a:r>
            <a:r>
              <a:rPr lang="fr-FR" dirty="0" err="1"/>
              <a:t>problems</a:t>
            </a:r>
            <a:r>
              <a:rPr lang="fr-FR" dirty="0"/>
              <a:t> </a:t>
            </a:r>
            <a:r>
              <a:rPr lang="fr-FR" dirty="0" err="1"/>
              <a:t>yourself</a:t>
            </a:r>
            <a:r>
              <a:rPr lang="fr-FR" dirty="0"/>
              <a:t> first</a:t>
            </a:r>
          </a:p>
          <a:p>
            <a:r>
              <a:rPr lang="fr-FR" dirty="0" err="1"/>
              <a:t>Try</a:t>
            </a:r>
            <a:r>
              <a:rPr lang="fr-FR" dirty="0"/>
              <a:t> to code </a:t>
            </a:r>
            <a:r>
              <a:rPr lang="fr-FR" dirty="0" err="1"/>
              <a:t>yourself</a:t>
            </a:r>
            <a:r>
              <a:rPr lang="fr-FR" dirty="0"/>
              <a:t> first</a:t>
            </a:r>
          </a:p>
          <a:p>
            <a:r>
              <a:rPr lang="fr-FR" dirty="0" err="1"/>
              <a:t>Treat</a:t>
            </a:r>
            <a:r>
              <a:rPr lang="fr-FR" dirty="0"/>
              <a:t> </a:t>
            </a:r>
            <a:r>
              <a:rPr lang="fr-FR" dirty="0" err="1"/>
              <a:t>mistakes</a:t>
            </a:r>
            <a:r>
              <a:rPr lang="fr-FR" dirty="0"/>
              <a:t> and bugs as </a:t>
            </a:r>
            <a:r>
              <a:rPr lang="fr-FR" dirty="0" err="1"/>
              <a:t>your</a:t>
            </a:r>
            <a:r>
              <a:rPr lang="fr-FR" dirty="0"/>
              <a:t> guide for future</a:t>
            </a:r>
          </a:p>
          <a:p>
            <a:r>
              <a:rPr lang="en-US" dirty="0"/>
              <a:t>Ask questions</a:t>
            </a:r>
            <a:endParaRPr lang="fr-FR" dirty="0"/>
          </a:p>
          <a:p>
            <a:r>
              <a:rPr lang="en-US" dirty="0"/>
              <a:t>Never hesitate to get help</a:t>
            </a:r>
          </a:p>
        </p:txBody>
      </p:sp>
      <p:cxnSp>
        <p:nvCxnSpPr>
          <p:cNvPr id="6" name="Straight Connector 5"/>
          <p:cNvCxnSpPr/>
          <p:nvPr/>
        </p:nvCxnSpPr>
        <p:spPr>
          <a:xfrm>
            <a:off x="381000" y="762000"/>
            <a:ext cx="3810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0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Course Topics and Tentative Schedules</a:t>
            </a:r>
          </a:p>
        </p:txBody>
      </p:sp>
      <p:sp>
        <p:nvSpPr>
          <p:cNvPr id="3" name="Content Placeholder 2"/>
          <p:cNvSpPr>
            <a:spLocks noGrp="1"/>
          </p:cNvSpPr>
          <p:nvPr>
            <p:ph idx="1"/>
          </p:nvPr>
        </p:nvSpPr>
        <p:spPr>
          <a:xfrm>
            <a:off x="152400" y="1066800"/>
            <a:ext cx="8869680" cy="5486400"/>
          </a:xfrm>
        </p:spPr>
        <p:txBody>
          <a:bodyPr>
            <a:noAutofit/>
          </a:bodyPr>
          <a:lstStyle/>
          <a:p>
            <a:r>
              <a:rPr lang="en-US" dirty="0"/>
              <a:t>Week 1:  Python Review (Chapter 1 and 2) </a:t>
            </a:r>
          </a:p>
          <a:p>
            <a:r>
              <a:rPr lang="en-US" dirty="0"/>
              <a:t>Week 2:  Algorithm Analysis (Chapter 3) </a:t>
            </a:r>
          </a:p>
          <a:p>
            <a:r>
              <a:rPr lang="en-US" dirty="0"/>
              <a:t>Week 3: Recursion (Chapter 4) </a:t>
            </a:r>
          </a:p>
          <a:p>
            <a:r>
              <a:rPr lang="en-US" dirty="0"/>
              <a:t>Week 4: Dynamic Arrays and Amortization (Chapter 5) </a:t>
            </a:r>
          </a:p>
          <a:p>
            <a:r>
              <a:rPr lang="en-US" dirty="0"/>
              <a:t>Week 5: Stacks and Queue (Chapter 6), </a:t>
            </a:r>
          </a:p>
          <a:p>
            <a:r>
              <a:rPr lang="en-US" dirty="0"/>
              <a:t>Week 6: Midterm Review</a:t>
            </a:r>
          </a:p>
          <a:p>
            <a:r>
              <a:rPr lang="en-US" dirty="0"/>
              <a:t>Week 7: Midterm exam based on Chapters 1-6</a:t>
            </a:r>
          </a:p>
        </p:txBody>
      </p:sp>
      <p:cxnSp>
        <p:nvCxnSpPr>
          <p:cNvPr id="6" name="Straight Connector 5"/>
          <p:cNvCxnSpPr/>
          <p:nvPr/>
        </p:nvCxnSpPr>
        <p:spPr>
          <a:xfrm>
            <a:off x="381000" y="762000"/>
            <a:ext cx="7848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78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Course Topics and Tentative Schedules</a:t>
            </a:r>
          </a:p>
        </p:txBody>
      </p:sp>
      <p:sp>
        <p:nvSpPr>
          <p:cNvPr id="3" name="Content Placeholder 2"/>
          <p:cNvSpPr>
            <a:spLocks noGrp="1"/>
          </p:cNvSpPr>
          <p:nvPr>
            <p:ph idx="1"/>
          </p:nvPr>
        </p:nvSpPr>
        <p:spPr>
          <a:xfrm>
            <a:off x="152400" y="1066800"/>
            <a:ext cx="8869680" cy="5486400"/>
          </a:xfrm>
        </p:spPr>
        <p:txBody>
          <a:bodyPr>
            <a:noAutofit/>
          </a:bodyPr>
          <a:lstStyle/>
          <a:p>
            <a:r>
              <a:rPr lang="en-US" sz="2500" dirty="0"/>
              <a:t>Week 8: Linked Lists (Chapter 7)</a:t>
            </a:r>
          </a:p>
          <a:p>
            <a:r>
              <a:rPr lang="en-US" sz="2500" dirty="0"/>
              <a:t>Week 9: Trees (Chapter 8) </a:t>
            </a:r>
          </a:p>
          <a:p>
            <a:r>
              <a:rPr lang="en-US" sz="2500" dirty="0"/>
              <a:t>Week 10: Search Trees (Chapter 11) </a:t>
            </a:r>
          </a:p>
          <a:p>
            <a:r>
              <a:rPr lang="en-US" sz="2500" dirty="0"/>
              <a:t>Week 11: Sorting and Selections (Chapter 12)</a:t>
            </a:r>
          </a:p>
          <a:p>
            <a:r>
              <a:rPr lang="en-US" sz="2500" dirty="0"/>
              <a:t>Week 12: Priority Queues (Chapter 9)</a:t>
            </a:r>
          </a:p>
          <a:p>
            <a:r>
              <a:rPr lang="en-US" sz="2500" dirty="0"/>
              <a:t>Week 13: Hash Tables (Chapter 10)</a:t>
            </a:r>
          </a:p>
          <a:p>
            <a:r>
              <a:rPr lang="en-US" sz="2500" dirty="0"/>
              <a:t>Week 14: Final Exam Review</a:t>
            </a:r>
          </a:p>
          <a:p>
            <a:r>
              <a:rPr lang="en-US" sz="2500" dirty="0">
                <a:solidFill>
                  <a:srgbClr val="00B050"/>
                </a:solidFill>
              </a:rPr>
              <a:t>Final Exam:  </a:t>
            </a:r>
            <a:r>
              <a:rPr lang="en-US" sz="2500" b="1" dirty="0"/>
              <a:t>Will be scheduled during the final exam week and exact date will be announced later. Please don't make any travel arrangements until you take the final exam.</a:t>
            </a:r>
            <a:r>
              <a:rPr lang="en-US" sz="2500" dirty="0"/>
              <a:t> </a:t>
            </a:r>
            <a:endParaRPr lang="en-US" dirty="0"/>
          </a:p>
          <a:p>
            <a:endParaRPr lang="en-US" dirty="0"/>
          </a:p>
        </p:txBody>
      </p:sp>
      <p:cxnSp>
        <p:nvCxnSpPr>
          <p:cNvPr id="6" name="Straight Connector 5"/>
          <p:cNvCxnSpPr/>
          <p:nvPr/>
        </p:nvCxnSpPr>
        <p:spPr>
          <a:xfrm>
            <a:off x="381000" y="762000"/>
            <a:ext cx="7848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607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66800"/>
          </a:xfrm>
        </p:spPr>
        <p:txBody>
          <a:bodyPr/>
          <a:lstStyle/>
          <a:p>
            <a:pPr algn="l"/>
            <a:r>
              <a:rPr lang="en-US" dirty="0">
                <a:solidFill>
                  <a:srgbClr val="002060"/>
                </a:solidFill>
              </a:rPr>
              <a:t>Academic Integrity Policy</a:t>
            </a:r>
          </a:p>
        </p:txBody>
      </p:sp>
      <p:sp>
        <p:nvSpPr>
          <p:cNvPr id="3" name="Content Placeholder 2"/>
          <p:cNvSpPr>
            <a:spLocks noGrp="1"/>
          </p:cNvSpPr>
          <p:nvPr>
            <p:ph idx="1"/>
          </p:nvPr>
        </p:nvSpPr>
        <p:spPr>
          <a:xfrm>
            <a:off x="228600" y="1066800"/>
            <a:ext cx="8763000" cy="5410200"/>
          </a:xfrm>
        </p:spPr>
        <p:txBody>
          <a:bodyPr>
            <a:noAutofit/>
          </a:bodyPr>
          <a:lstStyle/>
          <a:p>
            <a:r>
              <a:rPr lang="en-US" sz="2800" dirty="0"/>
              <a:t>Students are expected to read and understand the university’s policy on academic integrity as laid out in the Undergraduate Bulletin. </a:t>
            </a:r>
          </a:p>
          <a:p>
            <a:r>
              <a:rPr lang="en-US" sz="2800" dirty="0"/>
              <a:t>Plagiarism and cheating will be penalized and reported to academic affairs</a:t>
            </a:r>
            <a:endParaRPr lang="en-US" dirty="0"/>
          </a:p>
          <a:p>
            <a:r>
              <a:rPr lang="en-US" dirty="0"/>
              <a:t>Midterm exam, Final exam, Online quizzes, Recitation’s tasks, and Homework/programming assignments need to be completed individually.</a:t>
            </a:r>
          </a:p>
          <a:p>
            <a:r>
              <a:rPr lang="fr-FR" sz="2800" dirty="0"/>
              <a:t>All </a:t>
            </a:r>
            <a:r>
              <a:rPr lang="fr-FR" sz="2800" dirty="0" err="1"/>
              <a:t>submitted</a:t>
            </a:r>
            <a:r>
              <a:rPr lang="fr-FR" sz="2800" dirty="0"/>
              <a:t> </a:t>
            </a:r>
            <a:r>
              <a:rPr lang="fr-FR" sz="2800" dirty="0" err="1"/>
              <a:t>work</a:t>
            </a:r>
            <a:r>
              <a:rPr lang="fr-FR" sz="2800" dirty="0"/>
              <a:t> must </a:t>
            </a:r>
            <a:r>
              <a:rPr lang="fr-FR" sz="2800" dirty="0" err="1"/>
              <a:t>be</a:t>
            </a:r>
            <a:r>
              <a:rPr lang="fr-FR" sz="2800" dirty="0"/>
              <a:t> of </a:t>
            </a:r>
            <a:r>
              <a:rPr lang="fr-FR" sz="2800" dirty="0" err="1"/>
              <a:t>your</a:t>
            </a:r>
            <a:r>
              <a:rPr lang="fr-FR" sz="2800" dirty="0"/>
              <a:t> </a:t>
            </a:r>
            <a:r>
              <a:rPr lang="fr-FR" sz="2800" dirty="0" err="1"/>
              <a:t>own</a:t>
            </a:r>
            <a:r>
              <a:rPr lang="fr-FR" sz="2800" dirty="0"/>
              <a:t>.  You </a:t>
            </a:r>
            <a:r>
              <a:rPr lang="fr-FR" sz="2800" dirty="0" err="1"/>
              <a:t>can</a:t>
            </a:r>
            <a:r>
              <a:rPr lang="fr-FR" sz="2800" dirty="0"/>
              <a:t> </a:t>
            </a:r>
            <a:r>
              <a:rPr lang="fr-FR" sz="2800" dirty="0" err="1"/>
              <a:t>study</a:t>
            </a:r>
            <a:r>
              <a:rPr lang="fr-FR" sz="2800" dirty="0"/>
              <a:t> </a:t>
            </a:r>
            <a:r>
              <a:rPr lang="fr-FR" sz="2800" dirty="0" err="1"/>
              <a:t>together</a:t>
            </a:r>
            <a:r>
              <a:rPr lang="fr-FR" sz="2800" dirty="0"/>
              <a:t> but </a:t>
            </a:r>
            <a:r>
              <a:rPr lang="fr-FR" sz="2800" i="1" dirty="0" err="1"/>
              <a:t>you</a:t>
            </a:r>
            <a:r>
              <a:rPr lang="fr-FR" sz="2800" i="1" dirty="0"/>
              <a:t> </a:t>
            </a:r>
            <a:r>
              <a:rPr lang="fr-FR" sz="2800" i="1" dirty="0" err="1"/>
              <a:t>can't</a:t>
            </a:r>
            <a:r>
              <a:rPr lang="fr-FR" sz="2800" i="1" dirty="0"/>
              <a:t> </a:t>
            </a:r>
            <a:r>
              <a:rPr lang="fr-FR" sz="2800" i="1" dirty="0" err="1"/>
              <a:t>share</a:t>
            </a:r>
            <a:r>
              <a:rPr lang="fr-FR" sz="2800" i="1" dirty="0"/>
              <a:t> solutions</a:t>
            </a:r>
            <a:r>
              <a:rPr lang="fr-FR" sz="2800" dirty="0"/>
              <a:t>.</a:t>
            </a:r>
          </a:p>
          <a:p>
            <a:r>
              <a:rPr lang="en-US" sz="2800" dirty="0"/>
              <a:t>MOSS (</a:t>
            </a:r>
            <a:r>
              <a:rPr lang="en-US" sz="2800" u="sng" dirty="0">
                <a:hlinkClick r:id="rId2"/>
              </a:rPr>
              <a:t>http://theory.stanford.edu/~aiken/moss/</a:t>
            </a:r>
            <a:r>
              <a:rPr lang="en-US" sz="2800" dirty="0"/>
              <a:t>) is pretty good at detecting software plagiarism. </a:t>
            </a:r>
          </a:p>
        </p:txBody>
      </p:sp>
      <p:cxnSp>
        <p:nvCxnSpPr>
          <p:cNvPr id="4" name="Straight Connector 3"/>
          <p:cNvCxnSpPr/>
          <p:nvPr/>
        </p:nvCxnSpPr>
        <p:spPr>
          <a:xfrm>
            <a:off x="304800" y="914400"/>
            <a:ext cx="5791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469"/>
            <a:ext cx="8229600" cy="1066800"/>
          </a:xfrm>
        </p:spPr>
        <p:txBody>
          <a:bodyPr>
            <a:normAutofit fontScale="90000"/>
          </a:bodyPr>
          <a:lstStyle/>
          <a:p>
            <a:r>
              <a:rPr lang="en-US" dirty="0">
                <a:solidFill>
                  <a:srgbClr val="0070C0"/>
                </a:solidFill>
              </a:rPr>
              <a:t>Moses Center Statement of Disability</a:t>
            </a:r>
          </a:p>
        </p:txBody>
      </p:sp>
      <p:sp>
        <p:nvSpPr>
          <p:cNvPr id="3" name="Content Placeholder 2"/>
          <p:cNvSpPr>
            <a:spLocks noGrp="1"/>
          </p:cNvSpPr>
          <p:nvPr>
            <p:ph idx="1"/>
          </p:nvPr>
        </p:nvSpPr>
        <p:spPr>
          <a:xfrm>
            <a:off x="228600" y="1219200"/>
            <a:ext cx="8763000" cy="5334000"/>
          </a:xfrm>
        </p:spPr>
        <p:txBody>
          <a:bodyPr>
            <a:noAutofit/>
          </a:bodyPr>
          <a:lstStyle/>
          <a:p>
            <a:r>
              <a:rPr lang="en-US" sz="2800" dirty="0"/>
              <a:t>Please contact New York University’s Moses Center for Students with Disabilities at </a:t>
            </a:r>
            <a:r>
              <a:rPr lang="en-US" sz="2800" dirty="0">
                <a:solidFill>
                  <a:srgbClr val="0070C0"/>
                </a:solidFill>
              </a:rPr>
              <a:t>212-998-4980</a:t>
            </a:r>
            <a:r>
              <a:rPr lang="en-US" sz="2800" dirty="0"/>
              <a:t> or </a:t>
            </a:r>
            <a:r>
              <a:rPr lang="en-US" sz="2800" dirty="0">
                <a:solidFill>
                  <a:srgbClr val="0070C0"/>
                </a:solidFill>
              </a:rPr>
              <a:t>mosescsd@nyu.edu</a:t>
            </a:r>
            <a:r>
              <a:rPr lang="en-US" sz="2800" dirty="0"/>
              <a:t>.  </a:t>
            </a:r>
          </a:p>
          <a:p>
            <a:r>
              <a:rPr lang="en-US" sz="2800" dirty="0"/>
              <a:t>You must be registered with CSD to receive accommodations.</a:t>
            </a:r>
          </a:p>
          <a:p>
            <a:r>
              <a:rPr lang="en-US" sz="2800" dirty="0"/>
              <a:t>Please contact Academic Resource Center for assistance in registering.</a:t>
            </a:r>
          </a:p>
          <a:p>
            <a:pPr marL="0" indent="0">
              <a:buNone/>
            </a:pPr>
            <a:endParaRPr lang="en-US" sz="2800" dirty="0">
              <a:solidFill>
                <a:srgbClr val="0070C0"/>
              </a:solidFill>
            </a:endParaRPr>
          </a:p>
          <a:p>
            <a:endParaRPr lang="en-US" sz="2800" dirty="0">
              <a:solidFill>
                <a:srgbClr val="0070C0"/>
              </a:solidFill>
            </a:endParaRPr>
          </a:p>
        </p:txBody>
      </p:sp>
      <p:cxnSp>
        <p:nvCxnSpPr>
          <p:cNvPr id="4" name="Straight Connector 3"/>
          <p:cNvCxnSpPr/>
          <p:nvPr/>
        </p:nvCxnSpPr>
        <p:spPr>
          <a:xfrm>
            <a:off x="381000" y="838200"/>
            <a:ext cx="7848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66800"/>
          </a:xfrm>
        </p:spPr>
        <p:txBody>
          <a:bodyPr/>
          <a:lstStyle/>
          <a:p>
            <a:pPr algn="l"/>
            <a:r>
              <a:rPr lang="en-US" dirty="0">
                <a:solidFill>
                  <a:srgbClr val="002060"/>
                </a:solidFill>
              </a:rPr>
              <a:t>Thanks</a:t>
            </a:r>
          </a:p>
        </p:txBody>
      </p:sp>
      <p:sp>
        <p:nvSpPr>
          <p:cNvPr id="3" name="Content Placeholder 2"/>
          <p:cNvSpPr>
            <a:spLocks noGrp="1"/>
          </p:cNvSpPr>
          <p:nvPr>
            <p:ph idx="1"/>
          </p:nvPr>
        </p:nvSpPr>
        <p:spPr>
          <a:xfrm>
            <a:off x="228600" y="914400"/>
            <a:ext cx="8763000" cy="5638800"/>
          </a:xfrm>
        </p:spPr>
        <p:txBody>
          <a:bodyPr>
            <a:noAutofit/>
          </a:bodyPr>
          <a:lstStyle/>
          <a:p>
            <a:endParaRPr lang="en-US" sz="2800" dirty="0"/>
          </a:p>
          <a:p>
            <a:r>
              <a:rPr lang="en-US" sz="2800" dirty="0"/>
              <a:t>Special thanks to Professor Evan </a:t>
            </a:r>
            <a:r>
              <a:rPr lang="en-US" sz="2800" dirty="0" err="1"/>
              <a:t>Korth</a:t>
            </a:r>
            <a:r>
              <a:rPr lang="en-US" sz="2800" dirty="0"/>
              <a:t>, Joanna </a:t>
            </a:r>
            <a:r>
              <a:rPr lang="en-US" sz="2800" dirty="0" err="1"/>
              <a:t>Klukowska</a:t>
            </a:r>
            <a:r>
              <a:rPr lang="en-US" sz="2800" dirty="0"/>
              <a:t> and Ratan Dey at NYU, Olivier Marin at NYU Shanghai, </a:t>
            </a:r>
            <a:r>
              <a:rPr lang="en-US" sz="2800" dirty="0" err="1"/>
              <a:t>Itay</a:t>
            </a:r>
            <a:r>
              <a:rPr lang="en-US" sz="2800" dirty="0"/>
              <a:t> Tal at NYU Tandon for authorizing me to use their class materials.</a:t>
            </a:r>
          </a:p>
          <a:p>
            <a:pPr marL="0" indent="0">
              <a:buNone/>
            </a:pPr>
            <a:endParaRPr lang="en-US" sz="2400" dirty="0"/>
          </a:p>
        </p:txBody>
      </p:sp>
      <p:cxnSp>
        <p:nvCxnSpPr>
          <p:cNvPr id="4" name="Straight Connector 3"/>
          <p:cNvCxnSpPr/>
          <p:nvPr/>
        </p:nvCxnSpPr>
        <p:spPr>
          <a:xfrm>
            <a:off x="381000" y="914400"/>
            <a:ext cx="5105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Data Structures – The Pep Talk</a:t>
            </a:r>
          </a:p>
        </p:txBody>
      </p:sp>
      <p:sp>
        <p:nvSpPr>
          <p:cNvPr id="3" name="Content Placeholder 2"/>
          <p:cNvSpPr>
            <a:spLocks noGrp="1"/>
          </p:cNvSpPr>
          <p:nvPr>
            <p:ph idx="1"/>
          </p:nvPr>
        </p:nvSpPr>
        <p:spPr>
          <a:xfrm>
            <a:off x="152400" y="1066800"/>
            <a:ext cx="8869680" cy="5275811"/>
          </a:xfrm>
        </p:spPr>
        <p:txBody>
          <a:bodyPr>
            <a:noAutofit/>
          </a:bodyPr>
          <a:lstStyle/>
          <a:p>
            <a:r>
              <a:rPr lang="en-US" dirty="0"/>
              <a:t>Excellent tool for learning problem solving skills </a:t>
            </a:r>
          </a:p>
          <a:p>
            <a:r>
              <a:rPr lang="en-US" dirty="0"/>
              <a:t>Constitute the core of software engineering</a:t>
            </a:r>
          </a:p>
          <a:p>
            <a:pPr marL="685800" lvl="2" indent="0">
              <a:buNone/>
            </a:pPr>
            <a:r>
              <a:rPr lang="en-US" i="1" dirty="0"/>
              <a:t>“Algorithms + Data Structures = Programs” - </a:t>
            </a:r>
            <a:r>
              <a:rPr lang="en-US" i="1" dirty="0" err="1"/>
              <a:t>Niklaus</a:t>
            </a:r>
            <a:r>
              <a:rPr lang="en-US" i="1" dirty="0"/>
              <a:t> Wirth</a:t>
            </a:r>
          </a:p>
          <a:p>
            <a:pPr marL="548640" indent="-457200"/>
            <a:r>
              <a:rPr lang="en-US" dirty="0"/>
              <a:t>To solve a problem</a:t>
            </a:r>
          </a:p>
          <a:p>
            <a:pPr marL="1325880" lvl="2" indent="-514350">
              <a:buFont typeface="+mj-lt"/>
              <a:buAutoNum type="arabicPeriod"/>
            </a:pPr>
            <a:r>
              <a:rPr lang="en-US" dirty="0"/>
              <a:t>Create the right data model</a:t>
            </a:r>
          </a:p>
          <a:p>
            <a:pPr marL="1325880" lvl="2" indent="-514350">
              <a:buFont typeface="+mj-lt"/>
              <a:buAutoNum type="arabicPeriod"/>
            </a:pPr>
            <a:r>
              <a:rPr lang="en-US" dirty="0"/>
              <a:t>Devise the appropriate methods</a:t>
            </a:r>
          </a:p>
          <a:p>
            <a:r>
              <a:rPr lang="en-US" dirty="0"/>
              <a:t>Usual focus of coding interviews </a:t>
            </a:r>
          </a:p>
          <a:p>
            <a:pPr marL="0" indent="0">
              <a:buNone/>
            </a:pPr>
            <a:r>
              <a:rPr lang="en-US" dirty="0"/>
              <a:t>	</a:t>
            </a:r>
          </a:p>
          <a:p>
            <a:pPr marL="457200" lvl="1" indent="0">
              <a:buNone/>
            </a:pPr>
            <a:r>
              <a:rPr lang="en-US" sz="2400" dirty="0"/>
              <a:t>        </a:t>
            </a:r>
            <a:r>
              <a:rPr lang="en-US" sz="2400" dirty="0">
                <a:solidFill>
                  <a:srgbClr val="1104BC"/>
                </a:solidFill>
              </a:rPr>
              <a:t>Tencent</a:t>
            </a:r>
            <a:r>
              <a:rPr lang="en-US" sz="2400" dirty="0"/>
              <a:t>           </a:t>
            </a:r>
            <a:r>
              <a:rPr lang="en-US" sz="2400" dirty="0">
                <a:solidFill>
                  <a:srgbClr val="FFC000"/>
                </a:solidFill>
              </a:rPr>
              <a:t>Alibaba</a:t>
            </a:r>
          </a:p>
        </p:txBody>
      </p:sp>
      <p:cxnSp>
        <p:nvCxnSpPr>
          <p:cNvPr id="6" name="Straight Connector 5"/>
          <p:cNvCxnSpPr/>
          <p:nvPr/>
        </p:nvCxnSpPr>
        <p:spPr>
          <a:xfrm>
            <a:off x="381000" y="762000"/>
            <a:ext cx="5867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4" descr="Microsoft_logo_(2012).sv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368" y="4876800"/>
            <a:ext cx="1526341" cy="326082"/>
          </a:xfrm>
          <a:prstGeom prst="rect">
            <a:avLst/>
          </a:prstGeom>
        </p:spPr>
      </p:pic>
      <p:pic>
        <p:nvPicPr>
          <p:cNvPr id="7" name="Picture 6" descr="Facebook_New_Logo_(2015).sv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4116" y="4809576"/>
            <a:ext cx="1048812" cy="393305"/>
          </a:xfrm>
          <a:prstGeom prst="rect">
            <a:avLst/>
          </a:prstGeom>
        </p:spPr>
      </p:pic>
      <p:pic>
        <p:nvPicPr>
          <p:cNvPr id="8" name="Picture 7" descr="Logo_Google_2013_Official.svg.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4800600"/>
            <a:ext cx="1139207" cy="390955"/>
          </a:xfrm>
          <a:prstGeom prst="rect">
            <a:avLst/>
          </a:prstGeom>
        </p:spPr>
      </p:pic>
      <p:pic>
        <p:nvPicPr>
          <p:cNvPr id="9" name="Picture 8" descr="Algorithms_+_Data_Structures.jpg">
            <a:extLst>
              <a:ext uri="{FF2B5EF4-FFF2-40B4-BE49-F238E27FC236}">
                <a16:creationId xmlns:a16="http://schemas.microsoft.com/office/drawing/2014/main" id="{1B1D5E20-433B-49F2-B38F-DB515323EC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5832" y="1828800"/>
            <a:ext cx="1099386" cy="1708890"/>
          </a:xfrm>
          <a:prstGeom prst="rect">
            <a:avLst/>
          </a:prstGeom>
        </p:spPr>
      </p:pic>
    </p:spTree>
    <p:extLst>
      <p:ext uri="{BB962C8B-B14F-4D97-AF65-F5344CB8AC3E}">
        <p14:creationId xmlns:p14="http://schemas.microsoft.com/office/powerpoint/2010/main" val="2812049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7C1A7E54-4581-444A-B4AC-B68640E28551}"/>
              </a:ext>
            </a:extLst>
          </p:cNvPr>
          <p:cNvSpPr>
            <a:spLocks noGrp="1"/>
          </p:cNvSpPr>
          <p:nvPr>
            <p:ph type="title"/>
          </p:nvPr>
        </p:nvSpPr>
        <p:spPr>
          <a:xfrm>
            <a:off x="466165" y="209551"/>
            <a:ext cx="6104964" cy="1143000"/>
          </a:xfrm>
        </p:spPr>
        <p:txBody>
          <a:bodyPr/>
          <a:lstStyle/>
          <a:p>
            <a:r>
              <a:rPr lang="en-US" altLang="en-US" dirty="0"/>
              <a:t>Composing Large Strings</a:t>
            </a:r>
          </a:p>
        </p:txBody>
      </p:sp>
      <p:sp>
        <p:nvSpPr>
          <p:cNvPr id="62468" name="Slide Number Placeholder 5">
            <a:extLst>
              <a:ext uri="{FF2B5EF4-FFF2-40B4-BE49-F238E27FC236}">
                <a16:creationId xmlns:a16="http://schemas.microsoft.com/office/drawing/2014/main" id="{BF14EC90-F83D-7544-B466-732915B42C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60000"/>
              <a:buFont typeface="Wingdings" pitchFamily="2" charset="2"/>
              <a:buChar char="q"/>
              <a:defRPr sz="3200">
                <a:solidFill>
                  <a:schemeClr val="tx1"/>
                </a:solidFill>
                <a:latin typeface="Tahoma" panose="020B0604030504040204" pitchFamily="34" charset="0"/>
                <a:ea typeface="MS PGothic" panose="020B0600070205080204" pitchFamily="34" charset="-128"/>
                <a:cs typeface="MS PGothic" panose="020B0600070205080204" pitchFamily="34" charset="-128"/>
              </a:defRPr>
            </a:lvl1pPr>
            <a:lvl2pPr marL="742950" indent="-285750">
              <a:spcBef>
                <a:spcPct val="20000"/>
              </a:spcBef>
              <a:buClr>
                <a:schemeClr val="tx1"/>
              </a:buClr>
              <a:buSzPct val="60000"/>
              <a:buFont typeface="Wingdings"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7C6601B1-781E-ED40-9629-248F38167692}" type="slidenum">
              <a:rPr lang="en-US" altLang="en-US" sz="1400" smtClean="0"/>
              <a:pPr>
                <a:spcBef>
                  <a:spcPct val="0"/>
                </a:spcBef>
                <a:buClrTx/>
                <a:buSzTx/>
                <a:buFontTx/>
                <a:buNone/>
              </a:pPr>
              <a:t>17</a:t>
            </a:fld>
            <a:endParaRPr lang="en-US" altLang="en-US" sz="1400"/>
          </a:p>
        </p:txBody>
      </p:sp>
      <p:pic>
        <p:nvPicPr>
          <p:cNvPr id="62469" name="Picture 6">
            <a:extLst>
              <a:ext uri="{FF2B5EF4-FFF2-40B4-BE49-F238E27FC236}">
                <a16:creationId xmlns:a16="http://schemas.microsoft.com/office/drawing/2014/main" id="{5CD61F1C-B22C-8444-8A14-778CFD2E03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9929" y="1823944"/>
            <a:ext cx="2371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7">
            <a:extLst>
              <a:ext uri="{FF2B5EF4-FFF2-40B4-BE49-F238E27FC236}">
                <a16:creationId xmlns:a16="http://schemas.microsoft.com/office/drawing/2014/main" id="{0607DDC5-A4D9-C54A-B462-7687E1176B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9929" y="3886200"/>
            <a:ext cx="284638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16C6640-514C-8F4B-A43B-920E18A8B439}"/>
              </a:ext>
            </a:extLst>
          </p:cNvPr>
          <p:cNvCxnSpPr>
            <a:cxnSpLocks/>
          </p:cNvCxnSpPr>
          <p:nvPr/>
        </p:nvCxnSpPr>
        <p:spPr>
          <a:xfrm>
            <a:off x="762000" y="1143000"/>
            <a:ext cx="5638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65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9DA1-661E-6D41-AFA4-CE36221DE7C7}"/>
              </a:ext>
            </a:extLst>
          </p:cNvPr>
          <p:cNvSpPr>
            <a:spLocks noGrp="1"/>
          </p:cNvSpPr>
          <p:nvPr>
            <p:ph type="title"/>
          </p:nvPr>
        </p:nvSpPr>
        <p:spPr>
          <a:xfrm>
            <a:off x="466165" y="76200"/>
            <a:ext cx="4262718" cy="715962"/>
          </a:xfrm>
        </p:spPr>
        <p:txBody>
          <a:bodyPr>
            <a:normAutofit fontScale="90000"/>
          </a:bodyPr>
          <a:lstStyle/>
          <a:p>
            <a:br>
              <a:rPr lang="en-US" dirty="0"/>
            </a:br>
            <a:r>
              <a:rPr lang="en-US" dirty="0"/>
              <a:t>Majority Number</a:t>
            </a:r>
            <a:br>
              <a:rPr lang="en-US" dirty="0"/>
            </a:br>
            <a:endParaRPr lang="en-US" dirty="0"/>
          </a:p>
        </p:txBody>
      </p:sp>
      <p:sp>
        <p:nvSpPr>
          <p:cNvPr id="3" name="Content Placeholder 2">
            <a:extLst>
              <a:ext uri="{FF2B5EF4-FFF2-40B4-BE49-F238E27FC236}">
                <a16:creationId xmlns:a16="http://schemas.microsoft.com/office/drawing/2014/main" id="{8286D64E-E985-534D-8ADA-54FC1F27A259}"/>
              </a:ext>
            </a:extLst>
          </p:cNvPr>
          <p:cNvSpPr>
            <a:spLocks noGrp="1"/>
          </p:cNvSpPr>
          <p:nvPr>
            <p:ph idx="1"/>
          </p:nvPr>
        </p:nvSpPr>
        <p:spPr>
          <a:xfrm>
            <a:off x="466165" y="823538"/>
            <a:ext cx="8229600" cy="1828800"/>
          </a:xfrm>
        </p:spPr>
        <p:txBody>
          <a:bodyPr>
            <a:normAutofit fontScale="92500" lnSpcReduction="10000"/>
          </a:bodyPr>
          <a:lstStyle/>
          <a:p>
            <a:r>
              <a:rPr lang="en-US" dirty="0"/>
              <a:t>Given a list of size </a:t>
            </a:r>
            <a:r>
              <a:rPr lang="en-US" i="1" dirty="0"/>
              <a:t>n</a:t>
            </a:r>
            <a:r>
              <a:rPr lang="en-US" dirty="0"/>
              <a:t>, find the majority element. The majority element is the element that appears </a:t>
            </a:r>
            <a:r>
              <a:rPr lang="en-US" b="1" dirty="0"/>
              <a:t>more than</a:t>
            </a:r>
            <a:r>
              <a:rPr lang="en-US" dirty="0"/>
              <a:t> ⌊ n/2 ⌋ times.</a:t>
            </a:r>
            <a:br>
              <a:rPr lang="en-US" dirty="0"/>
            </a:br>
            <a:endParaRPr lang="en-US" dirty="0"/>
          </a:p>
        </p:txBody>
      </p:sp>
      <p:pic>
        <p:nvPicPr>
          <p:cNvPr id="7" name="Picture 6">
            <a:extLst>
              <a:ext uri="{FF2B5EF4-FFF2-40B4-BE49-F238E27FC236}">
                <a16:creationId xmlns:a16="http://schemas.microsoft.com/office/drawing/2014/main" id="{673D6BEF-BDFF-1B47-8189-CBBFF348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12" y="2438400"/>
            <a:ext cx="4673600" cy="1028700"/>
          </a:xfrm>
          <a:prstGeom prst="rect">
            <a:avLst/>
          </a:prstGeom>
        </p:spPr>
      </p:pic>
      <p:pic>
        <p:nvPicPr>
          <p:cNvPr id="9" name="Picture 8">
            <a:extLst>
              <a:ext uri="{FF2B5EF4-FFF2-40B4-BE49-F238E27FC236}">
                <a16:creationId xmlns:a16="http://schemas.microsoft.com/office/drawing/2014/main" id="{23FEB55D-FA7C-C641-B46D-72F066008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65" y="3498476"/>
            <a:ext cx="4483100" cy="3149600"/>
          </a:xfrm>
          <a:prstGeom prst="rect">
            <a:avLst/>
          </a:prstGeom>
        </p:spPr>
      </p:pic>
      <p:pic>
        <p:nvPicPr>
          <p:cNvPr id="11" name="Picture 10">
            <a:extLst>
              <a:ext uri="{FF2B5EF4-FFF2-40B4-BE49-F238E27FC236}">
                <a16:creationId xmlns:a16="http://schemas.microsoft.com/office/drawing/2014/main" id="{C7368E19-16C5-D14E-84FB-335F18740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712" y="2286000"/>
            <a:ext cx="3949700" cy="3543300"/>
          </a:xfrm>
          <a:prstGeom prst="rect">
            <a:avLst/>
          </a:prstGeom>
        </p:spPr>
      </p:pic>
      <p:cxnSp>
        <p:nvCxnSpPr>
          <p:cNvPr id="12" name="Straight Connector 11">
            <a:extLst>
              <a:ext uri="{FF2B5EF4-FFF2-40B4-BE49-F238E27FC236}">
                <a16:creationId xmlns:a16="http://schemas.microsoft.com/office/drawing/2014/main" id="{90746AAA-5B7C-344F-9C44-8ACFEF9DAA32}"/>
              </a:ext>
            </a:extLst>
          </p:cNvPr>
          <p:cNvCxnSpPr>
            <a:cxnSpLocks/>
          </p:cNvCxnSpPr>
          <p:nvPr/>
        </p:nvCxnSpPr>
        <p:spPr>
          <a:xfrm>
            <a:off x="685800" y="792162"/>
            <a:ext cx="4263465" cy="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8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8031-EBE9-364C-8D46-2AAD057C9D90}"/>
              </a:ext>
            </a:extLst>
          </p:cNvPr>
          <p:cNvSpPr>
            <a:spLocks noGrp="1"/>
          </p:cNvSpPr>
          <p:nvPr>
            <p:ph type="title"/>
          </p:nvPr>
        </p:nvSpPr>
        <p:spPr>
          <a:xfrm>
            <a:off x="228600" y="0"/>
            <a:ext cx="5638800" cy="1143000"/>
          </a:xfrm>
        </p:spPr>
        <p:txBody>
          <a:bodyPr/>
          <a:lstStyle/>
          <a:p>
            <a:r>
              <a:rPr lang="en-US" dirty="0"/>
              <a:t>n-</a:t>
            </a:r>
            <a:r>
              <a:rPr lang="en-US" dirty="0" err="1"/>
              <a:t>th</a:t>
            </a:r>
            <a:r>
              <a:rPr lang="en-US" dirty="0"/>
              <a:t> Fibonacci Number</a:t>
            </a:r>
          </a:p>
        </p:txBody>
      </p:sp>
      <p:pic>
        <p:nvPicPr>
          <p:cNvPr id="5" name="Picture 4">
            <a:extLst>
              <a:ext uri="{FF2B5EF4-FFF2-40B4-BE49-F238E27FC236}">
                <a16:creationId xmlns:a16="http://schemas.microsoft.com/office/drawing/2014/main" id="{FBB05C55-4CE7-3D4A-A812-04B8200CD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981635"/>
            <a:ext cx="7912100" cy="2095500"/>
          </a:xfrm>
          <a:prstGeom prst="rect">
            <a:avLst/>
          </a:prstGeom>
        </p:spPr>
      </p:pic>
      <p:pic>
        <p:nvPicPr>
          <p:cNvPr id="7" name="Picture 6">
            <a:extLst>
              <a:ext uri="{FF2B5EF4-FFF2-40B4-BE49-F238E27FC236}">
                <a16:creationId xmlns:a16="http://schemas.microsoft.com/office/drawing/2014/main" id="{B91AF0CC-1F30-4C43-BE5F-469DBF1FB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3077135"/>
            <a:ext cx="3917950" cy="3581795"/>
          </a:xfrm>
          <a:prstGeom prst="rect">
            <a:avLst/>
          </a:prstGeom>
        </p:spPr>
      </p:pic>
      <p:cxnSp>
        <p:nvCxnSpPr>
          <p:cNvPr id="8" name="Straight Connector 7">
            <a:extLst>
              <a:ext uri="{FF2B5EF4-FFF2-40B4-BE49-F238E27FC236}">
                <a16:creationId xmlns:a16="http://schemas.microsoft.com/office/drawing/2014/main" id="{ABD4E326-4659-114D-A5EB-38424DDCBFCC}"/>
              </a:ext>
            </a:extLst>
          </p:cNvPr>
          <p:cNvCxnSpPr>
            <a:cxnSpLocks/>
          </p:cNvCxnSpPr>
          <p:nvPr/>
        </p:nvCxnSpPr>
        <p:spPr>
          <a:xfrm>
            <a:off x="468032" y="981634"/>
            <a:ext cx="517076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2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68" y="1"/>
            <a:ext cx="8229600" cy="838200"/>
          </a:xfrm>
        </p:spPr>
        <p:txBody>
          <a:bodyPr>
            <a:normAutofit/>
          </a:bodyPr>
          <a:lstStyle/>
          <a:p>
            <a:pPr algn="l"/>
            <a:r>
              <a:rPr lang="en-US" dirty="0">
                <a:solidFill>
                  <a:srgbClr val="002060"/>
                </a:solidFill>
              </a:rPr>
              <a:t> </a:t>
            </a:r>
            <a:r>
              <a:rPr lang="en-US" sz="3600" dirty="0">
                <a:solidFill>
                  <a:srgbClr val="002060"/>
                </a:solidFill>
              </a:rPr>
              <a:t>More Contacts</a:t>
            </a:r>
          </a:p>
        </p:txBody>
      </p:sp>
      <p:sp>
        <p:nvSpPr>
          <p:cNvPr id="3" name="Content Placeholder 2"/>
          <p:cNvSpPr>
            <a:spLocks noGrp="1"/>
          </p:cNvSpPr>
          <p:nvPr>
            <p:ph idx="1"/>
          </p:nvPr>
        </p:nvSpPr>
        <p:spPr>
          <a:xfrm>
            <a:off x="164868" y="1447800"/>
            <a:ext cx="8979131" cy="5029200"/>
          </a:xfrm>
        </p:spPr>
        <p:txBody>
          <a:bodyPr>
            <a:noAutofit/>
          </a:bodyPr>
          <a:lstStyle/>
          <a:p>
            <a:r>
              <a:rPr lang="en-US" sz="2000" dirty="0" err="1"/>
              <a:t>Yisong</a:t>
            </a:r>
            <a:r>
              <a:rPr lang="en-US" sz="2000" dirty="0"/>
              <a:t> (Brian) Wang</a:t>
            </a:r>
          </a:p>
          <a:p>
            <a:pPr lvl="1"/>
            <a:r>
              <a:rPr lang="en-US" sz="2000" dirty="0"/>
              <a:t>Recitation Instructor and Teaching Assistants</a:t>
            </a:r>
          </a:p>
          <a:p>
            <a:pPr lvl="1"/>
            <a:r>
              <a:rPr lang="en-US" sz="2000" dirty="0"/>
              <a:t>Room No. 1162 and Email: </a:t>
            </a:r>
            <a:r>
              <a:rPr lang="en-US" sz="2000" dirty="0">
                <a:hlinkClick r:id="rId2"/>
              </a:rPr>
              <a:t>yw6412@nyu.edu</a:t>
            </a:r>
            <a:endParaRPr lang="en-US" sz="2000" dirty="0">
              <a:solidFill>
                <a:srgbClr val="1104BC"/>
              </a:solidFill>
            </a:endParaRPr>
          </a:p>
          <a:p>
            <a:pPr lvl="1"/>
            <a:r>
              <a:rPr lang="en-US" sz="2000" dirty="0"/>
              <a:t>Office hours:   Wed 3-5pm, Friday 11am-1pm</a:t>
            </a:r>
          </a:p>
          <a:p>
            <a:pPr lvl="1"/>
            <a:r>
              <a:rPr lang="en-US" sz="2000" dirty="0"/>
              <a:t>Zoom: </a:t>
            </a:r>
            <a:r>
              <a:rPr lang="en-US" sz="2000" dirty="0">
                <a:latin typeface="Calibri" panose="020F0502020204030204" pitchFamily="34" charset="0"/>
                <a:ea typeface="Calibri" panose="020F0502020204030204" pitchFamily="34" charset="0"/>
                <a:hlinkClick r:id="rId3"/>
              </a:rPr>
              <a:t>https://nyu.zoom.us/j/5683879559</a:t>
            </a:r>
            <a:endParaRPr lang="en-US" sz="2000" dirty="0">
              <a:latin typeface="Calibri" panose="020F0502020204030204" pitchFamily="34" charset="0"/>
              <a:ea typeface="Calibri" panose="020F0502020204030204" pitchFamily="34" charset="0"/>
            </a:endParaRPr>
          </a:p>
          <a:p>
            <a:r>
              <a:rPr lang="en-US" sz="2000" dirty="0" err="1"/>
              <a:t>Yifei</a:t>
            </a:r>
            <a:r>
              <a:rPr lang="en-US" sz="2000" dirty="0"/>
              <a:t> (Jack) Zhang (</a:t>
            </a:r>
            <a:r>
              <a:rPr lang="en-US" sz="2000" dirty="0">
                <a:hlinkClick r:id="rId4"/>
              </a:rPr>
              <a:t>yz7166@nyu.edu</a:t>
            </a:r>
            <a:r>
              <a:rPr lang="en-US" sz="2000" dirty="0"/>
              <a:t>),  ARC Learning Assistant</a:t>
            </a:r>
          </a:p>
          <a:p>
            <a:pPr lvl="1"/>
            <a:r>
              <a:rPr lang="en-US" sz="2000" dirty="0"/>
              <a:t>Office hours:  Friday 4:30pm-6:30pm</a:t>
            </a:r>
          </a:p>
          <a:p>
            <a:r>
              <a:rPr lang="en-US" sz="2000" dirty="0"/>
              <a:t>Margaret Mao (</a:t>
            </a:r>
            <a:r>
              <a:rPr lang="en-US" sz="2000" dirty="0">
                <a:hlinkClick r:id="rId5"/>
              </a:rPr>
              <a:t>wm2178@nyu.edu</a:t>
            </a:r>
            <a:r>
              <a:rPr lang="en-US" sz="2000" dirty="0"/>
              <a:t>),  ARC Learning Assistant</a:t>
            </a:r>
          </a:p>
          <a:p>
            <a:pPr lvl="1"/>
            <a:r>
              <a:rPr lang="en-US" sz="2000" dirty="0"/>
              <a:t>Office hours: Thursday 12pm-2pm</a:t>
            </a:r>
          </a:p>
          <a:p>
            <a:r>
              <a:rPr lang="en-US" sz="2000" dirty="0"/>
              <a:t>Alexander </a:t>
            </a:r>
            <a:r>
              <a:rPr lang="en-US" sz="2000" dirty="0" err="1"/>
              <a:t>Guanwan</a:t>
            </a:r>
            <a:r>
              <a:rPr lang="en-US" sz="2000" dirty="0"/>
              <a:t> (</a:t>
            </a:r>
            <a:r>
              <a:rPr lang="en-US" sz="2000" dirty="0">
                <a:hlinkClick r:id="rId6"/>
              </a:rPr>
              <a:t>ag7770</a:t>
            </a:r>
            <a:r>
              <a:rPr lang="en-US" sz="2000" dirty="0">
                <a:hlinkClick r:id="rId7"/>
              </a:rPr>
              <a:t>@nyu.edu</a:t>
            </a:r>
            <a:r>
              <a:rPr lang="en-US" sz="2000" dirty="0"/>
              <a:t>),  ARC Learning Assistant</a:t>
            </a:r>
          </a:p>
          <a:p>
            <a:pPr lvl="1"/>
            <a:r>
              <a:rPr lang="en-US" sz="2000" dirty="0"/>
              <a:t>Office hours: Tuesday 1pm-3pm</a:t>
            </a:r>
            <a:endParaRPr lang="en-US" sz="2400" dirty="0"/>
          </a:p>
          <a:p>
            <a:pPr marL="342900" lvl="1" indent="-342900">
              <a:buFont typeface="Arial" pitchFamily="34" charset="0"/>
              <a:buChar char="•"/>
            </a:pPr>
            <a:r>
              <a:rPr lang="en-US" sz="2000" dirty="0" err="1"/>
              <a:t>Sihang</a:t>
            </a:r>
            <a:r>
              <a:rPr lang="en-US" sz="2000" dirty="0"/>
              <a:t> Xu</a:t>
            </a:r>
          </a:p>
          <a:p>
            <a:pPr lvl="1"/>
            <a:r>
              <a:rPr lang="en-US" sz="2000" dirty="0"/>
              <a:t>Grader</a:t>
            </a:r>
          </a:p>
          <a:p>
            <a:pPr lvl="1"/>
            <a:r>
              <a:rPr lang="en-US" sz="2000" dirty="0"/>
              <a:t>Email: sx2208@nyu.edu</a:t>
            </a:r>
            <a:endParaRPr lang="en-US" sz="2000" u="sng" dirty="0">
              <a:solidFill>
                <a:srgbClr val="0070C0"/>
              </a:solidFill>
            </a:endParaRPr>
          </a:p>
        </p:txBody>
      </p:sp>
      <p:cxnSp>
        <p:nvCxnSpPr>
          <p:cNvPr id="6" name="Straight Connector 5"/>
          <p:cNvCxnSpPr/>
          <p:nvPr/>
        </p:nvCxnSpPr>
        <p:spPr>
          <a:xfrm>
            <a:off x="381000" y="878542"/>
            <a:ext cx="2971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642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Jargon 101</a:t>
            </a:r>
          </a:p>
        </p:txBody>
      </p:sp>
      <p:sp>
        <p:nvSpPr>
          <p:cNvPr id="3" name="Content Placeholder 2"/>
          <p:cNvSpPr>
            <a:spLocks noGrp="1"/>
          </p:cNvSpPr>
          <p:nvPr>
            <p:ph idx="1"/>
          </p:nvPr>
        </p:nvSpPr>
        <p:spPr>
          <a:xfrm>
            <a:off x="152400" y="1066800"/>
            <a:ext cx="8869680" cy="5275811"/>
          </a:xfrm>
        </p:spPr>
        <p:txBody>
          <a:bodyPr>
            <a:noAutofit/>
          </a:bodyPr>
          <a:lstStyle/>
          <a:p>
            <a:r>
              <a:rPr lang="en-US" dirty="0"/>
              <a:t>Algorithm</a:t>
            </a:r>
          </a:p>
          <a:p>
            <a:pPr lvl="1"/>
            <a:r>
              <a:rPr lang="en-US" dirty="0"/>
              <a:t>Method for solving a problem</a:t>
            </a:r>
          </a:p>
          <a:p>
            <a:pPr lvl="1"/>
            <a:r>
              <a:rPr lang="en-US" dirty="0"/>
              <a:t>Searching, filtering, updating, adding/deleting, combining and so on.</a:t>
            </a:r>
          </a:p>
          <a:p>
            <a:r>
              <a:rPr lang="en-US" dirty="0"/>
              <a:t>Data Structure</a:t>
            </a:r>
          </a:p>
          <a:p>
            <a:pPr lvl="1"/>
            <a:r>
              <a:rPr lang="en-US" dirty="0"/>
              <a:t>Method for storing information</a:t>
            </a:r>
          </a:p>
          <a:p>
            <a:pPr lvl="1"/>
            <a:r>
              <a:rPr lang="en-US" dirty="0"/>
              <a:t>Representation and organization of data for efficient usage</a:t>
            </a:r>
          </a:p>
        </p:txBody>
      </p:sp>
      <p:cxnSp>
        <p:nvCxnSpPr>
          <p:cNvPr id="6" name="Straight Connector 5"/>
          <p:cNvCxnSpPr/>
          <p:nvPr/>
        </p:nvCxnSpPr>
        <p:spPr>
          <a:xfrm>
            <a:off x="381000" y="762000"/>
            <a:ext cx="472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91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Digital Data</a:t>
            </a:r>
          </a:p>
        </p:txBody>
      </p:sp>
      <p:cxnSp>
        <p:nvCxnSpPr>
          <p:cNvPr id="6" name="Straight Connector 5"/>
          <p:cNvCxnSpPr/>
          <p:nvPr/>
        </p:nvCxnSpPr>
        <p:spPr>
          <a:xfrm>
            <a:off x="381000" y="762000"/>
            <a:ext cx="2514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Content Placeholder 5" descr="dig-data.pdf"/>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l="24" r="24"/>
          <a:stretch>
            <a:fillRect/>
          </a:stretch>
        </p:blipFill>
        <p:spPr>
          <a:xfrm>
            <a:off x="612648" y="1295400"/>
            <a:ext cx="8153400" cy="4800600"/>
          </a:xfrm>
        </p:spPr>
      </p:pic>
    </p:spTree>
    <p:extLst>
      <p:ext uri="{BB962C8B-B14F-4D97-AF65-F5344CB8AC3E}">
        <p14:creationId xmlns:p14="http://schemas.microsoft.com/office/powerpoint/2010/main" val="2768940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Representing Data</a:t>
            </a:r>
          </a:p>
        </p:txBody>
      </p:sp>
      <p:cxnSp>
        <p:nvCxnSpPr>
          <p:cNvPr id="6" name="Straight Connector 5"/>
          <p:cNvCxnSpPr/>
          <p:nvPr/>
        </p:nvCxnSpPr>
        <p:spPr>
          <a:xfrm>
            <a:off x="381000" y="762000"/>
            <a:ext cx="472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Content Placeholder 5" descr="rep-data.pdf"/>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t="10985" b="10985"/>
          <a:stretch>
            <a:fillRect/>
          </a:stretch>
        </p:blipFill>
        <p:spPr>
          <a:xfrm>
            <a:off x="609600" y="1524000"/>
            <a:ext cx="8153400" cy="4495800"/>
          </a:xfrm>
        </p:spPr>
      </p:pic>
    </p:spTree>
    <p:extLst>
      <p:ext uri="{BB962C8B-B14F-4D97-AF65-F5344CB8AC3E}">
        <p14:creationId xmlns:p14="http://schemas.microsoft.com/office/powerpoint/2010/main" val="132338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Application examples</a:t>
            </a:r>
          </a:p>
        </p:txBody>
      </p:sp>
      <p:sp>
        <p:nvSpPr>
          <p:cNvPr id="3" name="Content Placeholder 2"/>
          <p:cNvSpPr>
            <a:spLocks noGrp="1"/>
          </p:cNvSpPr>
          <p:nvPr>
            <p:ph idx="1"/>
          </p:nvPr>
        </p:nvSpPr>
        <p:spPr>
          <a:xfrm>
            <a:off x="152400" y="1066800"/>
            <a:ext cx="8869680" cy="5275811"/>
          </a:xfrm>
        </p:spPr>
        <p:txBody>
          <a:bodyPr>
            <a:noAutofit/>
          </a:bodyPr>
          <a:lstStyle/>
          <a:p>
            <a:r>
              <a:rPr lang="en-US" dirty="0"/>
              <a:t>Web Information retrieval</a:t>
            </a:r>
          </a:p>
          <a:p>
            <a:r>
              <a:rPr lang="en-US" dirty="0"/>
              <a:t>Geographic Information Systems</a:t>
            </a:r>
          </a:p>
          <a:p>
            <a:r>
              <a:rPr lang="en-US" dirty="0"/>
              <a:t>Data Mining</a:t>
            </a:r>
          </a:p>
          <a:p>
            <a:r>
              <a:rPr lang="en-US" dirty="0"/>
              <a:t>Computational Biology</a:t>
            </a:r>
          </a:p>
          <a:p>
            <a:r>
              <a:rPr lang="en-US" dirty="0"/>
              <a:t>IP Routing Tables</a:t>
            </a:r>
          </a:p>
          <a:p>
            <a:r>
              <a:rPr lang="en-US" dirty="0"/>
              <a:t>Data Encryption</a:t>
            </a:r>
          </a:p>
          <a:p>
            <a:r>
              <a:rPr lang="en-US" dirty="0"/>
              <a:t>Data Structures for Databases</a:t>
            </a:r>
          </a:p>
          <a:p>
            <a:r>
              <a:rPr lang="en-US" dirty="0" err="1"/>
              <a:t>Floorplan</a:t>
            </a:r>
            <a:r>
              <a:rPr lang="en-US" dirty="0"/>
              <a:t> Representation in VLSI</a:t>
            </a:r>
          </a:p>
          <a:p>
            <a:r>
              <a:rPr lang="en-US" dirty="0"/>
              <a:t>Image Data Structures</a:t>
            </a:r>
          </a:p>
          <a:p>
            <a:pPr marL="0" indent="0">
              <a:buNone/>
            </a:pPr>
            <a:r>
              <a:rPr lang="en-US" dirty="0"/>
              <a:t> </a:t>
            </a:r>
            <a:endParaRPr lang="en-US" sz="2800" dirty="0"/>
          </a:p>
        </p:txBody>
      </p:sp>
      <p:cxnSp>
        <p:nvCxnSpPr>
          <p:cNvPr id="6" name="Straight Connector 5"/>
          <p:cNvCxnSpPr/>
          <p:nvPr/>
        </p:nvCxnSpPr>
        <p:spPr>
          <a:xfrm>
            <a:off x="381000" y="762000"/>
            <a:ext cx="4191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500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Data Types</a:t>
            </a:r>
          </a:p>
        </p:txBody>
      </p:sp>
      <p:sp>
        <p:nvSpPr>
          <p:cNvPr id="3" name="Content Placeholder 2"/>
          <p:cNvSpPr>
            <a:spLocks noGrp="1"/>
          </p:cNvSpPr>
          <p:nvPr>
            <p:ph idx="1"/>
          </p:nvPr>
        </p:nvSpPr>
        <p:spPr>
          <a:xfrm>
            <a:off x="152400" y="1066800"/>
            <a:ext cx="8869680" cy="5275811"/>
          </a:xfrm>
        </p:spPr>
        <p:txBody>
          <a:bodyPr>
            <a:noAutofit/>
          </a:bodyPr>
          <a:lstStyle/>
          <a:p>
            <a:r>
              <a:rPr lang="en-US" dirty="0"/>
              <a:t>Basic data types: </a:t>
            </a:r>
            <a:r>
              <a:rPr lang="en-US" dirty="0" err="1"/>
              <a:t>booleans</a:t>
            </a:r>
            <a:r>
              <a:rPr lang="en-US" dirty="0"/>
              <a:t>, bytes, integers, floats...</a:t>
            </a:r>
          </a:p>
          <a:p>
            <a:endParaRPr lang="en-US" dirty="0"/>
          </a:p>
          <a:p>
            <a:r>
              <a:rPr lang="en-US" dirty="0"/>
              <a:t>Simple abstractions</a:t>
            </a:r>
          </a:p>
          <a:p>
            <a:pPr marL="685800" lvl="2" indent="0">
              <a:buNone/>
            </a:pPr>
            <a:r>
              <a:rPr lang="en-US" dirty="0">
                <a:latin typeface="Courier New"/>
                <a:cs typeface="Courier New"/>
              </a:rPr>
              <a:t>List/Array, String</a:t>
            </a:r>
          </a:p>
          <a:p>
            <a:endParaRPr lang="en-US" dirty="0"/>
          </a:p>
          <a:p>
            <a:r>
              <a:rPr lang="en-US" dirty="0"/>
              <a:t>More complex data types </a:t>
            </a:r>
          </a:p>
          <a:p>
            <a:pPr marL="685800" lvl="2" indent="0">
              <a:buNone/>
            </a:pPr>
            <a:r>
              <a:rPr lang="en-US" dirty="0"/>
              <a:t>Stacks, Trees, Sets, Graphs</a:t>
            </a:r>
          </a:p>
          <a:p>
            <a:pPr marL="0" indent="0">
              <a:buNone/>
            </a:pPr>
            <a:r>
              <a:rPr lang="en-US" dirty="0"/>
              <a:t> </a:t>
            </a:r>
            <a:endParaRPr lang="en-US" sz="2800" dirty="0"/>
          </a:p>
        </p:txBody>
      </p:sp>
      <p:cxnSp>
        <p:nvCxnSpPr>
          <p:cNvPr id="6" name="Straight Connector 5"/>
          <p:cNvCxnSpPr/>
          <p:nvPr/>
        </p:nvCxnSpPr>
        <p:spPr>
          <a:xfrm>
            <a:off x="381000" y="762000"/>
            <a:ext cx="2286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616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Abstract Data Types (ADTs)</a:t>
            </a:r>
          </a:p>
        </p:txBody>
      </p:sp>
      <p:sp>
        <p:nvSpPr>
          <p:cNvPr id="3" name="Content Placeholder 2"/>
          <p:cNvSpPr>
            <a:spLocks noGrp="1"/>
          </p:cNvSpPr>
          <p:nvPr>
            <p:ph idx="1"/>
          </p:nvPr>
        </p:nvSpPr>
        <p:spPr>
          <a:xfrm>
            <a:off x="152400" y="1066800"/>
            <a:ext cx="8869680" cy="5275811"/>
          </a:xfrm>
        </p:spPr>
        <p:txBody>
          <a:bodyPr>
            <a:noAutofit/>
          </a:bodyPr>
          <a:lstStyle/>
          <a:p>
            <a:r>
              <a:rPr lang="en-US" dirty="0"/>
              <a:t>A collection of data with a set of operations</a:t>
            </a:r>
          </a:p>
          <a:p>
            <a:endParaRPr lang="en-US" dirty="0"/>
          </a:p>
          <a:p>
            <a:r>
              <a:rPr lang="en-US" dirty="0"/>
              <a:t>An ADT specification does not mention how operations are implemented</a:t>
            </a:r>
          </a:p>
          <a:p>
            <a:endParaRPr lang="en-US" dirty="0"/>
          </a:p>
          <a:p>
            <a:r>
              <a:rPr lang="en-US" dirty="0"/>
              <a:t>Example:  ADT </a:t>
            </a:r>
            <a:r>
              <a:rPr lang="en-US" dirty="0">
                <a:latin typeface="Courier New"/>
                <a:cs typeface="Courier New"/>
              </a:rPr>
              <a:t>Set</a:t>
            </a:r>
            <a:r>
              <a:rPr lang="en-US" dirty="0"/>
              <a:t> might provide </a:t>
            </a:r>
            <a:r>
              <a:rPr lang="en-US" sz="2800" dirty="0">
                <a:latin typeface="Courier New"/>
                <a:cs typeface="Courier New"/>
              </a:rPr>
              <a:t>add</a:t>
            </a:r>
            <a:r>
              <a:rPr lang="en-US" dirty="0"/>
              <a:t>, </a:t>
            </a:r>
            <a:r>
              <a:rPr lang="en-US" sz="2800" dirty="0">
                <a:latin typeface="Courier New"/>
                <a:cs typeface="Courier New"/>
              </a:rPr>
              <a:t>remove</a:t>
            </a:r>
            <a:r>
              <a:rPr lang="en-US" dirty="0"/>
              <a:t>, </a:t>
            </a:r>
            <a:r>
              <a:rPr lang="en-US" sz="2800" dirty="0">
                <a:latin typeface="Courier New"/>
                <a:cs typeface="Courier New"/>
              </a:rPr>
              <a:t>contains</a:t>
            </a:r>
            <a:r>
              <a:rPr lang="en-US" dirty="0"/>
              <a:t>, </a:t>
            </a:r>
            <a:r>
              <a:rPr lang="en-US" sz="2800" dirty="0">
                <a:latin typeface="Courier New"/>
                <a:cs typeface="Courier New"/>
              </a:rPr>
              <a:t>union</a:t>
            </a:r>
            <a:r>
              <a:rPr lang="en-US" dirty="0"/>
              <a:t>, and </a:t>
            </a:r>
            <a:r>
              <a:rPr lang="en-US" sz="2800" dirty="0">
                <a:latin typeface="Courier New"/>
                <a:cs typeface="Courier New"/>
              </a:rPr>
              <a:t>intersection</a:t>
            </a:r>
            <a:r>
              <a:rPr lang="en-US" dirty="0"/>
              <a:t> operations </a:t>
            </a:r>
            <a:endParaRPr lang="en-US" sz="2800" dirty="0"/>
          </a:p>
        </p:txBody>
      </p:sp>
      <p:cxnSp>
        <p:nvCxnSpPr>
          <p:cNvPr id="6" name="Straight Connector 5"/>
          <p:cNvCxnSpPr/>
          <p:nvPr/>
        </p:nvCxnSpPr>
        <p:spPr>
          <a:xfrm>
            <a:off x="381000" y="762000"/>
            <a:ext cx="5334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41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Abstract Data Types (ADTs)</a:t>
            </a:r>
          </a:p>
        </p:txBody>
      </p:sp>
      <p:cxnSp>
        <p:nvCxnSpPr>
          <p:cNvPr id="6" name="Straight Connector 5"/>
          <p:cNvCxnSpPr/>
          <p:nvPr/>
        </p:nvCxnSpPr>
        <p:spPr>
          <a:xfrm>
            <a:off x="381000" y="762000"/>
            <a:ext cx="5334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cstate="print"/>
          <a:srcRect/>
          <a:stretch>
            <a:fillRect/>
          </a:stretch>
        </p:blipFill>
        <p:spPr bwMode="auto">
          <a:xfrm>
            <a:off x="228600" y="2057400"/>
            <a:ext cx="8734425" cy="28765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7200" y="5410200"/>
            <a:ext cx="8073189" cy="609600"/>
          </a:xfrm>
          <a:prstGeom prst="rect">
            <a:avLst/>
          </a:prstGeom>
          <a:noFill/>
          <a:ln w="9525">
            <a:noFill/>
            <a:miter lim="800000"/>
            <a:headEnd/>
            <a:tailEnd/>
          </a:ln>
        </p:spPr>
      </p:pic>
    </p:spTree>
    <p:extLst>
      <p:ext uri="{BB962C8B-B14F-4D97-AF65-F5344CB8AC3E}">
        <p14:creationId xmlns:p14="http://schemas.microsoft.com/office/powerpoint/2010/main" val="115941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ADTs vs. Data Structures</a:t>
            </a:r>
          </a:p>
        </p:txBody>
      </p:sp>
      <p:sp>
        <p:nvSpPr>
          <p:cNvPr id="3" name="Content Placeholder 2"/>
          <p:cNvSpPr>
            <a:spLocks noGrp="1"/>
          </p:cNvSpPr>
          <p:nvPr>
            <p:ph idx="1"/>
          </p:nvPr>
        </p:nvSpPr>
        <p:spPr>
          <a:xfrm>
            <a:off x="152400" y="1066800"/>
            <a:ext cx="8869680" cy="5275811"/>
          </a:xfrm>
        </p:spPr>
        <p:txBody>
          <a:bodyPr>
            <a:noAutofit/>
          </a:bodyPr>
          <a:lstStyle/>
          <a:p>
            <a:r>
              <a:rPr lang="en-US" dirty="0"/>
              <a:t>An </a:t>
            </a:r>
            <a:r>
              <a:rPr lang="en-US" b="1" dirty="0"/>
              <a:t>abstract</a:t>
            </a:r>
            <a:r>
              <a:rPr lang="en-US" dirty="0"/>
              <a:t> </a:t>
            </a:r>
            <a:r>
              <a:rPr lang="en-US" b="1" dirty="0"/>
              <a:t>data type </a:t>
            </a:r>
            <a:r>
              <a:rPr lang="en-US" dirty="0"/>
              <a:t>is a well-defined collection of data with a well-defined set of operations on it</a:t>
            </a:r>
          </a:p>
          <a:p>
            <a:endParaRPr lang="en-US" dirty="0"/>
          </a:p>
          <a:p>
            <a:r>
              <a:rPr lang="en-US" dirty="0"/>
              <a:t>A </a:t>
            </a:r>
            <a:r>
              <a:rPr lang="en-US" b="1" dirty="0"/>
              <a:t>data structure </a:t>
            </a:r>
            <a:r>
              <a:rPr lang="en-US" dirty="0"/>
              <a:t>is an actual implementation of a particular abstract data type</a:t>
            </a:r>
          </a:p>
          <a:p>
            <a:pPr lvl="1"/>
            <a:r>
              <a:rPr lang="en-US" dirty="0"/>
              <a:t>e.g. One can choose array or binary tree to store data for a string class</a:t>
            </a:r>
          </a:p>
          <a:p>
            <a:pPr lvl="1"/>
            <a:r>
              <a:rPr lang="en-US" dirty="0"/>
              <a:t>We want to have an efficient implementation to meet the requirement</a:t>
            </a:r>
          </a:p>
          <a:p>
            <a:pPr marL="0" indent="0">
              <a:buNone/>
            </a:pPr>
            <a:r>
              <a:rPr lang="en-US" dirty="0"/>
              <a:t> </a:t>
            </a:r>
            <a:endParaRPr lang="en-US" sz="2800" dirty="0"/>
          </a:p>
        </p:txBody>
      </p:sp>
      <p:cxnSp>
        <p:nvCxnSpPr>
          <p:cNvPr id="6" name="Straight Connector 5"/>
          <p:cNvCxnSpPr/>
          <p:nvPr/>
        </p:nvCxnSpPr>
        <p:spPr>
          <a:xfrm>
            <a:off x="381000" y="762000"/>
            <a:ext cx="472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224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t>Prerequisites (Python Experts???)</a:t>
            </a:r>
            <a:endParaRPr lang="en-US" sz="3600" dirty="0">
              <a:solidFill>
                <a:srgbClr val="002060"/>
              </a:solidFill>
            </a:endParaRPr>
          </a:p>
        </p:txBody>
      </p:sp>
      <p:sp>
        <p:nvSpPr>
          <p:cNvPr id="3" name="Content Placeholder 2"/>
          <p:cNvSpPr>
            <a:spLocks noGrp="1"/>
          </p:cNvSpPr>
          <p:nvPr>
            <p:ph idx="1"/>
          </p:nvPr>
        </p:nvSpPr>
        <p:spPr>
          <a:xfrm>
            <a:off x="152400" y="1066800"/>
            <a:ext cx="8869680" cy="5275811"/>
          </a:xfrm>
        </p:spPr>
        <p:txBody>
          <a:bodyPr>
            <a:noAutofit/>
          </a:bodyPr>
          <a:lstStyle/>
          <a:p>
            <a:r>
              <a:rPr lang="en-US" dirty="0"/>
              <a:t>Design and implement complete programs in Python, including the use of modules and namespaces</a:t>
            </a:r>
          </a:p>
          <a:p>
            <a:r>
              <a:rPr lang="en-US" dirty="0"/>
              <a:t>Apply the basic data types and constructs, including loops, selection statements, and subprograms (functions)</a:t>
            </a:r>
          </a:p>
          <a:p>
            <a:r>
              <a:rPr lang="en-US" dirty="0"/>
              <a:t>Create and use the built-in list and dictionary structures</a:t>
            </a:r>
          </a:p>
          <a:p>
            <a:r>
              <a:rPr lang="en-US" dirty="0"/>
              <a:t>Design and </a:t>
            </a:r>
            <a:r>
              <a:rPr lang="en-US"/>
              <a:t>implement basics of </a:t>
            </a:r>
            <a:r>
              <a:rPr lang="en-US" dirty="0"/>
              <a:t>classes, including the use of helper methods and private attributes</a:t>
            </a:r>
          </a:p>
          <a:p>
            <a:pPr marL="0" indent="0">
              <a:buNone/>
            </a:pPr>
            <a:r>
              <a:rPr lang="en-US" dirty="0"/>
              <a:t> </a:t>
            </a:r>
            <a:endParaRPr lang="en-US" sz="2800" dirty="0"/>
          </a:p>
        </p:txBody>
      </p:sp>
      <p:cxnSp>
        <p:nvCxnSpPr>
          <p:cNvPr id="6" name="Straight Connector 5"/>
          <p:cNvCxnSpPr/>
          <p:nvPr/>
        </p:nvCxnSpPr>
        <p:spPr>
          <a:xfrm>
            <a:off x="381000" y="762000"/>
            <a:ext cx="6248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58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51" y="-26894"/>
            <a:ext cx="8229600" cy="914401"/>
          </a:xfrm>
        </p:spPr>
        <p:txBody>
          <a:bodyPr/>
          <a:lstStyle/>
          <a:p>
            <a:pPr algn="l"/>
            <a:r>
              <a:rPr lang="en-US" dirty="0">
                <a:solidFill>
                  <a:srgbClr val="002060"/>
                </a:solidFill>
              </a:rPr>
              <a:t> </a:t>
            </a:r>
            <a:r>
              <a:rPr lang="en-US" sz="3600" dirty="0">
                <a:solidFill>
                  <a:srgbClr val="002060"/>
                </a:solidFill>
              </a:rPr>
              <a:t>More Contacts</a:t>
            </a:r>
          </a:p>
        </p:txBody>
      </p:sp>
      <p:sp>
        <p:nvSpPr>
          <p:cNvPr id="3" name="Content Placeholder 2"/>
          <p:cNvSpPr>
            <a:spLocks noGrp="1"/>
          </p:cNvSpPr>
          <p:nvPr>
            <p:ph idx="1"/>
          </p:nvPr>
        </p:nvSpPr>
        <p:spPr>
          <a:xfrm>
            <a:off x="169351" y="1066800"/>
            <a:ext cx="8441249" cy="5638800"/>
          </a:xfrm>
        </p:spPr>
        <p:txBody>
          <a:bodyPr>
            <a:noAutofit/>
          </a:bodyPr>
          <a:lstStyle/>
          <a:p>
            <a:r>
              <a:rPr lang="en-US" dirty="0"/>
              <a:t>Brightspace.nyu.edu (Formal)</a:t>
            </a:r>
          </a:p>
          <a:p>
            <a:pPr lvl="1"/>
            <a:r>
              <a:rPr lang="en-US" dirty="0"/>
              <a:t>Please enable email notifications.</a:t>
            </a:r>
          </a:p>
          <a:p>
            <a:r>
              <a:rPr lang="en-US" dirty="0"/>
              <a:t>Brightspace Forum (Group Discussion, Q&amp;A)</a:t>
            </a:r>
          </a:p>
          <a:p>
            <a:pPr lvl="1"/>
            <a:r>
              <a:rPr lang="en-US" dirty="0"/>
              <a:t>Don’t post solutions</a:t>
            </a:r>
          </a:p>
          <a:p>
            <a:pPr lvl="1"/>
            <a:r>
              <a:rPr lang="en-US" dirty="0"/>
              <a:t>Don’t wait for the last day</a:t>
            </a:r>
          </a:p>
          <a:p>
            <a:pPr lvl="1"/>
            <a:r>
              <a:rPr lang="en-US" dirty="0"/>
              <a:t>No Debugging </a:t>
            </a:r>
          </a:p>
          <a:p>
            <a:pPr lvl="1"/>
            <a:r>
              <a:rPr lang="en-US" dirty="0"/>
              <a:t>Best Effort Service </a:t>
            </a:r>
          </a:p>
          <a:p>
            <a:pPr lvl="1"/>
            <a:r>
              <a:rPr lang="en-US" dirty="0"/>
              <a:t>We may not be able to answer on the last few hours before assignment deadline</a:t>
            </a:r>
          </a:p>
          <a:p>
            <a:pPr marL="457200" lvl="1" indent="0">
              <a:buNone/>
            </a:pPr>
            <a:r>
              <a:rPr lang="en-US" dirty="0"/>
              <a:t>- No posts during the exam period</a:t>
            </a:r>
          </a:p>
          <a:p>
            <a:pPr lvl="1"/>
            <a:endParaRPr lang="en-US" dirty="0"/>
          </a:p>
        </p:txBody>
      </p:sp>
      <p:cxnSp>
        <p:nvCxnSpPr>
          <p:cNvPr id="6" name="Straight Connector 5"/>
          <p:cNvCxnSpPr/>
          <p:nvPr/>
        </p:nvCxnSpPr>
        <p:spPr>
          <a:xfrm>
            <a:off x="381000" y="887507"/>
            <a:ext cx="2971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7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Course Descriptions</a:t>
            </a:r>
          </a:p>
        </p:txBody>
      </p:sp>
      <p:sp>
        <p:nvSpPr>
          <p:cNvPr id="3" name="Content Placeholder 2"/>
          <p:cNvSpPr>
            <a:spLocks noGrp="1"/>
          </p:cNvSpPr>
          <p:nvPr>
            <p:ph idx="1"/>
          </p:nvPr>
        </p:nvSpPr>
        <p:spPr>
          <a:xfrm>
            <a:off x="152400" y="1066800"/>
            <a:ext cx="8869680" cy="5275811"/>
          </a:xfrm>
        </p:spPr>
        <p:txBody>
          <a:bodyPr>
            <a:noAutofit/>
          </a:bodyPr>
          <a:lstStyle/>
          <a:p>
            <a:r>
              <a:rPr lang="en-US" dirty="0"/>
              <a:t>Data structures organize information in computer memory to solve challenging real-world problems.</a:t>
            </a:r>
          </a:p>
          <a:p>
            <a:r>
              <a:rPr lang="en-US" dirty="0"/>
              <a:t>Data structures constitute building blocks that can be reused, extended, and combined in order to make powerful programs.</a:t>
            </a:r>
          </a:p>
          <a:p>
            <a:r>
              <a:rPr lang="en-US" dirty="0"/>
              <a:t>This course teaches how to implement them in Python and how to analyze their effects on algorithm efficiency, and how to modify them to write computer programs that solve complex problems in a most efficient way.</a:t>
            </a:r>
            <a:endParaRPr lang="en-US" sz="2800" dirty="0"/>
          </a:p>
          <a:p>
            <a:pPr marL="0" indent="0">
              <a:buNone/>
            </a:pPr>
            <a:r>
              <a:rPr lang="en-US" dirty="0"/>
              <a:t> </a:t>
            </a:r>
            <a:endParaRPr lang="en-US" sz="2800" dirty="0"/>
          </a:p>
        </p:txBody>
      </p:sp>
      <p:cxnSp>
        <p:nvCxnSpPr>
          <p:cNvPr id="6" name="Straight Connector 5"/>
          <p:cNvCxnSpPr/>
          <p:nvPr/>
        </p:nvCxnSpPr>
        <p:spPr>
          <a:xfrm>
            <a:off x="381000" y="762000"/>
            <a:ext cx="4114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Course Objectives</a:t>
            </a:r>
          </a:p>
        </p:txBody>
      </p:sp>
      <p:sp>
        <p:nvSpPr>
          <p:cNvPr id="3" name="Content Placeholder 2"/>
          <p:cNvSpPr>
            <a:spLocks noGrp="1"/>
          </p:cNvSpPr>
          <p:nvPr>
            <p:ph idx="1"/>
          </p:nvPr>
        </p:nvSpPr>
        <p:spPr>
          <a:xfrm>
            <a:off x="152400" y="914402"/>
            <a:ext cx="8869680" cy="5638798"/>
          </a:xfrm>
        </p:spPr>
        <p:txBody>
          <a:bodyPr>
            <a:noAutofit/>
          </a:bodyPr>
          <a:lstStyle/>
          <a:p>
            <a:r>
              <a:rPr lang="en-US" dirty="0"/>
              <a:t>Gain knowledge on algorithms analysis, time complexity and space complexity. </a:t>
            </a:r>
          </a:p>
          <a:p>
            <a:r>
              <a:rPr lang="en-US" dirty="0"/>
              <a:t>Use recursion to solve programming problems. </a:t>
            </a:r>
          </a:p>
          <a:p>
            <a:r>
              <a:rPr lang="en-US" dirty="0"/>
              <a:t>Hands on experiences on implementing standard data structures building blocks and use these to solve real world problems.</a:t>
            </a:r>
          </a:p>
          <a:p>
            <a:r>
              <a:rPr lang="en-US" dirty="0"/>
              <a:t>Improve problem solving skills and solve programming problems more efficiently in terms of time and space complexity. </a:t>
            </a:r>
          </a:p>
          <a:p>
            <a:r>
              <a:rPr lang="en-US" sz="2800" dirty="0"/>
              <a:t>Implementing different Sorting, Searching and Greedy Algorithms, DFS, BFS, BST etc.</a:t>
            </a:r>
          </a:p>
          <a:p>
            <a:pPr marL="0" indent="0">
              <a:buNone/>
            </a:pPr>
            <a:r>
              <a:rPr lang="en-US" dirty="0"/>
              <a:t> </a:t>
            </a:r>
            <a:endParaRPr lang="en-US" sz="2800" dirty="0"/>
          </a:p>
        </p:txBody>
      </p:sp>
      <p:cxnSp>
        <p:nvCxnSpPr>
          <p:cNvPr id="6" name="Straight Connector 5"/>
          <p:cNvCxnSpPr/>
          <p:nvPr/>
        </p:nvCxnSpPr>
        <p:spPr>
          <a:xfrm>
            <a:off x="381000" y="762000"/>
            <a:ext cx="3733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3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924800" cy="1143000"/>
          </a:xfrm>
        </p:spPr>
        <p:txBody>
          <a:bodyPr>
            <a:normAutofit/>
          </a:bodyPr>
          <a:lstStyle/>
          <a:p>
            <a:pPr algn="l"/>
            <a:r>
              <a:rPr lang="en-US" dirty="0">
                <a:solidFill>
                  <a:srgbClr val="002060"/>
                </a:solidFill>
              </a:rPr>
              <a:t>Textbook and Required Hardware</a:t>
            </a:r>
          </a:p>
        </p:txBody>
      </p:sp>
      <p:sp>
        <p:nvSpPr>
          <p:cNvPr id="3" name="Content Placeholder 2"/>
          <p:cNvSpPr>
            <a:spLocks noGrp="1"/>
          </p:cNvSpPr>
          <p:nvPr>
            <p:ph idx="1"/>
          </p:nvPr>
        </p:nvSpPr>
        <p:spPr>
          <a:xfrm>
            <a:off x="457200" y="1219200"/>
            <a:ext cx="8229600" cy="4525963"/>
          </a:xfrm>
        </p:spPr>
        <p:txBody>
          <a:bodyPr>
            <a:normAutofit fontScale="92500" lnSpcReduction="10000"/>
          </a:bodyPr>
          <a:lstStyle/>
          <a:p>
            <a:r>
              <a:rPr lang="en-US" dirty="0"/>
              <a:t>Data Structures and Algorithms in Python, 1st Edition. </a:t>
            </a:r>
          </a:p>
          <a:p>
            <a:pPr>
              <a:buNone/>
            </a:pPr>
            <a:r>
              <a:rPr lang="en-US" i="1" dirty="0"/>
              <a:t>	</a:t>
            </a:r>
            <a:r>
              <a:rPr lang="it-IT" dirty="0"/>
              <a:t>Michael T. Goodrich, Roberto Tamassia, Michael H. Goldwasser. </a:t>
            </a:r>
          </a:p>
          <a:p>
            <a:pPr>
              <a:buNone/>
            </a:pPr>
            <a:r>
              <a:rPr lang="en-US" b="1" dirty="0"/>
              <a:t>	</a:t>
            </a:r>
            <a:r>
              <a:rPr lang="en-US" dirty="0"/>
              <a:t>Wiley</a:t>
            </a:r>
          </a:p>
          <a:p>
            <a:pPr>
              <a:buNone/>
            </a:pPr>
            <a:r>
              <a:rPr lang="en-US" dirty="0"/>
              <a:t>	ISBN-13: 978-1118290279</a:t>
            </a:r>
          </a:p>
          <a:p>
            <a:pPr marL="0" indent="0">
              <a:buNone/>
            </a:pPr>
            <a:r>
              <a:rPr lang="en-US" dirty="0"/>
              <a:t>   Free e-book downloadable from library.</a:t>
            </a:r>
          </a:p>
          <a:p>
            <a:pPr marL="0" indent="0">
              <a:buNone/>
            </a:pPr>
            <a:r>
              <a:rPr lang="en-US" dirty="0"/>
              <a:t>   Hardcopies are on reserve in the library.</a:t>
            </a:r>
          </a:p>
          <a:p>
            <a:r>
              <a:rPr lang="en-US" dirty="0"/>
              <a:t>Laptops and Python 3.5 or later</a:t>
            </a:r>
          </a:p>
        </p:txBody>
      </p:sp>
      <p:cxnSp>
        <p:nvCxnSpPr>
          <p:cNvPr id="4" name="Straight Connector 3"/>
          <p:cNvCxnSpPr/>
          <p:nvPr/>
        </p:nvCxnSpPr>
        <p:spPr>
          <a:xfrm>
            <a:off x="685800" y="990600"/>
            <a:ext cx="7772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714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66800"/>
          </a:xfrm>
        </p:spPr>
        <p:txBody>
          <a:bodyPr/>
          <a:lstStyle/>
          <a:p>
            <a:pPr algn="l"/>
            <a:r>
              <a:rPr lang="en-US" dirty="0">
                <a:solidFill>
                  <a:srgbClr val="002060"/>
                </a:solidFill>
              </a:rPr>
              <a:t>Course Requirements</a:t>
            </a:r>
          </a:p>
        </p:txBody>
      </p:sp>
      <p:sp>
        <p:nvSpPr>
          <p:cNvPr id="3" name="Content Placeholder 2"/>
          <p:cNvSpPr>
            <a:spLocks noGrp="1"/>
          </p:cNvSpPr>
          <p:nvPr>
            <p:ph idx="1"/>
          </p:nvPr>
        </p:nvSpPr>
        <p:spPr>
          <a:xfrm>
            <a:off x="228600" y="914400"/>
            <a:ext cx="8763000" cy="5638800"/>
          </a:xfrm>
        </p:spPr>
        <p:txBody>
          <a:bodyPr>
            <a:noAutofit/>
          </a:bodyPr>
          <a:lstStyle/>
          <a:p>
            <a:endParaRPr lang="en-US" sz="2800" dirty="0"/>
          </a:p>
          <a:p>
            <a:r>
              <a:rPr lang="en-US" sz="2800" dirty="0"/>
              <a:t>Tests</a:t>
            </a:r>
          </a:p>
          <a:p>
            <a:pPr lvl="1"/>
            <a:r>
              <a:rPr lang="en-US" sz="2400" dirty="0"/>
              <a:t>Online Quizzes (dropping the lowest one)</a:t>
            </a:r>
          </a:p>
          <a:p>
            <a:pPr lvl="1"/>
            <a:r>
              <a:rPr lang="en-US" sz="2400" dirty="0"/>
              <a:t>Midterm </a:t>
            </a:r>
          </a:p>
          <a:p>
            <a:pPr lvl="1"/>
            <a:r>
              <a:rPr lang="en-US" sz="2400" dirty="0"/>
              <a:t>Final</a:t>
            </a:r>
          </a:p>
          <a:p>
            <a:r>
              <a:rPr lang="en-US" sz="2800" dirty="0"/>
              <a:t>Homework/Programming Assignments:  About 7--10 </a:t>
            </a:r>
          </a:p>
          <a:p>
            <a:pPr marL="457200" lvl="1" indent="0">
              <a:buNone/>
            </a:pPr>
            <a:r>
              <a:rPr lang="en-US" sz="2400" dirty="0"/>
              <a:t>(dropping the lowest one)</a:t>
            </a:r>
          </a:p>
          <a:p>
            <a:r>
              <a:rPr lang="en-US" sz="2800" dirty="0"/>
              <a:t>Completion of Recitation Tasks</a:t>
            </a:r>
          </a:p>
          <a:p>
            <a:r>
              <a:rPr lang="en-US" sz="2800" dirty="0"/>
              <a:t>Class Attendance and Participation (submitting your in-class exercise codes to </a:t>
            </a:r>
            <a:r>
              <a:rPr lang="en-US" sz="2800" dirty="0" err="1"/>
              <a:t>Gradescope</a:t>
            </a:r>
            <a:r>
              <a:rPr lang="en-US" sz="2800" dirty="0"/>
              <a:t>)</a:t>
            </a:r>
          </a:p>
        </p:txBody>
      </p:sp>
      <p:cxnSp>
        <p:nvCxnSpPr>
          <p:cNvPr id="4" name="Straight Connector 3"/>
          <p:cNvCxnSpPr/>
          <p:nvPr/>
        </p:nvCxnSpPr>
        <p:spPr>
          <a:xfrm>
            <a:off x="381000" y="914400"/>
            <a:ext cx="5105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66800"/>
          </a:xfrm>
        </p:spPr>
        <p:txBody>
          <a:bodyPr/>
          <a:lstStyle/>
          <a:p>
            <a:pPr algn="l"/>
            <a:r>
              <a:rPr lang="en-US" dirty="0">
                <a:solidFill>
                  <a:srgbClr val="002060"/>
                </a:solidFill>
              </a:rPr>
              <a:t>Grading</a:t>
            </a:r>
          </a:p>
        </p:txBody>
      </p:sp>
      <p:sp>
        <p:nvSpPr>
          <p:cNvPr id="3" name="Content Placeholder 2"/>
          <p:cNvSpPr>
            <a:spLocks noGrp="1"/>
          </p:cNvSpPr>
          <p:nvPr>
            <p:ph idx="1"/>
          </p:nvPr>
        </p:nvSpPr>
        <p:spPr>
          <a:xfrm>
            <a:off x="304800" y="762000"/>
            <a:ext cx="8763000" cy="6096000"/>
          </a:xfrm>
        </p:spPr>
        <p:txBody>
          <a:bodyPr>
            <a:noAutofit/>
          </a:bodyPr>
          <a:lstStyle/>
          <a:p>
            <a:endParaRPr lang="en-US" sz="2800" dirty="0"/>
          </a:p>
          <a:p>
            <a:pPr marL="0" indent="0">
              <a:buNone/>
            </a:pPr>
            <a:r>
              <a:rPr lang="en-US" dirty="0"/>
              <a:t>Final Grade = </a:t>
            </a:r>
          </a:p>
          <a:p>
            <a:pPr marL="0" indent="0">
              <a:buNone/>
            </a:pPr>
            <a:r>
              <a:rPr lang="en-US" dirty="0"/>
              <a:t>	0.225 * Midterm + 0.35 * Final </a:t>
            </a:r>
          </a:p>
          <a:p>
            <a:pPr marL="0" indent="0">
              <a:buNone/>
            </a:pPr>
            <a:r>
              <a:rPr lang="en-US" dirty="0"/>
              <a:t>	+ 0.175 * Homework /Programming 	Assignments (dropping the 	lowest one) </a:t>
            </a:r>
          </a:p>
          <a:p>
            <a:pPr marL="0" indent="0">
              <a:buNone/>
            </a:pPr>
            <a:r>
              <a:rPr lang="en-US" dirty="0"/>
              <a:t>	+ 0.10 * Online Quizzes (dropping the lowest 	one) + 0.11 * Completion of Recitation’s tasks    	+ 0.04 * Class Participation</a:t>
            </a:r>
          </a:p>
          <a:p>
            <a:r>
              <a:rPr lang="en-US" dirty="0"/>
              <a:t>Deduct 2% abs. point for each missed class</a:t>
            </a:r>
          </a:p>
          <a:p>
            <a:r>
              <a:rPr lang="en-US" dirty="0"/>
              <a:t>I may tweak the formula a little such as changing the weights slightly.</a:t>
            </a:r>
          </a:p>
        </p:txBody>
      </p:sp>
      <p:cxnSp>
        <p:nvCxnSpPr>
          <p:cNvPr id="4" name="Straight Connector 3"/>
          <p:cNvCxnSpPr/>
          <p:nvPr/>
        </p:nvCxnSpPr>
        <p:spPr>
          <a:xfrm>
            <a:off x="381000" y="914400"/>
            <a:ext cx="2362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99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Submissions Policy</a:t>
            </a:r>
          </a:p>
        </p:txBody>
      </p:sp>
      <p:sp>
        <p:nvSpPr>
          <p:cNvPr id="3" name="Content Placeholder 2"/>
          <p:cNvSpPr>
            <a:spLocks noGrp="1"/>
          </p:cNvSpPr>
          <p:nvPr>
            <p:ph idx="1"/>
          </p:nvPr>
        </p:nvSpPr>
        <p:spPr>
          <a:xfrm>
            <a:off x="152400" y="1066800"/>
            <a:ext cx="8869680" cy="5486400"/>
          </a:xfrm>
        </p:spPr>
        <p:txBody>
          <a:bodyPr>
            <a:noAutofit/>
          </a:bodyPr>
          <a:lstStyle/>
          <a:p>
            <a:r>
              <a:rPr lang="fr-FR" dirty="0" err="1"/>
              <a:t>Assignment</a:t>
            </a:r>
            <a:r>
              <a:rPr lang="fr-FR" dirty="0"/>
              <a:t> </a:t>
            </a:r>
            <a:r>
              <a:rPr lang="fr-FR" dirty="0" err="1"/>
              <a:t>submission</a:t>
            </a:r>
            <a:r>
              <a:rPr lang="fr-FR" dirty="0"/>
              <a:t> </a:t>
            </a:r>
            <a:r>
              <a:rPr lang="fr-FR" dirty="0" err="1"/>
              <a:t>delay</a:t>
            </a:r>
            <a:r>
              <a:rPr lang="fr-FR" dirty="0"/>
              <a:t> </a:t>
            </a:r>
            <a:r>
              <a:rPr lang="fr-FR" dirty="0" err="1"/>
              <a:t>policy</a:t>
            </a:r>
            <a:endParaRPr lang="fr-FR" dirty="0"/>
          </a:p>
          <a:p>
            <a:pPr lvl="1"/>
            <a:r>
              <a:rPr lang="fr-FR" b="1" dirty="0"/>
              <a:t>No </a:t>
            </a:r>
            <a:r>
              <a:rPr lang="fr-FR" b="1" dirty="0" err="1"/>
              <a:t>late</a:t>
            </a:r>
            <a:r>
              <a:rPr lang="fr-FR" b="1" dirty="0"/>
              <a:t> </a:t>
            </a:r>
            <a:r>
              <a:rPr lang="fr-FR" b="1" dirty="0" err="1"/>
              <a:t>submissions</a:t>
            </a:r>
            <a:r>
              <a:rPr lang="fr-FR" b="1" dirty="0"/>
              <a:t> </a:t>
            </a:r>
            <a:r>
              <a:rPr lang="fr-FR" b="1" dirty="0" err="1"/>
              <a:t>allowed</a:t>
            </a:r>
            <a:endParaRPr lang="fr-FR" b="1" dirty="0"/>
          </a:p>
          <a:p>
            <a:pPr lvl="1"/>
            <a:r>
              <a:rPr lang="fr-FR" b="1" dirty="0" err="1"/>
              <a:t>Zero</a:t>
            </a:r>
            <a:r>
              <a:rPr lang="fr-FR" b="1" dirty="0"/>
              <a:t> </a:t>
            </a:r>
            <a:r>
              <a:rPr lang="fr-FR" b="1" dirty="0" err="1"/>
              <a:t>credit</a:t>
            </a:r>
            <a:r>
              <a:rPr lang="fr-FR" b="1" dirty="0"/>
              <a:t> for </a:t>
            </a:r>
            <a:r>
              <a:rPr lang="fr-FR" b="1" dirty="0" err="1"/>
              <a:t>delayed</a:t>
            </a:r>
            <a:r>
              <a:rPr lang="fr-FR" b="1" dirty="0"/>
              <a:t> </a:t>
            </a:r>
            <a:r>
              <a:rPr lang="fr-FR" b="1" dirty="0" err="1"/>
              <a:t>submissions</a:t>
            </a:r>
            <a:endParaRPr lang="fr-FR" dirty="0"/>
          </a:p>
          <a:p>
            <a:pPr marL="457200" lvl="1" indent="0">
              <a:buNone/>
            </a:pPr>
            <a:r>
              <a:rPr lang="fr-FR" i="1" dirty="0"/>
              <a:t>"k out of n" </a:t>
            </a:r>
            <a:r>
              <a:rPr lang="fr-FR" i="1" dirty="0" err="1"/>
              <a:t>policy</a:t>
            </a:r>
            <a:r>
              <a:rPr lang="fr-FR" i="1" dirty="0"/>
              <a:t> to </a:t>
            </a:r>
            <a:r>
              <a:rPr lang="fr-FR" i="1" dirty="0" err="1"/>
              <a:t>accommodate</a:t>
            </a:r>
            <a:r>
              <a:rPr lang="fr-FR" i="1" dirty="0"/>
              <a:t> all </a:t>
            </a:r>
            <a:r>
              <a:rPr lang="fr-FR" i="1" dirty="0" err="1"/>
              <a:t>kinds</a:t>
            </a:r>
            <a:r>
              <a:rPr lang="fr-FR" i="1" dirty="0"/>
              <a:t> of issues.</a:t>
            </a:r>
            <a:endParaRPr lang="fr-FR" dirty="0"/>
          </a:p>
          <a:p>
            <a:r>
              <a:rPr lang="fr-FR" dirty="0"/>
              <a:t>All </a:t>
            </a:r>
            <a:r>
              <a:rPr lang="fr-FR" dirty="0" err="1"/>
              <a:t>submitted</a:t>
            </a:r>
            <a:r>
              <a:rPr lang="fr-FR" dirty="0"/>
              <a:t> </a:t>
            </a:r>
            <a:r>
              <a:rPr lang="fr-FR" dirty="0" err="1"/>
              <a:t>work</a:t>
            </a:r>
            <a:r>
              <a:rPr lang="fr-FR" dirty="0"/>
              <a:t> must </a:t>
            </a:r>
            <a:r>
              <a:rPr lang="fr-FR" dirty="0" err="1"/>
              <a:t>be</a:t>
            </a:r>
            <a:r>
              <a:rPr lang="fr-FR" dirty="0"/>
              <a:t> </a:t>
            </a:r>
            <a:r>
              <a:rPr lang="fr-FR" dirty="0" err="1"/>
              <a:t>your</a:t>
            </a:r>
            <a:r>
              <a:rPr lang="fr-FR" dirty="0"/>
              <a:t> </a:t>
            </a:r>
            <a:r>
              <a:rPr lang="fr-FR" dirty="0" err="1"/>
              <a:t>own</a:t>
            </a:r>
            <a:r>
              <a:rPr lang="fr-FR" dirty="0"/>
              <a:t>.  You </a:t>
            </a:r>
            <a:r>
              <a:rPr lang="fr-FR" dirty="0" err="1"/>
              <a:t>can</a:t>
            </a:r>
            <a:r>
              <a:rPr lang="fr-FR" dirty="0"/>
              <a:t> </a:t>
            </a:r>
            <a:r>
              <a:rPr lang="fr-FR" dirty="0" err="1"/>
              <a:t>study</a:t>
            </a:r>
            <a:r>
              <a:rPr lang="fr-FR" dirty="0"/>
              <a:t> </a:t>
            </a:r>
            <a:r>
              <a:rPr lang="fr-FR" dirty="0" err="1"/>
              <a:t>together</a:t>
            </a:r>
            <a:r>
              <a:rPr lang="fr-FR" dirty="0"/>
              <a:t> but </a:t>
            </a:r>
            <a:r>
              <a:rPr lang="fr-FR" i="1" dirty="0" err="1"/>
              <a:t>you</a:t>
            </a:r>
            <a:r>
              <a:rPr lang="fr-FR" i="1" dirty="0"/>
              <a:t> </a:t>
            </a:r>
            <a:r>
              <a:rPr lang="fr-FR" i="1" dirty="0" err="1"/>
              <a:t>can't</a:t>
            </a:r>
            <a:r>
              <a:rPr lang="fr-FR" i="1" dirty="0"/>
              <a:t> </a:t>
            </a:r>
            <a:r>
              <a:rPr lang="fr-FR" i="1" dirty="0" err="1"/>
              <a:t>share</a:t>
            </a:r>
            <a:r>
              <a:rPr lang="fr-FR" i="1" dirty="0"/>
              <a:t> solutions</a:t>
            </a:r>
            <a:r>
              <a:rPr lang="fr-FR" dirty="0"/>
              <a:t>.</a:t>
            </a:r>
          </a:p>
          <a:p>
            <a:r>
              <a:rPr lang="fr-FR" dirty="0" err="1"/>
              <a:t>Any</a:t>
            </a:r>
            <a:r>
              <a:rPr lang="fr-FR" dirty="0"/>
              <a:t> </a:t>
            </a:r>
            <a:r>
              <a:rPr lang="fr-FR" dirty="0" err="1"/>
              <a:t>special</a:t>
            </a:r>
            <a:r>
              <a:rPr lang="fr-FR" dirty="0"/>
              <a:t> </a:t>
            </a:r>
            <a:r>
              <a:rPr lang="fr-FR" dirty="0" err="1"/>
              <a:t>concern</a:t>
            </a:r>
            <a:r>
              <a:rPr lang="fr-FR" dirty="0"/>
              <a:t>, </a:t>
            </a:r>
            <a:r>
              <a:rPr lang="fr-FR" dirty="0" err="1"/>
              <a:t>please</a:t>
            </a:r>
            <a:r>
              <a:rPr lang="fr-FR" dirty="0"/>
              <a:t> talk to me </a:t>
            </a:r>
            <a:r>
              <a:rPr lang="fr-FR" i="1" dirty="0" err="1"/>
              <a:t>before</a:t>
            </a:r>
            <a:r>
              <a:rPr lang="fr-FR" i="1" dirty="0"/>
              <a:t> </a:t>
            </a:r>
            <a:r>
              <a:rPr lang="fr-FR" dirty="0"/>
              <a:t>the end of the first </a:t>
            </a:r>
            <a:r>
              <a:rPr lang="fr-FR" dirty="0" err="1"/>
              <a:t>week</a:t>
            </a:r>
            <a:r>
              <a:rPr lang="fr-FR" dirty="0"/>
              <a:t>.</a:t>
            </a:r>
          </a:p>
          <a:p>
            <a:r>
              <a:rPr lang="fr-FR" dirty="0"/>
              <a:t>No </a:t>
            </a:r>
            <a:r>
              <a:rPr lang="fr-FR" dirty="0" err="1"/>
              <a:t>technical</a:t>
            </a:r>
            <a:r>
              <a:rPr lang="fr-FR" dirty="0"/>
              <a:t> questions by email: </a:t>
            </a:r>
            <a:r>
              <a:rPr lang="fr-FR" i="1" dirty="0" err="1"/>
              <a:t>Please</a:t>
            </a:r>
            <a:r>
              <a:rPr lang="fr-FR" i="1" dirty="0"/>
              <a:t> contact or </a:t>
            </a:r>
            <a:r>
              <a:rPr lang="fr-FR" i="1" dirty="0" err="1"/>
              <a:t>visit</a:t>
            </a:r>
            <a:r>
              <a:rPr lang="fr-FR" i="1" dirty="0"/>
              <a:t> us.</a:t>
            </a:r>
            <a:endParaRPr lang="en-US" dirty="0"/>
          </a:p>
        </p:txBody>
      </p:sp>
      <p:cxnSp>
        <p:nvCxnSpPr>
          <p:cNvPr id="6" name="Straight Connector 5"/>
          <p:cNvCxnSpPr/>
          <p:nvPr/>
        </p:nvCxnSpPr>
        <p:spPr>
          <a:xfrm>
            <a:off x="381000" y="762000"/>
            <a:ext cx="472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798320"/>
      </p:ext>
    </p:extLst>
  </p:cSld>
  <p:clrMapOvr>
    <a:masterClrMapping/>
  </p:clrMapOvr>
</p:sld>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17214</TotalTime>
  <Words>1465</Words>
  <Application>Microsoft Office PowerPoint</Application>
  <PresentationFormat>On-screen Show (4:3)</PresentationFormat>
  <Paragraphs>193</Paragraphs>
  <Slides>28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Courier New</vt:lpstr>
      <vt:lpstr>Gill Sans MT</vt:lpstr>
      <vt:lpstr>Tahoma</vt:lpstr>
      <vt:lpstr>Office Theme</vt:lpstr>
      <vt:lpstr>  CSCI-SHU 210   Data Structures  </vt:lpstr>
      <vt:lpstr> More Contacts</vt:lpstr>
      <vt:lpstr> More Contacts</vt:lpstr>
      <vt:lpstr> Course Descriptions</vt:lpstr>
      <vt:lpstr> Course Objectives</vt:lpstr>
      <vt:lpstr>Textbook and Required Hardware</vt:lpstr>
      <vt:lpstr>Course Requirements</vt:lpstr>
      <vt:lpstr>Grading</vt:lpstr>
      <vt:lpstr> Submissions Policy</vt:lpstr>
      <vt:lpstr> Getting Top Grades</vt:lpstr>
      <vt:lpstr> Course Topics and Tentative Schedules</vt:lpstr>
      <vt:lpstr> Course Topics and Tentative Schedules</vt:lpstr>
      <vt:lpstr>Academic Integrity Policy</vt:lpstr>
      <vt:lpstr>Moses Center Statement of Disability</vt:lpstr>
      <vt:lpstr>Thanks</vt:lpstr>
      <vt:lpstr> Data Structures – The Pep Talk</vt:lpstr>
      <vt:lpstr>Composing Large Strings</vt:lpstr>
      <vt:lpstr> Majority Number </vt:lpstr>
      <vt:lpstr>n-th Fibonacci Number</vt:lpstr>
      <vt:lpstr> Jargon 101</vt:lpstr>
      <vt:lpstr> Digital Data</vt:lpstr>
      <vt:lpstr> Representing Data</vt:lpstr>
      <vt:lpstr> Application examples</vt:lpstr>
      <vt:lpstr> Data Types</vt:lpstr>
      <vt:lpstr> Abstract Data Types (ADTs)</vt:lpstr>
      <vt:lpstr> Abstract Data Types (ADTs)</vt:lpstr>
      <vt:lpstr> ADTs vs. Data Structures</vt:lpstr>
      <vt:lpstr> Prerequisites (Python Experts???)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Ross</dc:creator>
  <cp:lastModifiedBy>Yik-Cheung Tam</cp:lastModifiedBy>
  <cp:revision>620</cp:revision>
  <dcterms:created xsi:type="dcterms:W3CDTF">2011-03-05T13:20:44Z</dcterms:created>
  <dcterms:modified xsi:type="dcterms:W3CDTF">2022-02-06T13:11:32Z</dcterms:modified>
</cp:coreProperties>
</file>