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9"/>
  </p:notesMasterIdLst>
  <p:handoutMasterIdLst>
    <p:handoutMasterId r:id="rId80"/>
  </p:handoutMasterIdLst>
  <p:sldIdLst>
    <p:sldId id="256" r:id="rId2"/>
    <p:sldId id="413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7" r:id="rId20"/>
    <p:sldId id="356" r:id="rId21"/>
    <p:sldId id="358" r:id="rId22"/>
    <p:sldId id="359" r:id="rId23"/>
    <p:sldId id="427" r:id="rId24"/>
    <p:sldId id="426" r:id="rId25"/>
    <p:sldId id="428" r:id="rId26"/>
    <p:sldId id="369" r:id="rId27"/>
    <p:sldId id="414" r:id="rId28"/>
    <p:sldId id="415" r:id="rId29"/>
    <p:sldId id="416" r:id="rId30"/>
    <p:sldId id="453" r:id="rId31"/>
    <p:sldId id="456" r:id="rId32"/>
    <p:sldId id="417" r:id="rId33"/>
    <p:sldId id="418" r:id="rId34"/>
    <p:sldId id="419" r:id="rId35"/>
    <p:sldId id="420" r:id="rId36"/>
    <p:sldId id="452" r:id="rId37"/>
    <p:sldId id="454" r:id="rId38"/>
    <p:sldId id="457" r:id="rId39"/>
    <p:sldId id="421" r:id="rId40"/>
    <p:sldId id="422" r:id="rId41"/>
    <p:sldId id="423" r:id="rId42"/>
    <p:sldId id="424" r:id="rId43"/>
    <p:sldId id="425" r:id="rId44"/>
    <p:sldId id="429" r:id="rId45"/>
    <p:sldId id="430" r:id="rId46"/>
    <p:sldId id="431" r:id="rId47"/>
    <p:sldId id="432" r:id="rId48"/>
    <p:sldId id="455" r:id="rId49"/>
    <p:sldId id="458" r:id="rId50"/>
    <p:sldId id="433" r:id="rId51"/>
    <p:sldId id="449" r:id="rId52"/>
    <p:sldId id="434" r:id="rId53"/>
    <p:sldId id="435" r:id="rId54"/>
    <p:sldId id="437" r:id="rId55"/>
    <p:sldId id="370" r:id="rId56"/>
    <p:sldId id="447" r:id="rId57"/>
    <p:sldId id="373" r:id="rId58"/>
    <p:sldId id="374" r:id="rId59"/>
    <p:sldId id="375" r:id="rId60"/>
    <p:sldId id="376" r:id="rId61"/>
    <p:sldId id="377" r:id="rId62"/>
    <p:sldId id="378" r:id="rId63"/>
    <p:sldId id="379" r:id="rId64"/>
    <p:sldId id="380" r:id="rId65"/>
    <p:sldId id="381" r:id="rId66"/>
    <p:sldId id="448" r:id="rId67"/>
    <p:sldId id="383" r:id="rId68"/>
    <p:sldId id="438" r:id="rId69"/>
    <p:sldId id="439" r:id="rId70"/>
    <p:sldId id="440" r:id="rId71"/>
    <p:sldId id="441" r:id="rId72"/>
    <p:sldId id="442" r:id="rId73"/>
    <p:sldId id="451" r:id="rId74"/>
    <p:sldId id="443" r:id="rId75"/>
    <p:sldId id="444" r:id="rId76"/>
    <p:sldId id="445" r:id="rId77"/>
    <p:sldId id="446" r:id="rId78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1F6"/>
    <a:srgbClr val="5674F6"/>
    <a:srgbClr val="6289F8"/>
    <a:srgbClr val="8097F8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9016" autoAdjust="0"/>
  </p:normalViewPr>
  <p:slideViewPr>
    <p:cSldViewPr>
      <p:cViewPr varScale="1">
        <p:scale>
          <a:sx n="81" d="100"/>
          <a:sy n="81" d="100"/>
        </p:scale>
        <p:origin x="19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7C6292F-8E7B-43F8-AFF8-712D539CEDC1}" type="datetime8">
              <a:rPr lang="en-US"/>
              <a:pPr/>
              <a:t>2/22/22 3:52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F10D33E-8CDB-46DE-93B3-B518E4DB9E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035B6C23-D71D-40F4-908B-1E4877D4CB09}" type="datetime8">
              <a:rPr lang="en-US"/>
              <a:pPr/>
              <a:t>2/22/22 3:52 PM</a:t>
            </a:fld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D54806E-B381-4176-BA63-963F2DD8879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ea typeface="MS PGothic" pitchFamily="34" charset="-128"/>
              </a:rPr>
              <a:t>Sequences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2039DAA-95F3-464F-BDB4-90CCC1EC0B07}" type="datetime8">
              <a:rPr lang="en-US"/>
              <a:pPr/>
              <a:t>2/22/22 3:52 PM</a:t>
            </a:fld>
            <a:endParaRPr lang="en-US"/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C8024E-2D84-4965-A4B6-F97C67C6FC10}" type="slidenum">
              <a:rPr lang="en-US"/>
              <a:pPr/>
              <a:t>1</a:t>
            </a:fld>
            <a:endParaRPr lang="en-US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2/22/22 3:52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7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2/22/22 3:52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51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2/22/22 3:52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86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T(1) = c // base case</a:t>
            </a:r>
          </a:p>
          <a:p>
            <a:endParaRPr lang="en-US" dirty="0"/>
          </a:p>
          <a:p>
            <a:r>
              <a:rPr lang="en-US" dirty="0"/>
              <a:t>Recurrence:</a:t>
            </a:r>
          </a:p>
          <a:p>
            <a:r>
              <a:rPr lang="en-US" dirty="0"/>
              <a:t>T(N) = 2 * T(N-1) + c</a:t>
            </a:r>
          </a:p>
          <a:p>
            <a:r>
              <a:rPr lang="en-US" dirty="0"/>
              <a:t>= 2 * (2 * T(N-2) + c) + c</a:t>
            </a:r>
          </a:p>
          <a:p>
            <a:r>
              <a:rPr lang="en-US" dirty="0"/>
              <a:t>= 2^2 T(N-2) + 2^1*c + 2^0 * c</a:t>
            </a:r>
          </a:p>
          <a:p>
            <a:r>
              <a:rPr lang="en-US" dirty="0"/>
              <a:t>= 2 * (2 * (2*T(N-4) + c) + c) + c</a:t>
            </a:r>
          </a:p>
          <a:p>
            <a:r>
              <a:rPr lang="en-US" dirty="0"/>
              <a:t>= …</a:t>
            </a:r>
          </a:p>
          <a:p>
            <a:r>
              <a:rPr lang="en-US" dirty="0"/>
              <a:t>= 2^{N-1} T(N-N-1)) + c * </a:t>
            </a:r>
            <a:r>
              <a:rPr lang="en-US" dirty="0" err="1"/>
              <a:t>sum_i</a:t>
            </a:r>
            <a:r>
              <a:rPr lang="en-US" dirty="0"/>
              <a:t>_{0}^{N-1} 2^i  //N-1 terms in the 2</a:t>
            </a:r>
            <a:r>
              <a:rPr lang="en-US" baseline="30000" dirty="0"/>
              <a:t>nd</a:t>
            </a:r>
            <a:r>
              <a:rPr lang="en-US" dirty="0"/>
              <a:t> sum</a:t>
            </a:r>
          </a:p>
          <a:p>
            <a:r>
              <a:rPr lang="en-US" dirty="0"/>
              <a:t>= O(2^N)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2/22/22 3:52 PM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27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O(n)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2/22/22 3:52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3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O(n).</a:t>
            </a:r>
          </a:p>
          <a:p>
            <a:endParaRPr lang="en-US" dirty="0"/>
          </a:p>
          <a:p>
            <a:r>
              <a:rPr lang="en-US" dirty="0"/>
              <a:t>N – 5*k = 0 ends recursion. This implies k = N/5. In other words, O(N)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2/22/22 3:52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50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O(log N)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2/22/22 3:52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39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T(N) = 2 T(N-1) + c</a:t>
            </a:r>
          </a:p>
          <a:p>
            <a:endParaRPr lang="en-US" dirty="0"/>
          </a:p>
          <a:p>
            <a:r>
              <a:rPr lang="en-US" dirty="0"/>
              <a:t>O(2^N)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2/22/22 3:52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31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T(n) = T(n-5) + O(n)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O(N^2)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Two questions to consider: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1. Think about how many recursive calls it takes?</a:t>
            </a:r>
          </a:p>
          <a:p>
            <a:pPr fontAlgn="base"/>
            <a:r>
              <a:rPr lang="en-US" dirty="0"/>
              <a:t>2. Within each call, how many operations it takes?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2/22/22 3:52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2/22/22 3:52 PM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77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Upon return, the function is popped out of the stack, returning the flow control back to the parent call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2/22/22 3:52 PM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3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3</a:t>
            </a:r>
          </a:p>
          <a:p>
            <a:endParaRPr lang="en-US" dirty="0"/>
          </a:p>
          <a:p>
            <a:r>
              <a:rPr lang="en-US" dirty="0"/>
              <a:t>Just hit the base case (no recursion) and then return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2/22/22 3:52 PM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7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2/22/22 3:52 PM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8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2/22/22 3:52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63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2/22/22 3:52 PM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93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2/22/22 3:52 PM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16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T(n) = 2 * T(n/2) + c</a:t>
            </a:r>
          </a:p>
          <a:p>
            <a:endParaRPr lang="en-US" dirty="0"/>
          </a:p>
          <a:p>
            <a:r>
              <a:rPr lang="en-US"/>
              <a:t>O(n)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Sequences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35B6C23-D71D-40F4-908B-1E4877D4CB09}" type="datetime8">
              <a:rPr lang="en-US" smtClean="0"/>
              <a:pPr/>
              <a:t>2/22/22 3:52 PM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4806E-B381-4176-BA63-963F2DD8879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7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2013 Goodrich, Tamassia, Goldwasser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BBA3F6-4515-43B2-B55B-3C78466685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2013 Goodrich, Tamassia, Goldwasser</a:t>
            </a:r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2974D8-CE82-4116-B8B9-949B215455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2013 Goodrich, Tamassia, Goldwasser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CD8EE3-53B0-4EC4-B18B-55D2BDA6E8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BA2842-B513-48AA-AAA3-FA6552FF8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6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2013 Goodrich, Tamassia, Goldwasser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2EEB6B-9C36-447F-B24D-810CF110F9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© 2013 Goodrich, Tamassia, Goldwasser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EF0229A-F936-4E32-9EEB-EDCAE0F3C9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q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Recursion</a:t>
            </a:r>
          </a:p>
        </p:txBody>
      </p:sp>
      <p:pic>
        <p:nvPicPr>
          <p:cNvPr id="10244" name="Picture 252" descr="BD05515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8438" y="2514600"/>
            <a:ext cx="26225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3881" y="0"/>
            <a:ext cx="7772400" cy="1143000"/>
          </a:xfrm>
        </p:spPr>
        <p:txBody>
          <a:bodyPr/>
          <a:lstStyle/>
          <a:p>
            <a:r>
              <a:rPr lang="en-US" dirty="0"/>
              <a:t>Stacks and Recursion in Action</a:t>
            </a:r>
          </a:p>
        </p:txBody>
      </p:sp>
      <p:sp>
        <p:nvSpPr>
          <p:cNvPr id="236571" name="Line 27"/>
          <p:cNvSpPr>
            <a:spLocks noChangeShapeType="1"/>
          </p:cNvSpPr>
          <p:nvPr/>
        </p:nvSpPr>
        <p:spPr bwMode="auto">
          <a:xfrm>
            <a:off x="693737" y="18208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2" name="Line 28"/>
          <p:cNvSpPr>
            <a:spLocks noChangeShapeType="1"/>
          </p:cNvSpPr>
          <p:nvPr/>
        </p:nvSpPr>
        <p:spPr bwMode="auto">
          <a:xfrm>
            <a:off x="693737" y="3878262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3" name="Line 29"/>
          <p:cNvSpPr>
            <a:spLocks noChangeShapeType="1"/>
          </p:cNvSpPr>
          <p:nvPr/>
        </p:nvSpPr>
        <p:spPr bwMode="auto">
          <a:xfrm flipV="1">
            <a:off x="1608137" y="18208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4" name="Text Box 30"/>
          <p:cNvSpPr txBox="1">
            <a:spLocks noChangeArrowheads="1"/>
          </p:cNvSpPr>
          <p:nvPr/>
        </p:nvSpPr>
        <p:spPr bwMode="auto">
          <a:xfrm>
            <a:off x="677862" y="4041775"/>
            <a:ext cx="124777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Time: 0</a:t>
            </a:r>
          </a:p>
          <a:p>
            <a:r>
              <a:rPr lang="en-US" sz="1400" b="1"/>
              <a:t>Empty Stack</a:t>
            </a:r>
          </a:p>
        </p:txBody>
      </p:sp>
      <p:sp>
        <p:nvSpPr>
          <p:cNvPr id="236575" name="Line 31"/>
          <p:cNvSpPr>
            <a:spLocks noChangeShapeType="1"/>
          </p:cNvSpPr>
          <p:nvPr/>
        </p:nvSpPr>
        <p:spPr bwMode="auto">
          <a:xfrm>
            <a:off x="2205037" y="18208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6" name="Line 32"/>
          <p:cNvSpPr>
            <a:spLocks noChangeShapeType="1"/>
          </p:cNvSpPr>
          <p:nvPr/>
        </p:nvSpPr>
        <p:spPr bwMode="auto">
          <a:xfrm>
            <a:off x="2205037" y="3878262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7" name="Line 33"/>
          <p:cNvSpPr>
            <a:spLocks noChangeShapeType="1"/>
          </p:cNvSpPr>
          <p:nvPr/>
        </p:nvSpPr>
        <p:spPr bwMode="auto">
          <a:xfrm flipV="1">
            <a:off x="3132137" y="18208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78" name="Text Box 34"/>
          <p:cNvSpPr txBox="1">
            <a:spLocks noChangeArrowheads="1"/>
          </p:cNvSpPr>
          <p:nvPr/>
        </p:nvSpPr>
        <p:spPr bwMode="auto">
          <a:xfrm>
            <a:off x="2189162" y="4041775"/>
            <a:ext cx="13081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1:</a:t>
            </a:r>
          </a:p>
          <a:p>
            <a:r>
              <a:rPr lang="en-US" sz="1400" b="1"/>
              <a:t>Push:  main()</a:t>
            </a:r>
          </a:p>
        </p:txBody>
      </p:sp>
      <p:sp>
        <p:nvSpPr>
          <p:cNvPr id="236579" name="Rectangle 35"/>
          <p:cNvSpPr>
            <a:spLocks noChangeArrowheads="1"/>
          </p:cNvSpPr>
          <p:nvPr/>
        </p:nvSpPr>
        <p:spPr bwMode="auto">
          <a:xfrm>
            <a:off x="2217737" y="3563937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580" name="Line 36"/>
          <p:cNvSpPr>
            <a:spLocks noChangeShapeType="1"/>
          </p:cNvSpPr>
          <p:nvPr/>
        </p:nvSpPr>
        <p:spPr bwMode="auto">
          <a:xfrm>
            <a:off x="3644900" y="18208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81" name="Line 37"/>
          <p:cNvSpPr>
            <a:spLocks noChangeShapeType="1"/>
          </p:cNvSpPr>
          <p:nvPr/>
        </p:nvSpPr>
        <p:spPr bwMode="auto">
          <a:xfrm>
            <a:off x="3644900" y="3878262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82" name="Line 38"/>
          <p:cNvSpPr>
            <a:spLocks noChangeShapeType="1"/>
          </p:cNvSpPr>
          <p:nvPr/>
        </p:nvSpPr>
        <p:spPr bwMode="auto">
          <a:xfrm flipV="1">
            <a:off x="4572000" y="18208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583" name="Text Box 39"/>
          <p:cNvSpPr txBox="1">
            <a:spLocks noChangeArrowheads="1"/>
          </p:cNvSpPr>
          <p:nvPr/>
        </p:nvSpPr>
        <p:spPr bwMode="auto">
          <a:xfrm>
            <a:off x="3629025" y="4041775"/>
            <a:ext cx="14732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/>
              <a:t>Time 2:</a:t>
            </a:r>
          </a:p>
          <a:p>
            <a:r>
              <a:rPr lang="en-US" sz="1400" b="1" dirty="0"/>
              <a:t>Push:  count(0)</a:t>
            </a:r>
          </a:p>
        </p:txBody>
      </p:sp>
      <p:sp>
        <p:nvSpPr>
          <p:cNvPr id="236584" name="Rectangle 40"/>
          <p:cNvSpPr>
            <a:spLocks noChangeArrowheads="1"/>
          </p:cNvSpPr>
          <p:nvPr/>
        </p:nvSpPr>
        <p:spPr bwMode="auto">
          <a:xfrm>
            <a:off x="3657600" y="3563937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585" name="Rectangle 41"/>
          <p:cNvSpPr>
            <a:spLocks noChangeArrowheads="1"/>
          </p:cNvSpPr>
          <p:nvPr/>
        </p:nvSpPr>
        <p:spPr bwMode="auto">
          <a:xfrm>
            <a:off x="3657600" y="3265487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count(0)</a:t>
            </a:r>
          </a:p>
        </p:txBody>
      </p:sp>
      <p:sp>
        <p:nvSpPr>
          <p:cNvPr id="236589" name="Text Box 45"/>
          <p:cNvSpPr txBox="1">
            <a:spLocks noChangeArrowheads="1"/>
          </p:cNvSpPr>
          <p:nvPr/>
        </p:nvSpPr>
        <p:spPr bwMode="auto">
          <a:xfrm>
            <a:off x="5097462" y="4030662"/>
            <a:ext cx="97334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Time 3:</a:t>
            </a:r>
          </a:p>
          <a:p>
            <a:r>
              <a:rPr lang="en-US" sz="1400" b="1" dirty="0"/>
              <a:t>Push:  </a:t>
            </a:r>
          </a:p>
          <a:p>
            <a:r>
              <a:rPr lang="en-US" sz="1400" b="1" dirty="0"/>
              <a:t>count(1)</a:t>
            </a:r>
          </a:p>
        </p:txBody>
      </p:sp>
      <p:sp>
        <p:nvSpPr>
          <p:cNvPr id="236595" name="Text Box 51"/>
          <p:cNvSpPr txBox="1">
            <a:spLocks noChangeArrowheads="1"/>
          </p:cNvSpPr>
          <p:nvPr/>
        </p:nvSpPr>
        <p:spPr bwMode="auto">
          <a:xfrm>
            <a:off x="927833" y="5189490"/>
            <a:ext cx="175260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tx1"/>
                </a:solidFill>
              </a:rPr>
              <a:t>Inside count(0):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tx1"/>
                </a:solidFill>
              </a:rPr>
              <a:t>print (index)     </a:t>
            </a:r>
            <a:r>
              <a:rPr lang="en-US" sz="1500" b="1" dirty="0">
                <a:solidFill>
                  <a:schemeClr val="accent2"/>
                </a:solidFill>
                <a:sym typeface="Wingdings" pitchFamily="2" charset="2"/>
              </a:rPr>
              <a:t>  0</a:t>
            </a:r>
            <a:endParaRPr lang="en-US" sz="15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tx1"/>
                </a:solidFill>
              </a:rPr>
              <a:t>if index &lt; 2:     count(index+1)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6596" name="Line 52"/>
          <p:cNvSpPr>
            <a:spLocks noChangeShapeType="1"/>
          </p:cNvSpPr>
          <p:nvPr/>
        </p:nvSpPr>
        <p:spPr bwMode="auto">
          <a:xfrm flipV="1">
            <a:off x="1828800" y="4676774"/>
            <a:ext cx="1816100" cy="5486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6597" name="Text Box 53"/>
          <p:cNvSpPr txBox="1">
            <a:spLocks noChangeArrowheads="1"/>
          </p:cNvSpPr>
          <p:nvPr/>
        </p:nvSpPr>
        <p:spPr bwMode="auto">
          <a:xfrm>
            <a:off x="3042626" y="5229178"/>
            <a:ext cx="19050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tx1"/>
                </a:solidFill>
              </a:rPr>
              <a:t>Inside count(1):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tx1"/>
                </a:solidFill>
              </a:rPr>
              <a:t>print (index)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accent2"/>
                </a:solidFill>
                <a:sym typeface="Wingdings" pitchFamily="2" charset="2"/>
              </a:rPr>
              <a:t>  1</a:t>
            </a:r>
            <a:endParaRPr lang="en-US" sz="15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tx1"/>
                </a:solidFill>
              </a:rPr>
              <a:t>if index &lt; 2:          count(index+1)</a:t>
            </a:r>
            <a:r>
              <a:rPr lang="en-US" sz="15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36598" name="Line 54"/>
          <p:cNvSpPr>
            <a:spLocks noChangeShapeType="1"/>
          </p:cNvSpPr>
          <p:nvPr/>
        </p:nvSpPr>
        <p:spPr bwMode="auto">
          <a:xfrm flipV="1">
            <a:off x="3794979" y="4676773"/>
            <a:ext cx="1213584" cy="5524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6600" name="Line 56"/>
          <p:cNvSpPr>
            <a:spLocks noChangeShapeType="1"/>
          </p:cNvSpPr>
          <p:nvPr/>
        </p:nvSpPr>
        <p:spPr bwMode="auto">
          <a:xfrm>
            <a:off x="5008562" y="17700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1" name="Line 57"/>
          <p:cNvSpPr>
            <a:spLocks noChangeShapeType="1"/>
          </p:cNvSpPr>
          <p:nvPr/>
        </p:nvSpPr>
        <p:spPr bwMode="auto">
          <a:xfrm>
            <a:off x="5008562" y="3827462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2" name="Line 58"/>
          <p:cNvSpPr>
            <a:spLocks noChangeShapeType="1"/>
          </p:cNvSpPr>
          <p:nvPr/>
        </p:nvSpPr>
        <p:spPr bwMode="auto">
          <a:xfrm flipV="1">
            <a:off x="5935662" y="17700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3" name="Rectangle 59"/>
          <p:cNvSpPr>
            <a:spLocks noChangeArrowheads="1"/>
          </p:cNvSpPr>
          <p:nvPr/>
        </p:nvSpPr>
        <p:spPr bwMode="auto">
          <a:xfrm>
            <a:off x="5021262" y="3513137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604" name="Rectangle 60"/>
          <p:cNvSpPr>
            <a:spLocks noChangeArrowheads="1"/>
          </p:cNvSpPr>
          <p:nvPr/>
        </p:nvSpPr>
        <p:spPr bwMode="auto">
          <a:xfrm>
            <a:off x="5021262" y="3214687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count(0)</a:t>
            </a:r>
          </a:p>
        </p:txBody>
      </p:sp>
      <p:sp>
        <p:nvSpPr>
          <p:cNvPr id="236605" name="Rectangle 61"/>
          <p:cNvSpPr>
            <a:spLocks noChangeArrowheads="1"/>
          </p:cNvSpPr>
          <p:nvPr/>
        </p:nvSpPr>
        <p:spPr bwMode="auto">
          <a:xfrm>
            <a:off x="5021262" y="2917825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count(1)</a:t>
            </a:r>
          </a:p>
        </p:txBody>
      </p:sp>
      <p:sp>
        <p:nvSpPr>
          <p:cNvPr id="236606" name="Text Box 62"/>
          <p:cNvSpPr txBox="1">
            <a:spLocks noChangeArrowheads="1"/>
          </p:cNvSpPr>
          <p:nvPr/>
        </p:nvSpPr>
        <p:spPr bwMode="auto">
          <a:xfrm>
            <a:off x="6481762" y="4030662"/>
            <a:ext cx="97334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Time 4:</a:t>
            </a:r>
          </a:p>
          <a:p>
            <a:r>
              <a:rPr lang="en-US" sz="1400" b="1" dirty="0"/>
              <a:t>Push:  </a:t>
            </a:r>
          </a:p>
          <a:p>
            <a:r>
              <a:rPr lang="en-US" sz="1400" b="1" dirty="0"/>
              <a:t>count(2)</a:t>
            </a:r>
          </a:p>
        </p:txBody>
      </p:sp>
      <p:sp>
        <p:nvSpPr>
          <p:cNvPr id="236607" name="Line 63"/>
          <p:cNvSpPr>
            <a:spLocks noChangeShapeType="1"/>
          </p:cNvSpPr>
          <p:nvPr/>
        </p:nvSpPr>
        <p:spPr bwMode="auto">
          <a:xfrm>
            <a:off x="6392862" y="17700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8" name="Line 64"/>
          <p:cNvSpPr>
            <a:spLocks noChangeShapeType="1"/>
          </p:cNvSpPr>
          <p:nvPr/>
        </p:nvSpPr>
        <p:spPr bwMode="auto">
          <a:xfrm>
            <a:off x="6392862" y="3827462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09" name="Line 65"/>
          <p:cNvSpPr>
            <a:spLocks noChangeShapeType="1"/>
          </p:cNvSpPr>
          <p:nvPr/>
        </p:nvSpPr>
        <p:spPr bwMode="auto">
          <a:xfrm flipV="1">
            <a:off x="7319962" y="17700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10" name="Rectangle 66"/>
          <p:cNvSpPr>
            <a:spLocks noChangeArrowheads="1"/>
          </p:cNvSpPr>
          <p:nvPr/>
        </p:nvSpPr>
        <p:spPr bwMode="auto">
          <a:xfrm>
            <a:off x="6405562" y="3513137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6611" name="Rectangle 67"/>
          <p:cNvSpPr>
            <a:spLocks noChangeArrowheads="1"/>
          </p:cNvSpPr>
          <p:nvPr/>
        </p:nvSpPr>
        <p:spPr bwMode="auto">
          <a:xfrm>
            <a:off x="6405562" y="3214687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count(0)</a:t>
            </a:r>
          </a:p>
        </p:txBody>
      </p:sp>
      <p:sp>
        <p:nvSpPr>
          <p:cNvPr id="236612" name="Rectangle 68"/>
          <p:cNvSpPr>
            <a:spLocks noChangeArrowheads="1"/>
          </p:cNvSpPr>
          <p:nvPr/>
        </p:nvSpPr>
        <p:spPr bwMode="auto">
          <a:xfrm>
            <a:off x="6405562" y="2917825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count(1)</a:t>
            </a:r>
          </a:p>
        </p:txBody>
      </p:sp>
      <p:sp>
        <p:nvSpPr>
          <p:cNvPr id="236613" name="Text Box 69"/>
          <p:cNvSpPr txBox="1">
            <a:spLocks noChangeArrowheads="1"/>
          </p:cNvSpPr>
          <p:nvPr/>
        </p:nvSpPr>
        <p:spPr bwMode="auto">
          <a:xfrm>
            <a:off x="5008562" y="5204328"/>
            <a:ext cx="2001838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tx1"/>
                </a:solidFill>
              </a:rPr>
              <a:t>Inside count(2):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tx1"/>
                </a:solidFill>
              </a:rPr>
              <a:t>print (index)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accent2"/>
                </a:solidFill>
                <a:sym typeface="Wingdings" pitchFamily="2" charset="2"/>
              </a:rPr>
              <a:t>  2</a:t>
            </a:r>
            <a:r>
              <a:rPr lang="en-US" sz="1500" b="1" dirty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tx1"/>
                </a:solidFill>
              </a:rPr>
              <a:t>if index &lt; 2: 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b="1" dirty="0">
                <a:solidFill>
                  <a:schemeClr val="tx1"/>
                </a:solidFill>
              </a:rPr>
              <a:t>     count(index+1)</a:t>
            </a:r>
          </a:p>
        </p:txBody>
      </p:sp>
      <p:sp>
        <p:nvSpPr>
          <p:cNvPr id="236615" name="Rectangle 71"/>
          <p:cNvSpPr>
            <a:spLocks noChangeArrowheads="1"/>
          </p:cNvSpPr>
          <p:nvPr/>
        </p:nvSpPr>
        <p:spPr bwMode="auto">
          <a:xfrm>
            <a:off x="6392862" y="2613025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count(2)</a:t>
            </a:r>
          </a:p>
        </p:txBody>
      </p:sp>
      <p:sp>
        <p:nvSpPr>
          <p:cNvPr id="236616" name="Text Box 72"/>
          <p:cNvSpPr txBox="1">
            <a:spLocks noChangeArrowheads="1"/>
          </p:cNvSpPr>
          <p:nvPr/>
        </p:nvSpPr>
        <p:spPr bwMode="auto">
          <a:xfrm>
            <a:off x="7662862" y="4041775"/>
            <a:ext cx="1458913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Times 5-8:</a:t>
            </a:r>
          </a:p>
          <a:p>
            <a:r>
              <a:rPr lang="en-US" sz="1400" b="1" dirty="0"/>
              <a:t>Pop everything</a:t>
            </a:r>
          </a:p>
        </p:txBody>
      </p:sp>
      <p:sp>
        <p:nvSpPr>
          <p:cNvPr id="236617" name="Line 73"/>
          <p:cNvSpPr>
            <a:spLocks noChangeShapeType="1"/>
          </p:cNvSpPr>
          <p:nvPr/>
        </p:nvSpPr>
        <p:spPr bwMode="auto">
          <a:xfrm>
            <a:off x="7824787" y="1781175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18" name="Line 74"/>
          <p:cNvSpPr>
            <a:spLocks noChangeShapeType="1"/>
          </p:cNvSpPr>
          <p:nvPr/>
        </p:nvSpPr>
        <p:spPr bwMode="auto">
          <a:xfrm>
            <a:off x="7824787" y="3838575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19" name="Line 75"/>
          <p:cNvSpPr>
            <a:spLocks noChangeShapeType="1"/>
          </p:cNvSpPr>
          <p:nvPr/>
        </p:nvSpPr>
        <p:spPr bwMode="auto">
          <a:xfrm flipV="1">
            <a:off x="8751887" y="1781175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6624" name="Text Box 80"/>
          <p:cNvSpPr txBox="1">
            <a:spLocks noChangeArrowheads="1"/>
          </p:cNvSpPr>
          <p:nvPr/>
        </p:nvSpPr>
        <p:spPr bwMode="auto">
          <a:xfrm>
            <a:off x="7443787" y="3459162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…</a:t>
            </a:r>
          </a:p>
        </p:txBody>
      </p:sp>
      <p:sp>
        <p:nvSpPr>
          <p:cNvPr id="236625" name="Line 81"/>
          <p:cNvSpPr>
            <a:spLocks noChangeShapeType="1"/>
          </p:cNvSpPr>
          <p:nvPr/>
        </p:nvSpPr>
        <p:spPr bwMode="auto">
          <a:xfrm flipV="1">
            <a:off x="5852258" y="4769325"/>
            <a:ext cx="756505" cy="505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67537" y="5189490"/>
            <a:ext cx="182880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400" b="1" dirty="0">
                <a:solidFill>
                  <a:srgbClr val="FF3300"/>
                </a:solidFill>
              </a:rPr>
              <a:t>This condition now fails!	</a:t>
            </a:r>
          </a:p>
          <a:p>
            <a:pPr eaLnBrk="1" hangingPunct="1">
              <a:spcBef>
                <a:spcPct val="20000"/>
              </a:spcBef>
            </a:pPr>
            <a:r>
              <a:rPr lang="en-US" sz="1400" b="1" dirty="0">
                <a:solidFill>
                  <a:srgbClr val="FF3300"/>
                </a:solidFill>
              </a:rPr>
              <a:t>Hence, recursion stops, and we proceed to pop all functions off the stack.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Recursion, Variation 1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AvantGarde" pitchFamily="34" charset="0"/>
              </a:rPr>
              <a:t>What will the following program do?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AvantGarde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count (index):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print (index)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if index &lt; 2: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	count(index+1)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return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if __name__ == '__main__':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	count(3)</a:t>
            </a:r>
          </a:p>
          <a:p>
            <a:pPr>
              <a:lnSpc>
                <a:spcPct val="80000"/>
              </a:lnSpc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Recursion, Variation 2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AvantGarde" pitchFamily="34" charset="0"/>
              </a:rPr>
              <a:t>What will the following program do?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vantGarde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count (index):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if index &lt; 2: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	count(index+1)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	print (index)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return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if __name__ == '__main__':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	count(0)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vantGarde" pitchFamily="34" charset="0"/>
            </a:endParaRPr>
          </a:p>
        </p:txBody>
      </p:sp>
      <p:sp>
        <p:nvSpPr>
          <p:cNvPr id="267268" name="Line 4"/>
          <p:cNvSpPr>
            <a:spLocks noChangeShapeType="1"/>
          </p:cNvSpPr>
          <p:nvPr/>
        </p:nvSpPr>
        <p:spPr bwMode="auto">
          <a:xfrm flipH="1">
            <a:off x="3352800" y="3581400"/>
            <a:ext cx="173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5086350" y="3171092"/>
            <a:ext cx="329565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/>
              <a:t>Note that the print statement</a:t>
            </a:r>
          </a:p>
          <a:p>
            <a:r>
              <a:rPr lang="en-US" sz="1800" b="1" dirty="0"/>
              <a:t>has been moved to the end</a:t>
            </a:r>
          </a:p>
          <a:p>
            <a:r>
              <a:rPr lang="en-US" sz="1800" b="1" dirty="0"/>
              <a:t>of the method.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838200" y="2133600"/>
            <a:ext cx="7391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US" sz="3600">
                <a:solidFill>
                  <a:schemeClr val="tx1"/>
                </a:solidFill>
              </a:rPr>
              <a:t>Recursion Example #2</a:t>
            </a:r>
            <a:endParaRPr 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Example #2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upAndDown</a:t>
            </a:r>
            <a:r>
              <a:rPr lang="en-US" sz="2000" dirty="0"/>
              <a:t> (n):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print(“</a:t>
            </a:r>
            <a:r>
              <a:rPr lang="en-US" sz="2000" dirty="0" err="1"/>
              <a:t>Level:”,n</a:t>
            </a:r>
            <a:r>
              <a:rPr lang="en-US" sz="20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if n &lt; 4: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	</a:t>
            </a:r>
            <a:r>
              <a:rPr lang="en-US" sz="2000" dirty="0" err="1"/>
              <a:t>upAndDown</a:t>
            </a:r>
            <a:r>
              <a:rPr lang="en-US" sz="2000" dirty="0"/>
              <a:t>(n+1)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print(“</a:t>
            </a:r>
            <a:r>
              <a:rPr lang="en-US" sz="2000" dirty="0" err="1"/>
              <a:t>LEVEL:”,n</a:t>
            </a:r>
            <a:r>
              <a:rPr lang="en-US" sz="20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return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dirty="0" err="1"/>
              <a:t>upAndDown</a:t>
            </a:r>
            <a:r>
              <a:rPr lang="en-US" sz="2000" dirty="0"/>
              <a:t>(1)</a:t>
            </a:r>
          </a:p>
        </p:txBody>
      </p:sp>
      <p:sp>
        <p:nvSpPr>
          <p:cNvPr id="273412" name="Line 4"/>
          <p:cNvSpPr>
            <a:spLocks noChangeShapeType="1"/>
          </p:cNvSpPr>
          <p:nvPr/>
        </p:nvSpPr>
        <p:spPr bwMode="auto">
          <a:xfrm flipH="1">
            <a:off x="4876800" y="2743201"/>
            <a:ext cx="1066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5943600" y="2514600"/>
            <a:ext cx="332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Recursion occurs here.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Determining the Output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Suppose you were given this problem on the final exam, and your task is to “determine the output.”</a:t>
            </a:r>
          </a:p>
          <a:p>
            <a:r>
              <a:rPr lang="en-US"/>
              <a:t>How do you figure out the output?  </a:t>
            </a:r>
          </a:p>
          <a:p>
            <a:r>
              <a:rPr lang="en-US"/>
              <a:t>Answer:  Use Stacks to Help Visualize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5105400" y="2743200"/>
            <a:ext cx="2057400" cy="388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Short-Hand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676399"/>
            <a:ext cx="7772400" cy="4343401"/>
          </a:xfrm>
        </p:spPr>
        <p:txBody>
          <a:bodyPr/>
          <a:lstStyle/>
          <a:p>
            <a:r>
              <a:rPr lang="en-US" sz="2000" dirty="0"/>
              <a:t>Rather than draw each stack like we did last time, you can try using a short-hand notation.</a:t>
            </a:r>
          </a:p>
          <a:p>
            <a:pPr>
              <a:buFontTx/>
              <a:buNone/>
            </a:pPr>
            <a:r>
              <a:rPr lang="en-US" sz="2000" dirty="0"/>
              <a:t>	time	stack			output</a:t>
            </a:r>
          </a:p>
          <a:p>
            <a:r>
              <a:rPr lang="en-US" sz="2000" dirty="0"/>
              <a:t>time 0:	empty stack</a:t>
            </a:r>
          </a:p>
          <a:p>
            <a:r>
              <a:rPr lang="en-US" sz="2000" dirty="0"/>
              <a:t>time 1:	f(1)			Level: 1	</a:t>
            </a:r>
          </a:p>
          <a:p>
            <a:r>
              <a:rPr lang="en-US" sz="2000" dirty="0"/>
              <a:t>time 2:	f(1), f(2)		Level: 2	</a:t>
            </a:r>
          </a:p>
          <a:p>
            <a:r>
              <a:rPr lang="en-US" sz="2000" dirty="0"/>
              <a:t>time 3:	f(1), f(2), f(3)		Level: 3</a:t>
            </a:r>
          </a:p>
          <a:p>
            <a:r>
              <a:rPr lang="en-US" sz="2000" dirty="0"/>
              <a:t>time 4:	f(1), f(2), f(3), f(4)	Level: 4</a:t>
            </a:r>
          </a:p>
          <a:p>
            <a:r>
              <a:rPr lang="en-US" sz="2000" dirty="0"/>
              <a:t>time 5:	f(1), f(2), f(3)		LEVEL: 4</a:t>
            </a:r>
          </a:p>
          <a:p>
            <a:r>
              <a:rPr lang="en-US" sz="2000" dirty="0"/>
              <a:t>time 6:	f(1), f(2)		LEVEL: 3</a:t>
            </a:r>
          </a:p>
          <a:p>
            <a:r>
              <a:rPr lang="en-US" sz="2000" dirty="0"/>
              <a:t>time 7:	f(1)			LEVEL: 2</a:t>
            </a:r>
          </a:p>
          <a:p>
            <a:r>
              <a:rPr lang="en-US" sz="2000" dirty="0"/>
              <a:t>time 8:	empty			LEVEL: 1 </a:t>
            </a:r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>
            <a:off x="685800" y="23622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48E29A-55B2-3A40-B014-8066FB46F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52400"/>
            <a:ext cx="2485103" cy="162756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Factorials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Computing factorials are a classic problem for examining recursion.</a:t>
            </a:r>
          </a:p>
          <a:p>
            <a:r>
              <a:rPr lang="en-US" sz="2200" dirty="0"/>
              <a:t>A factorial is defined as follows:</a:t>
            </a:r>
          </a:p>
          <a:p>
            <a:pPr lvl="1">
              <a:buFontTx/>
              <a:buNone/>
            </a:pPr>
            <a:r>
              <a:rPr lang="en-US" sz="2200" dirty="0"/>
              <a:t>n!  = n * (n-1) * (n-2) …. * 1;</a:t>
            </a:r>
          </a:p>
          <a:p>
            <a:r>
              <a:rPr lang="en-US" sz="2200" dirty="0"/>
              <a:t>For example:</a:t>
            </a:r>
          </a:p>
          <a:p>
            <a:pPr lvl="1">
              <a:buFontTx/>
              <a:buNone/>
            </a:pPr>
            <a:r>
              <a:rPr lang="en-US" sz="2200" dirty="0"/>
              <a:t>1! = 1 (Base Case)</a:t>
            </a:r>
          </a:p>
          <a:p>
            <a:pPr lvl="1">
              <a:buFontTx/>
              <a:buNone/>
            </a:pPr>
            <a:r>
              <a:rPr lang="en-US" sz="2200" dirty="0"/>
              <a:t>2! = 2 * 1 = 2</a:t>
            </a:r>
          </a:p>
          <a:p>
            <a:pPr lvl="1">
              <a:buFontTx/>
              <a:buNone/>
            </a:pPr>
            <a:r>
              <a:rPr lang="en-US" sz="2200" dirty="0"/>
              <a:t>3! = 3 * 2 * 1 = 6</a:t>
            </a:r>
          </a:p>
          <a:p>
            <a:pPr lvl="1">
              <a:buFontTx/>
              <a:buNone/>
            </a:pPr>
            <a:r>
              <a:rPr lang="en-US" sz="2200" dirty="0"/>
              <a:t>4! = 4 * 3 * 2 * 1 = 24</a:t>
            </a:r>
          </a:p>
          <a:p>
            <a:pPr lvl="1">
              <a:buFontTx/>
              <a:buNone/>
            </a:pPr>
            <a:r>
              <a:rPr lang="en-US" sz="2200" dirty="0"/>
              <a:t>5! = 5 * 4 * 3 * 2 * 1 = 120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Approach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800" b="1" dirty="0">
              <a:latin typeface="AvantGarde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AvantGarde" pitchFamily="34" charset="0"/>
              </a:rPr>
              <a:t>def</a:t>
            </a:r>
            <a:r>
              <a:rPr lang="en-US" sz="2000" b="1" dirty="0">
                <a:latin typeface="AvantGarde" pitchFamily="34" charset="0"/>
              </a:rPr>
              <a:t> </a:t>
            </a:r>
            <a:r>
              <a:rPr lang="en-US" sz="2000" b="1" dirty="0" err="1">
                <a:latin typeface="AvantGarde" pitchFamily="34" charset="0"/>
              </a:rPr>
              <a:t>findFactorialIterative</a:t>
            </a:r>
            <a:r>
              <a:rPr lang="en-US" sz="2000" b="1" dirty="0">
                <a:latin typeface="AvantGarde" pitchFamily="34" charset="0"/>
              </a:rPr>
              <a:t>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	if n&lt;0: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		return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	factorial =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	while n&gt;0: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		factorial = factorial*n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		n = n-1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	return factorial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AvantGarde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print(</a:t>
            </a:r>
            <a:r>
              <a:rPr lang="en-US" sz="2000" b="1" dirty="0" err="1">
                <a:latin typeface="AvantGarde" pitchFamily="34" charset="0"/>
              </a:rPr>
              <a:t>findFactorialInterative</a:t>
            </a:r>
            <a:r>
              <a:rPr lang="en-US" sz="2000" b="1" dirty="0">
                <a:latin typeface="AvantGarde" pitchFamily="34" charset="0"/>
              </a:rPr>
              <a:t>(5))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4362816" y="2678668"/>
            <a:ext cx="4807726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400" b="1" dirty="0"/>
              <a:t>This is an iterative solution to finding a factorial.</a:t>
            </a:r>
          </a:p>
          <a:p>
            <a:r>
              <a:rPr lang="en-US" sz="1400" b="1" dirty="0"/>
              <a:t>It’s iterative because we have a simple while loop.</a:t>
            </a:r>
          </a:p>
          <a:p>
            <a:r>
              <a:rPr lang="en-US" sz="1400" b="1" dirty="0"/>
              <a:t>Note that the while loop goes from n to 1.</a:t>
            </a:r>
          </a:p>
        </p:txBody>
      </p:sp>
      <p:sp>
        <p:nvSpPr>
          <p:cNvPr id="241669" name="Line 5"/>
          <p:cNvSpPr>
            <a:spLocks noChangeShapeType="1"/>
          </p:cNvSpPr>
          <p:nvPr/>
        </p:nvSpPr>
        <p:spPr bwMode="auto">
          <a:xfrm flipH="1">
            <a:off x="3352800" y="3352800"/>
            <a:ext cx="1010016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Factorials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114800"/>
          </a:xfrm>
        </p:spPr>
        <p:txBody>
          <a:bodyPr/>
          <a:lstStyle/>
          <a:p>
            <a:r>
              <a:rPr lang="en-US" sz="2400" dirty="0"/>
              <a:t>Computing factorials are a classic problem for examining recursion.</a:t>
            </a:r>
          </a:p>
          <a:p>
            <a:r>
              <a:rPr lang="en-US" sz="2400" dirty="0"/>
              <a:t>A factorial is defined as follows:</a:t>
            </a:r>
          </a:p>
          <a:p>
            <a:pPr lvl="1">
              <a:buFontTx/>
              <a:buNone/>
            </a:pPr>
            <a:r>
              <a:rPr lang="en-US" sz="2400" dirty="0"/>
              <a:t>n!  = n * (n-1) * (n-2) …. * 1;</a:t>
            </a:r>
          </a:p>
          <a:p>
            <a:r>
              <a:rPr lang="en-US" sz="2400" dirty="0"/>
              <a:t>For example:</a:t>
            </a:r>
          </a:p>
          <a:p>
            <a:pPr lvl="1">
              <a:buFontTx/>
              <a:buNone/>
            </a:pPr>
            <a:r>
              <a:rPr lang="en-US" sz="2400" dirty="0"/>
              <a:t>1! = 1 (Base Case)</a:t>
            </a:r>
          </a:p>
          <a:p>
            <a:pPr lvl="1">
              <a:buFontTx/>
              <a:buNone/>
            </a:pPr>
            <a:r>
              <a:rPr lang="en-US" sz="2400" dirty="0"/>
              <a:t>2! = 2 * 1 = 2</a:t>
            </a:r>
          </a:p>
          <a:p>
            <a:pPr lvl="1">
              <a:buFontTx/>
              <a:buNone/>
            </a:pPr>
            <a:r>
              <a:rPr lang="en-US" sz="2400" dirty="0"/>
              <a:t>3! = 3 * 2 * 1 = 6</a:t>
            </a:r>
          </a:p>
          <a:p>
            <a:pPr lvl="1">
              <a:buFontTx/>
              <a:buNone/>
            </a:pPr>
            <a:r>
              <a:rPr lang="en-US" sz="2400" dirty="0"/>
              <a:t>4! = 4 * 3 * 2 * 1 = 24</a:t>
            </a:r>
          </a:p>
          <a:p>
            <a:pPr lvl="1">
              <a:buFontTx/>
              <a:buNone/>
            </a:pPr>
            <a:r>
              <a:rPr lang="en-US" sz="2400" dirty="0"/>
              <a:t>5! = 5 * 4 * 3 * 2 * </a:t>
            </a:r>
            <a:r>
              <a:rPr lang="en-US" dirty="0"/>
              <a:t>1 = 120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5334000" y="2942402"/>
            <a:ext cx="3470275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b="1" dirty="0">
                <a:solidFill>
                  <a:srgbClr val="800080"/>
                </a:solidFill>
              </a:rPr>
              <a:t>If you study this table closely, you</a:t>
            </a:r>
          </a:p>
          <a:p>
            <a:r>
              <a:rPr lang="en-US" sz="1500" b="1" dirty="0">
                <a:solidFill>
                  <a:srgbClr val="800080"/>
                </a:solidFill>
              </a:rPr>
              <a:t>will start to see a pattern.</a:t>
            </a:r>
          </a:p>
          <a:p>
            <a:r>
              <a:rPr lang="en-US" sz="1500" b="1" dirty="0">
                <a:solidFill>
                  <a:srgbClr val="800080"/>
                </a:solidFill>
              </a:rPr>
              <a:t>The pattern is as follows:</a:t>
            </a:r>
          </a:p>
          <a:p>
            <a:r>
              <a:rPr lang="en-US" sz="1500" b="1" dirty="0">
                <a:solidFill>
                  <a:srgbClr val="800080"/>
                </a:solidFill>
              </a:rPr>
              <a:t>You can compute the factorial of </a:t>
            </a:r>
          </a:p>
          <a:p>
            <a:r>
              <a:rPr lang="en-US" sz="1500" b="1" dirty="0">
                <a:solidFill>
                  <a:srgbClr val="800080"/>
                </a:solidFill>
              </a:rPr>
              <a:t>any number (n) by taking n and</a:t>
            </a:r>
          </a:p>
          <a:p>
            <a:r>
              <a:rPr lang="en-US" sz="1500" b="1" dirty="0">
                <a:solidFill>
                  <a:srgbClr val="800080"/>
                </a:solidFill>
              </a:rPr>
              <a:t>multiplying it by the factorial of (n-1).</a:t>
            </a:r>
          </a:p>
          <a:p>
            <a:endParaRPr lang="en-US" sz="1500" b="1" dirty="0">
              <a:solidFill>
                <a:srgbClr val="800080"/>
              </a:solidFill>
            </a:endParaRPr>
          </a:p>
          <a:p>
            <a:r>
              <a:rPr lang="en-US" sz="1500" b="1" dirty="0">
                <a:solidFill>
                  <a:srgbClr val="800080"/>
                </a:solidFill>
              </a:rPr>
              <a:t>For example:</a:t>
            </a:r>
          </a:p>
          <a:p>
            <a:r>
              <a:rPr lang="en-US" sz="1500" b="1" dirty="0">
                <a:solidFill>
                  <a:srgbClr val="800080"/>
                </a:solidFill>
              </a:rPr>
              <a:t>5! = 5 * 4!</a:t>
            </a:r>
          </a:p>
          <a:p>
            <a:r>
              <a:rPr lang="en-US" sz="1500" b="1" dirty="0">
                <a:solidFill>
                  <a:srgbClr val="800080"/>
                </a:solidFill>
              </a:rPr>
              <a:t>(which translates to 5!  =  5 * 24 = 120)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Programming technique</a:t>
            </a:r>
          </a:p>
          <a:p>
            <a:pPr marL="0" indent="0">
              <a:buNone/>
            </a:pPr>
            <a:r>
              <a:rPr lang="en-US" dirty="0"/>
              <a:t>	A function can call itself</a:t>
            </a:r>
          </a:p>
          <a:p>
            <a:pPr marL="0" indent="0">
              <a:buNone/>
            </a:pPr>
            <a:r>
              <a:rPr lang="en-US" dirty="0"/>
              <a:t>	Eventually hit a base case and return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of the central ideas of computer science</a:t>
            </a:r>
          </a:p>
          <a:p>
            <a:endParaRPr lang="en-US" dirty="0"/>
          </a:p>
          <a:p>
            <a:r>
              <a:rPr lang="en-US" dirty="0"/>
              <a:t>It's super effective!</a:t>
            </a:r>
          </a:p>
          <a:p>
            <a:pPr marL="640080" lvl="2" indent="0" algn="just">
              <a:buNone/>
            </a:pPr>
            <a:r>
              <a:rPr lang="en-US" dirty="0"/>
              <a:t>"The power of recursion evidently lies in the possibility of defining an infinite set of objects by a finite statement. In the same manner, an infinite number of computations can be described by a finite recursive program, even if this program contains no explicit repetitions." – </a:t>
            </a:r>
            <a:r>
              <a:rPr lang="en-US" i="1" dirty="0" err="1"/>
              <a:t>Niklaus</a:t>
            </a:r>
            <a:r>
              <a:rPr lang="en-US" i="1" dirty="0"/>
              <a:t> Wirth</a:t>
            </a:r>
          </a:p>
          <a:p>
            <a:pPr marL="640080" lvl="2" indent="0" algn="just">
              <a:buNone/>
            </a:pPr>
            <a:endParaRPr lang="en-US" i="1" dirty="0"/>
          </a:p>
          <a:p>
            <a:pPr marL="640080" lvl="2" indent="0" algn="just">
              <a:buNone/>
            </a:pPr>
            <a:r>
              <a:rPr lang="en-US" dirty="0"/>
              <a:t>"I'm </a:t>
            </a:r>
            <a:r>
              <a:rPr lang="en-US" dirty="0" err="1"/>
              <a:t>lovin</a:t>
            </a:r>
            <a:r>
              <a:rPr lang="en-US" dirty="0"/>
              <a:t>' it" – </a:t>
            </a:r>
            <a:r>
              <a:rPr lang="en-US" i="1" dirty="0"/>
              <a:t>Charles Ponzi</a:t>
            </a:r>
          </a:p>
        </p:txBody>
      </p:sp>
    </p:spTree>
    <p:extLst>
      <p:ext uri="{BB962C8B-B14F-4D97-AF65-F5344CB8AC3E}">
        <p14:creationId xmlns:p14="http://schemas.microsoft.com/office/powerpoint/2010/main" val="1949358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Seeing the Pattern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Seeing the pattern in the factorial example is difficult at first. </a:t>
            </a:r>
          </a:p>
          <a:p>
            <a:r>
              <a:rPr lang="en-US" sz="2400" dirty="0"/>
              <a:t>But, once you see the pattern, you can apply this pattern to create a recursive solution to the problem.</a:t>
            </a:r>
          </a:p>
          <a:p>
            <a:r>
              <a:rPr lang="en-US" sz="2400" dirty="0"/>
              <a:t>Divide a problem up into:</a:t>
            </a:r>
          </a:p>
          <a:p>
            <a:pPr lvl="1"/>
            <a:r>
              <a:rPr lang="en-US" sz="2400" dirty="0"/>
              <a:t>What it can do (usually a base case)</a:t>
            </a:r>
          </a:p>
          <a:p>
            <a:pPr lvl="1"/>
            <a:r>
              <a:rPr lang="en-US" sz="2400" dirty="0"/>
              <a:t>What it cannot do</a:t>
            </a:r>
          </a:p>
          <a:p>
            <a:pPr lvl="2"/>
            <a:r>
              <a:rPr lang="en-US" dirty="0"/>
              <a:t>What it cannot do resembles original problem</a:t>
            </a:r>
          </a:p>
          <a:p>
            <a:pPr lvl="2"/>
            <a:r>
              <a:rPr lang="en-US" dirty="0"/>
              <a:t>The function launches a new copy of itself (recursion step) to solve what it cannot do.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Solution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err="1">
                <a:latin typeface="AvantGarde" pitchFamily="34" charset="0"/>
              </a:rPr>
              <a:t>def</a:t>
            </a:r>
            <a:r>
              <a:rPr lang="en-US" sz="2000" b="1" dirty="0">
                <a:latin typeface="AvantGarde" pitchFamily="34" charset="0"/>
              </a:rPr>
              <a:t> </a:t>
            </a:r>
            <a:r>
              <a:rPr lang="en-US" sz="2000" b="1" dirty="0" err="1">
                <a:latin typeface="AvantGarde" pitchFamily="34" charset="0"/>
              </a:rPr>
              <a:t>findFactorialR</a:t>
            </a:r>
            <a:r>
              <a:rPr lang="en-US" sz="2000" b="1" dirty="0">
                <a:latin typeface="AvantGarde" pitchFamily="34" charset="0"/>
              </a:rPr>
              <a:t>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	if n&lt;0: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		return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	</a:t>
            </a:r>
            <a:r>
              <a:rPr lang="en-US" sz="2000" b="1" dirty="0" err="1">
                <a:latin typeface="AvantGarde" pitchFamily="34" charset="0"/>
              </a:rPr>
              <a:t>elif</a:t>
            </a:r>
            <a:r>
              <a:rPr lang="en-US" sz="2000" b="1" dirty="0">
                <a:latin typeface="AvantGarde" pitchFamily="34" charset="0"/>
              </a:rPr>
              <a:t> n==0 or n==1: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		return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		return n*</a:t>
            </a:r>
            <a:r>
              <a:rPr lang="en-US" sz="2000" b="1" dirty="0" err="1">
                <a:latin typeface="AvantGarde" pitchFamily="34" charset="0"/>
              </a:rPr>
              <a:t>findFactorialR</a:t>
            </a:r>
            <a:r>
              <a:rPr lang="en-US" sz="2000" b="1" dirty="0">
                <a:latin typeface="AvantGarde" pitchFamily="34" charset="0"/>
              </a:rPr>
              <a:t>(n-1)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AvantGarde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AvantGarde" pitchFamily="34" charset="0"/>
              </a:rPr>
              <a:t>print(</a:t>
            </a:r>
            <a:r>
              <a:rPr lang="en-US" sz="2000" b="1">
                <a:latin typeface="AvantGarde" pitchFamily="34" charset="0"/>
              </a:rPr>
              <a:t>findFactorialR(5</a:t>
            </a:r>
            <a:r>
              <a:rPr lang="en-US" sz="2000" b="1" dirty="0">
                <a:latin typeface="AvantGarde" pitchFamily="34" charset="0"/>
              </a:rPr>
              <a:t>))</a:t>
            </a:r>
            <a:endParaRPr lang="en-US" sz="2000" b="1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2613" y="85726"/>
            <a:ext cx="7772400" cy="1143000"/>
          </a:xfrm>
        </p:spPr>
        <p:txBody>
          <a:bodyPr/>
          <a:lstStyle/>
          <a:p>
            <a:r>
              <a:rPr lang="en-US" dirty="0"/>
              <a:t>Finding the factorial of 3</a:t>
            </a:r>
          </a:p>
        </p:txBody>
      </p:sp>
      <p:sp>
        <p:nvSpPr>
          <p:cNvPr id="280579" name="Line 3"/>
          <p:cNvSpPr>
            <a:spLocks noChangeShapeType="1"/>
          </p:cNvSpPr>
          <p:nvPr/>
        </p:nvSpPr>
        <p:spPr bwMode="auto">
          <a:xfrm>
            <a:off x="777875" y="18970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0" name="Line 4"/>
          <p:cNvSpPr>
            <a:spLocks noChangeShapeType="1"/>
          </p:cNvSpPr>
          <p:nvPr/>
        </p:nvSpPr>
        <p:spPr bwMode="auto">
          <a:xfrm>
            <a:off x="777875" y="3954462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1" name="Line 5"/>
          <p:cNvSpPr>
            <a:spLocks noChangeShapeType="1"/>
          </p:cNvSpPr>
          <p:nvPr/>
        </p:nvSpPr>
        <p:spPr bwMode="auto">
          <a:xfrm flipV="1">
            <a:off x="1704975" y="18970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762000" y="4117975"/>
            <a:ext cx="14732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/>
              <a:t>Time 2:</a:t>
            </a:r>
          </a:p>
          <a:p>
            <a:r>
              <a:rPr lang="en-US" sz="1400" b="1"/>
              <a:t>Push:  fact(3)</a:t>
            </a: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790575" y="3640137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584" name="Rectangle 8"/>
          <p:cNvSpPr>
            <a:spLocks noChangeArrowheads="1"/>
          </p:cNvSpPr>
          <p:nvPr/>
        </p:nvSpPr>
        <p:spPr bwMode="auto">
          <a:xfrm>
            <a:off x="790575" y="3341687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585" name="Text Box 9"/>
          <p:cNvSpPr txBox="1">
            <a:spLocks noChangeArrowheads="1"/>
          </p:cNvSpPr>
          <p:nvPr/>
        </p:nvSpPr>
        <p:spPr bwMode="auto">
          <a:xfrm>
            <a:off x="2230438" y="4106862"/>
            <a:ext cx="1257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3:</a:t>
            </a:r>
          </a:p>
          <a:p>
            <a:r>
              <a:rPr lang="en-US" sz="1400" b="1"/>
              <a:t>Push: fact(2)</a:t>
            </a:r>
          </a:p>
        </p:txBody>
      </p:sp>
      <p:sp>
        <p:nvSpPr>
          <p:cNvPr id="280586" name="Text Box 10"/>
          <p:cNvSpPr txBox="1">
            <a:spLocks noChangeArrowheads="1"/>
          </p:cNvSpPr>
          <p:nvPr/>
        </p:nvSpPr>
        <p:spPr bwMode="auto">
          <a:xfrm>
            <a:off x="76200" y="5145127"/>
            <a:ext cx="2590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400" b="1" dirty="0">
                <a:solidFill>
                  <a:schemeClr val="tx1"/>
                </a:solidFill>
              </a:rPr>
              <a:t>Inside </a:t>
            </a:r>
            <a:r>
              <a:rPr lang="en-US" sz="1400" b="1" dirty="0" err="1">
                <a:solidFill>
                  <a:schemeClr val="tx1"/>
                </a:solidFill>
              </a:rPr>
              <a:t>findFactorialR</a:t>
            </a:r>
            <a:r>
              <a:rPr lang="en-US" sz="1400" b="1" dirty="0">
                <a:solidFill>
                  <a:schemeClr val="tx1"/>
                </a:solidFill>
              </a:rPr>
              <a:t>(3):</a:t>
            </a:r>
          </a:p>
          <a:p>
            <a:endParaRPr lang="en-US" sz="1400" b="1" dirty="0">
              <a:solidFill>
                <a:srgbClr val="336600"/>
              </a:solidFill>
            </a:endParaRPr>
          </a:p>
          <a:p>
            <a:r>
              <a:rPr lang="en-US" sz="1400" b="1" dirty="0">
                <a:solidFill>
                  <a:srgbClr val="336600"/>
                </a:solidFill>
              </a:rPr>
              <a:t>return 3 * factorial (2)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80587" name="Line 11"/>
          <p:cNvSpPr>
            <a:spLocks noChangeShapeType="1"/>
          </p:cNvSpPr>
          <p:nvPr/>
        </p:nvSpPr>
        <p:spPr bwMode="auto">
          <a:xfrm flipH="1" flipV="1">
            <a:off x="1371600" y="47339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8" name="Line 12"/>
          <p:cNvSpPr>
            <a:spLocks noChangeShapeType="1"/>
          </p:cNvSpPr>
          <p:nvPr/>
        </p:nvSpPr>
        <p:spPr bwMode="auto">
          <a:xfrm>
            <a:off x="2141538" y="18462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89" name="Line 13"/>
          <p:cNvSpPr>
            <a:spLocks noChangeShapeType="1"/>
          </p:cNvSpPr>
          <p:nvPr/>
        </p:nvSpPr>
        <p:spPr bwMode="auto">
          <a:xfrm>
            <a:off x="2141538" y="3903662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0" name="Line 14"/>
          <p:cNvSpPr>
            <a:spLocks noChangeShapeType="1"/>
          </p:cNvSpPr>
          <p:nvPr/>
        </p:nvSpPr>
        <p:spPr bwMode="auto">
          <a:xfrm flipV="1">
            <a:off x="3068638" y="18462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1" name="Rectangle 15"/>
          <p:cNvSpPr>
            <a:spLocks noChangeArrowheads="1"/>
          </p:cNvSpPr>
          <p:nvPr/>
        </p:nvSpPr>
        <p:spPr bwMode="auto">
          <a:xfrm>
            <a:off x="2154238" y="3589337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592" name="Rectangle 16"/>
          <p:cNvSpPr>
            <a:spLocks noChangeArrowheads="1"/>
          </p:cNvSpPr>
          <p:nvPr/>
        </p:nvSpPr>
        <p:spPr bwMode="auto">
          <a:xfrm>
            <a:off x="2154238" y="3290887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593" name="Rectangle 17"/>
          <p:cNvSpPr>
            <a:spLocks noChangeArrowheads="1"/>
          </p:cNvSpPr>
          <p:nvPr/>
        </p:nvSpPr>
        <p:spPr bwMode="auto">
          <a:xfrm>
            <a:off x="2154238" y="2994025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fact(2)</a:t>
            </a:r>
          </a:p>
        </p:txBody>
      </p:sp>
      <p:sp>
        <p:nvSpPr>
          <p:cNvPr id="280594" name="Text Box 18"/>
          <p:cNvSpPr txBox="1">
            <a:spLocks noChangeArrowheads="1"/>
          </p:cNvSpPr>
          <p:nvPr/>
        </p:nvSpPr>
        <p:spPr bwMode="auto">
          <a:xfrm>
            <a:off x="3614738" y="4106862"/>
            <a:ext cx="1257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4:</a:t>
            </a:r>
          </a:p>
          <a:p>
            <a:r>
              <a:rPr lang="en-US" sz="1400" b="1"/>
              <a:t>Push: fact(1)</a:t>
            </a:r>
          </a:p>
        </p:txBody>
      </p:sp>
      <p:sp>
        <p:nvSpPr>
          <p:cNvPr id="280595" name="Line 19"/>
          <p:cNvSpPr>
            <a:spLocks noChangeShapeType="1"/>
          </p:cNvSpPr>
          <p:nvPr/>
        </p:nvSpPr>
        <p:spPr bwMode="auto">
          <a:xfrm>
            <a:off x="3525838" y="18462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6" name="Line 20"/>
          <p:cNvSpPr>
            <a:spLocks noChangeShapeType="1"/>
          </p:cNvSpPr>
          <p:nvPr/>
        </p:nvSpPr>
        <p:spPr bwMode="auto">
          <a:xfrm>
            <a:off x="3525838" y="3903662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7" name="Line 21"/>
          <p:cNvSpPr>
            <a:spLocks noChangeShapeType="1"/>
          </p:cNvSpPr>
          <p:nvPr/>
        </p:nvSpPr>
        <p:spPr bwMode="auto">
          <a:xfrm flipV="1">
            <a:off x="4452938" y="18462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598" name="Text Box 22"/>
          <p:cNvSpPr txBox="1">
            <a:spLocks noChangeArrowheads="1"/>
          </p:cNvSpPr>
          <p:nvPr/>
        </p:nvSpPr>
        <p:spPr bwMode="auto">
          <a:xfrm>
            <a:off x="2514600" y="5208588"/>
            <a:ext cx="25908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400" b="1" dirty="0">
                <a:solidFill>
                  <a:schemeClr val="tx1"/>
                </a:solidFill>
              </a:rPr>
              <a:t>Inside </a:t>
            </a:r>
            <a:r>
              <a:rPr lang="en-US" sz="1400" b="1" dirty="0" err="1">
                <a:solidFill>
                  <a:schemeClr val="tx1"/>
                </a:solidFill>
              </a:rPr>
              <a:t>findFactorialR</a:t>
            </a:r>
            <a:r>
              <a:rPr lang="en-US" sz="1400" b="1" dirty="0">
                <a:solidFill>
                  <a:schemeClr val="tx1"/>
                </a:solidFill>
              </a:rPr>
              <a:t>(2):</a:t>
            </a:r>
          </a:p>
          <a:p>
            <a:r>
              <a:rPr lang="en-US" sz="1400" b="1" dirty="0">
                <a:solidFill>
                  <a:srgbClr val="336600"/>
                </a:solidFill>
              </a:rPr>
              <a:t>return 2 * factorial (1)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80599" name="Line 23"/>
          <p:cNvSpPr>
            <a:spLocks noChangeShapeType="1"/>
          </p:cNvSpPr>
          <p:nvPr/>
        </p:nvSpPr>
        <p:spPr bwMode="auto">
          <a:xfrm flipH="1" flipV="1">
            <a:off x="2895600" y="4665661"/>
            <a:ext cx="1049338" cy="58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0600" name="Rectangle 24"/>
          <p:cNvSpPr>
            <a:spLocks noChangeArrowheads="1"/>
          </p:cNvSpPr>
          <p:nvPr/>
        </p:nvSpPr>
        <p:spPr bwMode="auto">
          <a:xfrm>
            <a:off x="3505200" y="3589337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01" name="Rectangle 25"/>
          <p:cNvSpPr>
            <a:spLocks noChangeArrowheads="1"/>
          </p:cNvSpPr>
          <p:nvPr/>
        </p:nvSpPr>
        <p:spPr bwMode="auto">
          <a:xfrm>
            <a:off x="3505200" y="3290887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602" name="Rectangle 26"/>
          <p:cNvSpPr>
            <a:spLocks noChangeArrowheads="1"/>
          </p:cNvSpPr>
          <p:nvPr/>
        </p:nvSpPr>
        <p:spPr bwMode="auto">
          <a:xfrm>
            <a:off x="3505200" y="2994025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fact(2)</a:t>
            </a:r>
          </a:p>
        </p:txBody>
      </p:sp>
      <p:sp>
        <p:nvSpPr>
          <p:cNvPr id="280603" name="Rectangle 27"/>
          <p:cNvSpPr>
            <a:spLocks noChangeArrowheads="1"/>
          </p:cNvSpPr>
          <p:nvPr/>
        </p:nvSpPr>
        <p:spPr bwMode="auto">
          <a:xfrm>
            <a:off x="3505200" y="2684462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fact(1)</a:t>
            </a:r>
          </a:p>
        </p:txBody>
      </p:sp>
      <p:sp>
        <p:nvSpPr>
          <p:cNvPr id="280604" name="Text Box 28"/>
          <p:cNvSpPr txBox="1">
            <a:spLocks noChangeArrowheads="1"/>
          </p:cNvSpPr>
          <p:nvPr/>
        </p:nvSpPr>
        <p:spPr bwMode="auto">
          <a:xfrm>
            <a:off x="5013692" y="5227677"/>
            <a:ext cx="2590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400" b="1" dirty="0">
                <a:solidFill>
                  <a:schemeClr val="tx1"/>
                </a:solidFill>
              </a:rPr>
              <a:t>Inside </a:t>
            </a:r>
            <a:r>
              <a:rPr lang="en-US" sz="1400" b="1" dirty="0" err="1">
                <a:solidFill>
                  <a:schemeClr val="tx1"/>
                </a:solidFill>
              </a:rPr>
              <a:t>findFactorialR</a:t>
            </a:r>
            <a:r>
              <a:rPr lang="en-US" sz="1400" b="1" dirty="0">
                <a:solidFill>
                  <a:schemeClr val="tx1"/>
                </a:solidFill>
              </a:rPr>
              <a:t>(1):</a:t>
            </a:r>
          </a:p>
          <a:p>
            <a:r>
              <a:rPr lang="en-US" sz="1400" b="1" dirty="0" err="1">
                <a:solidFill>
                  <a:srgbClr val="336600"/>
                </a:solidFill>
              </a:rPr>
              <a:t>elif</a:t>
            </a:r>
            <a:r>
              <a:rPr lang="en-US" sz="1400" b="1" dirty="0">
                <a:solidFill>
                  <a:srgbClr val="336600"/>
                </a:solidFill>
              </a:rPr>
              <a:t> n==0 or n==1:</a:t>
            </a:r>
          </a:p>
          <a:p>
            <a:r>
              <a:rPr lang="en-US" sz="1400" b="1" dirty="0">
                <a:solidFill>
                  <a:srgbClr val="336600"/>
                </a:solidFill>
              </a:rPr>
              <a:t>    return 1;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80605" name="Line 29"/>
          <p:cNvSpPr>
            <a:spLocks noChangeShapeType="1"/>
          </p:cNvSpPr>
          <p:nvPr/>
        </p:nvSpPr>
        <p:spPr bwMode="auto">
          <a:xfrm flipH="1" flipV="1">
            <a:off x="4419600" y="4610100"/>
            <a:ext cx="1600200" cy="588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0606" name="Text Box 30"/>
          <p:cNvSpPr txBox="1">
            <a:spLocks noChangeArrowheads="1"/>
          </p:cNvSpPr>
          <p:nvPr/>
        </p:nvSpPr>
        <p:spPr bwMode="auto">
          <a:xfrm>
            <a:off x="5029200" y="4132262"/>
            <a:ext cx="11588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5:</a:t>
            </a:r>
          </a:p>
          <a:p>
            <a:r>
              <a:rPr lang="en-US" sz="1400" b="1"/>
              <a:t>Pop: fact(1)</a:t>
            </a:r>
          </a:p>
          <a:p>
            <a:r>
              <a:rPr lang="en-US" sz="1400" b="1"/>
              <a:t>returns 1.</a:t>
            </a:r>
          </a:p>
        </p:txBody>
      </p:sp>
      <p:sp>
        <p:nvSpPr>
          <p:cNvPr id="280607" name="Line 31"/>
          <p:cNvSpPr>
            <a:spLocks noChangeShapeType="1"/>
          </p:cNvSpPr>
          <p:nvPr/>
        </p:nvSpPr>
        <p:spPr bwMode="auto">
          <a:xfrm>
            <a:off x="4902200" y="1855787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08" name="Line 32"/>
          <p:cNvSpPr>
            <a:spLocks noChangeShapeType="1"/>
          </p:cNvSpPr>
          <p:nvPr/>
        </p:nvSpPr>
        <p:spPr bwMode="auto">
          <a:xfrm>
            <a:off x="4902200" y="3913187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09" name="Line 33"/>
          <p:cNvSpPr>
            <a:spLocks noChangeShapeType="1"/>
          </p:cNvSpPr>
          <p:nvPr/>
        </p:nvSpPr>
        <p:spPr bwMode="auto">
          <a:xfrm flipV="1">
            <a:off x="5829300" y="1855787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0" name="Rectangle 34"/>
          <p:cNvSpPr>
            <a:spLocks noChangeArrowheads="1"/>
          </p:cNvSpPr>
          <p:nvPr/>
        </p:nvSpPr>
        <p:spPr bwMode="auto">
          <a:xfrm>
            <a:off x="4881563" y="3598862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11" name="Rectangle 35"/>
          <p:cNvSpPr>
            <a:spLocks noChangeArrowheads="1"/>
          </p:cNvSpPr>
          <p:nvPr/>
        </p:nvSpPr>
        <p:spPr bwMode="auto">
          <a:xfrm>
            <a:off x="4881563" y="3300412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612" name="Rectangle 36"/>
          <p:cNvSpPr>
            <a:spLocks noChangeArrowheads="1"/>
          </p:cNvSpPr>
          <p:nvPr/>
        </p:nvSpPr>
        <p:spPr bwMode="auto">
          <a:xfrm>
            <a:off x="4881563" y="3003550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fact(2)</a:t>
            </a:r>
          </a:p>
        </p:txBody>
      </p:sp>
      <p:sp>
        <p:nvSpPr>
          <p:cNvPr id="280613" name="Line 37"/>
          <p:cNvSpPr>
            <a:spLocks noChangeShapeType="1"/>
          </p:cNvSpPr>
          <p:nvPr/>
        </p:nvSpPr>
        <p:spPr bwMode="auto">
          <a:xfrm>
            <a:off x="5867400" y="2760662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4" name="Line 38"/>
          <p:cNvSpPr>
            <a:spLocks noChangeShapeType="1"/>
          </p:cNvSpPr>
          <p:nvPr/>
        </p:nvSpPr>
        <p:spPr bwMode="auto">
          <a:xfrm>
            <a:off x="6248400" y="276066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5" name="Line 39"/>
          <p:cNvSpPr>
            <a:spLocks noChangeShapeType="1"/>
          </p:cNvSpPr>
          <p:nvPr/>
        </p:nvSpPr>
        <p:spPr bwMode="auto">
          <a:xfrm flipH="1">
            <a:off x="5867400" y="3141662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6" name="Text Box 40"/>
          <p:cNvSpPr txBox="1">
            <a:spLocks noChangeArrowheads="1"/>
          </p:cNvSpPr>
          <p:nvPr/>
        </p:nvSpPr>
        <p:spPr bwMode="auto">
          <a:xfrm>
            <a:off x="5867400" y="2786062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1</a:t>
            </a:r>
          </a:p>
        </p:txBody>
      </p:sp>
      <p:sp>
        <p:nvSpPr>
          <p:cNvPr id="280617" name="Text Box 41"/>
          <p:cNvSpPr txBox="1">
            <a:spLocks noChangeArrowheads="1"/>
          </p:cNvSpPr>
          <p:nvPr/>
        </p:nvSpPr>
        <p:spPr bwMode="auto">
          <a:xfrm>
            <a:off x="6472238" y="4122737"/>
            <a:ext cx="11588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6:</a:t>
            </a:r>
          </a:p>
          <a:p>
            <a:r>
              <a:rPr lang="en-US" sz="1400" b="1"/>
              <a:t>Pop: fact(2)</a:t>
            </a:r>
          </a:p>
          <a:p>
            <a:r>
              <a:rPr lang="en-US" sz="1400" b="1"/>
              <a:t>returns 2.</a:t>
            </a:r>
          </a:p>
        </p:txBody>
      </p:sp>
      <p:sp>
        <p:nvSpPr>
          <p:cNvPr id="280618" name="Line 42"/>
          <p:cNvSpPr>
            <a:spLocks noChangeShapeType="1"/>
          </p:cNvSpPr>
          <p:nvPr/>
        </p:nvSpPr>
        <p:spPr bwMode="auto">
          <a:xfrm>
            <a:off x="6345238" y="18462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19" name="Line 43"/>
          <p:cNvSpPr>
            <a:spLocks noChangeShapeType="1"/>
          </p:cNvSpPr>
          <p:nvPr/>
        </p:nvSpPr>
        <p:spPr bwMode="auto">
          <a:xfrm>
            <a:off x="6345238" y="3903662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0" name="Line 44"/>
          <p:cNvSpPr>
            <a:spLocks noChangeShapeType="1"/>
          </p:cNvSpPr>
          <p:nvPr/>
        </p:nvSpPr>
        <p:spPr bwMode="auto">
          <a:xfrm flipV="1">
            <a:off x="7272338" y="184626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1" name="Rectangle 45"/>
          <p:cNvSpPr>
            <a:spLocks noChangeArrowheads="1"/>
          </p:cNvSpPr>
          <p:nvPr/>
        </p:nvSpPr>
        <p:spPr bwMode="auto">
          <a:xfrm>
            <a:off x="6324600" y="3589337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22" name="Rectangle 46"/>
          <p:cNvSpPr>
            <a:spLocks noChangeArrowheads="1"/>
          </p:cNvSpPr>
          <p:nvPr/>
        </p:nvSpPr>
        <p:spPr bwMode="auto">
          <a:xfrm>
            <a:off x="6324600" y="3290887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300" b="1"/>
              <a:t>fact(3)</a:t>
            </a:r>
          </a:p>
        </p:txBody>
      </p:sp>
      <p:sp>
        <p:nvSpPr>
          <p:cNvPr id="280623" name="Line 47"/>
          <p:cNvSpPr>
            <a:spLocks noChangeShapeType="1"/>
          </p:cNvSpPr>
          <p:nvPr/>
        </p:nvSpPr>
        <p:spPr bwMode="auto">
          <a:xfrm>
            <a:off x="7310438" y="3065462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4" name="Line 48"/>
          <p:cNvSpPr>
            <a:spLocks noChangeShapeType="1"/>
          </p:cNvSpPr>
          <p:nvPr/>
        </p:nvSpPr>
        <p:spPr bwMode="auto">
          <a:xfrm>
            <a:off x="7691438" y="306546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5" name="Line 49"/>
          <p:cNvSpPr>
            <a:spLocks noChangeShapeType="1"/>
          </p:cNvSpPr>
          <p:nvPr/>
        </p:nvSpPr>
        <p:spPr bwMode="auto">
          <a:xfrm flipH="1">
            <a:off x="7310438" y="3446462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6" name="Text Box 50"/>
          <p:cNvSpPr txBox="1">
            <a:spLocks noChangeArrowheads="1"/>
          </p:cNvSpPr>
          <p:nvPr/>
        </p:nvSpPr>
        <p:spPr bwMode="auto">
          <a:xfrm>
            <a:off x="7310438" y="3090862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2</a:t>
            </a:r>
          </a:p>
        </p:txBody>
      </p:sp>
      <p:sp>
        <p:nvSpPr>
          <p:cNvPr id="280627" name="Text Box 51"/>
          <p:cNvSpPr txBox="1">
            <a:spLocks noChangeArrowheads="1"/>
          </p:cNvSpPr>
          <p:nvPr/>
        </p:nvSpPr>
        <p:spPr bwMode="auto">
          <a:xfrm>
            <a:off x="7924800" y="4103687"/>
            <a:ext cx="11588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7:</a:t>
            </a:r>
          </a:p>
          <a:p>
            <a:r>
              <a:rPr lang="en-US" sz="1400" b="1"/>
              <a:t>Pop: fact(3)</a:t>
            </a:r>
          </a:p>
          <a:p>
            <a:r>
              <a:rPr lang="en-US" sz="1400" b="1"/>
              <a:t>returns 6.</a:t>
            </a:r>
          </a:p>
        </p:txBody>
      </p:sp>
      <p:sp>
        <p:nvSpPr>
          <p:cNvPr id="280628" name="Line 52"/>
          <p:cNvSpPr>
            <a:spLocks noChangeShapeType="1"/>
          </p:cNvSpPr>
          <p:nvPr/>
        </p:nvSpPr>
        <p:spPr bwMode="auto">
          <a:xfrm>
            <a:off x="7797800" y="182721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29" name="Line 53"/>
          <p:cNvSpPr>
            <a:spLocks noChangeShapeType="1"/>
          </p:cNvSpPr>
          <p:nvPr/>
        </p:nvSpPr>
        <p:spPr bwMode="auto">
          <a:xfrm>
            <a:off x="7797800" y="3884612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0" name="Line 54"/>
          <p:cNvSpPr>
            <a:spLocks noChangeShapeType="1"/>
          </p:cNvSpPr>
          <p:nvPr/>
        </p:nvSpPr>
        <p:spPr bwMode="auto">
          <a:xfrm flipV="1">
            <a:off x="8724900" y="1827212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1" name="Rectangle 55"/>
          <p:cNvSpPr>
            <a:spLocks noChangeArrowheads="1"/>
          </p:cNvSpPr>
          <p:nvPr/>
        </p:nvSpPr>
        <p:spPr bwMode="auto">
          <a:xfrm>
            <a:off x="7777163" y="3570287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80632" name="Line 56"/>
          <p:cNvSpPr>
            <a:spLocks noChangeShapeType="1"/>
          </p:cNvSpPr>
          <p:nvPr/>
        </p:nvSpPr>
        <p:spPr bwMode="auto">
          <a:xfrm>
            <a:off x="8763000" y="3370262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3" name="Line 57"/>
          <p:cNvSpPr>
            <a:spLocks noChangeShapeType="1"/>
          </p:cNvSpPr>
          <p:nvPr/>
        </p:nvSpPr>
        <p:spPr bwMode="auto">
          <a:xfrm>
            <a:off x="9144000" y="3370262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4" name="Line 58"/>
          <p:cNvSpPr>
            <a:spLocks noChangeShapeType="1"/>
          </p:cNvSpPr>
          <p:nvPr/>
        </p:nvSpPr>
        <p:spPr bwMode="auto">
          <a:xfrm flipH="1">
            <a:off x="8763000" y="3751262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0635" name="Text Box 59"/>
          <p:cNvSpPr txBox="1">
            <a:spLocks noChangeArrowheads="1"/>
          </p:cNvSpPr>
          <p:nvPr/>
        </p:nvSpPr>
        <p:spPr bwMode="auto">
          <a:xfrm>
            <a:off x="8763000" y="3395662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BAEEDE-FA0B-1E49-8AF9-2BCEE853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796" y="304800"/>
            <a:ext cx="2382204" cy="131431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vs. Iteration</a:t>
            </a:r>
            <a:endParaRPr lang="en-US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Iteration</a:t>
            </a:r>
          </a:p>
          <a:p>
            <a:pPr lvl="1"/>
            <a:r>
              <a:rPr lang="en-US" sz="2000" dirty="0"/>
              <a:t>Uses repetition structures (</a:t>
            </a:r>
            <a:r>
              <a:rPr lang="en-US" sz="2000" dirty="0">
                <a:latin typeface="Lucida Console" pitchFamily="49" charset="0"/>
              </a:rPr>
              <a:t>for</a:t>
            </a:r>
            <a:r>
              <a:rPr lang="en-US" sz="2000" dirty="0"/>
              <a:t>, </a:t>
            </a:r>
            <a:r>
              <a:rPr lang="en-US" sz="2000" dirty="0">
                <a:latin typeface="Lucida Console" pitchFamily="49" charset="0"/>
              </a:rPr>
              <a:t>while</a:t>
            </a:r>
            <a:r>
              <a:rPr lang="en-US" sz="2000" dirty="0"/>
              <a:t> or </a:t>
            </a:r>
            <a:r>
              <a:rPr lang="en-US" sz="2000" dirty="0">
                <a:latin typeface="Lucida Console" pitchFamily="49" charset="0"/>
              </a:rPr>
              <a:t>do…while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Repetition through explicitly use of repetition structure</a:t>
            </a:r>
          </a:p>
          <a:p>
            <a:pPr lvl="1"/>
            <a:r>
              <a:rPr lang="en-US" sz="2000" dirty="0"/>
              <a:t>Terminates when loop-continuation condition fails</a:t>
            </a:r>
          </a:p>
          <a:p>
            <a:pPr lvl="1"/>
            <a:r>
              <a:rPr lang="en-US" sz="2000" dirty="0"/>
              <a:t>Controls repetition by using a counter</a:t>
            </a:r>
          </a:p>
          <a:p>
            <a:r>
              <a:rPr lang="en-US" sz="2400" dirty="0"/>
              <a:t>Recursion</a:t>
            </a:r>
          </a:p>
          <a:p>
            <a:pPr lvl="1"/>
            <a:r>
              <a:rPr lang="en-US" sz="2000" dirty="0"/>
              <a:t>Uses selection structures (</a:t>
            </a:r>
            <a:r>
              <a:rPr lang="en-US" sz="2000" dirty="0">
                <a:latin typeface="Lucida Console" pitchFamily="49" charset="0"/>
              </a:rPr>
              <a:t>if</a:t>
            </a:r>
            <a:r>
              <a:rPr lang="en-US" sz="2000" dirty="0"/>
              <a:t>, </a:t>
            </a:r>
            <a:r>
              <a:rPr lang="en-US" sz="2000" dirty="0">
                <a:latin typeface="Lucida Console" pitchFamily="49" charset="0"/>
              </a:rPr>
              <a:t>if…else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Repetition through repeated method calls</a:t>
            </a:r>
          </a:p>
          <a:p>
            <a:pPr lvl="1"/>
            <a:r>
              <a:rPr lang="en-US" sz="2000" dirty="0"/>
              <a:t>Terminates when </a:t>
            </a:r>
            <a:r>
              <a:rPr lang="en-US" sz="2000" b="1" dirty="0">
                <a:solidFill>
                  <a:srgbClr val="FF0000"/>
                </a:solidFill>
              </a:rPr>
              <a:t>base case</a:t>
            </a:r>
            <a:r>
              <a:rPr lang="en-US" sz="2000" dirty="0"/>
              <a:t> is satisfied</a:t>
            </a:r>
          </a:p>
          <a:p>
            <a:pPr lvl="1"/>
            <a:r>
              <a:rPr lang="en-US" sz="2000" dirty="0"/>
              <a:t>Controls repetition by </a:t>
            </a:r>
            <a:r>
              <a:rPr lang="en-US" sz="2000" b="1" dirty="0">
                <a:solidFill>
                  <a:srgbClr val="FF0000"/>
                </a:solidFill>
              </a:rPr>
              <a:t>dividing problem into simpler </a:t>
            </a:r>
            <a:r>
              <a:rPr lang="en-US" sz="2000" dirty="0"/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53833004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Recursion vs. Iteration (cont.)</a:t>
            </a:r>
            <a:endParaRPr 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  <a:p>
            <a:pPr lvl="1"/>
            <a:r>
              <a:rPr lang="en-US" dirty="0"/>
              <a:t>More overhead than iteration</a:t>
            </a:r>
          </a:p>
          <a:p>
            <a:pPr lvl="1"/>
            <a:r>
              <a:rPr lang="en-US" dirty="0"/>
              <a:t>Overhead: more computation and extra memory and </a:t>
            </a:r>
            <a:r>
              <a:rPr lang="en-US"/>
              <a:t>context switching</a:t>
            </a:r>
          </a:p>
          <a:p>
            <a:pPr lvl="1"/>
            <a:r>
              <a:rPr lang="en-US" dirty="0"/>
              <a:t>More memory intensive than iteration</a:t>
            </a:r>
          </a:p>
          <a:p>
            <a:pPr lvl="1"/>
            <a:r>
              <a:rPr lang="en-US" dirty="0"/>
              <a:t>Can also be solved iteratively</a:t>
            </a:r>
          </a:p>
          <a:p>
            <a:pPr lvl="1"/>
            <a:r>
              <a:rPr lang="en-US" dirty="0"/>
              <a:t>Often can be implemented with only a few lines of code</a:t>
            </a:r>
          </a:p>
        </p:txBody>
      </p:sp>
    </p:spTree>
    <p:extLst>
      <p:ext uri="{BB962C8B-B14F-4D97-AF65-F5344CB8AC3E}">
        <p14:creationId xmlns:p14="http://schemas.microsoft.com/office/powerpoint/2010/main" val="178449584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Characteristics of a Recursive Method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Calls itself to solve a smaller problem</a:t>
            </a:r>
          </a:p>
          <a:p>
            <a:pPr marL="45720" indent="0">
              <a:lnSpc>
                <a:spcPct val="80000"/>
              </a:lnSpc>
              <a:buNone/>
            </a:pPr>
            <a:r>
              <a:rPr lang="en-US" sz="2400" dirty="0"/>
              <a:t>	Simplifies the initial problem conceptually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Base case 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Smallest problem to be solved 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Result is returned to the calling method </a:t>
            </a:r>
            <a:r>
              <a:rPr lang="en-US" sz="2100" b="1" dirty="0">
                <a:solidFill>
                  <a:srgbClr val="FF3300"/>
                </a:solidFill>
              </a:rPr>
              <a:t>(Terminal condition)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Induces overhead 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Transfer of the control to the beginning of the method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Storage of all return points, intermediate arguments, return values in program stack</a:t>
            </a:r>
          </a:p>
        </p:txBody>
      </p:sp>
    </p:spTree>
    <p:extLst>
      <p:ext uri="{BB962C8B-B14F-4D97-AF65-F5344CB8AC3E}">
        <p14:creationId xmlns:p14="http://schemas.microsoft.com/office/powerpoint/2010/main" val="1826427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Binary Search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Binary search can also be a recursion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Method calls itself with new starting and ending values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Base case: starting value &gt; end value (zero elements in Python list to check)</a:t>
            </a:r>
          </a:p>
        </p:txBody>
      </p:sp>
    </p:spTree>
    <p:extLst>
      <p:ext uri="{BB962C8B-B14F-4D97-AF65-F5344CB8AC3E}">
        <p14:creationId xmlns:p14="http://schemas.microsoft.com/office/powerpoint/2010/main" val="464662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2048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/>
              <a:t>Search for an integer, target, in an ordered list.</a:t>
            </a:r>
          </a:p>
        </p:txBody>
      </p:sp>
      <p:pic>
        <p:nvPicPr>
          <p:cNvPr id="20486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90800"/>
            <a:ext cx="6300788" cy="379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2418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Binary Search</a:t>
            </a:r>
          </a:p>
        </p:txBody>
      </p:sp>
      <p:sp>
        <p:nvSpPr>
          <p:cNvPr id="21506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495800"/>
          </a:xfrm>
        </p:spPr>
        <p:txBody>
          <a:bodyPr/>
          <a:lstStyle/>
          <a:p>
            <a:r>
              <a:rPr lang="en-US" sz="2400"/>
              <a:t>We consider three cases:</a:t>
            </a:r>
          </a:p>
          <a:p>
            <a:pPr lvl="1"/>
            <a:r>
              <a:rPr lang="en-US" sz="2000"/>
              <a:t>If the target equals data[mid], then we have found the target.</a:t>
            </a:r>
          </a:p>
          <a:p>
            <a:pPr lvl="1"/>
            <a:r>
              <a:rPr lang="en-US" sz="2000"/>
              <a:t>If target &lt; data[mid], then we recur on the first half of the sequence.</a:t>
            </a:r>
          </a:p>
          <a:p>
            <a:pPr lvl="1"/>
            <a:r>
              <a:rPr lang="en-US" sz="2000"/>
              <a:t>If target &gt; data[mid], then we recur on the second half of the sequence.</a:t>
            </a:r>
          </a:p>
        </p:txBody>
      </p:sp>
      <p:pic>
        <p:nvPicPr>
          <p:cNvPr id="21510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505200"/>
            <a:ext cx="45053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1283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Binary Search</a:t>
            </a:r>
          </a:p>
        </p:txBody>
      </p:sp>
      <p:sp>
        <p:nvSpPr>
          <p:cNvPr id="2253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143000" y="1447800"/>
            <a:ext cx="7010400" cy="4876800"/>
          </a:xfrm>
        </p:spPr>
        <p:txBody>
          <a:bodyPr/>
          <a:lstStyle/>
          <a:p>
            <a:r>
              <a:rPr lang="en-US" sz="2800" dirty="0"/>
              <a:t>Runs in O(log n) time.</a:t>
            </a:r>
          </a:p>
          <a:p>
            <a:pPr lvl="1"/>
            <a:r>
              <a:rPr lang="en-US" sz="2400" dirty="0"/>
              <a:t>The remaining portion of the list is of size high – low + 1.</a:t>
            </a:r>
          </a:p>
          <a:p>
            <a:pPr lvl="1"/>
            <a:r>
              <a:rPr lang="en-US" sz="2400" dirty="0"/>
              <a:t>After one comparison, this becomes one of the following (Half size):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Thus, each recursive call divides the search region in half; hence, there can be at most log n levels (steps).</a:t>
            </a:r>
          </a:p>
        </p:txBody>
      </p:sp>
      <p:pic>
        <p:nvPicPr>
          <p:cNvPr id="2253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657600"/>
            <a:ext cx="5956300" cy="153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987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World’s Simplest Recursion Program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167" y="1676400"/>
            <a:ext cx="7772400" cy="468449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count (index):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print (index)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if index &lt; 2: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	count(index+1)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return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if __name__ == '__main__':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	count(0)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  <p:sp>
        <p:nvSpPr>
          <p:cNvPr id="227333" name="Line 5"/>
          <p:cNvSpPr>
            <a:spLocks noChangeShapeType="1"/>
          </p:cNvSpPr>
          <p:nvPr/>
        </p:nvSpPr>
        <p:spPr bwMode="auto">
          <a:xfrm flipH="1" flipV="1">
            <a:off x="4536831" y="3323156"/>
            <a:ext cx="1066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4953000" y="3399356"/>
            <a:ext cx="3533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b="1" dirty="0"/>
              <a:t>This is where the recursion occurs.</a:t>
            </a:r>
          </a:p>
          <a:p>
            <a:r>
              <a:rPr lang="en-US" sz="1500" b="1" dirty="0"/>
              <a:t>You can see that the count() function</a:t>
            </a:r>
          </a:p>
          <a:p>
            <a:r>
              <a:rPr lang="en-US" sz="1500" b="1" dirty="0"/>
              <a:t>calls itself.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5132-B33C-4036-BB3A-ED4C1B83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FDE5-8BB3-428D-9D9E-391F04406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6A4267-FE6D-4794-9AF4-A46D17695697}"/>
              </a:ext>
            </a:extLst>
          </p:cNvPr>
          <p:cNvSpPr/>
          <p:nvPr/>
        </p:nvSpPr>
        <p:spPr bwMode="auto">
          <a:xfrm>
            <a:off x="5334000" y="1752600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BE6AFE-0034-466C-9DBE-2F8AD45A34DB}"/>
              </a:ext>
            </a:extLst>
          </p:cNvPr>
          <p:cNvSpPr/>
          <p:nvPr/>
        </p:nvSpPr>
        <p:spPr bwMode="auto">
          <a:xfrm>
            <a:off x="4953000" y="2797629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n/2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865E67-868E-4BF5-81EF-8265985642A3}"/>
              </a:ext>
            </a:extLst>
          </p:cNvPr>
          <p:cNvSpPr/>
          <p:nvPr/>
        </p:nvSpPr>
        <p:spPr bwMode="auto">
          <a:xfrm>
            <a:off x="4495800" y="3831775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n/2</a:t>
            </a:r>
            <a:r>
              <a:rPr kumimoji="0" 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DE4CD4-23AC-4154-AF12-D9A3B7D92BC7}"/>
              </a:ext>
            </a:extLst>
          </p:cNvPr>
          <p:cNvSpPr/>
          <p:nvPr/>
        </p:nvSpPr>
        <p:spPr bwMode="auto">
          <a:xfrm>
            <a:off x="4038600" y="4909459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n/2</a:t>
            </a:r>
            <a:r>
              <a:rPr kumimoji="0" lang="en-US" sz="2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79AF73-018F-48DE-A198-A9BCD0CE54D9}"/>
              </a:ext>
            </a:extLst>
          </p:cNvPr>
          <p:cNvSpPr/>
          <p:nvPr/>
        </p:nvSpPr>
        <p:spPr bwMode="auto">
          <a:xfrm>
            <a:off x="3505200" y="5965371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FD5EFF-9489-4D9C-A9D2-5D1E1BA877B7}"/>
              </a:ext>
            </a:extLst>
          </p:cNvPr>
          <p:cNvCxnSpPr>
            <a:stCxn id="4" idx="4"/>
            <a:endCxn id="5" idx="0"/>
          </p:cNvCxnSpPr>
          <p:nvPr/>
        </p:nvCxnSpPr>
        <p:spPr bwMode="auto">
          <a:xfrm flipH="1">
            <a:off x="5334000" y="2514600"/>
            <a:ext cx="381000" cy="283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A9736B-B4DB-4A0D-B476-C34457A62303}"/>
              </a:ext>
            </a:extLst>
          </p:cNvPr>
          <p:cNvCxnSpPr>
            <a:endCxn id="6" idx="0"/>
          </p:cNvCxnSpPr>
          <p:nvPr/>
        </p:nvCxnSpPr>
        <p:spPr bwMode="auto">
          <a:xfrm flipH="1">
            <a:off x="4876800" y="3516091"/>
            <a:ext cx="457200" cy="315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76B2279-9251-415A-9A08-ADB9DDE17543}"/>
              </a:ext>
            </a:extLst>
          </p:cNvPr>
          <p:cNvSpPr/>
          <p:nvPr/>
        </p:nvSpPr>
        <p:spPr bwMode="auto">
          <a:xfrm>
            <a:off x="3810000" y="5736771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47CB95-A853-4A93-9CC1-BC4F53514D68}"/>
              </a:ext>
            </a:extLst>
          </p:cNvPr>
          <p:cNvSpPr/>
          <p:nvPr/>
        </p:nvSpPr>
        <p:spPr bwMode="auto">
          <a:xfrm>
            <a:off x="3962400" y="5529946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B34D83-5803-470B-A461-CB1F2C353A30}"/>
              </a:ext>
            </a:extLst>
          </p:cNvPr>
          <p:cNvSpPr txBox="1"/>
          <p:nvPr/>
        </p:nvSpPr>
        <p:spPr>
          <a:xfrm>
            <a:off x="6553200" y="8763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 at each level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2291F2-EF44-4274-8063-20B97D3FFAF9}"/>
              </a:ext>
            </a:extLst>
          </p:cNvPr>
          <p:cNvSpPr txBox="1"/>
          <p:nvPr/>
        </p:nvSpPr>
        <p:spPr>
          <a:xfrm>
            <a:off x="6934200" y="1905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79DF9155-211E-4B12-8821-A0B883DEE81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812" y="1866820"/>
            <a:ext cx="4133388" cy="248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FE0D122-CDF9-4CF3-A9C4-6AC6B7DF4BEC}"/>
              </a:ext>
            </a:extLst>
          </p:cNvPr>
          <p:cNvSpPr txBox="1"/>
          <p:nvPr/>
        </p:nvSpPr>
        <p:spPr>
          <a:xfrm>
            <a:off x="6912429" y="2857028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979E8F-F3A3-481C-BB8A-EF293EEF8A10}"/>
              </a:ext>
            </a:extLst>
          </p:cNvPr>
          <p:cNvSpPr txBox="1"/>
          <p:nvPr/>
        </p:nvSpPr>
        <p:spPr>
          <a:xfrm>
            <a:off x="6934200" y="395598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2DC9FF-3D5B-4330-9DCB-7AFEBDEA7C40}"/>
              </a:ext>
            </a:extLst>
          </p:cNvPr>
          <p:cNvSpPr txBox="1"/>
          <p:nvPr/>
        </p:nvSpPr>
        <p:spPr>
          <a:xfrm>
            <a:off x="6928757" y="498789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AFA31C-757E-42FA-AE61-45F776F1D02F}"/>
              </a:ext>
            </a:extLst>
          </p:cNvPr>
          <p:cNvSpPr txBox="1"/>
          <p:nvPr/>
        </p:nvSpPr>
        <p:spPr>
          <a:xfrm>
            <a:off x="6912429" y="598667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10EAE8-2ADA-4319-AF57-2F4B6C324936}"/>
              </a:ext>
            </a:extLst>
          </p:cNvPr>
          <p:cNvSpPr txBox="1"/>
          <p:nvPr/>
        </p:nvSpPr>
        <p:spPr>
          <a:xfrm>
            <a:off x="231322" y="4452259"/>
            <a:ext cx="3159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of path is = O(?)</a:t>
            </a:r>
          </a:p>
          <a:p>
            <a:r>
              <a:rPr lang="en-US" dirty="0"/>
              <a:t>Sum over all runtime at each node:</a:t>
            </a:r>
          </a:p>
          <a:p>
            <a:r>
              <a:rPr lang="en-US" dirty="0"/>
              <a:t>O(1) + O(1) … O(1) = ?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AF46DFC-E0BA-4338-AD60-AD033CF4FA73}"/>
              </a:ext>
            </a:extLst>
          </p:cNvPr>
          <p:cNvSpPr/>
          <p:nvPr/>
        </p:nvSpPr>
        <p:spPr bwMode="auto">
          <a:xfrm>
            <a:off x="4267200" y="4659084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235409B-2E8A-4621-9F4B-958964793081}"/>
              </a:ext>
            </a:extLst>
          </p:cNvPr>
          <p:cNvSpPr/>
          <p:nvPr/>
        </p:nvSpPr>
        <p:spPr bwMode="auto">
          <a:xfrm>
            <a:off x="4419600" y="4452259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15A81C4-75CC-4C27-9617-E5D24A53F777}"/>
              </a:ext>
            </a:extLst>
          </p:cNvPr>
          <p:cNvSpPr/>
          <p:nvPr/>
        </p:nvSpPr>
        <p:spPr bwMode="auto">
          <a:xfrm>
            <a:off x="7239000" y="4439422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C0F8D2A-0F81-4F56-9BC9-7BEA2D0BA680}"/>
              </a:ext>
            </a:extLst>
          </p:cNvPr>
          <p:cNvSpPr/>
          <p:nvPr/>
        </p:nvSpPr>
        <p:spPr bwMode="auto">
          <a:xfrm>
            <a:off x="7239000" y="4788506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B8610E9-5F5A-4911-98F9-E83159C0E5E4}"/>
              </a:ext>
            </a:extLst>
          </p:cNvPr>
          <p:cNvSpPr/>
          <p:nvPr/>
        </p:nvSpPr>
        <p:spPr bwMode="auto">
          <a:xfrm>
            <a:off x="7239000" y="5454722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B1D05D-DBCD-4075-9534-A9398CEB8330}"/>
              </a:ext>
            </a:extLst>
          </p:cNvPr>
          <p:cNvSpPr/>
          <p:nvPr/>
        </p:nvSpPr>
        <p:spPr bwMode="auto">
          <a:xfrm>
            <a:off x="7239000" y="5772402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30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195D-13F8-44E9-99F4-F5E15A51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19B3-2C49-408E-861B-99C3780C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8001000" cy="4114800"/>
          </a:xfrm>
        </p:spPr>
        <p:txBody>
          <a:bodyPr/>
          <a:lstStyle/>
          <a:p>
            <a:r>
              <a:rPr lang="en-US" dirty="0"/>
              <a:t>Base case: T(1) = c when n = 1</a:t>
            </a:r>
          </a:p>
          <a:p>
            <a:r>
              <a:rPr lang="en-US" dirty="0"/>
              <a:t>T(n) = T(n/2) + c if n &gt;= 2</a:t>
            </a:r>
          </a:p>
          <a:p>
            <a:r>
              <a:rPr lang="en-US" dirty="0"/>
              <a:t>       = T(n/2</a:t>
            </a:r>
            <a:r>
              <a:rPr lang="en-US" baseline="30000" dirty="0"/>
              <a:t>2</a:t>
            </a:r>
            <a:r>
              <a:rPr lang="en-US" dirty="0"/>
              <a:t>) + c + c  (by subst.)</a:t>
            </a:r>
          </a:p>
          <a:p>
            <a:r>
              <a:rPr lang="en-US" dirty="0"/>
              <a:t>       = T(n/2</a:t>
            </a:r>
            <a:r>
              <a:rPr lang="en-US" baseline="30000" dirty="0"/>
              <a:t>3</a:t>
            </a:r>
            <a:r>
              <a:rPr lang="en-US" dirty="0"/>
              <a:t>) + c + c + c  (by subst.)</a:t>
            </a:r>
          </a:p>
          <a:p>
            <a:r>
              <a:rPr lang="en-US" dirty="0"/>
              <a:t>       = …       </a:t>
            </a:r>
          </a:p>
          <a:p>
            <a:r>
              <a:rPr lang="en-US" dirty="0"/>
              <a:t>       = T(n/2</a:t>
            </a:r>
            <a:r>
              <a:rPr lang="en-US" baseline="30000" dirty="0"/>
              <a:t>k</a:t>
            </a:r>
            <a:r>
              <a:rPr lang="en-US" dirty="0"/>
              <a:t>) + c * k</a:t>
            </a:r>
          </a:p>
          <a:p>
            <a:r>
              <a:rPr lang="en-US" dirty="0"/>
              <a:t>In the worst case, at the end the search space should be reduced to 1 element</a:t>
            </a:r>
          </a:p>
          <a:p>
            <a:r>
              <a:rPr lang="en-US" dirty="0"/>
              <a:t>n/2</a:t>
            </a:r>
            <a:r>
              <a:rPr lang="en-US" baseline="30000" dirty="0"/>
              <a:t>k </a:t>
            </a:r>
            <a:r>
              <a:rPr lang="en-US" dirty="0"/>
              <a:t>= 1 =&gt; k = log</a:t>
            </a:r>
            <a:r>
              <a:rPr lang="en-US" baseline="-25000" dirty="0"/>
              <a:t>2</a:t>
            </a:r>
            <a:r>
              <a:rPr lang="en-US" dirty="0"/>
              <a:t>(n); T(n) is O(log n)</a:t>
            </a:r>
          </a:p>
        </p:txBody>
      </p:sp>
    </p:spTree>
    <p:extLst>
      <p:ext uri="{BB962C8B-B14F-4D97-AF65-F5344CB8AC3E}">
        <p14:creationId xmlns:p14="http://schemas.microsoft.com/office/powerpoint/2010/main" val="1727107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/>
              <a:t>Linear Recursion</a:t>
            </a:r>
            <a:endParaRPr lang="en-US">
              <a:cs typeface="Tahoma" pitchFamily="34" charset="0"/>
            </a:endParaRP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72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800" dirty="0">
                <a:solidFill>
                  <a:schemeClr val="tx2"/>
                </a:solidFill>
                <a:ea typeface="+mn-ea"/>
                <a:cs typeface="+mn-cs"/>
              </a:rPr>
              <a:t>Test for base cases</a:t>
            </a:r>
            <a:endParaRPr lang="en-US" sz="2800" i="1" dirty="0">
              <a:solidFill>
                <a:schemeClr val="tx2"/>
              </a:solidFill>
              <a:ea typeface="+mn-ea"/>
              <a:cs typeface="+mn-cs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>
                <a:ea typeface="ＭＳ Ｐゴシック" charset="0"/>
              </a:rPr>
              <a:t>Begin by testing for a set of base cases (there should be at least one).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>
                <a:ea typeface="ＭＳ Ｐゴシック" charset="0"/>
              </a:rPr>
              <a:t>Every possible chain of recursive calls </a:t>
            </a:r>
            <a:r>
              <a:rPr lang="en-US" sz="2400" dirty="0">
                <a:solidFill>
                  <a:schemeClr val="tx2"/>
                </a:solidFill>
                <a:ea typeface="ＭＳ Ｐゴシック" charset="0"/>
              </a:rPr>
              <a:t>must</a:t>
            </a:r>
            <a:r>
              <a:rPr lang="en-US" sz="2400" dirty="0">
                <a:ea typeface="ＭＳ Ｐゴシック" charset="0"/>
              </a:rPr>
              <a:t> eventually reach a base case, and the handling of each base case should not use recursion.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800" dirty="0">
                <a:solidFill>
                  <a:schemeClr val="tx2"/>
                </a:solidFill>
                <a:ea typeface="+mn-ea"/>
                <a:cs typeface="+mn-cs"/>
              </a:rPr>
              <a:t>Recur once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>
                <a:ea typeface="ＭＳ Ｐゴシック" charset="0"/>
              </a:rPr>
              <a:t>Perform a single recursive call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>
                <a:ea typeface="ＭＳ Ｐゴシック" charset="0"/>
              </a:rPr>
              <a:t>This step may have a test that decides which of several possible recursive calls to make, but it should ultimately make just one of these calls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>
                <a:ea typeface="ＭＳ Ｐゴシック" charset="0"/>
              </a:rPr>
              <a:t>Define each possible recursive call so that it makes progress towards a base case.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094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Example of Linear Recursion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05000"/>
            <a:ext cx="4038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/>
              <a:t>Algorithm </a:t>
            </a:r>
            <a:r>
              <a:rPr lang="en-US" sz="2000"/>
              <a:t>LinearSum(</a:t>
            </a:r>
            <a:r>
              <a:rPr lang="en-US" sz="2000" i="1"/>
              <a:t>A, n</a:t>
            </a:r>
            <a:r>
              <a:rPr lang="en-US" sz="2000"/>
              <a:t>):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/>
              <a:t>Input: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/>
              <a:t>  </a:t>
            </a:r>
            <a:r>
              <a:rPr lang="en-US" sz="2000"/>
              <a:t>A integer array </a:t>
            </a:r>
            <a:r>
              <a:rPr lang="en-US" sz="2000" i="1"/>
              <a:t>A </a:t>
            </a:r>
            <a:r>
              <a:rPr lang="en-US" sz="2000"/>
              <a:t>and an integer </a:t>
            </a:r>
            <a:r>
              <a:rPr lang="en-US" sz="2000" i="1"/>
              <a:t>n = </a:t>
            </a:r>
            <a:r>
              <a:rPr lang="en-US" sz="2000"/>
              <a:t>1, such that </a:t>
            </a:r>
            <a:r>
              <a:rPr lang="en-US" sz="2000" i="1"/>
              <a:t>A </a:t>
            </a:r>
            <a:r>
              <a:rPr lang="en-US" sz="2000"/>
              <a:t>has at least </a:t>
            </a:r>
            <a:r>
              <a:rPr lang="en-US" sz="2000" i="1"/>
              <a:t>n </a:t>
            </a:r>
            <a:r>
              <a:rPr lang="en-US" sz="2000"/>
              <a:t>elements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/>
              <a:t>Output: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/>
              <a:t>   </a:t>
            </a:r>
            <a:r>
              <a:rPr lang="en-US" sz="2000"/>
              <a:t>The sum of the first </a:t>
            </a:r>
            <a:r>
              <a:rPr lang="en-US" sz="2000" i="1"/>
              <a:t>n </a:t>
            </a:r>
            <a:r>
              <a:rPr lang="en-US" sz="2000"/>
              <a:t>integers in </a:t>
            </a:r>
            <a:r>
              <a:rPr lang="en-US" sz="2000" i="1"/>
              <a:t>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/>
              <a:t>if </a:t>
            </a:r>
            <a:r>
              <a:rPr lang="en-US" sz="2000" i="1"/>
              <a:t>n </a:t>
            </a:r>
            <a:r>
              <a:rPr lang="en-US" sz="2000"/>
              <a:t>= 1 </a:t>
            </a:r>
            <a:r>
              <a:rPr lang="en-US" sz="2000" b="1"/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/>
              <a:t>  return </a:t>
            </a:r>
            <a:r>
              <a:rPr lang="en-US" sz="2000" i="1"/>
              <a:t>A</a:t>
            </a:r>
            <a:r>
              <a:rPr lang="en-US" sz="2000"/>
              <a:t>[0]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/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/>
              <a:t>  return </a:t>
            </a:r>
            <a:r>
              <a:rPr lang="en-US" sz="2000"/>
              <a:t>LinearSum(</a:t>
            </a:r>
            <a:r>
              <a:rPr lang="en-US" sz="2000" i="1"/>
              <a:t>A, n - </a:t>
            </a:r>
            <a:r>
              <a:rPr lang="en-US" sz="2000"/>
              <a:t>1) + </a:t>
            </a:r>
            <a:r>
              <a:rPr lang="en-US" sz="2000" i="1"/>
              <a:t>A</a:t>
            </a:r>
            <a:r>
              <a:rPr lang="en-US" sz="2000"/>
              <a:t>[</a:t>
            </a:r>
            <a:r>
              <a:rPr lang="en-US" sz="2000" i="1"/>
              <a:t>n - </a:t>
            </a:r>
            <a:r>
              <a:rPr lang="en-US" sz="2000"/>
              <a:t>1]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5181600" y="1752600"/>
            <a:ext cx="352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Example recursion trace:</a:t>
            </a:r>
          </a:p>
        </p:txBody>
      </p:sp>
      <p:grpSp>
        <p:nvGrpSpPr>
          <p:cNvPr id="24582" name="Group 10"/>
          <p:cNvGrpSpPr>
            <a:grpSpLocks noChangeAspect="1"/>
          </p:cNvGrpSpPr>
          <p:nvPr/>
        </p:nvGrpSpPr>
        <p:grpSpPr bwMode="auto">
          <a:xfrm>
            <a:off x="4724400" y="2438400"/>
            <a:ext cx="4106863" cy="2982913"/>
            <a:chOff x="2976" y="1536"/>
            <a:chExt cx="2587" cy="1879"/>
          </a:xfrm>
        </p:grpSpPr>
        <p:sp>
          <p:nvSpPr>
            <p:cNvPr id="24584" name="AutoShape 9"/>
            <p:cNvSpPr>
              <a:spLocks noChangeAspect="1" noChangeArrowheads="1" noTextEdit="1"/>
            </p:cNvSpPr>
            <p:nvPr/>
          </p:nvSpPr>
          <p:spPr bwMode="auto">
            <a:xfrm>
              <a:off x="2976" y="1536"/>
              <a:ext cx="2587" cy="1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Freeform 11"/>
            <p:cNvSpPr>
              <a:spLocks/>
            </p:cNvSpPr>
            <p:nvPr/>
          </p:nvSpPr>
          <p:spPr bwMode="auto">
            <a:xfrm>
              <a:off x="2988" y="1781"/>
              <a:ext cx="1082" cy="180"/>
            </a:xfrm>
            <a:custGeom>
              <a:avLst/>
              <a:gdLst>
                <a:gd name="T0" fmla="*/ 57 w 4608"/>
                <a:gd name="T1" fmla="*/ 10 h 768"/>
                <a:gd name="T2" fmla="*/ 60 w 4608"/>
                <a:gd name="T3" fmla="*/ 8 h 768"/>
                <a:gd name="T4" fmla="*/ 60 w 4608"/>
                <a:gd name="T5" fmla="*/ 8 h 768"/>
                <a:gd name="T6" fmla="*/ 60 w 4608"/>
                <a:gd name="T7" fmla="*/ 3 h 768"/>
                <a:gd name="T8" fmla="*/ 57 w 4608"/>
                <a:gd name="T9" fmla="*/ 0 h 768"/>
                <a:gd name="T10" fmla="*/ 3 w 4608"/>
                <a:gd name="T11" fmla="*/ 0 h 768"/>
                <a:gd name="T12" fmla="*/ 0 w 4608"/>
                <a:gd name="T13" fmla="*/ 3 h 768"/>
                <a:gd name="T14" fmla="*/ 0 w 4608"/>
                <a:gd name="T15" fmla="*/ 3 h 768"/>
                <a:gd name="T16" fmla="*/ 0 w 4608"/>
                <a:gd name="T17" fmla="*/ 8 h 768"/>
                <a:gd name="T18" fmla="*/ 3 w 4608"/>
                <a:gd name="T19" fmla="*/ 10 h 768"/>
                <a:gd name="T20" fmla="*/ 3 w 4608"/>
                <a:gd name="T21" fmla="*/ 10 h 768"/>
                <a:gd name="T22" fmla="*/ 57 w 4608"/>
                <a:gd name="T23" fmla="*/ 10 h 7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608"/>
                <a:gd name="T37" fmla="*/ 0 h 768"/>
                <a:gd name="T38" fmla="*/ 4608 w 4608"/>
                <a:gd name="T39" fmla="*/ 768 h 7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Freeform 12"/>
            <p:cNvSpPr>
              <a:spLocks/>
            </p:cNvSpPr>
            <p:nvPr/>
          </p:nvSpPr>
          <p:spPr bwMode="auto">
            <a:xfrm>
              <a:off x="2988" y="1781"/>
              <a:ext cx="1082" cy="180"/>
            </a:xfrm>
            <a:custGeom>
              <a:avLst/>
              <a:gdLst>
                <a:gd name="T0" fmla="*/ 57 w 4608"/>
                <a:gd name="T1" fmla="*/ 10 h 768"/>
                <a:gd name="T2" fmla="*/ 60 w 4608"/>
                <a:gd name="T3" fmla="*/ 8 h 768"/>
                <a:gd name="T4" fmla="*/ 60 w 4608"/>
                <a:gd name="T5" fmla="*/ 8 h 768"/>
                <a:gd name="T6" fmla="*/ 60 w 4608"/>
                <a:gd name="T7" fmla="*/ 3 h 768"/>
                <a:gd name="T8" fmla="*/ 57 w 4608"/>
                <a:gd name="T9" fmla="*/ 0 h 768"/>
                <a:gd name="T10" fmla="*/ 3 w 4608"/>
                <a:gd name="T11" fmla="*/ 0 h 768"/>
                <a:gd name="T12" fmla="*/ 0 w 4608"/>
                <a:gd name="T13" fmla="*/ 3 h 768"/>
                <a:gd name="T14" fmla="*/ 0 w 4608"/>
                <a:gd name="T15" fmla="*/ 3 h 768"/>
                <a:gd name="T16" fmla="*/ 0 w 4608"/>
                <a:gd name="T17" fmla="*/ 8 h 768"/>
                <a:gd name="T18" fmla="*/ 3 w 4608"/>
                <a:gd name="T19" fmla="*/ 10 h 768"/>
                <a:gd name="T20" fmla="*/ 3 w 4608"/>
                <a:gd name="T21" fmla="*/ 10 h 768"/>
                <a:gd name="T22" fmla="*/ 57 w 4608"/>
                <a:gd name="T23" fmla="*/ 10 h 7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608"/>
                <a:gd name="T37" fmla="*/ 0 h 768"/>
                <a:gd name="T38" fmla="*/ 4608 w 4608"/>
                <a:gd name="T39" fmla="*/ 768 h 7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Rectangle 13"/>
            <p:cNvSpPr>
              <a:spLocks noChangeArrowheads="1"/>
            </p:cNvSpPr>
            <p:nvPr/>
          </p:nvSpPr>
          <p:spPr bwMode="auto">
            <a:xfrm>
              <a:off x="3213" y="1818"/>
              <a:ext cx="52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LinearSum</a:t>
              </a:r>
              <a:endParaRPr lang="en-US"/>
            </a:p>
          </p:txBody>
        </p:sp>
        <p:sp>
          <p:nvSpPr>
            <p:cNvPr id="24588" name="Rectangle 14"/>
            <p:cNvSpPr>
              <a:spLocks noChangeArrowheads="1"/>
            </p:cNvSpPr>
            <p:nvPr/>
          </p:nvSpPr>
          <p:spPr bwMode="auto">
            <a:xfrm>
              <a:off x="3648" y="1818"/>
              <a:ext cx="7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/>
            </a:p>
          </p:txBody>
        </p:sp>
        <p:sp>
          <p:nvSpPr>
            <p:cNvPr id="24589" name="Rectangle 15"/>
            <p:cNvSpPr>
              <a:spLocks noChangeArrowheads="1"/>
            </p:cNvSpPr>
            <p:nvPr/>
          </p:nvSpPr>
          <p:spPr bwMode="auto">
            <a:xfrm>
              <a:off x="3679" y="1818"/>
              <a:ext cx="10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24590" name="Rectangle 16"/>
            <p:cNvSpPr>
              <a:spLocks noChangeArrowheads="1"/>
            </p:cNvSpPr>
            <p:nvPr/>
          </p:nvSpPr>
          <p:spPr bwMode="auto">
            <a:xfrm>
              <a:off x="3739" y="1818"/>
              <a:ext cx="7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/>
            </a:p>
          </p:txBody>
        </p:sp>
        <p:sp>
          <p:nvSpPr>
            <p:cNvPr id="24591" name="Rectangle 17"/>
            <p:cNvSpPr>
              <a:spLocks noChangeArrowheads="1"/>
            </p:cNvSpPr>
            <p:nvPr/>
          </p:nvSpPr>
          <p:spPr bwMode="auto">
            <a:xfrm>
              <a:off x="3765" y="1818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5</a:t>
              </a:r>
              <a:endParaRPr lang="en-US"/>
            </a:p>
          </p:txBody>
        </p:sp>
        <p:sp>
          <p:nvSpPr>
            <p:cNvPr id="24592" name="Rectangle 18"/>
            <p:cNvSpPr>
              <a:spLocks noChangeArrowheads="1"/>
            </p:cNvSpPr>
            <p:nvPr/>
          </p:nvSpPr>
          <p:spPr bwMode="auto">
            <a:xfrm>
              <a:off x="3814" y="1818"/>
              <a:ext cx="7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/>
            </a:p>
          </p:txBody>
        </p:sp>
        <p:sp>
          <p:nvSpPr>
            <p:cNvPr id="24593" name="Freeform 19"/>
            <p:cNvSpPr>
              <a:spLocks/>
            </p:cNvSpPr>
            <p:nvPr/>
          </p:nvSpPr>
          <p:spPr bwMode="auto">
            <a:xfrm>
              <a:off x="3348" y="3223"/>
              <a:ext cx="1082" cy="180"/>
            </a:xfrm>
            <a:custGeom>
              <a:avLst/>
              <a:gdLst>
                <a:gd name="T0" fmla="*/ 57 w 4608"/>
                <a:gd name="T1" fmla="*/ 10 h 768"/>
                <a:gd name="T2" fmla="*/ 60 w 4608"/>
                <a:gd name="T3" fmla="*/ 8 h 768"/>
                <a:gd name="T4" fmla="*/ 60 w 4608"/>
                <a:gd name="T5" fmla="*/ 3 h 768"/>
                <a:gd name="T6" fmla="*/ 57 w 4608"/>
                <a:gd name="T7" fmla="*/ 0 h 768"/>
                <a:gd name="T8" fmla="*/ 3 w 4608"/>
                <a:gd name="T9" fmla="*/ 0 h 768"/>
                <a:gd name="T10" fmla="*/ 0 w 4608"/>
                <a:gd name="T11" fmla="*/ 3 h 768"/>
                <a:gd name="T12" fmla="*/ 0 w 4608"/>
                <a:gd name="T13" fmla="*/ 8 h 768"/>
                <a:gd name="T14" fmla="*/ 3 w 4608"/>
                <a:gd name="T15" fmla="*/ 10 h 768"/>
                <a:gd name="T16" fmla="*/ 3 w 4608"/>
                <a:gd name="T17" fmla="*/ 10 h 768"/>
                <a:gd name="T18" fmla="*/ 57 w 4608"/>
                <a:gd name="T19" fmla="*/ 10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08"/>
                <a:gd name="T31" fmla="*/ 0 h 768"/>
                <a:gd name="T32" fmla="*/ 4608 w 4608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Freeform 20"/>
            <p:cNvSpPr>
              <a:spLocks/>
            </p:cNvSpPr>
            <p:nvPr/>
          </p:nvSpPr>
          <p:spPr bwMode="auto">
            <a:xfrm>
              <a:off x="3348" y="3223"/>
              <a:ext cx="1082" cy="180"/>
            </a:xfrm>
            <a:custGeom>
              <a:avLst/>
              <a:gdLst>
                <a:gd name="T0" fmla="*/ 57 w 4608"/>
                <a:gd name="T1" fmla="*/ 10 h 768"/>
                <a:gd name="T2" fmla="*/ 60 w 4608"/>
                <a:gd name="T3" fmla="*/ 8 h 768"/>
                <a:gd name="T4" fmla="*/ 60 w 4608"/>
                <a:gd name="T5" fmla="*/ 3 h 768"/>
                <a:gd name="T6" fmla="*/ 57 w 4608"/>
                <a:gd name="T7" fmla="*/ 0 h 768"/>
                <a:gd name="T8" fmla="*/ 3 w 4608"/>
                <a:gd name="T9" fmla="*/ 0 h 768"/>
                <a:gd name="T10" fmla="*/ 0 w 4608"/>
                <a:gd name="T11" fmla="*/ 3 h 768"/>
                <a:gd name="T12" fmla="*/ 0 w 4608"/>
                <a:gd name="T13" fmla="*/ 8 h 768"/>
                <a:gd name="T14" fmla="*/ 3 w 4608"/>
                <a:gd name="T15" fmla="*/ 10 h 768"/>
                <a:gd name="T16" fmla="*/ 3 w 4608"/>
                <a:gd name="T17" fmla="*/ 10 h 768"/>
                <a:gd name="T18" fmla="*/ 57 w 4608"/>
                <a:gd name="T19" fmla="*/ 10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08"/>
                <a:gd name="T31" fmla="*/ 0 h 768"/>
                <a:gd name="T32" fmla="*/ 4608 w 4608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Rectangle 21"/>
            <p:cNvSpPr>
              <a:spLocks noChangeArrowheads="1"/>
            </p:cNvSpPr>
            <p:nvPr/>
          </p:nvSpPr>
          <p:spPr bwMode="auto">
            <a:xfrm>
              <a:off x="3573" y="3260"/>
              <a:ext cx="52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LinearSum</a:t>
              </a:r>
              <a:endParaRPr lang="en-US"/>
            </a:p>
          </p:txBody>
        </p:sp>
        <p:sp>
          <p:nvSpPr>
            <p:cNvPr id="24596" name="Rectangle 22"/>
            <p:cNvSpPr>
              <a:spLocks noChangeArrowheads="1"/>
            </p:cNvSpPr>
            <p:nvPr/>
          </p:nvSpPr>
          <p:spPr bwMode="auto">
            <a:xfrm>
              <a:off x="4009" y="3260"/>
              <a:ext cx="7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/>
            </a:p>
          </p:txBody>
        </p:sp>
        <p:sp>
          <p:nvSpPr>
            <p:cNvPr id="24597" name="Rectangle 23"/>
            <p:cNvSpPr>
              <a:spLocks noChangeArrowheads="1"/>
            </p:cNvSpPr>
            <p:nvPr/>
          </p:nvSpPr>
          <p:spPr bwMode="auto">
            <a:xfrm>
              <a:off x="4039" y="3260"/>
              <a:ext cx="10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24598" name="Rectangle 24"/>
            <p:cNvSpPr>
              <a:spLocks noChangeArrowheads="1"/>
            </p:cNvSpPr>
            <p:nvPr/>
          </p:nvSpPr>
          <p:spPr bwMode="auto">
            <a:xfrm>
              <a:off x="4099" y="3260"/>
              <a:ext cx="7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/>
            </a:p>
          </p:txBody>
        </p:sp>
        <p:sp>
          <p:nvSpPr>
            <p:cNvPr id="24599" name="Rectangle 25"/>
            <p:cNvSpPr>
              <a:spLocks noChangeArrowheads="1"/>
            </p:cNvSpPr>
            <p:nvPr/>
          </p:nvSpPr>
          <p:spPr bwMode="auto">
            <a:xfrm>
              <a:off x="4126" y="3260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24600" name="Rectangle 26"/>
            <p:cNvSpPr>
              <a:spLocks noChangeArrowheads="1"/>
            </p:cNvSpPr>
            <p:nvPr/>
          </p:nvSpPr>
          <p:spPr bwMode="auto">
            <a:xfrm>
              <a:off x="4174" y="3260"/>
              <a:ext cx="7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/>
            </a:p>
          </p:txBody>
        </p:sp>
        <p:sp>
          <p:nvSpPr>
            <p:cNvPr id="24601" name="Freeform 27"/>
            <p:cNvSpPr>
              <a:spLocks/>
            </p:cNvSpPr>
            <p:nvPr/>
          </p:nvSpPr>
          <p:spPr bwMode="auto">
            <a:xfrm>
              <a:off x="3258" y="2863"/>
              <a:ext cx="1082" cy="180"/>
            </a:xfrm>
            <a:custGeom>
              <a:avLst/>
              <a:gdLst>
                <a:gd name="T0" fmla="*/ 57 w 4608"/>
                <a:gd name="T1" fmla="*/ 10 h 768"/>
                <a:gd name="T2" fmla="*/ 60 w 4608"/>
                <a:gd name="T3" fmla="*/ 8 h 768"/>
                <a:gd name="T4" fmla="*/ 60 w 4608"/>
                <a:gd name="T5" fmla="*/ 3 h 768"/>
                <a:gd name="T6" fmla="*/ 57 w 4608"/>
                <a:gd name="T7" fmla="*/ 0 h 768"/>
                <a:gd name="T8" fmla="*/ 3 w 4608"/>
                <a:gd name="T9" fmla="*/ 0 h 768"/>
                <a:gd name="T10" fmla="*/ 0 w 4608"/>
                <a:gd name="T11" fmla="*/ 3 h 768"/>
                <a:gd name="T12" fmla="*/ 0 w 4608"/>
                <a:gd name="T13" fmla="*/ 8 h 768"/>
                <a:gd name="T14" fmla="*/ 3 w 4608"/>
                <a:gd name="T15" fmla="*/ 10 h 768"/>
                <a:gd name="T16" fmla="*/ 3 w 4608"/>
                <a:gd name="T17" fmla="*/ 10 h 768"/>
                <a:gd name="T18" fmla="*/ 57 w 4608"/>
                <a:gd name="T19" fmla="*/ 10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08"/>
                <a:gd name="T31" fmla="*/ 0 h 768"/>
                <a:gd name="T32" fmla="*/ 4608 w 4608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Freeform 28"/>
            <p:cNvSpPr>
              <a:spLocks/>
            </p:cNvSpPr>
            <p:nvPr/>
          </p:nvSpPr>
          <p:spPr bwMode="auto">
            <a:xfrm>
              <a:off x="3258" y="2863"/>
              <a:ext cx="1082" cy="180"/>
            </a:xfrm>
            <a:custGeom>
              <a:avLst/>
              <a:gdLst>
                <a:gd name="T0" fmla="*/ 57 w 4608"/>
                <a:gd name="T1" fmla="*/ 10 h 768"/>
                <a:gd name="T2" fmla="*/ 60 w 4608"/>
                <a:gd name="T3" fmla="*/ 8 h 768"/>
                <a:gd name="T4" fmla="*/ 60 w 4608"/>
                <a:gd name="T5" fmla="*/ 3 h 768"/>
                <a:gd name="T6" fmla="*/ 57 w 4608"/>
                <a:gd name="T7" fmla="*/ 0 h 768"/>
                <a:gd name="T8" fmla="*/ 3 w 4608"/>
                <a:gd name="T9" fmla="*/ 0 h 768"/>
                <a:gd name="T10" fmla="*/ 0 w 4608"/>
                <a:gd name="T11" fmla="*/ 3 h 768"/>
                <a:gd name="T12" fmla="*/ 0 w 4608"/>
                <a:gd name="T13" fmla="*/ 8 h 768"/>
                <a:gd name="T14" fmla="*/ 3 w 4608"/>
                <a:gd name="T15" fmla="*/ 10 h 768"/>
                <a:gd name="T16" fmla="*/ 3 w 4608"/>
                <a:gd name="T17" fmla="*/ 10 h 768"/>
                <a:gd name="T18" fmla="*/ 57 w 4608"/>
                <a:gd name="T19" fmla="*/ 10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08"/>
                <a:gd name="T31" fmla="*/ 0 h 768"/>
                <a:gd name="T32" fmla="*/ 4608 w 4608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Rectangle 29"/>
            <p:cNvSpPr>
              <a:spLocks noChangeArrowheads="1"/>
            </p:cNvSpPr>
            <p:nvPr/>
          </p:nvSpPr>
          <p:spPr bwMode="auto">
            <a:xfrm>
              <a:off x="3483" y="2899"/>
              <a:ext cx="52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LinearSum</a:t>
              </a:r>
              <a:endParaRPr lang="en-US"/>
            </a:p>
          </p:txBody>
        </p:sp>
        <p:sp>
          <p:nvSpPr>
            <p:cNvPr id="24604" name="Rectangle 30"/>
            <p:cNvSpPr>
              <a:spLocks noChangeArrowheads="1"/>
            </p:cNvSpPr>
            <p:nvPr/>
          </p:nvSpPr>
          <p:spPr bwMode="auto">
            <a:xfrm>
              <a:off x="3919" y="2899"/>
              <a:ext cx="7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/>
            </a:p>
          </p:txBody>
        </p:sp>
        <p:sp>
          <p:nvSpPr>
            <p:cNvPr id="24605" name="Rectangle 31"/>
            <p:cNvSpPr>
              <a:spLocks noChangeArrowheads="1"/>
            </p:cNvSpPr>
            <p:nvPr/>
          </p:nvSpPr>
          <p:spPr bwMode="auto">
            <a:xfrm>
              <a:off x="3949" y="2899"/>
              <a:ext cx="10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24606" name="Rectangle 32"/>
            <p:cNvSpPr>
              <a:spLocks noChangeArrowheads="1"/>
            </p:cNvSpPr>
            <p:nvPr/>
          </p:nvSpPr>
          <p:spPr bwMode="auto">
            <a:xfrm>
              <a:off x="4009" y="2899"/>
              <a:ext cx="7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/>
            </a:p>
          </p:txBody>
        </p:sp>
        <p:sp>
          <p:nvSpPr>
            <p:cNvPr id="24607" name="Rectangle 33"/>
            <p:cNvSpPr>
              <a:spLocks noChangeArrowheads="1"/>
            </p:cNvSpPr>
            <p:nvPr/>
          </p:nvSpPr>
          <p:spPr bwMode="auto">
            <a:xfrm>
              <a:off x="4035" y="2899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2</a:t>
              </a:r>
              <a:endParaRPr lang="en-US"/>
            </a:p>
          </p:txBody>
        </p:sp>
        <p:sp>
          <p:nvSpPr>
            <p:cNvPr id="24608" name="Rectangle 34"/>
            <p:cNvSpPr>
              <a:spLocks noChangeArrowheads="1"/>
            </p:cNvSpPr>
            <p:nvPr/>
          </p:nvSpPr>
          <p:spPr bwMode="auto">
            <a:xfrm>
              <a:off x="4084" y="2899"/>
              <a:ext cx="7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/>
            </a:p>
          </p:txBody>
        </p:sp>
        <p:sp>
          <p:nvSpPr>
            <p:cNvPr id="24609" name="Freeform 35"/>
            <p:cNvSpPr>
              <a:spLocks/>
            </p:cNvSpPr>
            <p:nvPr/>
          </p:nvSpPr>
          <p:spPr bwMode="auto">
            <a:xfrm>
              <a:off x="3168" y="2502"/>
              <a:ext cx="1082" cy="180"/>
            </a:xfrm>
            <a:custGeom>
              <a:avLst/>
              <a:gdLst>
                <a:gd name="T0" fmla="*/ 57 w 4608"/>
                <a:gd name="T1" fmla="*/ 10 h 768"/>
                <a:gd name="T2" fmla="*/ 60 w 4608"/>
                <a:gd name="T3" fmla="*/ 8 h 768"/>
                <a:gd name="T4" fmla="*/ 60 w 4608"/>
                <a:gd name="T5" fmla="*/ 3 h 768"/>
                <a:gd name="T6" fmla="*/ 57 w 4608"/>
                <a:gd name="T7" fmla="*/ 0 h 768"/>
                <a:gd name="T8" fmla="*/ 3 w 4608"/>
                <a:gd name="T9" fmla="*/ 0 h 768"/>
                <a:gd name="T10" fmla="*/ 0 w 4608"/>
                <a:gd name="T11" fmla="*/ 3 h 768"/>
                <a:gd name="T12" fmla="*/ 0 w 4608"/>
                <a:gd name="T13" fmla="*/ 3 h 768"/>
                <a:gd name="T14" fmla="*/ 0 w 4608"/>
                <a:gd name="T15" fmla="*/ 8 h 768"/>
                <a:gd name="T16" fmla="*/ 3 w 4608"/>
                <a:gd name="T17" fmla="*/ 10 h 768"/>
                <a:gd name="T18" fmla="*/ 3 w 4608"/>
                <a:gd name="T19" fmla="*/ 10 h 768"/>
                <a:gd name="T20" fmla="*/ 57 w 4608"/>
                <a:gd name="T21" fmla="*/ 10 h 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08"/>
                <a:gd name="T34" fmla="*/ 0 h 768"/>
                <a:gd name="T35" fmla="*/ 4608 w 4608"/>
                <a:gd name="T36" fmla="*/ 768 h 7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Freeform 36"/>
            <p:cNvSpPr>
              <a:spLocks/>
            </p:cNvSpPr>
            <p:nvPr/>
          </p:nvSpPr>
          <p:spPr bwMode="auto">
            <a:xfrm>
              <a:off x="3168" y="2502"/>
              <a:ext cx="1082" cy="180"/>
            </a:xfrm>
            <a:custGeom>
              <a:avLst/>
              <a:gdLst>
                <a:gd name="T0" fmla="*/ 57 w 4608"/>
                <a:gd name="T1" fmla="*/ 10 h 768"/>
                <a:gd name="T2" fmla="*/ 60 w 4608"/>
                <a:gd name="T3" fmla="*/ 8 h 768"/>
                <a:gd name="T4" fmla="*/ 60 w 4608"/>
                <a:gd name="T5" fmla="*/ 3 h 768"/>
                <a:gd name="T6" fmla="*/ 57 w 4608"/>
                <a:gd name="T7" fmla="*/ 0 h 768"/>
                <a:gd name="T8" fmla="*/ 3 w 4608"/>
                <a:gd name="T9" fmla="*/ 0 h 768"/>
                <a:gd name="T10" fmla="*/ 0 w 4608"/>
                <a:gd name="T11" fmla="*/ 3 h 768"/>
                <a:gd name="T12" fmla="*/ 0 w 4608"/>
                <a:gd name="T13" fmla="*/ 3 h 768"/>
                <a:gd name="T14" fmla="*/ 0 w 4608"/>
                <a:gd name="T15" fmla="*/ 8 h 768"/>
                <a:gd name="T16" fmla="*/ 3 w 4608"/>
                <a:gd name="T17" fmla="*/ 10 h 768"/>
                <a:gd name="T18" fmla="*/ 3 w 4608"/>
                <a:gd name="T19" fmla="*/ 10 h 768"/>
                <a:gd name="T20" fmla="*/ 57 w 4608"/>
                <a:gd name="T21" fmla="*/ 10 h 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08"/>
                <a:gd name="T34" fmla="*/ 0 h 768"/>
                <a:gd name="T35" fmla="*/ 4608 w 4608"/>
                <a:gd name="T36" fmla="*/ 768 h 7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Rectangle 37"/>
            <p:cNvSpPr>
              <a:spLocks noChangeArrowheads="1"/>
            </p:cNvSpPr>
            <p:nvPr/>
          </p:nvSpPr>
          <p:spPr bwMode="auto">
            <a:xfrm>
              <a:off x="3393" y="2539"/>
              <a:ext cx="52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LinearSum</a:t>
              </a:r>
              <a:endParaRPr lang="en-US"/>
            </a:p>
          </p:txBody>
        </p:sp>
        <p:sp>
          <p:nvSpPr>
            <p:cNvPr id="24612" name="Rectangle 38"/>
            <p:cNvSpPr>
              <a:spLocks noChangeArrowheads="1"/>
            </p:cNvSpPr>
            <p:nvPr/>
          </p:nvSpPr>
          <p:spPr bwMode="auto">
            <a:xfrm>
              <a:off x="3829" y="2539"/>
              <a:ext cx="7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/>
            </a:p>
          </p:txBody>
        </p:sp>
        <p:sp>
          <p:nvSpPr>
            <p:cNvPr id="24613" name="Rectangle 39"/>
            <p:cNvSpPr>
              <a:spLocks noChangeArrowheads="1"/>
            </p:cNvSpPr>
            <p:nvPr/>
          </p:nvSpPr>
          <p:spPr bwMode="auto">
            <a:xfrm>
              <a:off x="3859" y="2539"/>
              <a:ext cx="10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24614" name="Rectangle 40"/>
            <p:cNvSpPr>
              <a:spLocks noChangeArrowheads="1"/>
            </p:cNvSpPr>
            <p:nvPr/>
          </p:nvSpPr>
          <p:spPr bwMode="auto">
            <a:xfrm>
              <a:off x="3919" y="2539"/>
              <a:ext cx="7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/>
            </a:p>
          </p:txBody>
        </p:sp>
        <p:sp>
          <p:nvSpPr>
            <p:cNvPr id="24615" name="Rectangle 41"/>
            <p:cNvSpPr>
              <a:spLocks noChangeArrowheads="1"/>
            </p:cNvSpPr>
            <p:nvPr/>
          </p:nvSpPr>
          <p:spPr bwMode="auto">
            <a:xfrm>
              <a:off x="3945" y="2539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3</a:t>
              </a:r>
              <a:endParaRPr lang="en-US"/>
            </a:p>
          </p:txBody>
        </p:sp>
        <p:sp>
          <p:nvSpPr>
            <p:cNvPr id="24616" name="Rectangle 42"/>
            <p:cNvSpPr>
              <a:spLocks noChangeArrowheads="1"/>
            </p:cNvSpPr>
            <p:nvPr/>
          </p:nvSpPr>
          <p:spPr bwMode="auto">
            <a:xfrm>
              <a:off x="3994" y="2539"/>
              <a:ext cx="7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/>
            </a:p>
          </p:txBody>
        </p:sp>
        <p:sp>
          <p:nvSpPr>
            <p:cNvPr id="24617" name="Freeform 43"/>
            <p:cNvSpPr>
              <a:spLocks/>
            </p:cNvSpPr>
            <p:nvPr/>
          </p:nvSpPr>
          <p:spPr bwMode="auto">
            <a:xfrm>
              <a:off x="3078" y="2141"/>
              <a:ext cx="1082" cy="181"/>
            </a:xfrm>
            <a:custGeom>
              <a:avLst/>
              <a:gdLst>
                <a:gd name="T0" fmla="*/ 57 w 4608"/>
                <a:gd name="T1" fmla="*/ 10 h 768"/>
                <a:gd name="T2" fmla="*/ 60 w 4608"/>
                <a:gd name="T3" fmla="*/ 8 h 768"/>
                <a:gd name="T4" fmla="*/ 60 w 4608"/>
                <a:gd name="T5" fmla="*/ 8 h 768"/>
                <a:gd name="T6" fmla="*/ 60 w 4608"/>
                <a:gd name="T7" fmla="*/ 3 h 768"/>
                <a:gd name="T8" fmla="*/ 57 w 4608"/>
                <a:gd name="T9" fmla="*/ 0 h 768"/>
                <a:gd name="T10" fmla="*/ 57 w 4608"/>
                <a:gd name="T11" fmla="*/ 0 h 768"/>
                <a:gd name="T12" fmla="*/ 3 w 4608"/>
                <a:gd name="T13" fmla="*/ 0 h 768"/>
                <a:gd name="T14" fmla="*/ 0 w 4608"/>
                <a:gd name="T15" fmla="*/ 3 h 768"/>
                <a:gd name="T16" fmla="*/ 0 w 4608"/>
                <a:gd name="T17" fmla="*/ 3 h 768"/>
                <a:gd name="T18" fmla="*/ 0 w 4608"/>
                <a:gd name="T19" fmla="*/ 8 h 768"/>
                <a:gd name="T20" fmla="*/ 3 w 4608"/>
                <a:gd name="T21" fmla="*/ 10 h 768"/>
                <a:gd name="T22" fmla="*/ 3 w 4608"/>
                <a:gd name="T23" fmla="*/ 10 h 768"/>
                <a:gd name="T24" fmla="*/ 57 w 4608"/>
                <a:gd name="T25" fmla="*/ 10 h 7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08"/>
                <a:gd name="T40" fmla="*/ 0 h 768"/>
                <a:gd name="T41" fmla="*/ 4608 w 4608"/>
                <a:gd name="T42" fmla="*/ 768 h 76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Freeform 44"/>
            <p:cNvSpPr>
              <a:spLocks/>
            </p:cNvSpPr>
            <p:nvPr/>
          </p:nvSpPr>
          <p:spPr bwMode="auto">
            <a:xfrm>
              <a:off x="3078" y="2141"/>
              <a:ext cx="1082" cy="181"/>
            </a:xfrm>
            <a:custGeom>
              <a:avLst/>
              <a:gdLst>
                <a:gd name="T0" fmla="*/ 57 w 4608"/>
                <a:gd name="T1" fmla="*/ 10 h 768"/>
                <a:gd name="T2" fmla="*/ 60 w 4608"/>
                <a:gd name="T3" fmla="*/ 8 h 768"/>
                <a:gd name="T4" fmla="*/ 60 w 4608"/>
                <a:gd name="T5" fmla="*/ 8 h 768"/>
                <a:gd name="T6" fmla="*/ 60 w 4608"/>
                <a:gd name="T7" fmla="*/ 3 h 768"/>
                <a:gd name="T8" fmla="*/ 57 w 4608"/>
                <a:gd name="T9" fmla="*/ 0 h 768"/>
                <a:gd name="T10" fmla="*/ 57 w 4608"/>
                <a:gd name="T11" fmla="*/ 0 h 768"/>
                <a:gd name="T12" fmla="*/ 3 w 4608"/>
                <a:gd name="T13" fmla="*/ 0 h 768"/>
                <a:gd name="T14" fmla="*/ 0 w 4608"/>
                <a:gd name="T15" fmla="*/ 3 h 768"/>
                <a:gd name="T16" fmla="*/ 0 w 4608"/>
                <a:gd name="T17" fmla="*/ 3 h 768"/>
                <a:gd name="T18" fmla="*/ 0 w 4608"/>
                <a:gd name="T19" fmla="*/ 8 h 768"/>
                <a:gd name="T20" fmla="*/ 3 w 4608"/>
                <a:gd name="T21" fmla="*/ 10 h 768"/>
                <a:gd name="T22" fmla="*/ 3 w 4608"/>
                <a:gd name="T23" fmla="*/ 10 h 768"/>
                <a:gd name="T24" fmla="*/ 57 w 4608"/>
                <a:gd name="T25" fmla="*/ 10 h 7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08"/>
                <a:gd name="T40" fmla="*/ 0 h 768"/>
                <a:gd name="T41" fmla="*/ 4608 w 4608"/>
                <a:gd name="T42" fmla="*/ 768 h 76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08" h="768">
                  <a:moveTo>
                    <a:pt x="4416" y="768"/>
                  </a:moveTo>
                  <a:cubicBezTo>
                    <a:pt x="4522" y="768"/>
                    <a:pt x="4608" y="682"/>
                    <a:pt x="4608" y="576"/>
                  </a:cubicBezTo>
                  <a:lnTo>
                    <a:pt x="4608" y="192"/>
                  </a:lnTo>
                  <a:cubicBezTo>
                    <a:pt x="4608" y="86"/>
                    <a:pt x="4522" y="0"/>
                    <a:pt x="441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lnTo>
                    <a:pt x="4416" y="768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Rectangle 45"/>
            <p:cNvSpPr>
              <a:spLocks noChangeArrowheads="1"/>
            </p:cNvSpPr>
            <p:nvPr/>
          </p:nvSpPr>
          <p:spPr bwMode="auto">
            <a:xfrm>
              <a:off x="3303" y="2178"/>
              <a:ext cx="52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LinearSum</a:t>
              </a:r>
              <a:endParaRPr lang="en-US"/>
            </a:p>
          </p:txBody>
        </p:sp>
        <p:sp>
          <p:nvSpPr>
            <p:cNvPr id="24620" name="Rectangle 46"/>
            <p:cNvSpPr>
              <a:spLocks noChangeArrowheads="1"/>
            </p:cNvSpPr>
            <p:nvPr/>
          </p:nvSpPr>
          <p:spPr bwMode="auto">
            <a:xfrm>
              <a:off x="3739" y="2178"/>
              <a:ext cx="7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(</a:t>
              </a:r>
              <a:endParaRPr lang="en-US"/>
            </a:p>
          </p:txBody>
        </p:sp>
        <p:sp>
          <p:nvSpPr>
            <p:cNvPr id="24621" name="Rectangle 47"/>
            <p:cNvSpPr>
              <a:spLocks noChangeArrowheads="1"/>
            </p:cNvSpPr>
            <p:nvPr/>
          </p:nvSpPr>
          <p:spPr bwMode="auto">
            <a:xfrm>
              <a:off x="3769" y="2178"/>
              <a:ext cx="10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24622" name="Rectangle 48"/>
            <p:cNvSpPr>
              <a:spLocks noChangeArrowheads="1"/>
            </p:cNvSpPr>
            <p:nvPr/>
          </p:nvSpPr>
          <p:spPr bwMode="auto">
            <a:xfrm>
              <a:off x="3829" y="2178"/>
              <a:ext cx="7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,</a:t>
              </a:r>
              <a:endParaRPr lang="en-US"/>
            </a:p>
          </p:txBody>
        </p:sp>
        <p:sp>
          <p:nvSpPr>
            <p:cNvPr id="24623" name="Rectangle 49"/>
            <p:cNvSpPr>
              <a:spLocks noChangeArrowheads="1"/>
            </p:cNvSpPr>
            <p:nvPr/>
          </p:nvSpPr>
          <p:spPr bwMode="auto">
            <a:xfrm>
              <a:off x="3855" y="2178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  <p:sp>
          <p:nvSpPr>
            <p:cNvPr id="24624" name="Rectangle 50"/>
            <p:cNvSpPr>
              <a:spLocks noChangeArrowheads="1"/>
            </p:cNvSpPr>
            <p:nvPr/>
          </p:nvSpPr>
          <p:spPr bwMode="auto">
            <a:xfrm>
              <a:off x="3904" y="2178"/>
              <a:ext cx="7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)</a:t>
              </a:r>
              <a:endParaRPr lang="en-US"/>
            </a:p>
          </p:txBody>
        </p:sp>
        <p:sp>
          <p:nvSpPr>
            <p:cNvPr id="24625" name="Line 51"/>
            <p:cNvSpPr>
              <a:spLocks noChangeShapeType="1"/>
            </p:cNvSpPr>
            <p:nvPr/>
          </p:nvSpPr>
          <p:spPr bwMode="auto">
            <a:xfrm>
              <a:off x="3529" y="1961"/>
              <a:ext cx="67" cy="13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6" name="Freeform 52"/>
            <p:cNvSpPr>
              <a:spLocks/>
            </p:cNvSpPr>
            <p:nvPr/>
          </p:nvSpPr>
          <p:spPr bwMode="auto">
            <a:xfrm>
              <a:off x="3577" y="2083"/>
              <a:ext cx="42" cy="58"/>
            </a:xfrm>
            <a:custGeom>
              <a:avLst/>
              <a:gdLst>
                <a:gd name="T0" fmla="*/ 34 w 42"/>
                <a:gd name="T1" fmla="*/ 0 h 58"/>
                <a:gd name="T2" fmla="*/ 42 w 42"/>
                <a:gd name="T3" fmla="*/ 58 h 58"/>
                <a:gd name="T4" fmla="*/ 0 w 42"/>
                <a:gd name="T5" fmla="*/ 17 h 58"/>
                <a:gd name="T6" fmla="*/ 34 w 42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58"/>
                <a:gd name="T14" fmla="*/ 42 w 4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58">
                  <a:moveTo>
                    <a:pt x="34" y="0"/>
                  </a:moveTo>
                  <a:lnTo>
                    <a:pt x="42" y="58"/>
                  </a:lnTo>
                  <a:lnTo>
                    <a:pt x="0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7" name="Line 53"/>
            <p:cNvSpPr>
              <a:spLocks noChangeShapeType="1"/>
            </p:cNvSpPr>
            <p:nvPr/>
          </p:nvSpPr>
          <p:spPr bwMode="auto">
            <a:xfrm>
              <a:off x="3619" y="2322"/>
              <a:ext cx="67" cy="13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Freeform 54"/>
            <p:cNvSpPr>
              <a:spLocks/>
            </p:cNvSpPr>
            <p:nvPr/>
          </p:nvSpPr>
          <p:spPr bwMode="auto">
            <a:xfrm>
              <a:off x="3668" y="2444"/>
              <a:ext cx="41" cy="58"/>
            </a:xfrm>
            <a:custGeom>
              <a:avLst/>
              <a:gdLst>
                <a:gd name="T0" fmla="*/ 33 w 41"/>
                <a:gd name="T1" fmla="*/ 0 h 58"/>
                <a:gd name="T2" fmla="*/ 41 w 41"/>
                <a:gd name="T3" fmla="*/ 58 h 58"/>
                <a:gd name="T4" fmla="*/ 0 w 41"/>
                <a:gd name="T5" fmla="*/ 16 h 58"/>
                <a:gd name="T6" fmla="*/ 33 w 41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58"/>
                <a:gd name="T14" fmla="*/ 41 w 41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58">
                  <a:moveTo>
                    <a:pt x="33" y="0"/>
                  </a:moveTo>
                  <a:lnTo>
                    <a:pt x="41" y="58"/>
                  </a:lnTo>
                  <a:lnTo>
                    <a:pt x="0" y="1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9" name="Line 55"/>
            <p:cNvSpPr>
              <a:spLocks noChangeShapeType="1"/>
            </p:cNvSpPr>
            <p:nvPr/>
          </p:nvSpPr>
          <p:spPr bwMode="auto">
            <a:xfrm>
              <a:off x="3709" y="2682"/>
              <a:ext cx="67" cy="13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0" name="Freeform 56"/>
            <p:cNvSpPr>
              <a:spLocks/>
            </p:cNvSpPr>
            <p:nvPr/>
          </p:nvSpPr>
          <p:spPr bwMode="auto">
            <a:xfrm>
              <a:off x="3758" y="2804"/>
              <a:ext cx="41" cy="59"/>
            </a:xfrm>
            <a:custGeom>
              <a:avLst/>
              <a:gdLst>
                <a:gd name="T0" fmla="*/ 33 w 41"/>
                <a:gd name="T1" fmla="*/ 0 h 59"/>
                <a:gd name="T2" fmla="*/ 41 w 41"/>
                <a:gd name="T3" fmla="*/ 59 h 59"/>
                <a:gd name="T4" fmla="*/ 0 w 41"/>
                <a:gd name="T5" fmla="*/ 17 h 59"/>
                <a:gd name="T6" fmla="*/ 33 w 4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59"/>
                <a:gd name="T14" fmla="*/ 41 w 4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59">
                  <a:moveTo>
                    <a:pt x="33" y="0"/>
                  </a:moveTo>
                  <a:lnTo>
                    <a:pt x="41" y="59"/>
                  </a:lnTo>
                  <a:lnTo>
                    <a:pt x="0" y="1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Line 57"/>
            <p:cNvSpPr>
              <a:spLocks noChangeShapeType="1"/>
            </p:cNvSpPr>
            <p:nvPr/>
          </p:nvSpPr>
          <p:spPr bwMode="auto">
            <a:xfrm>
              <a:off x="3799" y="3043"/>
              <a:ext cx="67" cy="13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Freeform 58"/>
            <p:cNvSpPr>
              <a:spLocks/>
            </p:cNvSpPr>
            <p:nvPr/>
          </p:nvSpPr>
          <p:spPr bwMode="auto">
            <a:xfrm>
              <a:off x="3848" y="3165"/>
              <a:ext cx="41" cy="58"/>
            </a:xfrm>
            <a:custGeom>
              <a:avLst/>
              <a:gdLst>
                <a:gd name="T0" fmla="*/ 33 w 41"/>
                <a:gd name="T1" fmla="*/ 0 h 58"/>
                <a:gd name="T2" fmla="*/ 41 w 41"/>
                <a:gd name="T3" fmla="*/ 58 h 58"/>
                <a:gd name="T4" fmla="*/ 0 w 41"/>
                <a:gd name="T5" fmla="*/ 17 h 58"/>
                <a:gd name="T6" fmla="*/ 33 w 41"/>
                <a:gd name="T7" fmla="*/ 0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"/>
                <a:gd name="T13" fmla="*/ 0 h 58"/>
                <a:gd name="T14" fmla="*/ 41 w 41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" h="58">
                  <a:moveTo>
                    <a:pt x="33" y="0"/>
                  </a:moveTo>
                  <a:lnTo>
                    <a:pt x="41" y="58"/>
                  </a:lnTo>
                  <a:lnTo>
                    <a:pt x="0" y="17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3" name="Rectangle 59"/>
            <p:cNvSpPr>
              <a:spLocks noChangeArrowheads="1"/>
            </p:cNvSpPr>
            <p:nvPr/>
          </p:nvSpPr>
          <p:spPr bwMode="auto">
            <a:xfrm>
              <a:off x="3615" y="1998"/>
              <a:ext cx="19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call</a:t>
              </a:r>
              <a:endParaRPr lang="en-US"/>
            </a:p>
          </p:txBody>
        </p:sp>
        <p:sp>
          <p:nvSpPr>
            <p:cNvPr id="24634" name="Rectangle 60"/>
            <p:cNvSpPr>
              <a:spLocks noChangeArrowheads="1"/>
            </p:cNvSpPr>
            <p:nvPr/>
          </p:nvSpPr>
          <p:spPr bwMode="auto">
            <a:xfrm>
              <a:off x="3727" y="2358"/>
              <a:ext cx="19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call</a:t>
              </a:r>
              <a:endParaRPr lang="en-US"/>
            </a:p>
          </p:txBody>
        </p:sp>
        <p:sp>
          <p:nvSpPr>
            <p:cNvPr id="24635" name="Rectangle 61"/>
            <p:cNvSpPr>
              <a:spLocks noChangeArrowheads="1"/>
            </p:cNvSpPr>
            <p:nvPr/>
          </p:nvSpPr>
          <p:spPr bwMode="auto">
            <a:xfrm>
              <a:off x="3806" y="2719"/>
              <a:ext cx="19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call</a:t>
              </a:r>
              <a:endParaRPr lang="en-US"/>
            </a:p>
          </p:txBody>
        </p:sp>
        <p:sp>
          <p:nvSpPr>
            <p:cNvPr id="24636" name="Rectangle 62"/>
            <p:cNvSpPr>
              <a:spLocks noChangeArrowheads="1"/>
            </p:cNvSpPr>
            <p:nvPr/>
          </p:nvSpPr>
          <p:spPr bwMode="auto">
            <a:xfrm>
              <a:off x="3919" y="3087"/>
              <a:ext cx="19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call</a:t>
              </a:r>
              <a:endParaRPr lang="en-US"/>
            </a:p>
          </p:txBody>
        </p:sp>
        <p:sp>
          <p:nvSpPr>
            <p:cNvPr id="24637" name="Freeform 63"/>
            <p:cNvSpPr>
              <a:spLocks/>
            </p:cNvSpPr>
            <p:nvPr/>
          </p:nvSpPr>
          <p:spPr bwMode="auto">
            <a:xfrm>
              <a:off x="4391" y="2949"/>
              <a:ext cx="147" cy="364"/>
            </a:xfrm>
            <a:custGeom>
              <a:avLst/>
              <a:gdLst>
                <a:gd name="T0" fmla="*/ 39 w 147"/>
                <a:gd name="T1" fmla="*/ 364 h 364"/>
                <a:gd name="T2" fmla="*/ 0 w 147"/>
                <a:gd name="T3" fmla="*/ 0 h 364"/>
                <a:gd name="T4" fmla="*/ 0 60000 65536"/>
                <a:gd name="T5" fmla="*/ 0 60000 65536"/>
                <a:gd name="T6" fmla="*/ 0 w 147"/>
                <a:gd name="T7" fmla="*/ 0 h 364"/>
                <a:gd name="T8" fmla="*/ 147 w 147"/>
                <a:gd name="T9" fmla="*/ 364 h 3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7" h="364">
                  <a:moveTo>
                    <a:pt x="39" y="364"/>
                  </a:moveTo>
                  <a:cubicBezTo>
                    <a:pt x="147" y="163"/>
                    <a:pt x="131" y="9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8" name="Freeform 64"/>
            <p:cNvSpPr>
              <a:spLocks/>
            </p:cNvSpPr>
            <p:nvPr/>
          </p:nvSpPr>
          <p:spPr bwMode="auto">
            <a:xfrm>
              <a:off x="4340" y="2931"/>
              <a:ext cx="57" cy="37"/>
            </a:xfrm>
            <a:custGeom>
              <a:avLst/>
              <a:gdLst>
                <a:gd name="T0" fmla="*/ 57 w 57"/>
                <a:gd name="T1" fmla="*/ 37 h 37"/>
                <a:gd name="T2" fmla="*/ 0 w 57"/>
                <a:gd name="T3" fmla="*/ 22 h 37"/>
                <a:gd name="T4" fmla="*/ 55 w 57"/>
                <a:gd name="T5" fmla="*/ 0 h 37"/>
                <a:gd name="T6" fmla="*/ 57 w 57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37"/>
                <a:gd name="T14" fmla="*/ 57 w 5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37">
                  <a:moveTo>
                    <a:pt x="57" y="37"/>
                  </a:moveTo>
                  <a:lnTo>
                    <a:pt x="0" y="22"/>
                  </a:lnTo>
                  <a:lnTo>
                    <a:pt x="55" y="0"/>
                  </a:lnTo>
                  <a:lnTo>
                    <a:pt x="57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9" name="Freeform 65"/>
            <p:cNvSpPr>
              <a:spLocks/>
            </p:cNvSpPr>
            <p:nvPr/>
          </p:nvSpPr>
          <p:spPr bwMode="auto">
            <a:xfrm>
              <a:off x="4301" y="2589"/>
              <a:ext cx="147" cy="364"/>
            </a:xfrm>
            <a:custGeom>
              <a:avLst/>
              <a:gdLst>
                <a:gd name="T0" fmla="*/ 39 w 147"/>
                <a:gd name="T1" fmla="*/ 364 h 364"/>
                <a:gd name="T2" fmla="*/ 0 w 147"/>
                <a:gd name="T3" fmla="*/ 0 h 364"/>
                <a:gd name="T4" fmla="*/ 0 60000 65536"/>
                <a:gd name="T5" fmla="*/ 0 60000 65536"/>
                <a:gd name="T6" fmla="*/ 0 w 147"/>
                <a:gd name="T7" fmla="*/ 0 h 364"/>
                <a:gd name="T8" fmla="*/ 147 w 147"/>
                <a:gd name="T9" fmla="*/ 364 h 3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7" h="364">
                  <a:moveTo>
                    <a:pt x="39" y="364"/>
                  </a:moveTo>
                  <a:cubicBezTo>
                    <a:pt x="147" y="162"/>
                    <a:pt x="131" y="9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Freeform 66"/>
            <p:cNvSpPr>
              <a:spLocks/>
            </p:cNvSpPr>
            <p:nvPr/>
          </p:nvSpPr>
          <p:spPr bwMode="auto">
            <a:xfrm>
              <a:off x="4250" y="2570"/>
              <a:ext cx="57" cy="37"/>
            </a:xfrm>
            <a:custGeom>
              <a:avLst/>
              <a:gdLst>
                <a:gd name="T0" fmla="*/ 57 w 57"/>
                <a:gd name="T1" fmla="*/ 37 h 37"/>
                <a:gd name="T2" fmla="*/ 0 w 57"/>
                <a:gd name="T3" fmla="*/ 22 h 37"/>
                <a:gd name="T4" fmla="*/ 55 w 57"/>
                <a:gd name="T5" fmla="*/ 0 h 37"/>
                <a:gd name="T6" fmla="*/ 57 w 57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37"/>
                <a:gd name="T14" fmla="*/ 57 w 5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37">
                  <a:moveTo>
                    <a:pt x="57" y="37"/>
                  </a:moveTo>
                  <a:lnTo>
                    <a:pt x="0" y="22"/>
                  </a:lnTo>
                  <a:lnTo>
                    <a:pt x="55" y="0"/>
                  </a:lnTo>
                  <a:lnTo>
                    <a:pt x="57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1" name="Freeform 67"/>
            <p:cNvSpPr>
              <a:spLocks/>
            </p:cNvSpPr>
            <p:nvPr/>
          </p:nvSpPr>
          <p:spPr bwMode="auto">
            <a:xfrm>
              <a:off x="4211" y="2228"/>
              <a:ext cx="147" cy="364"/>
            </a:xfrm>
            <a:custGeom>
              <a:avLst/>
              <a:gdLst>
                <a:gd name="T0" fmla="*/ 39 w 147"/>
                <a:gd name="T1" fmla="*/ 364 h 364"/>
                <a:gd name="T2" fmla="*/ 0 w 147"/>
                <a:gd name="T3" fmla="*/ 0 h 364"/>
                <a:gd name="T4" fmla="*/ 0 60000 65536"/>
                <a:gd name="T5" fmla="*/ 0 60000 65536"/>
                <a:gd name="T6" fmla="*/ 0 w 147"/>
                <a:gd name="T7" fmla="*/ 0 h 364"/>
                <a:gd name="T8" fmla="*/ 147 w 147"/>
                <a:gd name="T9" fmla="*/ 364 h 3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7" h="364">
                  <a:moveTo>
                    <a:pt x="39" y="364"/>
                  </a:moveTo>
                  <a:cubicBezTo>
                    <a:pt x="147" y="162"/>
                    <a:pt x="130" y="9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2" name="Freeform 68"/>
            <p:cNvSpPr>
              <a:spLocks/>
            </p:cNvSpPr>
            <p:nvPr/>
          </p:nvSpPr>
          <p:spPr bwMode="auto">
            <a:xfrm>
              <a:off x="4160" y="2209"/>
              <a:ext cx="57" cy="38"/>
            </a:xfrm>
            <a:custGeom>
              <a:avLst/>
              <a:gdLst>
                <a:gd name="T0" fmla="*/ 57 w 57"/>
                <a:gd name="T1" fmla="*/ 38 h 38"/>
                <a:gd name="T2" fmla="*/ 0 w 57"/>
                <a:gd name="T3" fmla="*/ 23 h 38"/>
                <a:gd name="T4" fmla="*/ 55 w 57"/>
                <a:gd name="T5" fmla="*/ 0 h 38"/>
                <a:gd name="T6" fmla="*/ 57 w 57"/>
                <a:gd name="T7" fmla="*/ 38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38"/>
                <a:gd name="T14" fmla="*/ 57 w 57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38">
                  <a:moveTo>
                    <a:pt x="57" y="38"/>
                  </a:moveTo>
                  <a:lnTo>
                    <a:pt x="0" y="23"/>
                  </a:lnTo>
                  <a:lnTo>
                    <a:pt x="55" y="0"/>
                  </a:lnTo>
                  <a:lnTo>
                    <a:pt x="57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3" name="Freeform 69"/>
            <p:cNvSpPr>
              <a:spLocks/>
            </p:cNvSpPr>
            <p:nvPr/>
          </p:nvSpPr>
          <p:spPr bwMode="auto">
            <a:xfrm>
              <a:off x="4121" y="1868"/>
              <a:ext cx="147" cy="364"/>
            </a:xfrm>
            <a:custGeom>
              <a:avLst/>
              <a:gdLst>
                <a:gd name="T0" fmla="*/ 39 w 147"/>
                <a:gd name="T1" fmla="*/ 364 h 364"/>
                <a:gd name="T2" fmla="*/ 0 w 147"/>
                <a:gd name="T3" fmla="*/ 0 h 364"/>
                <a:gd name="T4" fmla="*/ 0 60000 65536"/>
                <a:gd name="T5" fmla="*/ 0 60000 65536"/>
                <a:gd name="T6" fmla="*/ 0 w 147"/>
                <a:gd name="T7" fmla="*/ 0 h 364"/>
                <a:gd name="T8" fmla="*/ 147 w 147"/>
                <a:gd name="T9" fmla="*/ 364 h 3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7" h="364">
                  <a:moveTo>
                    <a:pt x="39" y="364"/>
                  </a:moveTo>
                  <a:cubicBezTo>
                    <a:pt x="147" y="162"/>
                    <a:pt x="130" y="8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4" name="Freeform 70"/>
            <p:cNvSpPr>
              <a:spLocks/>
            </p:cNvSpPr>
            <p:nvPr/>
          </p:nvSpPr>
          <p:spPr bwMode="auto">
            <a:xfrm>
              <a:off x="4070" y="1849"/>
              <a:ext cx="57" cy="37"/>
            </a:xfrm>
            <a:custGeom>
              <a:avLst/>
              <a:gdLst>
                <a:gd name="T0" fmla="*/ 57 w 57"/>
                <a:gd name="T1" fmla="*/ 37 h 37"/>
                <a:gd name="T2" fmla="*/ 0 w 57"/>
                <a:gd name="T3" fmla="*/ 22 h 37"/>
                <a:gd name="T4" fmla="*/ 54 w 57"/>
                <a:gd name="T5" fmla="*/ 0 h 37"/>
                <a:gd name="T6" fmla="*/ 57 w 57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37"/>
                <a:gd name="T14" fmla="*/ 57 w 5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37">
                  <a:moveTo>
                    <a:pt x="57" y="37"/>
                  </a:moveTo>
                  <a:lnTo>
                    <a:pt x="0" y="22"/>
                  </a:lnTo>
                  <a:lnTo>
                    <a:pt x="54" y="0"/>
                  </a:lnTo>
                  <a:lnTo>
                    <a:pt x="57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5" name="Rectangle 71"/>
            <p:cNvSpPr>
              <a:spLocks noChangeArrowheads="1"/>
            </p:cNvSpPr>
            <p:nvPr/>
          </p:nvSpPr>
          <p:spPr bwMode="auto">
            <a:xfrm>
              <a:off x="4535" y="3080"/>
              <a:ext cx="33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return </a:t>
              </a:r>
              <a:endParaRPr lang="en-US"/>
            </a:p>
          </p:txBody>
        </p:sp>
        <p:sp>
          <p:nvSpPr>
            <p:cNvPr id="24646" name="Rectangle 72"/>
            <p:cNvSpPr>
              <a:spLocks noChangeArrowheads="1"/>
            </p:cNvSpPr>
            <p:nvPr/>
          </p:nvSpPr>
          <p:spPr bwMode="auto">
            <a:xfrm>
              <a:off x="4794" y="3080"/>
              <a:ext cx="10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24647" name="Rectangle 73"/>
            <p:cNvSpPr>
              <a:spLocks noChangeArrowheads="1"/>
            </p:cNvSpPr>
            <p:nvPr/>
          </p:nvSpPr>
          <p:spPr bwMode="auto">
            <a:xfrm>
              <a:off x="4854" y="3080"/>
              <a:ext cx="7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[</a:t>
              </a:r>
              <a:endParaRPr lang="en-US"/>
            </a:p>
          </p:txBody>
        </p:sp>
        <p:sp>
          <p:nvSpPr>
            <p:cNvPr id="24648" name="Rectangle 74"/>
            <p:cNvSpPr>
              <a:spLocks noChangeArrowheads="1"/>
            </p:cNvSpPr>
            <p:nvPr/>
          </p:nvSpPr>
          <p:spPr bwMode="auto">
            <a:xfrm>
              <a:off x="4881" y="3080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24649" name="Rectangle 75"/>
            <p:cNvSpPr>
              <a:spLocks noChangeArrowheads="1"/>
            </p:cNvSpPr>
            <p:nvPr/>
          </p:nvSpPr>
          <p:spPr bwMode="auto">
            <a:xfrm>
              <a:off x="4930" y="3080"/>
              <a:ext cx="184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] = </a:t>
              </a:r>
              <a:endParaRPr lang="en-US"/>
            </a:p>
          </p:txBody>
        </p:sp>
        <p:sp>
          <p:nvSpPr>
            <p:cNvPr id="24650" name="Rectangle 76"/>
            <p:cNvSpPr>
              <a:spLocks noChangeArrowheads="1"/>
            </p:cNvSpPr>
            <p:nvPr/>
          </p:nvSpPr>
          <p:spPr bwMode="auto">
            <a:xfrm>
              <a:off x="5057" y="3080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  <p:sp>
          <p:nvSpPr>
            <p:cNvPr id="24651" name="Rectangle 77"/>
            <p:cNvSpPr>
              <a:spLocks noChangeArrowheads="1"/>
            </p:cNvSpPr>
            <p:nvPr/>
          </p:nvSpPr>
          <p:spPr bwMode="auto">
            <a:xfrm>
              <a:off x="4449" y="2719"/>
              <a:ext cx="33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return </a:t>
              </a:r>
              <a:endParaRPr lang="en-US"/>
            </a:p>
          </p:txBody>
        </p:sp>
        <p:sp>
          <p:nvSpPr>
            <p:cNvPr id="24652" name="Rectangle 78"/>
            <p:cNvSpPr>
              <a:spLocks noChangeArrowheads="1"/>
            </p:cNvSpPr>
            <p:nvPr/>
          </p:nvSpPr>
          <p:spPr bwMode="auto">
            <a:xfrm>
              <a:off x="4712" y="2719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4 </a:t>
              </a:r>
              <a:endParaRPr lang="en-US"/>
            </a:p>
          </p:txBody>
        </p:sp>
        <p:sp>
          <p:nvSpPr>
            <p:cNvPr id="24653" name="Rectangle 79"/>
            <p:cNvSpPr>
              <a:spLocks noChangeArrowheads="1"/>
            </p:cNvSpPr>
            <p:nvPr/>
          </p:nvSpPr>
          <p:spPr bwMode="auto">
            <a:xfrm>
              <a:off x="4787" y="2719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24654" name="Rectangle 80"/>
            <p:cNvSpPr>
              <a:spLocks noChangeArrowheads="1"/>
            </p:cNvSpPr>
            <p:nvPr/>
          </p:nvSpPr>
          <p:spPr bwMode="auto">
            <a:xfrm>
              <a:off x="4862" y="2719"/>
              <a:ext cx="10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24655" name="Rectangle 81"/>
            <p:cNvSpPr>
              <a:spLocks noChangeArrowheads="1"/>
            </p:cNvSpPr>
            <p:nvPr/>
          </p:nvSpPr>
          <p:spPr bwMode="auto">
            <a:xfrm>
              <a:off x="4926" y="2719"/>
              <a:ext cx="7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[</a:t>
              </a:r>
              <a:endParaRPr lang="en-US"/>
            </a:p>
          </p:txBody>
        </p:sp>
        <p:sp>
          <p:nvSpPr>
            <p:cNvPr id="24656" name="Rectangle 82"/>
            <p:cNvSpPr>
              <a:spLocks noChangeArrowheads="1"/>
            </p:cNvSpPr>
            <p:nvPr/>
          </p:nvSpPr>
          <p:spPr bwMode="auto">
            <a:xfrm>
              <a:off x="4948" y="2719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24657" name="Rectangle 83"/>
            <p:cNvSpPr>
              <a:spLocks noChangeArrowheads="1"/>
            </p:cNvSpPr>
            <p:nvPr/>
          </p:nvSpPr>
          <p:spPr bwMode="auto">
            <a:xfrm>
              <a:off x="5001" y="2719"/>
              <a:ext cx="184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] = </a:t>
              </a:r>
              <a:endParaRPr lang="en-US"/>
            </a:p>
          </p:txBody>
        </p:sp>
        <p:sp>
          <p:nvSpPr>
            <p:cNvPr id="24658" name="Rectangle 84"/>
            <p:cNvSpPr>
              <a:spLocks noChangeArrowheads="1"/>
            </p:cNvSpPr>
            <p:nvPr/>
          </p:nvSpPr>
          <p:spPr bwMode="auto">
            <a:xfrm>
              <a:off x="5129" y="2719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4 </a:t>
              </a:r>
              <a:endParaRPr lang="en-US"/>
            </a:p>
          </p:txBody>
        </p:sp>
        <p:sp>
          <p:nvSpPr>
            <p:cNvPr id="24659" name="Rectangle 85"/>
            <p:cNvSpPr>
              <a:spLocks noChangeArrowheads="1"/>
            </p:cNvSpPr>
            <p:nvPr/>
          </p:nvSpPr>
          <p:spPr bwMode="auto">
            <a:xfrm>
              <a:off x="5204" y="2719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24660" name="Rectangle 86"/>
            <p:cNvSpPr>
              <a:spLocks noChangeArrowheads="1"/>
            </p:cNvSpPr>
            <p:nvPr/>
          </p:nvSpPr>
          <p:spPr bwMode="auto">
            <a:xfrm>
              <a:off x="5279" y="2719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3 </a:t>
              </a:r>
              <a:endParaRPr lang="en-US"/>
            </a:p>
          </p:txBody>
        </p:sp>
        <p:sp>
          <p:nvSpPr>
            <p:cNvPr id="24661" name="Rectangle 87"/>
            <p:cNvSpPr>
              <a:spLocks noChangeArrowheads="1"/>
            </p:cNvSpPr>
            <p:nvPr/>
          </p:nvSpPr>
          <p:spPr bwMode="auto">
            <a:xfrm>
              <a:off x="5354" y="2719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= </a:t>
              </a:r>
              <a:endParaRPr lang="en-US"/>
            </a:p>
          </p:txBody>
        </p:sp>
        <p:sp>
          <p:nvSpPr>
            <p:cNvPr id="24662" name="Rectangle 88"/>
            <p:cNvSpPr>
              <a:spLocks noChangeArrowheads="1"/>
            </p:cNvSpPr>
            <p:nvPr/>
          </p:nvSpPr>
          <p:spPr bwMode="auto">
            <a:xfrm>
              <a:off x="5433" y="2719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7</a:t>
              </a:r>
              <a:endParaRPr lang="en-US"/>
            </a:p>
          </p:txBody>
        </p:sp>
        <p:sp>
          <p:nvSpPr>
            <p:cNvPr id="24663" name="Rectangle 89"/>
            <p:cNvSpPr>
              <a:spLocks noChangeArrowheads="1"/>
            </p:cNvSpPr>
            <p:nvPr/>
          </p:nvSpPr>
          <p:spPr bwMode="auto">
            <a:xfrm>
              <a:off x="4359" y="2358"/>
              <a:ext cx="33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return </a:t>
              </a:r>
              <a:endParaRPr lang="en-US"/>
            </a:p>
          </p:txBody>
        </p:sp>
        <p:sp>
          <p:nvSpPr>
            <p:cNvPr id="24664" name="Rectangle 90"/>
            <p:cNvSpPr>
              <a:spLocks noChangeArrowheads="1"/>
            </p:cNvSpPr>
            <p:nvPr/>
          </p:nvSpPr>
          <p:spPr bwMode="auto">
            <a:xfrm>
              <a:off x="4622" y="2358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7 </a:t>
              </a:r>
              <a:endParaRPr lang="en-US"/>
            </a:p>
          </p:txBody>
        </p:sp>
        <p:sp>
          <p:nvSpPr>
            <p:cNvPr id="24665" name="Rectangle 91"/>
            <p:cNvSpPr>
              <a:spLocks noChangeArrowheads="1"/>
            </p:cNvSpPr>
            <p:nvPr/>
          </p:nvSpPr>
          <p:spPr bwMode="auto">
            <a:xfrm>
              <a:off x="4697" y="2358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24666" name="Rectangle 92"/>
            <p:cNvSpPr>
              <a:spLocks noChangeArrowheads="1"/>
            </p:cNvSpPr>
            <p:nvPr/>
          </p:nvSpPr>
          <p:spPr bwMode="auto">
            <a:xfrm>
              <a:off x="4772" y="2358"/>
              <a:ext cx="10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24667" name="Rectangle 93"/>
            <p:cNvSpPr>
              <a:spLocks noChangeArrowheads="1"/>
            </p:cNvSpPr>
            <p:nvPr/>
          </p:nvSpPr>
          <p:spPr bwMode="auto">
            <a:xfrm>
              <a:off x="4836" y="2358"/>
              <a:ext cx="7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[</a:t>
              </a:r>
              <a:endParaRPr lang="en-US"/>
            </a:p>
          </p:txBody>
        </p:sp>
        <p:sp>
          <p:nvSpPr>
            <p:cNvPr id="24668" name="Rectangle 94"/>
            <p:cNvSpPr>
              <a:spLocks noChangeArrowheads="1"/>
            </p:cNvSpPr>
            <p:nvPr/>
          </p:nvSpPr>
          <p:spPr bwMode="auto">
            <a:xfrm>
              <a:off x="4858" y="2358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/>
            </a:p>
          </p:txBody>
        </p:sp>
        <p:sp>
          <p:nvSpPr>
            <p:cNvPr id="24669" name="Rectangle 95"/>
            <p:cNvSpPr>
              <a:spLocks noChangeArrowheads="1"/>
            </p:cNvSpPr>
            <p:nvPr/>
          </p:nvSpPr>
          <p:spPr bwMode="auto">
            <a:xfrm>
              <a:off x="4911" y="2358"/>
              <a:ext cx="184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] = </a:t>
              </a:r>
              <a:endParaRPr lang="en-US"/>
            </a:p>
          </p:txBody>
        </p:sp>
        <p:sp>
          <p:nvSpPr>
            <p:cNvPr id="24670" name="Rectangle 96"/>
            <p:cNvSpPr>
              <a:spLocks noChangeArrowheads="1"/>
            </p:cNvSpPr>
            <p:nvPr/>
          </p:nvSpPr>
          <p:spPr bwMode="auto">
            <a:xfrm>
              <a:off x="5039" y="2358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7 </a:t>
              </a:r>
              <a:endParaRPr lang="en-US"/>
            </a:p>
          </p:txBody>
        </p:sp>
        <p:sp>
          <p:nvSpPr>
            <p:cNvPr id="24671" name="Rectangle 97"/>
            <p:cNvSpPr>
              <a:spLocks noChangeArrowheads="1"/>
            </p:cNvSpPr>
            <p:nvPr/>
          </p:nvSpPr>
          <p:spPr bwMode="auto">
            <a:xfrm>
              <a:off x="5114" y="2358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24672" name="Rectangle 98"/>
            <p:cNvSpPr>
              <a:spLocks noChangeArrowheads="1"/>
            </p:cNvSpPr>
            <p:nvPr/>
          </p:nvSpPr>
          <p:spPr bwMode="auto">
            <a:xfrm>
              <a:off x="5189" y="2358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6 </a:t>
              </a:r>
              <a:endParaRPr lang="en-US"/>
            </a:p>
          </p:txBody>
        </p:sp>
        <p:sp>
          <p:nvSpPr>
            <p:cNvPr id="24673" name="Rectangle 99"/>
            <p:cNvSpPr>
              <a:spLocks noChangeArrowheads="1"/>
            </p:cNvSpPr>
            <p:nvPr/>
          </p:nvSpPr>
          <p:spPr bwMode="auto">
            <a:xfrm>
              <a:off x="5264" y="2358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= </a:t>
              </a:r>
              <a:endParaRPr lang="en-US"/>
            </a:p>
          </p:txBody>
        </p:sp>
        <p:sp>
          <p:nvSpPr>
            <p:cNvPr id="24674" name="Rectangle 100"/>
            <p:cNvSpPr>
              <a:spLocks noChangeArrowheads="1"/>
            </p:cNvSpPr>
            <p:nvPr/>
          </p:nvSpPr>
          <p:spPr bwMode="auto">
            <a:xfrm>
              <a:off x="5343" y="2358"/>
              <a:ext cx="154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13</a:t>
              </a:r>
              <a:endParaRPr lang="en-US"/>
            </a:p>
          </p:txBody>
        </p:sp>
        <p:sp>
          <p:nvSpPr>
            <p:cNvPr id="24675" name="Rectangle 101"/>
            <p:cNvSpPr>
              <a:spLocks noChangeArrowheads="1"/>
            </p:cNvSpPr>
            <p:nvPr/>
          </p:nvSpPr>
          <p:spPr bwMode="auto">
            <a:xfrm>
              <a:off x="4295" y="1998"/>
              <a:ext cx="33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return </a:t>
              </a:r>
              <a:endParaRPr lang="en-US"/>
            </a:p>
          </p:txBody>
        </p:sp>
        <p:sp>
          <p:nvSpPr>
            <p:cNvPr id="24676" name="Rectangle 102"/>
            <p:cNvSpPr>
              <a:spLocks noChangeArrowheads="1"/>
            </p:cNvSpPr>
            <p:nvPr/>
          </p:nvSpPr>
          <p:spPr bwMode="auto">
            <a:xfrm>
              <a:off x="4554" y="1998"/>
              <a:ext cx="180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13 </a:t>
              </a:r>
              <a:endParaRPr lang="en-US"/>
            </a:p>
          </p:txBody>
        </p:sp>
        <p:sp>
          <p:nvSpPr>
            <p:cNvPr id="24677" name="Rectangle 103"/>
            <p:cNvSpPr>
              <a:spLocks noChangeArrowheads="1"/>
            </p:cNvSpPr>
            <p:nvPr/>
          </p:nvSpPr>
          <p:spPr bwMode="auto">
            <a:xfrm>
              <a:off x="4678" y="1998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24678" name="Rectangle 104"/>
            <p:cNvSpPr>
              <a:spLocks noChangeArrowheads="1"/>
            </p:cNvSpPr>
            <p:nvPr/>
          </p:nvSpPr>
          <p:spPr bwMode="auto">
            <a:xfrm>
              <a:off x="4757" y="1998"/>
              <a:ext cx="10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24679" name="Rectangle 105"/>
            <p:cNvSpPr>
              <a:spLocks noChangeArrowheads="1"/>
            </p:cNvSpPr>
            <p:nvPr/>
          </p:nvSpPr>
          <p:spPr bwMode="auto">
            <a:xfrm>
              <a:off x="4817" y="1998"/>
              <a:ext cx="7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[</a:t>
              </a:r>
              <a:endParaRPr lang="en-US"/>
            </a:p>
          </p:txBody>
        </p:sp>
        <p:sp>
          <p:nvSpPr>
            <p:cNvPr id="24680" name="Rectangle 106"/>
            <p:cNvSpPr>
              <a:spLocks noChangeArrowheads="1"/>
            </p:cNvSpPr>
            <p:nvPr/>
          </p:nvSpPr>
          <p:spPr bwMode="auto">
            <a:xfrm>
              <a:off x="4843" y="1998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3</a:t>
              </a:r>
              <a:endParaRPr lang="en-US"/>
            </a:p>
          </p:txBody>
        </p:sp>
        <p:sp>
          <p:nvSpPr>
            <p:cNvPr id="24681" name="Rectangle 107"/>
            <p:cNvSpPr>
              <a:spLocks noChangeArrowheads="1"/>
            </p:cNvSpPr>
            <p:nvPr/>
          </p:nvSpPr>
          <p:spPr bwMode="auto">
            <a:xfrm>
              <a:off x="4892" y="1998"/>
              <a:ext cx="184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] = </a:t>
              </a:r>
              <a:endParaRPr lang="en-US"/>
            </a:p>
          </p:txBody>
        </p:sp>
        <p:sp>
          <p:nvSpPr>
            <p:cNvPr id="24682" name="Rectangle 108"/>
            <p:cNvSpPr>
              <a:spLocks noChangeArrowheads="1"/>
            </p:cNvSpPr>
            <p:nvPr/>
          </p:nvSpPr>
          <p:spPr bwMode="auto">
            <a:xfrm>
              <a:off x="5020" y="1998"/>
              <a:ext cx="180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13 </a:t>
              </a:r>
              <a:endParaRPr lang="en-US"/>
            </a:p>
          </p:txBody>
        </p:sp>
        <p:sp>
          <p:nvSpPr>
            <p:cNvPr id="24683" name="Rectangle 109"/>
            <p:cNvSpPr>
              <a:spLocks noChangeArrowheads="1"/>
            </p:cNvSpPr>
            <p:nvPr/>
          </p:nvSpPr>
          <p:spPr bwMode="auto">
            <a:xfrm>
              <a:off x="5144" y="1998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24684" name="Rectangle 110"/>
            <p:cNvSpPr>
              <a:spLocks noChangeArrowheads="1"/>
            </p:cNvSpPr>
            <p:nvPr/>
          </p:nvSpPr>
          <p:spPr bwMode="auto">
            <a:xfrm>
              <a:off x="5223" y="1998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2 </a:t>
              </a:r>
              <a:endParaRPr lang="en-US"/>
            </a:p>
          </p:txBody>
        </p:sp>
        <p:sp>
          <p:nvSpPr>
            <p:cNvPr id="24685" name="Rectangle 111"/>
            <p:cNvSpPr>
              <a:spLocks noChangeArrowheads="1"/>
            </p:cNvSpPr>
            <p:nvPr/>
          </p:nvSpPr>
          <p:spPr bwMode="auto">
            <a:xfrm>
              <a:off x="5298" y="1998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= </a:t>
              </a:r>
              <a:endParaRPr lang="en-US"/>
            </a:p>
          </p:txBody>
        </p:sp>
        <p:sp>
          <p:nvSpPr>
            <p:cNvPr id="24686" name="Rectangle 112"/>
            <p:cNvSpPr>
              <a:spLocks noChangeArrowheads="1"/>
            </p:cNvSpPr>
            <p:nvPr/>
          </p:nvSpPr>
          <p:spPr bwMode="auto">
            <a:xfrm>
              <a:off x="5377" y="1998"/>
              <a:ext cx="154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15</a:t>
              </a:r>
              <a:endParaRPr lang="en-US"/>
            </a:p>
          </p:txBody>
        </p:sp>
        <p:sp>
          <p:nvSpPr>
            <p:cNvPr id="24687" name="Line 113"/>
            <p:cNvSpPr>
              <a:spLocks noChangeShapeType="1"/>
            </p:cNvSpPr>
            <p:nvPr/>
          </p:nvSpPr>
          <p:spPr bwMode="auto">
            <a:xfrm>
              <a:off x="3446" y="1601"/>
              <a:ext cx="61" cy="133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8" name="Freeform 114"/>
            <p:cNvSpPr>
              <a:spLocks/>
            </p:cNvSpPr>
            <p:nvPr/>
          </p:nvSpPr>
          <p:spPr bwMode="auto">
            <a:xfrm>
              <a:off x="3489" y="1722"/>
              <a:ext cx="40" cy="59"/>
            </a:xfrm>
            <a:custGeom>
              <a:avLst/>
              <a:gdLst>
                <a:gd name="T0" fmla="*/ 33 w 40"/>
                <a:gd name="T1" fmla="*/ 0 h 59"/>
                <a:gd name="T2" fmla="*/ 40 w 40"/>
                <a:gd name="T3" fmla="*/ 59 h 59"/>
                <a:gd name="T4" fmla="*/ 0 w 40"/>
                <a:gd name="T5" fmla="*/ 16 h 59"/>
                <a:gd name="T6" fmla="*/ 33 w 40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59"/>
                <a:gd name="T14" fmla="*/ 40 w 40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59">
                  <a:moveTo>
                    <a:pt x="33" y="0"/>
                  </a:moveTo>
                  <a:lnTo>
                    <a:pt x="40" y="59"/>
                  </a:lnTo>
                  <a:lnTo>
                    <a:pt x="0" y="1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9" name="Rectangle 115"/>
            <p:cNvSpPr>
              <a:spLocks noChangeArrowheads="1"/>
            </p:cNvSpPr>
            <p:nvPr/>
          </p:nvSpPr>
          <p:spPr bwMode="auto">
            <a:xfrm>
              <a:off x="3536" y="1637"/>
              <a:ext cx="192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call</a:t>
              </a:r>
              <a:endParaRPr lang="en-US"/>
            </a:p>
          </p:txBody>
        </p:sp>
        <p:sp>
          <p:nvSpPr>
            <p:cNvPr id="24690" name="Rectangle 116"/>
            <p:cNvSpPr>
              <a:spLocks noChangeArrowheads="1"/>
            </p:cNvSpPr>
            <p:nvPr/>
          </p:nvSpPr>
          <p:spPr bwMode="auto">
            <a:xfrm>
              <a:off x="4111" y="1637"/>
              <a:ext cx="33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FF"/>
                  </a:solidFill>
                  <a:latin typeface="Arial" pitchFamily="34" charset="0"/>
                </a:rPr>
                <a:t>return </a:t>
              </a:r>
              <a:endParaRPr lang="en-US"/>
            </a:p>
          </p:txBody>
        </p:sp>
        <p:sp>
          <p:nvSpPr>
            <p:cNvPr id="24691" name="Rectangle 117"/>
            <p:cNvSpPr>
              <a:spLocks noChangeArrowheads="1"/>
            </p:cNvSpPr>
            <p:nvPr/>
          </p:nvSpPr>
          <p:spPr bwMode="auto">
            <a:xfrm>
              <a:off x="4370" y="1637"/>
              <a:ext cx="180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15 </a:t>
              </a:r>
              <a:endParaRPr lang="en-US"/>
            </a:p>
          </p:txBody>
        </p:sp>
        <p:sp>
          <p:nvSpPr>
            <p:cNvPr id="24692" name="Rectangle 118"/>
            <p:cNvSpPr>
              <a:spLocks noChangeArrowheads="1"/>
            </p:cNvSpPr>
            <p:nvPr/>
          </p:nvSpPr>
          <p:spPr bwMode="auto">
            <a:xfrm>
              <a:off x="4494" y="1637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24693" name="Rectangle 119"/>
            <p:cNvSpPr>
              <a:spLocks noChangeArrowheads="1"/>
            </p:cNvSpPr>
            <p:nvPr/>
          </p:nvSpPr>
          <p:spPr bwMode="auto">
            <a:xfrm>
              <a:off x="4573" y="1637"/>
              <a:ext cx="10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24694" name="Rectangle 120"/>
            <p:cNvSpPr>
              <a:spLocks noChangeArrowheads="1"/>
            </p:cNvSpPr>
            <p:nvPr/>
          </p:nvSpPr>
          <p:spPr bwMode="auto">
            <a:xfrm>
              <a:off x="4633" y="1637"/>
              <a:ext cx="7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[</a:t>
              </a:r>
              <a:endParaRPr lang="en-US"/>
            </a:p>
          </p:txBody>
        </p:sp>
        <p:sp>
          <p:nvSpPr>
            <p:cNvPr id="24695" name="Rectangle 121"/>
            <p:cNvSpPr>
              <a:spLocks noChangeArrowheads="1"/>
            </p:cNvSpPr>
            <p:nvPr/>
          </p:nvSpPr>
          <p:spPr bwMode="auto">
            <a:xfrm>
              <a:off x="4659" y="1637"/>
              <a:ext cx="10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  <p:sp>
          <p:nvSpPr>
            <p:cNvPr id="24696" name="Rectangle 122"/>
            <p:cNvSpPr>
              <a:spLocks noChangeArrowheads="1"/>
            </p:cNvSpPr>
            <p:nvPr/>
          </p:nvSpPr>
          <p:spPr bwMode="auto">
            <a:xfrm>
              <a:off x="4708" y="1637"/>
              <a:ext cx="184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] = </a:t>
              </a:r>
              <a:endParaRPr lang="en-US"/>
            </a:p>
          </p:txBody>
        </p:sp>
        <p:sp>
          <p:nvSpPr>
            <p:cNvPr id="24697" name="Rectangle 123"/>
            <p:cNvSpPr>
              <a:spLocks noChangeArrowheads="1"/>
            </p:cNvSpPr>
            <p:nvPr/>
          </p:nvSpPr>
          <p:spPr bwMode="auto">
            <a:xfrm>
              <a:off x="4836" y="1637"/>
              <a:ext cx="180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15 </a:t>
              </a:r>
              <a:endParaRPr lang="en-US"/>
            </a:p>
          </p:txBody>
        </p:sp>
        <p:sp>
          <p:nvSpPr>
            <p:cNvPr id="24698" name="Rectangle 124"/>
            <p:cNvSpPr>
              <a:spLocks noChangeArrowheads="1"/>
            </p:cNvSpPr>
            <p:nvPr/>
          </p:nvSpPr>
          <p:spPr bwMode="auto">
            <a:xfrm>
              <a:off x="4960" y="1637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+ </a:t>
              </a:r>
              <a:endParaRPr lang="en-US"/>
            </a:p>
          </p:txBody>
        </p:sp>
        <p:sp>
          <p:nvSpPr>
            <p:cNvPr id="24699" name="Rectangle 125"/>
            <p:cNvSpPr>
              <a:spLocks noChangeArrowheads="1"/>
            </p:cNvSpPr>
            <p:nvPr/>
          </p:nvSpPr>
          <p:spPr bwMode="auto">
            <a:xfrm>
              <a:off x="5039" y="1637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5 </a:t>
              </a:r>
              <a:endParaRPr lang="en-US"/>
            </a:p>
          </p:txBody>
        </p:sp>
        <p:sp>
          <p:nvSpPr>
            <p:cNvPr id="24700" name="Rectangle 126"/>
            <p:cNvSpPr>
              <a:spLocks noChangeArrowheads="1"/>
            </p:cNvSpPr>
            <p:nvPr/>
          </p:nvSpPr>
          <p:spPr bwMode="auto">
            <a:xfrm>
              <a:off x="5114" y="1637"/>
              <a:ext cx="128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= </a:t>
              </a:r>
              <a:endParaRPr lang="en-US"/>
            </a:p>
          </p:txBody>
        </p:sp>
        <p:sp>
          <p:nvSpPr>
            <p:cNvPr id="24701" name="Rectangle 127"/>
            <p:cNvSpPr>
              <a:spLocks noChangeArrowheads="1"/>
            </p:cNvSpPr>
            <p:nvPr/>
          </p:nvSpPr>
          <p:spPr bwMode="auto">
            <a:xfrm>
              <a:off x="5193" y="1637"/>
              <a:ext cx="154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20</a:t>
              </a:r>
              <a:endParaRPr lang="en-US"/>
            </a:p>
          </p:txBody>
        </p:sp>
        <p:sp>
          <p:nvSpPr>
            <p:cNvPr id="24702" name="Freeform 128"/>
            <p:cNvSpPr>
              <a:spLocks/>
            </p:cNvSpPr>
            <p:nvPr/>
          </p:nvSpPr>
          <p:spPr bwMode="auto">
            <a:xfrm>
              <a:off x="3850" y="1647"/>
              <a:ext cx="271" cy="224"/>
            </a:xfrm>
            <a:custGeom>
              <a:avLst/>
              <a:gdLst>
                <a:gd name="T0" fmla="*/ 220 w 271"/>
                <a:gd name="T1" fmla="*/ 224 h 224"/>
                <a:gd name="T2" fmla="*/ 0 w 271"/>
                <a:gd name="T3" fmla="*/ 0 h 224"/>
                <a:gd name="T4" fmla="*/ 0 60000 65536"/>
                <a:gd name="T5" fmla="*/ 0 60000 65536"/>
                <a:gd name="T6" fmla="*/ 0 w 271"/>
                <a:gd name="T7" fmla="*/ 0 h 224"/>
                <a:gd name="T8" fmla="*/ 271 w 271"/>
                <a:gd name="T9" fmla="*/ 224 h 2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1" h="224">
                  <a:moveTo>
                    <a:pt x="220" y="224"/>
                  </a:moveTo>
                  <a:cubicBezTo>
                    <a:pt x="271" y="107"/>
                    <a:pt x="178" y="12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3" name="Freeform 129"/>
            <p:cNvSpPr>
              <a:spLocks/>
            </p:cNvSpPr>
            <p:nvPr/>
          </p:nvSpPr>
          <p:spPr bwMode="auto">
            <a:xfrm>
              <a:off x="3799" y="1628"/>
              <a:ext cx="57" cy="37"/>
            </a:xfrm>
            <a:custGeom>
              <a:avLst/>
              <a:gdLst>
                <a:gd name="T0" fmla="*/ 56 w 57"/>
                <a:gd name="T1" fmla="*/ 37 h 37"/>
                <a:gd name="T2" fmla="*/ 0 w 57"/>
                <a:gd name="T3" fmla="*/ 18 h 37"/>
                <a:gd name="T4" fmla="*/ 57 w 57"/>
                <a:gd name="T5" fmla="*/ 0 h 37"/>
                <a:gd name="T6" fmla="*/ 56 w 57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37"/>
                <a:gd name="T14" fmla="*/ 57 w 57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37">
                  <a:moveTo>
                    <a:pt x="56" y="37"/>
                  </a:moveTo>
                  <a:lnTo>
                    <a:pt x="0" y="18"/>
                  </a:lnTo>
                  <a:lnTo>
                    <a:pt x="57" y="0"/>
                  </a:lnTo>
                  <a:lnTo>
                    <a:pt x="56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4" name="Line 130"/>
            <p:cNvSpPr>
              <a:spLocks noChangeShapeType="1"/>
            </p:cNvSpPr>
            <p:nvPr/>
          </p:nvSpPr>
          <p:spPr bwMode="auto">
            <a:xfrm flipH="1" flipV="1">
              <a:off x="4785" y="2851"/>
              <a:ext cx="277" cy="237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5" name="Freeform 131"/>
            <p:cNvSpPr>
              <a:spLocks/>
            </p:cNvSpPr>
            <p:nvPr/>
          </p:nvSpPr>
          <p:spPr bwMode="auto">
            <a:xfrm>
              <a:off x="4746" y="2817"/>
              <a:ext cx="54" cy="51"/>
            </a:xfrm>
            <a:custGeom>
              <a:avLst/>
              <a:gdLst>
                <a:gd name="T0" fmla="*/ 30 w 54"/>
                <a:gd name="T1" fmla="*/ 51 h 51"/>
                <a:gd name="T2" fmla="*/ 0 w 54"/>
                <a:gd name="T3" fmla="*/ 0 h 51"/>
                <a:gd name="T4" fmla="*/ 54 w 54"/>
                <a:gd name="T5" fmla="*/ 23 h 51"/>
                <a:gd name="T6" fmla="*/ 30 w 54"/>
                <a:gd name="T7" fmla="*/ 51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51"/>
                <a:gd name="T14" fmla="*/ 54 w 54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51">
                  <a:moveTo>
                    <a:pt x="30" y="51"/>
                  </a:moveTo>
                  <a:lnTo>
                    <a:pt x="0" y="0"/>
                  </a:lnTo>
                  <a:lnTo>
                    <a:pt x="54" y="23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6" name="Line 132"/>
            <p:cNvSpPr>
              <a:spLocks noChangeShapeType="1"/>
            </p:cNvSpPr>
            <p:nvPr/>
          </p:nvSpPr>
          <p:spPr bwMode="auto">
            <a:xfrm flipH="1" flipV="1">
              <a:off x="4704" y="2474"/>
              <a:ext cx="718" cy="25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7" name="Freeform 133"/>
            <p:cNvSpPr>
              <a:spLocks/>
            </p:cNvSpPr>
            <p:nvPr/>
          </p:nvSpPr>
          <p:spPr bwMode="auto">
            <a:xfrm>
              <a:off x="4656" y="2457"/>
              <a:ext cx="59" cy="36"/>
            </a:xfrm>
            <a:custGeom>
              <a:avLst/>
              <a:gdLst>
                <a:gd name="T0" fmla="*/ 46 w 59"/>
                <a:gd name="T1" fmla="*/ 36 h 36"/>
                <a:gd name="T2" fmla="*/ 0 w 59"/>
                <a:gd name="T3" fmla="*/ 0 h 36"/>
                <a:gd name="T4" fmla="*/ 59 w 59"/>
                <a:gd name="T5" fmla="*/ 1 h 36"/>
                <a:gd name="T6" fmla="*/ 46 w 59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36"/>
                <a:gd name="T14" fmla="*/ 59 w 59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36">
                  <a:moveTo>
                    <a:pt x="46" y="36"/>
                  </a:moveTo>
                  <a:lnTo>
                    <a:pt x="0" y="0"/>
                  </a:lnTo>
                  <a:lnTo>
                    <a:pt x="59" y="1"/>
                  </a:lnTo>
                  <a:lnTo>
                    <a:pt x="46" y="36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8" name="Line 134"/>
            <p:cNvSpPr>
              <a:spLocks noChangeShapeType="1"/>
            </p:cNvSpPr>
            <p:nvPr/>
          </p:nvSpPr>
          <p:spPr bwMode="auto">
            <a:xfrm flipH="1" flipV="1">
              <a:off x="4704" y="2113"/>
              <a:ext cx="688" cy="244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9" name="Freeform 135"/>
            <p:cNvSpPr>
              <a:spLocks/>
            </p:cNvSpPr>
            <p:nvPr/>
          </p:nvSpPr>
          <p:spPr bwMode="auto">
            <a:xfrm>
              <a:off x="4656" y="2096"/>
              <a:ext cx="59" cy="37"/>
            </a:xfrm>
            <a:custGeom>
              <a:avLst/>
              <a:gdLst>
                <a:gd name="T0" fmla="*/ 46 w 59"/>
                <a:gd name="T1" fmla="*/ 37 h 37"/>
                <a:gd name="T2" fmla="*/ 0 w 59"/>
                <a:gd name="T3" fmla="*/ 0 h 37"/>
                <a:gd name="T4" fmla="*/ 59 w 59"/>
                <a:gd name="T5" fmla="*/ 2 h 37"/>
                <a:gd name="T6" fmla="*/ 46 w 59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37"/>
                <a:gd name="T14" fmla="*/ 59 w 59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37">
                  <a:moveTo>
                    <a:pt x="46" y="37"/>
                  </a:moveTo>
                  <a:lnTo>
                    <a:pt x="0" y="0"/>
                  </a:lnTo>
                  <a:lnTo>
                    <a:pt x="59" y="2"/>
                  </a:lnTo>
                  <a:lnTo>
                    <a:pt x="46" y="37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0" name="Line 136"/>
            <p:cNvSpPr>
              <a:spLocks noChangeShapeType="1"/>
            </p:cNvSpPr>
            <p:nvPr/>
          </p:nvSpPr>
          <p:spPr bwMode="auto">
            <a:xfrm flipH="1" flipV="1">
              <a:off x="4480" y="1749"/>
              <a:ext cx="942" cy="257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11" name="Freeform 137"/>
            <p:cNvSpPr>
              <a:spLocks/>
            </p:cNvSpPr>
            <p:nvPr/>
          </p:nvSpPr>
          <p:spPr bwMode="auto">
            <a:xfrm>
              <a:off x="4430" y="1733"/>
              <a:ext cx="59" cy="36"/>
            </a:xfrm>
            <a:custGeom>
              <a:avLst/>
              <a:gdLst>
                <a:gd name="T0" fmla="*/ 49 w 59"/>
                <a:gd name="T1" fmla="*/ 36 h 36"/>
                <a:gd name="T2" fmla="*/ 0 w 59"/>
                <a:gd name="T3" fmla="*/ 3 h 36"/>
                <a:gd name="T4" fmla="*/ 59 w 59"/>
                <a:gd name="T5" fmla="*/ 0 h 36"/>
                <a:gd name="T6" fmla="*/ 49 w 59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36"/>
                <a:gd name="T14" fmla="*/ 59 w 59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36">
                  <a:moveTo>
                    <a:pt x="49" y="36"/>
                  </a:moveTo>
                  <a:lnTo>
                    <a:pt x="0" y="3"/>
                  </a:lnTo>
                  <a:lnTo>
                    <a:pt x="59" y="0"/>
                  </a:lnTo>
                  <a:lnTo>
                    <a:pt x="49" y="36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4081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Reversing an Array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/>
              <a:t>Algorithm </a:t>
            </a:r>
            <a:r>
              <a:rPr lang="en-US" sz="2800"/>
              <a:t>ReverseArray(</a:t>
            </a:r>
            <a:r>
              <a:rPr lang="en-US" sz="2800" i="1"/>
              <a:t>A, i,  j</a:t>
            </a:r>
            <a:r>
              <a:rPr lang="en-US" sz="2800"/>
              <a:t>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i="1"/>
              <a:t>      Input: </a:t>
            </a:r>
            <a:r>
              <a:rPr lang="en-US" sz="2800"/>
              <a:t>An array </a:t>
            </a:r>
            <a:r>
              <a:rPr lang="en-US" sz="2800" i="1"/>
              <a:t>A </a:t>
            </a:r>
            <a:r>
              <a:rPr lang="en-US" sz="2800"/>
              <a:t>and nonnegative integer indices </a:t>
            </a:r>
            <a:r>
              <a:rPr lang="en-US" sz="2800" i="1"/>
              <a:t>i </a:t>
            </a:r>
            <a:r>
              <a:rPr lang="en-US" sz="2800"/>
              <a:t>and  </a:t>
            </a:r>
            <a:r>
              <a:rPr lang="en-US" sz="2800" i="1"/>
              <a:t>j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i="1"/>
              <a:t>      Output: </a:t>
            </a:r>
            <a:r>
              <a:rPr lang="en-US" sz="2800"/>
              <a:t>The reversal of the elements in </a:t>
            </a:r>
            <a:r>
              <a:rPr lang="en-US" sz="2800" i="1"/>
              <a:t>A </a:t>
            </a:r>
            <a:r>
              <a:rPr lang="en-US" sz="2800"/>
              <a:t>starting at index </a:t>
            </a:r>
            <a:r>
              <a:rPr lang="en-US" sz="2800" i="1"/>
              <a:t>i </a:t>
            </a:r>
            <a:r>
              <a:rPr lang="en-US" sz="2800"/>
              <a:t>and ending at  </a:t>
            </a:r>
            <a:r>
              <a:rPr lang="en-US" sz="2800" i="1"/>
              <a:t>j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/>
              <a:t>     if </a:t>
            </a:r>
            <a:r>
              <a:rPr lang="en-US" sz="2800" i="1"/>
              <a:t>i &lt;  j </a:t>
            </a:r>
            <a:r>
              <a:rPr lang="en-US" sz="2800" b="1"/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	Swap </a:t>
            </a:r>
            <a:r>
              <a:rPr lang="en-US" sz="2800" i="1"/>
              <a:t>A</a:t>
            </a:r>
            <a:r>
              <a:rPr lang="en-US" sz="2800"/>
              <a:t>[</a:t>
            </a:r>
            <a:r>
              <a:rPr lang="en-US" sz="2800" i="1"/>
              <a:t>i</a:t>
            </a:r>
            <a:r>
              <a:rPr lang="en-US" sz="2800"/>
              <a:t>] and </a:t>
            </a:r>
            <a:r>
              <a:rPr lang="en-US" sz="2800" i="1"/>
              <a:t>A</a:t>
            </a:r>
            <a:r>
              <a:rPr lang="en-US" sz="2800"/>
              <a:t>[ </a:t>
            </a:r>
            <a:r>
              <a:rPr lang="en-US" sz="2800" i="1"/>
              <a:t>j</a:t>
            </a:r>
            <a:r>
              <a:rPr lang="en-US" sz="2800"/>
              <a:t>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	ReverseArray(</a:t>
            </a:r>
            <a:r>
              <a:rPr lang="en-US" sz="2800" i="1"/>
              <a:t>A, i </a:t>
            </a:r>
            <a:r>
              <a:rPr lang="en-US" sz="2800"/>
              <a:t>+ 1</a:t>
            </a:r>
            <a:r>
              <a:rPr lang="en-US" sz="2800" i="1"/>
              <a:t>,  j - </a:t>
            </a:r>
            <a:r>
              <a:rPr lang="en-US" sz="2800"/>
              <a:t>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/>
              <a:t>     return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94557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Defining Arguments for Recursion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495800"/>
          </a:xfrm>
        </p:spPr>
        <p:txBody>
          <a:bodyPr/>
          <a:lstStyle/>
          <a:p>
            <a:pPr eaLnBrk="1" hangingPunct="1"/>
            <a:r>
              <a:rPr lang="en-US" sz="2400" dirty="0"/>
              <a:t>In creating recursive methods, it is important to define the methods in ways that facilitate recursion.</a:t>
            </a:r>
          </a:p>
          <a:p>
            <a:pPr eaLnBrk="1" hangingPunct="1"/>
            <a:r>
              <a:rPr lang="en-US" sz="2400" dirty="0"/>
              <a:t>This sometimes requires we define additional parameters that are passed to the method.</a:t>
            </a:r>
          </a:p>
          <a:p>
            <a:pPr eaLnBrk="1" hangingPunct="1"/>
            <a:r>
              <a:rPr lang="en-US" sz="2400" dirty="0"/>
              <a:t>For example, we defined the array reversal method as </a:t>
            </a:r>
            <a:r>
              <a:rPr lang="en-US" sz="2400" dirty="0" err="1"/>
              <a:t>ReverseArray</a:t>
            </a:r>
            <a:r>
              <a:rPr lang="en-US" sz="2400" dirty="0"/>
              <a:t>(</a:t>
            </a:r>
            <a:r>
              <a:rPr lang="en-US" sz="2400" i="1" dirty="0"/>
              <a:t>A, </a:t>
            </a:r>
            <a:r>
              <a:rPr lang="en-US" sz="2400" i="1" dirty="0" err="1"/>
              <a:t>i</a:t>
            </a:r>
            <a:r>
              <a:rPr lang="en-US" sz="2400" i="1" dirty="0"/>
              <a:t>,  j</a:t>
            </a:r>
            <a:r>
              <a:rPr lang="en-US" sz="2400" dirty="0"/>
              <a:t>).</a:t>
            </a:r>
          </a:p>
          <a:p>
            <a:pPr eaLnBrk="1" hangingPunct="1"/>
            <a:r>
              <a:rPr lang="en-US" sz="2400" dirty="0"/>
              <a:t>Python version:</a:t>
            </a:r>
          </a:p>
        </p:txBody>
      </p:sp>
      <p:pic>
        <p:nvPicPr>
          <p:cNvPr id="26630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495800"/>
            <a:ext cx="6934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6957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CB5CD-7833-4164-98E7-F596E85B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function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BB407-6CC8-4224-BC9B-EBB56A05F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229600" cy="4114800"/>
          </a:xfrm>
        </p:spPr>
        <p:txBody>
          <a:bodyPr/>
          <a:lstStyle/>
          <a:p>
            <a:r>
              <a:rPr lang="en-US" dirty="0"/>
              <a:t>A function that calls the recursive function</a:t>
            </a:r>
          </a:p>
          <a:p>
            <a:r>
              <a:rPr lang="en-US" dirty="0"/>
              <a:t>End user don’t need to know how to enter the input arguments to recursive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reverse_helper</a:t>
            </a:r>
            <a:r>
              <a:rPr lang="en-US" dirty="0"/>
              <a:t>(S):</a:t>
            </a:r>
          </a:p>
          <a:p>
            <a:pPr marL="0" indent="0">
              <a:buNone/>
            </a:pPr>
            <a:r>
              <a:rPr lang="en-US" dirty="0"/>
              <a:t>    reverse(S, 0, </a:t>
            </a:r>
            <a:r>
              <a:rPr lang="en-US" dirty="0" err="1"/>
              <a:t>len</a:t>
            </a:r>
            <a:r>
              <a:rPr lang="en-US" dirty="0"/>
              <a:t>(S))</a:t>
            </a:r>
          </a:p>
          <a:p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8CF85B5-DB17-44F9-8A14-19FFCF8A153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0"/>
            <a:ext cx="6934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6138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5132-B33C-4036-BB3A-ED4C1B83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FDE5-8BB3-428D-9D9E-391F04406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n is even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6A4267-FE6D-4794-9AF4-A46D17695697}"/>
              </a:ext>
            </a:extLst>
          </p:cNvPr>
          <p:cNvSpPr/>
          <p:nvPr/>
        </p:nvSpPr>
        <p:spPr bwMode="auto">
          <a:xfrm>
            <a:off x="5334000" y="1752600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BE6AFE-0034-466C-9DBE-2F8AD45A34DB}"/>
              </a:ext>
            </a:extLst>
          </p:cNvPr>
          <p:cNvSpPr/>
          <p:nvPr/>
        </p:nvSpPr>
        <p:spPr bwMode="auto">
          <a:xfrm>
            <a:off x="4953000" y="2797629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n-2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865E67-868E-4BF5-81EF-8265985642A3}"/>
              </a:ext>
            </a:extLst>
          </p:cNvPr>
          <p:cNvSpPr/>
          <p:nvPr/>
        </p:nvSpPr>
        <p:spPr bwMode="auto">
          <a:xfrm>
            <a:off x="4495800" y="3831775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-2*2</a:t>
            </a:r>
            <a:endParaRPr kumimoji="0" lang="en-US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DE4CD4-23AC-4154-AF12-D9A3B7D92BC7}"/>
              </a:ext>
            </a:extLst>
          </p:cNvPr>
          <p:cNvSpPr/>
          <p:nvPr/>
        </p:nvSpPr>
        <p:spPr bwMode="auto">
          <a:xfrm>
            <a:off x="4038600" y="4909459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n-2k</a:t>
            </a:r>
            <a:endParaRPr kumimoji="0" lang="en-US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79AF73-018F-48DE-A198-A9BCD0CE54D9}"/>
              </a:ext>
            </a:extLst>
          </p:cNvPr>
          <p:cNvSpPr/>
          <p:nvPr/>
        </p:nvSpPr>
        <p:spPr bwMode="auto">
          <a:xfrm>
            <a:off x="3505200" y="5965371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0</a:t>
            </a:r>
            <a:endParaRPr kumimoji="0" lang="en-US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FD5EFF-9489-4D9C-A9D2-5D1E1BA877B7}"/>
              </a:ext>
            </a:extLst>
          </p:cNvPr>
          <p:cNvCxnSpPr>
            <a:stCxn id="4" idx="4"/>
            <a:endCxn id="5" idx="0"/>
          </p:cNvCxnSpPr>
          <p:nvPr/>
        </p:nvCxnSpPr>
        <p:spPr bwMode="auto">
          <a:xfrm flipH="1">
            <a:off x="5334000" y="2514600"/>
            <a:ext cx="381000" cy="283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A9736B-B4DB-4A0D-B476-C34457A62303}"/>
              </a:ext>
            </a:extLst>
          </p:cNvPr>
          <p:cNvCxnSpPr>
            <a:endCxn id="6" idx="0"/>
          </p:cNvCxnSpPr>
          <p:nvPr/>
        </p:nvCxnSpPr>
        <p:spPr bwMode="auto">
          <a:xfrm flipH="1">
            <a:off x="4876800" y="3516091"/>
            <a:ext cx="457200" cy="315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76B2279-9251-415A-9A08-ADB9DDE17543}"/>
              </a:ext>
            </a:extLst>
          </p:cNvPr>
          <p:cNvSpPr/>
          <p:nvPr/>
        </p:nvSpPr>
        <p:spPr bwMode="auto">
          <a:xfrm>
            <a:off x="3810000" y="5736771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47CB95-A853-4A93-9CC1-BC4F53514D68}"/>
              </a:ext>
            </a:extLst>
          </p:cNvPr>
          <p:cNvSpPr/>
          <p:nvPr/>
        </p:nvSpPr>
        <p:spPr bwMode="auto">
          <a:xfrm>
            <a:off x="3962400" y="5529946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B34D83-5803-470B-A461-CB1F2C353A30}"/>
              </a:ext>
            </a:extLst>
          </p:cNvPr>
          <p:cNvSpPr txBox="1"/>
          <p:nvPr/>
        </p:nvSpPr>
        <p:spPr>
          <a:xfrm>
            <a:off x="6553200" y="8763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 at each level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2291F2-EF44-4274-8063-20B97D3FFAF9}"/>
              </a:ext>
            </a:extLst>
          </p:cNvPr>
          <p:cNvSpPr txBox="1"/>
          <p:nvPr/>
        </p:nvSpPr>
        <p:spPr>
          <a:xfrm>
            <a:off x="6934200" y="1905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E0D122-CDF9-4CF3-A9C4-6AC6B7DF4BEC}"/>
              </a:ext>
            </a:extLst>
          </p:cNvPr>
          <p:cNvSpPr txBox="1"/>
          <p:nvPr/>
        </p:nvSpPr>
        <p:spPr>
          <a:xfrm>
            <a:off x="6912429" y="2857028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979E8F-F3A3-481C-BB8A-EF293EEF8A10}"/>
              </a:ext>
            </a:extLst>
          </p:cNvPr>
          <p:cNvSpPr txBox="1"/>
          <p:nvPr/>
        </p:nvSpPr>
        <p:spPr>
          <a:xfrm>
            <a:off x="6934200" y="395598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2DC9FF-3D5B-4330-9DCB-7AFEBDEA7C40}"/>
              </a:ext>
            </a:extLst>
          </p:cNvPr>
          <p:cNvSpPr txBox="1"/>
          <p:nvPr/>
        </p:nvSpPr>
        <p:spPr>
          <a:xfrm>
            <a:off x="6928757" y="498789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AFA31C-757E-42FA-AE61-45F776F1D02F}"/>
              </a:ext>
            </a:extLst>
          </p:cNvPr>
          <p:cNvSpPr txBox="1"/>
          <p:nvPr/>
        </p:nvSpPr>
        <p:spPr>
          <a:xfrm>
            <a:off x="6912429" y="598667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10EAE8-2ADA-4319-AF57-2F4B6C324936}"/>
              </a:ext>
            </a:extLst>
          </p:cNvPr>
          <p:cNvSpPr txBox="1"/>
          <p:nvPr/>
        </p:nvSpPr>
        <p:spPr>
          <a:xfrm>
            <a:off x="231322" y="4452259"/>
            <a:ext cx="3159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of path = ?</a:t>
            </a:r>
          </a:p>
          <a:p>
            <a:endParaRPr lang="en-US" dirty="0"/>
          </a:p>
          <a:p>
            <a:r>
              <a:rPr lang="en-US" dirty="0"/>
              <a:t>Sum over all runtime at each node:</a:t>
            </a:r>
          </a:p>
          <a:p>
            <a:r>
              <a:rPr lang="en-US" dirty="0"/>
              <a:t>O(1) + O(1) … O(1) = ?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AF46DFC-E0BA-4338-AD60-AD033CF4FA73}"/>
              </a:ext>
            </a:extLst>
          </p:cNvPr>
          <p:cNvSpPr/>
          <p:nvPr/>
        </p:nvSpPr>
        <p:spPr bwMode="auto">
          <a:xfrm>
            <a:off x="4267200" y="4659084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235409B-2E8A-4621-9F4B-958964793081}"/>
              </a:ext>
            </a:extLst>
          </p:cNvPr>
          <p:cNvSpPr/>
          <p:nvPr/>
        </p:nvSpPr>
        <p:spPr bwMode="auto">
          <a:xfrm>
            <a:off x="4419600" y="4452259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97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195D-13F8-44E9-99F4-F5E15A51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19B3-2C49-408E-861B-99C3780C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8001000" cy="4114800"/>
          </a:xfrm>
        </p:spPr>
        <p:txBody>
          <a:bodyPr/>
          <a:lstStyle/>
          <a:p>
            <a:r>
              <a:rPr lang="en-US" dirty="0"/>
              <a:t>Base cases: T(0) = c, T(1) = c</a:t>
            </a:r>
          </a:p>
          <a:p>
            <a:r>
              <a:rPr lang="en-US" dirty="0"/>
              <a:t>T(n) = T(n-2) + c if n &gt;= 2</a:t>
            </a:r>
          </a:p>
          <a:p>
            <a:r>
              <a:rPr lang="en-US" dirty="0"/>
              <a:t>       = T(n-4) + c + c  (by subst.)</a:t>
            </a:r>
          </a:p>
          <a:p>
            <a:r>
              <a:rPr lang="en-US" dirty="0"/>
              <a:t>       = T(n-6) + c + c + c  (by subst.)</a:t>
            </a:r>
          </a:p>
          <a:p>
            <a:r>
              <a:rPr lang="en-US" dirty="0"/>
              <a:t>       = …       </a:t>
            </a:r>
          </a:p>
          <a:p>
            <a:r>
              <a:rPr lang="en-US" dirty="0"/>
              <a:t>       = T(n-2*k) + c * k</a:t>
            </a:r>
          </a:p>
          <a:p>
            <a:r>
              <a:rPr lang="en-US" dirty="0"/>
              <a:t>At the end, the problem is reduced to 0 or 1 element</a:t>
            </a:r>
          </a:p>
          <a:p>
            <a:r>
              <a:rPr lang="en-US" dirty="0"/>
              <a:t>n-2*k</a:t>
            </a:r>
            <a:r>
              <a:rPr lang="en-US" baseline="30000" dirty="0"/>
              <a:t> </a:t>
            </a:r>
            <a:r>
              <a:rPr lang="en-US" dirty="0"/>
              <a:t>= 0 =&gt; k = n/2; T(n) is O(n)</a:t>
            </a:r>
          </a:p>
        </p:txBody>
      </p:sp>
    </p:spTree>
    <p:extLst>
      <p:ext uri="{BB962C8B-B14F-4D97-AF65-F5344CB8AC3E}">
        <p14:creationId xmlns:p14="http://schemas.microsoft.com/office/powerpoint/2010/main" val="852848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Computing Powers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/>
              <a:t>The power function, p(x,n)=x</a:t>
            </a:r>
            <a:r>
              <a:rPr lang="en-US" sz="2800" baseline="30000"/>
              <a:t>n</a:t>
            </a:r>
            <a:r>
              <a:rPr lang="en-US" sz="2800"/>
              <a:t>, can be defined recursively: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This leads to an power function that runs in O(n) time (for we make n recursive calls).</a:t>
            </a:r>
          </a:p>
          <a:p>
            <a:pPr eaLnBrk="1" hangingPunct="1"/>
            <a:r>
              <a:rPr lang="en-US" sz="2800"/>
              <a:t>We can do better than this, however.</a:t>
            </a:r>
          </a:p>
          <a:p>
            <a:pPr eaLnBrk="1" hangingPunct="1">
              <a:buFont typeface="Wingdings" pitchFamily="2" charset="2"/>
              <a:buNone/>
            </a:pPr>
            <a:endParaRPr lang="en-US" sz="2800"/>
          </a:p>
        </p:txBody>
      </p:sp>
      <p:graphicFrame>
        <p:nvGraphicFramePr>
          <p:cNvPr id="27653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438400" y="2895600"/>
          <a:ext cx="3810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3" imgW="2032000" imgH="457200" progId="Equation.3">
                  <p:embed/>
                </p:oleObj>
              </mc:Choice>
              <mc:Fallback>
                <p:oleObj name="Equation" r:id="rId3" imgW="2032000" imgH="457200" progId="Equation.3">
                  <p:embed/>
                  <p:pic>
                    <p:nvPicPr>
                      <p:cNvPr id="2765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95600"/>
                        <a:ext cx="3810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355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Visualizing Recursion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To understand how recursion works, it helps to visualize what’s going on.</a:t>
            </a:r>
          </a:p>
          <a:p>
            <a:r>
              <a:rPr lang="en-US" sz="2400" dirty="0"/>
              <a:t>To help visualize, we will use a common concept called the </a:t>
            </a:r>
            <a:r>
              <a:rPr lang="en-US" sz="2400" i="1" dirty="0"/>
              <a:t>Stack</a:t>
            </a:r>
            <a:r>
              <a:rPr lang="en-US" sz="2400" dirty="0"/>
              <a:t>.</a:t>
            </a:r>
          </a:p>
          <a:p>
            <a:r>
              <a:rPr lang="en-US" sz="2400" dirty="0"/>
              <a:t>A stack basically operates like a container of trays in a cafeteria.  It has only two operations:</a:t>
            </a:r>
          </a:p>
          <a:p>
            <a:pPr lvl="1"/>
            <a:r>
              <a:rPr lang="en-US" sz="2400" dirty="0"/>
              <a:t>Push:  you can push something onto the stack.</a:t>
            </a:r>
          </a:p>
          <a:p>
            <a:pPr lvl="1"/>
            <a:r>
              <a:rPr lang="en-US" sz="2400" dirty="0"/>
              <a:t>Pop:  you can pop something off the top of the stack.</a:t>
            </a:r>
          </a:p>
          <a:p>
            <a:r>
              <a:rPr lang="en-US" sz="2400" dirty="0"/>
              <a:t>Let’s see an example stack in action.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Squaring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We can derive a more efficient linearly recursive algorithm by using repeated squaring: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For example,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4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4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4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16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1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+(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4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4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4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 = 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32</a:t>
            </a:r>
            <a:endParaRPr lang="en-US" sz="2400" dirty="0">
              <a:solidFill>
                <a:srgbClr val="000000"/>
              </a:solidFill>
              <a:latin typeface="CMR10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6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 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2)2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6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(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8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64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1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+(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6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6</a:t>
            </a:r>
            <a:r>
              <a:rPr lang="en-US" sz="2400" i="1" baseline="30000" dirty="0">
                <a:solidFill>
                  <a:srgbClr val="000000"/>
                </a:solidFill>
                <a:latin typeface="CMMI10" charset="0"/>
              </a:rPr>
              <a:t>/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8</a:t>
            </a:r>
            <a:r>
              <a:rPr lang="en-US" sz="2400" baseline="300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 = 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128</a:t>
            </a:r>
            <a:r>
              <a:rPr lang="en-US" sz="2400" i="1" dirty="0">
                <a:solidFill>
                  <a:srgbClr val="000000"/>
                </a:solidFill>
                <a:latin typeface="CMMI10" charset="0"/>
              </a:rPr>
              <a:t>.</a:t>
            </a:r>
            <a:endParaRPr 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B358BC-3A94-422F-AE23-7FA08A560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514600"/>
            <a:ext cx="5988358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13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Squaring Method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/>
              <a:t>Algorithm </a:t>
            </a:r>
            <a:r>
              <a:rPr lang="en-US" sz="2400">
                <a:solidFill>
                  <a:schemeClr val="tx2"/>
                </a:solidFill>
              </a:rPr>
              <a:t>Power</a:t>
            </a:r>
            <a:r>
              <a:rPr lang="en-US" sz="2400"/>
              <a:t>(</a:t>
            </a:r>
            <a:r>
              <a:rPr lang="en-US" sz="2400" i="1"/>
              <a:t>x, n</a:t>
            </a:r>
            <a:r>
              <a:rPr lang="en-US" sz="2400"/>
              <a:t>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/>
              <a:t>      Input: </a:t>
            </a:r>
            <a:r>
              <a:rPr lang="en-US" sz="2400"/>
              <a:t>A number </a:t>
            </a:r>
            <a:r>
              <a:rPr lang="en-US" sz="2400" i="1"/>
              <a:t>x </a:t>
            </a:r>
            <a:r>
              <a:rPr lang="en-US" sz="2400"/>
              <a:t>and integer </a:t>
            </a:r>
            <a:r>
              <a:rPr lang="en-US" sz="2400" i="1"/>
              <a:t>n = </a:t>
            </a:r>
            <a:r>
              <a:rPr lang="en-US" sz="2400"/>
              <a:t>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/>
              <a:t>      Output: </a:t>
            </a:r>
            <a:r>
              <a:rPr lang="en-US" sz="2400"/>
              <a:t>The value </a:t>
            </a:r>
            <a:r>
              <a:rPr lang="en-US" sz="2400" i="1"/>
              <a:t>x</a:t>
            </a:r>
            <a:r>
              <a:rPr lang="en-US" sz="2400" i="1" baseline="30000"/>
              <a:t>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/>
              <a:t>     if </a:t>
            </a:r>
            <a:r>
              <a:rPr lang="en-US" sz="2400" i="1"/>
              <a:t>n </a:t>
            </a:r>
            <a:r>
              <a:rPr lang="en-US" sz="2400"/>
              <a:t>= 0	</a:t>
            </a:r>
            <a:r>
              <a:rPr lang="en-US" sz="2400" b="1"/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/>
              <a:t>		return </a:t>
            </a:r>
            <a:r>
              <a:rPr lang="en-US" sz="2400"/>
              <a:t>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/>
              <a:t>     if </a:t>
            </a:r>
            <a:r>
              <a:rPr lang="en-US" sz="2400" i="1"/>
              <a:t>n </a:t>
            </a:r>
            <a:r>
              <a:rPr lang="en-US" sz="2400"/>
              <a:t>is odd </a:t>
            </a:r>
            <a:r>
              <a:rPr lang="en-US" sz="2400" b="1"/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/>
              <a:t>		y  = </a:t>
            </a:r>
            <a:r>
              <a:rPr lang="en-US" sz="2400">
                <a:solidFill>
                  <a:schemeClr val="tx2"/>
                </a:solidFill>
              </a:rPr>
              <a:t>Power</a:t>
            </a:r>
            <a:r>
              <a:rPr lang="en-US" sz="2400"/>
              <a:t>(</a:t>
            </a:r>
            <a:r>
              <a:rPr lang="en-US" sz="2400" i="1"/>
              <a:t>x, </a:t>
            </a:r>
            <a:r>
              <a:rPr lang="en-US" sz="2400"/>
              <a:t>(</a:t>
            </a:r>
            <a:r>
              <a:rPr lang="en-US" sz="2400" i="1"/>
              <a:t>n - </a:t>
            </a:r>
            <a:r>
              <a:rPr lang="en-US" sz="2400"/>
              <a:t>1)</a:t>
            </a:r>
            <a:r>
              <a:rPr lang="en-US" sz="2400" i="1"/>
              <a:t>/ </a:t>
            </a:r>
            <a:r>
              <a:rPr lang="en-US" sz="2400"/>
              <a:t>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/>
              <a:t>		return </a:t>
            </a:r>
            <a:r>
              <a:rPr lang="en-US" sz="2400" i="1"/>
              <a:t>x </a:t>
            </a:r>
            <a:r>
              <a:rPr lang="en-US" sz="2400"/>
              <a:t>· </a:t>
            </a:r>
            <a:r>
              <a:rPr lang="en-US" sz="2400" i="1"/>
              <a:t>y </a:t>
            </a:r>
            <a:r>
              <a:rPr lang="en-US" sz="2400"/>
              <a:t>·</a:t>
            </a:r>
            <a:r>
              <a:rPr lang="en-US" sz="2400" i="1"/>
              <a:t>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/>
              <a:t>     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/>
              <a:t>		y = </a:t>
            </a:r>
            <a:r>
              <a:rPr lang="en-US" sz="2400">
                <a:solidFill>
                  <a:schemeClr val="tx2"/>
                </a:solidFill>
              </a:rPr>
              <a:t>Power</a:t>
            </a:r>
            <a:r>
              <a:rPr lang="en-US" sz="2400"/>
              <a:t>(</a:t>
            </a:r>
            <a:r>
              <a:rPr lang="en-US" sz="2400" i="1"/>
              <a:t>x, n/ </a:t>
            </a:r>
            <a:r>
              <a:rPr lang="en-US" sz="2400"/>
              <a:t>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/>
              <a:t>		return </a:t>
            </a:r>
            <a:r>
              <a:rPr lang="en-US" sz="2400" i="1"/>
              <a:t>y </a:t>
            </a:r>
            <a:r>
              <a:rPr lang="en-US" sz="2400"/>
              <a:t>·</a:t>
            </a:r>
            <a:r>
              <a:rPr lang="en-US" sz="2400" i="1"/>
              <a:t> 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77127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Analysis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4724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Algorithm </a:t>
            </a:r>
            <a:r>
              <a:rPr lang="en-US" sz="2400">
                <a:solidFill>
                  <a:schemeClr val="tx2"/>
                </a:solidFill>
              </a:rPr>
              <a:t>Power</a:t>
            </a:r>
            <a:r>
              <a:rPr lang="en-US" sz="2400"/>
              <a:t>(</a:t>
            </a:r>
            <a:r>
              <a:rPr lang="en-US" sz="2400" i="1"/>
              <a:t>x, n</a:t>
            </a:r>
            <a:r>
              <a:rPr lang="en-US" sz="2400"/>
              <a:t>):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/>
              <a:t>      Input: </a:t>
            </a:r>
            <a:r>
              <a:rPr lang="en-US" sz="2400"/>
              <a:t>A number </a:t>
            </a:r>
            <a:r>
              <a:rPr lang="en-US" sz="2400" i="1"/>
              <a:t>x </a:t>
            </a:r>
            <a:r>
              <a:rPr lang="en-US" sz="2400"/>
              <a:t>and integer </a:t>
            </a:r>
            <a:r>
              <a:rPr lang="en-US" sz="2400" i="1"/>
              <a:t>n = </a:t>
            </a:r>
            <a:r>
              <a:rPr lang="en-US" sz="2400"/>
              <a:t>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/>
              <a:t>      Output: </a:t>
            </a:r>
            <a:r>
              <a:rPr lang="en-US" sz="2400"/>
              <a:t>The value </a:t>
            </a:r>
            <a:r>
              <a:rPr lang="en-US" sz="2400" i="1"/>
              <a:t>x</a:t>
            </a:r>
            <a:r>
              <a:rPr lang="en-US" sz="2400" i="1" baseline="30000"/>
              <a:t>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     if </a:t>
            </a:r>
            <a:r>
              <a:rPr lang="en-US" sz="2400" i="1"/>
              <a:t>n </a:t>
            </a:r>
            <a:r>
              <a:rPr lang="en-US" sz="2400"/>
              <a:t>= 0	</a:t>
            </a:r>
            <a:r>
              <a:rPr lang="en-US" sz="2400" b="1"/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	return </a:t>
            </a:r>
            <a:r>
              <a:rPr lang="en-US" sz="2400"/>
              <a:t>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     if </a:t>
            </a:r>
            <a:r>
              <a:rPr lang="en-US" sz="2400" i="1"/>
              <a:t>n </a:t>
            </a:r>
            <a:r>
              <a:rPr lang="en-US" sz="2400"/>
              <a:t>is odd </a:t>
            </a:r>
            <a:r>
              <a:rPr lang="en-US" sz="2400" b="1"/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/>
              <a:t>		y  = </a:t>
            </a:r>
            <a:r>
              <a:rPr lang="en-US" sz="2400">
                <a:solidFill>
                  <a:schemeClr val="tx2"/>
                </a:solidFill>
              </a:rPr>
              <a:t>Power</a:t>
            </a:r>
            <a:r>
              <a:rPr lang="en-US" sz="2400"/>
              <a:t>(</a:t>
            </a:r>
            <a:r>
              <a:rPr lang="en-US" sz="2400" i="1"/>
              <a:t>x, </a:t>
            </a:r>
            <a:r>
              <a:rPr lang="en-US" sz="2400"/>
              <a:t>(</a:t>
            </a:r>
            <a:r>
              <a:rPr lang="en-US" sz="2400" i="1"/>
              <a:t>n - </a:t>
            </a:r>
            <a:r>
              <a:rPr lang="en-US" sz="2400"/>
              <a:t>1)</a:t>
            </a:r>
            <a:r>
              <a:rPr lang="en-US" sz="2400" i="1"/>
              <a:t>/ </a:t>
            </a:r>
            <a:r>
              <a:rPr lang="en-US" sz="2400"/>
              <a:t>2)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	return </a:t>
            </a:r>
            <a:r>
              <a:rPr lang="en-US" sz="2400" i="1"/>
              <a:t>x · y · 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    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/>
              <a:t>		y = </a:t>
            </a:r>
            <a:r>
              <a:rPr lang="en-US" sz="2400">
                <a:solidFill>
                  <a:schemeClr val="tx2"/>
                </a:solidFill>
              </a:rPr>
              <a:t>Power</a:t>
            </a:r>
            <a:r>
              <a:rPr lang="en-US" sz="2400"/>
              <a:t>(</a:t>
            </a:r>
            <a:r>
              <a:rPr lang="en-US" sz="2400" i="1"/>
              <a:t>x, n/ </a:t>
            </a:r>
            <a:r>
              <a:rPr lang="en-US" sz="2400"/>
              <a:t>2)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		return </a:t>
            </a:r>
            <a:r>
              <a:rPr lang="en-US" sz="2400" i="1"/>
              <a:t>y · y</a:t>
            </a:r>
            <a:endParaRPr lang="en-US" sz="2400"/>
          </a:p>
        </p:txBody>
      </p:sp>
      <p:sp>
        <p:nvSpPr>
          <p:cNvPr id="12294" name="Line 4"/>
          <p:cNvSpPr>
            <a:spLocks noChangeShapeType="1"/>
          </p:cNvSpPr>
          <p:nvPr/>
        </p:nvSpPr>
        <p:spPr bwMode="auto">
          <a:xfrm>
            <a:off x="4038600" y="5029200"/>
            <a:ext cx="1676400" cy="685800"/>
          </a:xfrm>
          <a:prstGeom prst="line">
            <a:avLst/>
          </a:prstGeom>
          <a:noFill/>
          <a:ln w="38100">
            <a:solidFill>
              <a:schemeClr val="bg2">
                <a:lumMod val="75000"/>
              </a:schemeClr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75000"/>
                </a:schemeClr>
              </a:solidFill>
              <a:ea typeface="+mn-ea"/>
            </a:endParaRPr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5715000" y="5029200"/>
            <a:ext cx="30638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mic Sans MS" pitchFamily="66" charset="0"/>
                <a:ea typeface="+mn-ea"/>
              </a:rPr>
              <a:t>It is important that we use a variable twice here rather than calling the method twice.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5715000" y="2514600"/>
            <a:ext cx="3048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Comic Sans MS" pitchFamily="66" charset="0"/>
              </a:rPr>
              <a:t>Each time we make a recursive call we halve the value of n; hence, we make log n recursive calls. That is, this method runs in O(log n) time.</a:t>
            </a: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V="1">
            <a:off x="3581400" y="5715000"/>
            <a:ext cx="2133600" cy="381000"/>
          </a:xfrm>
          <a:prstGeom prst="line">
            <a:avLst/>
          </a:prstGeom>
          <a:noFill/>
          <a:ln w="38100">
            <a:solidFill>
              <a:schemeClr val="bg2">
                <a:lumMod val="75000"/>
              </a:schemeClr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pPr>
              <a:defRPr/>
            </a:pPr>
            <a:endParaRPr lang="en-US">
              <a:solidFill>
                <a:schemeClr val="bg2">
                  <a:lumMod val="75000"/>
                </a:schemeClr>
              </a:solidFill>
              <a:ea typeface="+mn-ea"/>
            </a:endParaRPr>
          </a:p>
        </p:txBody>
      </p:sp>
      <p:sp>
        <p:nvSpPr>
          <p:cNvPr id="30730" name="Line 4"/>
          <p:cNvSpPr>
            <a:spLocks noChangeShapeType="1"/>
          </p:cNvSpPr>
          <p:nvPr/>
        </p:nvSpPr>
        <p:spPr bwMode="auto">
          <a:xfrm flipV="1">
            <a:off x="3124200" y="3429000"/>
            <a:ext cx="25146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1" name="Line 4"/>
          <p:cNvSpPr>
            <a:spLocks noChangeShapeType="1"/>
          </p:cNvSpPr>
          <p:nvPr/>
        </p:nvSpPr>
        <p:spPr bwMode="auto">
          <a:xfrm flipV="1">
            <a:off x="2590800" y="3429000"/>
            <a:ext cx="3048000" cy="1981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66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Tail Recursion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Tail recursion occurs when a linearly recursive method makes its recursive call as its last step.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array reversal method is an example.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Such methods can be easily converted to non-recursive methods (which saves on some resources).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Example: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/>
              <a:t>Algorithm </a:t>
            </a:r>
            <a:r>
              <a:rPr lang="en-US" sz="2000"/>
              <a:t>IterativeReverseArray(</a:t>
            </a:r>
            <a:r>
              <a:rPr lang="en-US" sz="2000" i="1"/>
              <a:t>A, i, j </a:t>
            </a:r>
            <a:r>
              <a:rPr lang="en-US" sz="2000"/>
              <a:t>):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/>
              <a:t>      Input: </a:t>
            </a:r>
            <a:r>
              <a:rPr lang="en-US" sz="2000"/>
              <a:t>An array </a:t>
            </a:r>
            <a:r>
              <a:rPr lang="en-US" sz="2000" i="1"/>
              <a:t>A </a:t>
            </a:r>
            <a:r>
              <a:rPr lang="en-US" sz="2000"/>
              <a:t>and nonnegative integer indices </a:t>
            </a:r>
            <a:r>
              <a:rPr lang="en-US" sz="2000" i="1"/>
              <a:t>i </a:t>
            </a:r>
            <a:r>
              <a:rPr lang="en-US" sz="2000"/>
              <a:t>and </a:t>
            </a:r>
            <a:r>
              <a:rPr lang="en-US" sz="2000" i="1"/>
              <a:t>j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/>
              <a:t>      Output: </a:t>
            </a:r>
            <a:r>
              <a:rPr lang="en-US" sz="2000"/>
              <a:t>The reversal of the elements in </a:t>
            </a:r>
            <a:r>
              <a:rPr lang="en-US" sz="2000" i="1"/>
              <a:t>A </a:t>
            </a:r>
            <a:r>
              <a:rPr lang="en-US" sz="2000"/>
              <a:t>starting at index </a:t>
            </a:r>
            <a:r>
              <a:rPr lang="en-US" sz="2000" i="1"/>
              <a:t>i </a:t>
            </a:r>
            <a:r>
              <a:rPr lang="en-US" sz="2000"/>
              <a:t>and ending at </a:t>
            </a:r>
            <a:r>
              <a:rPr lang="en-US" sz="2000" i="1"/>
              <a:t>j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/>
              <a:t>     while </a:t>
            </a:r>
            <a:r>
              <a:rPr lang="en-US" sz="2000" i="1"/>
              <a:t>i &lt;  j </a:t>
            </a:r>
            <a:r>
              <a:rPr lang="en-US" sz="2000" b="1"/>
              <a:t>do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	Swap </a:t>
            </a:r>
            <a:r>
              <a:rPr lang="en-US" sz="1800" i="1"/>
              <a:t>A</a:t>
            </a:r>
            <a:r>
              <a:rPr lang="en-US" sz="1800"/>
              <a:t>[</a:t>
            </a:r>
            <a:r>
              <a:rPr lang="en-US" sz="1800" i="1"/>
              <a:t>i </a:t>
            </a:r>
            <a:r>
              <a:rPr lang="en-US" sz="1800"/>
              <a:t>] and </a:t>
            </a:r>
            <a:r>
              <a:rPr lang="en-US" sz="1800" i="1"/>
              <a:t>A</a:t>
            </a:r>
            <a:r>
              <a:rPr lang="en-US" sz="1800"/>
              <a:t>[ </a:t>
            </a:r>
            <a:r>
              <a:rPr lang="en-US" sz="1800" i="1"/>
              <a:t>j </a:t>
            </a:r>
            <a:r>
              <a:rPr lang="en-US" sz="1800"/>
              <a:t>]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i="1"/>
              <a:t>	i  = i </a:t>
            </a:r>
            <a:r>
              <a:rPr lang="en-US" sz="1800"/>
              <a:t>+ 1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i="1"/>
              <a:t>	j  = j - </a:t>
            </a:r>
            <a:r>
              <a:rPr lang="en-US" sz="1800"/>
              <a:t>1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/>
              <a:t>     return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13791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Recursion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CC04B72-3B47-48E6-9849-3823F8DD7D1E}" type="slidenum">
              <a:rPr lang="en-US" altLang="en-US" sz="1400"/>
              <a:pPr eaLnBrk="1" hangingPunct="1"/>
              <a:t>44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Recursion</a:t>
            </a:r>
            <a:endParaRPr lang="en-US" altLang="en-US">
              <a:cs typeface="Tahoma" panose="020B0604030504040204" pitchFamily="34" charset="0"/>
            </a:endParaRP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1676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ea typeface="+mn-ea"/>
                <a:cs typeface="+mn-cs"/>
              </a:rPr>
              <a:t>Binary recursion occurs whenever there are </a:t>
            </a:r>
            <a:r>
              <a:rPr lang="en-US" sz="2800" b="1" dirty="0">
                <a:ea typeface="+mn-ea"/>
                <a:cs typeface="+mn-cs"/>
              </a:rPr>
              <a:t>two</a:t>
            </a:r>
            <a:r>
              <a:rPr lang="en-US" sz="2800" dirty="0">
                <a:ea typeface="+mn-ea"/>
                <a:cs typeface="+mn-cs"/>
              </a:rPr>
              <a:t> recursive calls for each non-base case.</a:t>
            </a:r>
          </a:p>
        </p:txBody>
      </p:sp>
      <p:sp>
        <p:nvSpPr>
          <p:cNvPr id="32774" name="Date Placeholder 6"/>
          <p:cNvSpPr>
            <a:spLocks noGrp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© 2013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28346003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Binary </a:t>
            </a:r>
            <a:r>
              <a:rPr lang="en-US" altLang="en-US" sz="4000" dirty="0" err="1"/>
              <a:t>Recusive</a:t>
            </a:r>
            <a:r>
              <a:rPr lang="en-US" altLang="en-US" sz="4000" dirty="0"/>
              <a:t> Method</a:t>
            </a:r>
          </a:p>
        </p:txBody>
      </p:sp>
      <p:sp>
        <p:nvSpPr>
          <p:cNvPr id="3379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77724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Problem: add all the numbers in an integer array A: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Algorithm </a:t>
            </a:r>
            <a:r>
              <a:rPr lang="en-US" altLang="en-US" sz="1600" dirty="0" err="1"/>
              <a:t>BinarySum</a:t>
            </a:r>
            <a:r>
              <a:rPr lang="en-US" altLang="en-US" sz="1600" dirty="0"/>
              <a:t>(</a:t>
            </a:r>
            <a:r>
              <a:rPr lang="en-US" altLang="en-US" sz="1600" i="1" dirty="0"/>
              <a:t>A, </a:t>
            </a:r>
            <a:r>
              <a:rPr lang="en-US" altLang="en-US" sz="1600" i="1" dirty="0" err="1"/>
              <a:t>i</a:t>
            </a:r>
            <a:r>
              <a:rPr lang="en-US" altLang="en-US" sz="1600" i="1" dirty="0"/>
              <a:t>, n</a:t>
            </a:r>
            <a:r>
              <a:rPr lang="en-US" altLang="en-US" sz="1600" dirty="0"/>
              <a:t>):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i="1" dirty="0"/>
              <a:t>      Input: </a:t>
            </a:r>
            <a:r>
              <a:rPr lang="en-US" altLang="en-US" sz="1600" dirty="0"/>
              <a:t>An array </a:t>
            </a:r>
            <a:r>
              <a:rPr lang="en-US" altLang="en-US" sz="1600" i="1" dirty="0"/>
              <a:t>A </a:t>
            </a:r>
            <a:r>
              <a:rPr lang="en-US" altLang="en-US" sz="1600" dirty="0"/>
              <a:t>and integers </a:t>
            </a:r>
            <a:r>
              <a:rPr lang="en-US" altLang="en-US" sz="1600" i="1" dirty="0" err="1"/>
              <a:t>i</a:t>
            </a:r>
            <a:r>
              <a:rPr lang="en-US" altLang="en-US" sz="1600" i="1" dirty="0"/>
              <a:t> </a:t>
            </a:r>
            <a:r>
              <a:rPr lang="en-US" altLang="en-US" sz="1600" dirty="0"/>
              <a:t>and </a:t>
            </a:r>
            <a:r>
              <a:rPr lang="en-US" altLang="en-US" sz="1600" i="1" dirty="0"/>
              <a:t>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i="1" dirty="0"/>
              <a:t>      Output: </a:t>
            </a:r>
            <a:r>
              <a:rPr lang="en-US" altLang="en-US" sz="1600" dirty="0"/>
              <a:t>The sum of the </a:t>
            </a:r>
            <a:r>
              <a:rPr lang="en-US" altLang="en-US" sz="1600" i="1" dirty="0"/>
              <a:t>n </a:t>
            </a:r>
            <a:r>
              <a:rPr lang="en-US" altLang="en-US" sz="1600" dirty="0"/>
              <a:t>integers in </a:t>
            </a:r>
            <a:r>
              <a:rPr lang="en-US" altLang="en-US" sz="1600" i="1" dirty="0"/>
              <a:t>A </a:t>
            </a:r>
            <a:r>
              <a:rPr lang="en-US" altLang="en-US" sz="1600" dirty="0"/>
              <a:t>starting at index </a:t>
            </a:r>
            <a:r>
              <a:rPr lang="en-US" altLang="en-US" sz="1600" i="1" dirty="0" err="1"/>
              <a:t>i</a:t>
            </a:r>
            <a:endParaRPr lang="en-US" altLang="en-US" sz="1600" i="1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     if </a:t>
            </a:r>
            <a:r>
              <a:rPr lang="en-US" altLang="en-US" sz="1600" i="1" dirty="0"/>
              <a:t>n </a:t>
            </a:r>
            <a:r>
              <a:rPr lang="en-US" altLang="en-US" sz="1600" dirty="0"/>
              <a:t>= 1 </a:t>
            </a:r>
            <a:r>
              <a:rPr lang="en-US" altLang="en-US" sz="1600" b="1" dirty="0"/>
              <a:t>then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	    return </a:t>
            </a:r>
            <a:r>
              <a:rPr lang="en-US" altLang="en-US" sz="1600" i="1" dirty="0"/>
              <a:t>A</a:t>
            </a:r>
            <a:r>
              <a:rPr lang="en-US" altLang="en-US" sz="1600" dirty="0"/>
              <a:t>[</a:t>
            </a:r>
            <a:r>
              <a:rPr lang="en-US" altLang="en-US" sz="1600" i="1" dirty="0" err="1"/>
              <a:t>i</a:t>
            </a:r>
            <a:r>
              <a:rPr lang="en-US" altLang="en-US" sz="1600" i="1" dirty="0"/>
              <a:t> </a:t>
            </a:r>
            <a:r>
              <a:rPr lang="en-US" altLang="en-US" sz="1600" dirty="0"/>
              <a:t>]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     return </a:t>
            </a:r>
            <a:r>
              <a:rPr lang="en-US" altLang="en-US" sz="1600" dirty="0" err="1"/>
              <a:t>BinarySum</a:t>
            </a:r>
            <a:r>
              <a:rPr lang="en-US" altLang="en-US" sz="1600" dirty="0"/>
              <a:t>(</a:t>
            </a:r>
            <a:r>
              <a:rPr lang="en-US" altLang="en-US" sz="1600" i="1" dirty="0"/>
              <a:t>A, </a:t>
            </a:r>
            <a:r>
              <a:rPr lang="en-US" altLang="en-US" sz="1600" i="1" dirty="0" err="1"/>
              <a:t>i</a:t>
            </a:r>
            <a:r>
              <a:rPr lang="en-US" altLang="en-US" sz="1600" i="1" dirty="0"/>
              <a:t>, n/ </a:t>
            </a:r>
            <a:r>
              <a:rPr lang="en-US" altLang="en-US" sz="1600" dirty="0"/>
              <a:t>2) + </a:t>
            </a:r>
            <a:r>
              <a:rPr lang="en-US" altLang="en-US" sz="1600" dirty="0" err="1"/>
              <a:t>BinarySum</a:t>
            </a:r>
            <a:r>
              <a:rPr lang="en-US" altLang="en-US" sz="1600" dirty="0"/>
              <a:t>(</a:t>
            </a:r>
            <a:r>
              <a:rPr lang="en-US" altLang="en-US" sz="1600" i="1" dirty="0"/>
              <a:t>A, </a:t>
            </a:r>
            <a:r>
              <a:rPr lang="en-US" altLang="en-US" sz="1600" i="1" dirty="0" err="1"/>
              <a:t>i</a:t>
            </a:r>
            <a:r>
              <a:rPr lang="en-US" altLang="en-US" sz="1600" i="1" dirty="0"/>
              <a:t> </a:t>
            </a:r>
            <a:r>
              <a:rPr lang="en-US" altLang="en-US" sz="1600" dirty="0"/>
              <a:t>+ </a:t>
            </a:r>
            <a:r>
              <a:rPr lang="en-US" altLang="en-US" sz="1600" i="1" dirty="0"/>
              <a:t>n/ </a:t>
            </a:r>
            <a:r>
              <a:rPr lang="en-US" altLang="en-US" sz="1600" dirty="0"/>
              <a:t>2</a:t>
            </a:r>
            <a:r>
              <a:rPr lang="en-US" altLang="en-US" sz="1600" i="1" dirty="0"/>
              <a:t>, n/ </a:t>
            </a:r>
            <a:r>
              <a:rPr lang="en-US" altLang="en-US" sz="1600" dirty="0"/>
              <a:t>2)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1800" b="1" dirty="0"/>
              <a:t>Example trace:</a:t>
            </a:r>
          </a:p>
        </p:txBody>
      </p:sp>
      <p:grpSp>
        <p:nvGrpSpPr>
          <p:cNvPr id="33797" name="Group 10"/>
          <p:cNvGrpSpPr>
            <a:grpSpLocks noChangeAspect="1"/>
          </p:cNvGrpSpPr>
          <p:nvPr/>
        </p:nvGrpSpPr>
        <p:grpSpPr bwMode="auto">
          <a:xfrm>
            <a:off x="1296988" y="4038600"/>
            <a:ext cx="6854825" cy="1981200"/>
            <a:chOff x="817" y="2544"/>
            <a:chExt cx="4318" cy="1248"/>
          </a:xfrm>
        </p:grpSpPr>
        <p:sp>
          <p:nvSpPr>
            <p:cNvPr id="33799" name="AutoShape 9"/>
            <p:cNvSpPr>
              <a:spLocks noChangeAspect="1" noChangeArrowheads="1" noTextEdit="1"/>
            </p:cNvSpPr>
            <p:nvPr/>
          </p:nvSpPr>
          <p:spPr bwMode="auto">
            <a:xfrm>
              <a:off x="817" y="2544"/>
              <a:ext cx="431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Freeform 11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Freeform 12"/>
            <p:cNvSpPr>
              <a:spLocks/>
            </p:cNvSpPr>
            <p:nvPr/>
          </p:nvSpPr>
          <p:spPr bwMode="auto">
            <a:xfrm>
              <a:off x="2511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Rectangle 13"/>
            <p:cNvSpPr>
              <a:spLocks noChangeArrowheads="1"/>
            </p:cNvSpPr>
            <p:nvPr/>
          </p:nvSpPr>
          <p:spPr bwMode="auto">
            <a:xfrm>
              <a:off x="2577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3</a:t>
              </a:r>
              <a:endParaRPr lang="en-US" altLang="en-US"/>
            </a:p>
          </p:txBody>
        </p:sp>
        <p:sp>
          <p:nvSpPr>
            <p:cNvPr id="33803" name="Rectangle 14"/>
            <p:cNvSpPr>
              <a:spLocks noChangeArrowheads="1"/>
            </p:cNvSpPr>
            <p:nvPr/>
          </p:nvSpPr>
          <p:spPr bwMode="auto">
            <a:xfrm>
              <a:off x="265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04" name="Rectangle 15"/>
            <p:cNvSpPr>
              <a:spLocks noChangeArrowheads="1"/>
            </p:cNvSpPr>
            <p:nvPr/>
          </p:nvSpPr>
          <p:spPr bwMode="auto">
            <a:xfrm>
              <a:off x="274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3805" name="Freeform 16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Freeform 17"/>
            <p:cNvSpPr>
              <a:spLocks/>
            </p:cNvSpPr>
            <p:nvPr/>
          </p:nvSpPr>
          <p:spPr bwMode="auto">
            <a:xfrm>
              <a:off x="2232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Rectangle 18"/>
            <p:cNvSpPr>
              <a:spLocks noChangeArrowheads="1"/>
            </p:cNvSpPr>
            <p:nvPr/>
          </p:nvSpPr>
          <p:spPr bwMode="auto">
            <a:xfrm>
              <a:off x="2298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33808" name="Rectangle 19"/>
            <p:cNvSpPr>
              <a:spLocks noChangeArrowheads="1"/>
            </p:cNvSpPr>
            <p:nvPr/>
          </p:nvSpPr>
          <p:spPr bwMode="auto">
            <a:xfrm>
              <a:off x="2375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09" name="Rectangle 20"/>
            <p:cNvSpPr>
              <a:spLocks noChangeArrowheads="1"/>
            </p:cNvSpPr>
            <p:nvPr/>
          </p:nvSpPr>
          <p:spPr bwMode="auto">
            <a:xfrm>
              <a:off x="246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33810" name="Freeform 21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Freeform 22"/>
            <p:cNvSpPr>
              <a:spLocks/>
            </p:cNvSpPr>
            <p:nvPr/>
          </p:nvSpPr>
          <p:spPr bwMode="auto">
            <a:xfrm>
              <a:off x="1674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Rectangle 23"/>
            <p:cNvSpPr>
              <a:spLocks noChangeArrowheads="1"/>
            </p:cNvSpPr>
            <p:nvPr/>
          </p:nvSpPr>
          <p:spPr bwMode="auto">
            <a:xfrm>
              <a:off x="1740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33813" name="Rectangle 24"/>
            <p:cNvSpPr>
              <a:spLocks noChangeArrowheads="1"/>
            </p:cNvSpPr>
            <p:nvPr/>
          </p:nvSpPr>
          <p:spPr bwMode="auto">
            <a:xfrm>
              <a:off x="1817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14" name="Rectangle 25"/>
            <p:cNvSpPr>
              <a:spLocks noChangeArrowheads="1"/>
            </p:cNvSpPr>
            <p:nvPr/>
          </p:nvSpPr>
          <p:spPr bwMode="auto">
            <a:xfrm>
              <a:off x="1902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33815" name="Line 26"/>
            <p:cNvSpPr>
              <a:spLocks noChangeShapeType="1"/>
            </p:cNvSpPr>
            <p:nvPr/>
          </p:nvSpPr>
          <p:spPr bwMode="auto">
            <a:xfrm>
              <a:off x="2980" y="2750"/>
              <a:ext cx="852" cy="206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Freeform 27"/>
            <p:cNvSpPr>
              <a:spLocks/>
            </p:cNvSpPr>
            <p:nvPr/>
          </p:nvSpPr>
          <p:spPr bwMode="auto">
            <a:xfrm>
              <a:off x="3816" y="2922"/>
              <a:ext cx="106" cy="65"/>
            </a:xfrm>
            <a:custGeom>
              <a:avLst/>
              <a:gdLst>
                <a:gd name="T0" fmla="*/ 16 w 106"/>
                <a:gd name="T1" fmla="*/ 0 h 65"/>
                <a:gd name="T2" fmla="*/ 106 w 106"/>
                <a:gd name="T3" fmla="*/ 56 h 65"/>
                <a:gd name="T4" fmla="*/ 0 w 106"/>
                <a:gd name="T5" fmla="*/ 65 h 65"/>
                <a:gd name="T6" fmla="*/ 16 w 106"/>
                <a:gd name="T7" fmla="*/ 0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6" y="0"/>
                  </a:moveTo>
                  <a:lnTo>
                    <a:pt x="106" y="56"/>
                  </a:lnTo>
                  <a:lnTo>
                    <a:pt x="0" y="6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Line 28"/>
            <p:cNvSpPr>
              <a:spLocks noChangeShapeType="1"/>
            </p:cNvSpPr>
            <p:nvPr/>
          </p:nvSpPr>
          <p:spPr bwMode="auto">
            <a:xfrm flipV="1">
              <a:off x="2120" y="2750"/>
              <a:ext cx="860" cy="20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Freeform 29"/>
            <p:cNvSpPr>
              <a:spLocks/>
            </p:cNvSpPr>
            <p:nvPr/>
          </p:nvSpPr>
          <p:spPr bwMode="auto">
            <a:xfrm>
              <a:off x="2030" y="2921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6 h 65"/>
                <a:gd name="T4" fmla="*/ 90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6"/>
                  </a:lnTo>
                  <a:lnTo>
                    <a:pt x="90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Line 30"/>
            <p:cNvSpPr>
              <a:spLocks noChangeShapeType="1"/>
            </p:cNvSpPr>
            <p:nvPr/>
          </p:nvSpPr>
          <p:spPr bwMode="auto">
            <a:xfrm>
              <a:off x="1860" y="3122"/>
              <a:ext cx="300" cy="10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Freeform 31"/>
            <p:cNvSpPr>
              <a:spLocks/>
            </p:cNvSpPr>
            <p:nvPr/>
          </p:nvSpPr>
          <p:spPr bwMode="auto">
            <a:xfrm>
              <a:off x="2142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Line 32"/>
            <p:cNvSpPr>
              <a:spLocks noChangeShapeType="1"/>
            </p:cNvSpPr>
            <p:nvPr/>
          </p:nvSpPr>
          <p:spPr bwMode="auto">
            <a:xfrm>
              <a:off x="2418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Freeform 33"/>
            <p:cNvSpPr>
              <a:spLocks/>
            </p:cNvSpPr>
            <p:nvPr/>
          </p:nvSpPr>
          <p:spPr bwMode="auto">
            <a:xfrm>
              <a:off x="2595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3" name="Freeform 34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Freeform 35"/>
            <p:cNvSpPr>
              <a:spLocks/>
            </p:cNvSpPr>
            <p:nvPr/>
          </p:nvSpPr>
          <p:spPr bwMode="auto">
            <a:xfrm>
              <a:off x="1953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Rectangle 36"/>
            <p:cNvSpPr>
              <a:spLocks noChangeArrowheads="1"/>
            </p:cNvSpPr>
            <p:nvPr/>
          </p:nvSpPr>
          <p:spPr bwMode="auto">
            <a:xfrm>
              <a:off x="2019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33826" name="Rectangle 37"/>
            <p:cNvSpPr>
              <a:spLocks noChangeArrowheads="1"/>
            </p:cNvSpPr>
            <p:nvPr/>
          </p:nvSpPr>
          <p:spPr bwMode="auto">
            <a:xfrm>
              <a:off x="2096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27" name="Rectangle 38"/>
            <p:cNvSpPr>
              <a:spLocks noChangeArrowheads="1"/>
            </p:cNvSpPr>
            <p:nvPr/>
          </p:nvSpPr>
          <p:spPr bwMode="auto">
            <a:xfrm>
              <a:off x="218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3828" name="Freeform 39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Freeform 40"/>
            <p:cNvSpPr>
              <a:spLocks/>
            </p:cNvSpPr>
            <p:nvPr/>
          </p:nvSpPr>
          <p:spPr bwMode="auto">
            <a:xfrm>
              <a:off x="1395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Rectangle 41"/>
            <p:cNvSpPr>
              <a:spLocks noChangeArrowheads="1"/>
            </p:cNvSpPr>
            <p:nvPr/>
          </p:nvSpPr>
          <p:spPr bwMode="auto">
            <a:xfrm>
              <a:off x="1461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3831" name="Rectangle 42"/>
            <p:cNvSpPr>
              <a:spLocks noChangeArrowheads="1"/>
            </p:cNvSpPr>
            <p:nvPr/>
          </p:nvSpPr>
          <p:spPr bwMode="auto">
            <a:xfrm>
              <a:off x="1538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32" name="Rectangle 43"/>
            <p:cNvSpPr>
              <a:spLocks noChangeArrowheads="1"/>
            </p:cNvSpPr>
            <p:nvPr/>
          </p:nvSpPr>
          <p:spPr bwMode="auto">
            <a:xfrm>
              <a:off x="162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3833" name="Freeform 44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66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6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Freeform 45"/>
            <p:cNvSpPr>
              <a:spLocks/>
            </p:cNvSpPr>
            <p:nvPr/>
          </p:nvSpPr>
          <p:spPr bwMode="auto">
            <a:xfrm>
              <a:off x="836" y="3587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66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6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Rectangle 46"/>
            <p:cNvSpPr>
              <a:spLocks noChangeArrowheads="1"/>
            </p:cNvSpPr>
            <p:nvPr/>
          </p:nvSpPr>
          <p:spPr bwMode="auto">
            <a:xfrm>
              <a:off x="90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33836" name="Rectangle 47"/>
            <p:cNvSpPr>
              <a:spLocks noChangeArrowheads="1"/>
            </p:cNvSpPr>
            <p:nvPr/>
          </p:nvSpPr>
          <p:spPr bwMode="auto">
            <a:xfrm>
              <a:off x="98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37" name="Rectangle 48"/>
            <p:cNvSpPr>
              <a:spLocks noChangeArrowheads="1"/>
            </p:cNvSpPr>
            <p:nvPr/>
          </p:nvSpPr>
          <p:spPr bwMode="auto">
            <a:xfrm>
              <a:off x="106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3838" name="Freeform 49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Freeform 50"/>
            <p:cNvSpPr>
              <a:spLocks/>
            </p:cNvSpPr>
            <p:nvPr/>
          </p:nvSpPr>
          <p:spPr bwMode="auto">
            <a:xfrm>
              <a:off x="2794" y="2563"/>
              <a:ext cx="372" cy="187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Rectangle 51"/>
            <p:cNvSpPr>
              <a:spLocks noChangeArrowheads="1"/>
            </p:cNvSpPr>
            <p:nvPr/>
          </p:nvSpPr>
          <p:spPr bwMode="auto">
            <a:xfrm>
              <a:off x="2856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33841" name="Rectangle 52"/>
            <p:cNvSpPr>
              <a:spLocks noChangeArrowheads="1"/>
            </p:cNvSpPr>
            <p:nvPr/>
          </p:nvSpPr>
          <p:spPr bwMode="auto">
            <a:xfrm>
              <a:off x="2941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42" name="Rectangle 53"/>
            <p:cNvSpPr>
              <a:spLocks noChangeArrowheads="1"/>
            </p:cNvSpPr>
            <p:nvPr/>
          </p:nvSpPr>
          <p:spPr bwMode="auto">
            <a:xfrm>
              <a:off x="3019" y="2567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8</a:t>
              </a:r>
              <a:endParaRPr lang="en-US" altLang="en-US"/>
            </a:p>
          </p:txBody>
        </p:sp>
        <p:sp>
          <p:nvSpPr>
            <p:cNvPr id="33843" name="Freeform 54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Freeform 55"/>
            <p:cNvSpPr>
              <a:spLocks/>
            </p:cNvSpPr>
            <p:nvPr/>
          </p:nvSpPr>
          <p:spPr bwMode="auto">
            <a:xfrm>
              <a:off x="1116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22 w 768"/>
                <a:gd name="T15" fmla="*/ 44 h 384"/>
                <a:gd name="T16" fmla="*/ 65 w 768"/>
                <a:gd name="T17" fmla="*/ 44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68"/>
                <a:gd name="T28" fmla="*/ 0 h 384"/>
                <a:gd name="T29" fmla="*/ 768 w 768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Rectangle 56"/>
            <p:cNvSpPr>
              <a:spLocks noChangeArrowheads="1"/>
            </p:cNvSpPr>
            <p:nvPr/>
          </p:nvSpPr>
          <p:spPr bwMode="auto">
            <a:xfrm>
              <a:off x="118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33846" name="Rectangle 57"/>
            <p:cNvSpPr>
              <a:spLocks noChangeArrowheads="1"/>
            </p:cNvSpPr>
            <p:nvPr/>
          </p:nvSpPr>
          <p:spPr bwMode="auto">
            <a:xfrm>
              <a:off x="1259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47" name="Rectangle 58"/>
            <p:cNvSpPr>
              <a:spLocks noChangeArrowheads="1"/>
            </p:cNvSpPr>
            <p:nvPr/>
          </p:nvSpPr>
          <p:spPr bwMode="auto">
            <a:xfrm>
              <a:off x="134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33848" name="Line 59"/>
            <p:cNvSpPr>
              <a:spLocks noChangeShapeType="1"/>
            </p:cNvSpPr>
            <p:nvPr/>
          </p:nvSpPr>
          <p:spPr bwMode="auto">
            <a:xfrm flipV="1">
              <a:off x="2216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9" name="Freeform 60"/>
            <p:cNvSpPr>
              <a:spLocks/>
            </p:cNvSpPr>
            <p:nvPr/>
          </p:nvSpPr>
          <p:spPr bwMode="auto">
            <a:xfrm>
              <a:off x="2139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0" name="Line 61"/>
            <p:cNvSpPr>
              <a:spLocks noChangeShapeType="1"/>
            </p:cNvSpPr>
            <p:nvPr/>
          </p:nvSpPr>
          <p:spPr bwMode="auto">
            <a:xfrm>
              <a:off x="1302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1" name="Freeform 62"/>
            <p:cNvSpPr>
              <a:spLocks/>
            </p:cNvSpPr>
            <p:nvPr/>
          </p:nvSpPr>
          <p:spPr bwMode="auto">
            <a:xfrm>
              <a:off x="1478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2" name="Line 63"/>
            <p:cNvSpPr>
              <a:spLocks noChangeShapeType="1"/>
            </p:cNvSpPr>
            <p:nvPr/>
          </p:nvSpPr>
          <p:spPr bwMode="auto">
            <a:xfrm flipV="1">
              <a:off x="1099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3" name="Freeform 64"/>
            <p:cNvSpPr>
              <a:spLocks/>
            </p:cNvSpPr>
            <p:nvPr/>
          </p:nvSpPr>
          <p:spPr bwMode="auto">
            <a:xfrm>
              <a:off x="1022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4" name="Line 65"/>
            <p:cNvSpPr>
              <a:spLocks noChangeShapeType="1"/>
            </p:cNvSpPr>
            <p:nvPr/>
          </p:nvSpPr>
          <p:spPr bwMode="auto">
            <a:xfrm flipV="1">
              <a:off x="1534" y="3122"/>
              <a:ext cx="326" cy="8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5" name="Freeform 66"/>
            <p:cNvSpPr>
              <a:spLocks/>
            </p:cNvSpPr>
            <p:nvPr/>
          </p:nvSpPr>
          <p:spPr bwMode="auto">
            <a:xfrm>
              <a:off x="1445" y="3172"/>
              <a:ext cx="105" cy="65"/>
            </a:xfrm>
            <a:custGeom>
              <a:avLst/>
              <a:gdLst>
                <a:gd name="T0" fmla="*/ 105 w 105"/>
                <a:gd name="T1" fmla="*/ 65 h 65"/>
                <a:gd name="T2" fmla="*/ 0 w 105"/>
                <a:gd name="T3" fmla="*/ 57 h 65"/>
                <a:gd name="T4" fmla="*/ 88 w 105"/>
                <a:gd name="T5" fmla="*/ 0 h 65"/>
                <a:gd name="T6" fmla="*/ 105 w 105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5"/>
                <a:gd name="T14" fmla="*/ 105 w 105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5">
                  <a:moveTo>
                    <a:pt x="105" y="65"/>
                  </a:moveTo>
                  <a:lnTo>
                    <a:pt x="0" y="57"/>
                  </a:lnTo>
                  <a:lnTo>
                    <a:pt x="88" y="0"/>
                  </a:lnTo>
                  <a:lnTo>
                    <a:pt x="105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6" name="Freeform 67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7" name="Freeform 68"/>
            <p:cNvSpPr>
              <a:spLocks/>
            </p:cNvSpPr>
            <p:nvPr/>
          </p:nvSpPr>
          <p:spPr bwMode="auto">
            <a:xfrm>
              <a:off x="4744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8" name="Rectangle 69"/>
            <p:cNvSpPr>
              <a:spLocks noChangeArrowheads="1"/>
            </p:cNvSpPr>
            <p:nvPr/>
          </p:nvSpPr>
          <p:spPr bwMode="auto">
            <a:xfrm>
              <a:off x="4810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7</a:t>
              </a:r>
              <a:endParaRPr lang="en-US" altLang="en-US"/>
            </a:p>
          </p:txBody>
        </p:sp>
        <p:sp>
          <p:nvSpPr>
            <p:cNvPr id="33859" name="Rectangle 70"/>
            <p:cNvSpPr>
              <a:spLocks noChangeArrowheads="1"/>
            </p:cNvSpPr>
            <p:nvPr/>
          </p:nvSpPr>
          <p:spPr bwMode="auto">
            <a:xfrm>
              <a:off x="4887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60" name="Rectangle 71"/>
            <p:cNvSpPr>
              <a:spLocks noChangeArrowheads="1"/>
            </p:cNvSpPr>
            <p:nvPr/>
          </p:nvSpPr>
          <p:spPr bwMode="auto">
            <a:xfrm>
              <a:off x="497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3861" name="Freeform 72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5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2" name="Freeform 73"/>
            <p:cNvSpPr>
              <a:spLocks/>
            </p:cNvSpPr>
            <p:nvPr/>
          </p:nvSpPr>
          <p:spPr bwMode="auto">
            <a:xfrm>
              <a:off x="4465" y="3215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5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3" name="Rectangle 74"/>
            <p:cNvSpPr>
              <a:spLocks noChangeArrowheads="1"/>
            </p:cNvSpPr>
            <p:nvPr/>
          </p:nvSpPr>
          <p:spPr bwMode="auto">
            <a:xfrm>
              <a:off x="4531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6</a:t>
              </a:r>
              <a:endParaRPr lang="en-US" altLang="en-US"/>
            </a:p>
          </p:txBody>
        </p:sp>
        <p:sp>
          <p:nvSpPr>
            <p:cNvPr id="33864" name="Rectangle 75"/>
            <p:cNvSpPr>
              <a:spLocks noChangeArrowheads="1"/>
            </p:cNvSpPr>
            <p:nvPr/>
          </p:nvSpPr>
          <p:spPr bwMode="auto">
            <a:xfrm>
              <a:off x="4608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65" name="Rectangle 76"/>
            <p:cNvSpPr>
              <a:spLocks noChangeArrowheads="1"/>
            </p:cNvSpPr>
            <p:nvPr/>
          </p:nvSpPr>
          <p:spPr bwMode="auto">
            <a:xfrm>
              <a:off x="469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33866" name="Freeform 77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Freeform 78"/>
            <p:cNvSpPr>
              <a:spLocks/>
            </p:cNvSpPr>
            <p:nvPr/>
          </p:nvSpPr>
          <p:spPr bwMode="auto">
            <a:xfrm>
              <a:off x="3907" y="2936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65 w 768"/>
                <a:gd name="T7" fmla="*/ 0 h 384"/>
                <a:gd name="T8" fmla="*/ 22 w 768"/>
                <a:gd name="T9" fmla="*/ 0 h 384"/>
                <a:gd name="T10" fmla="*/ 0 w 768"/>
                <a:gd name="T11" fmla="*/ 22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Rectangle 79"/>
            <p:cNvSpPr>
              <a:spLocks noChangeArrowheads="1"/>
            </p:cNvSpPr>
            <p:nvPr/>
          </p:nvSpPr>
          <p:spPr bwMode="auto">
            <a:xfrm>
              <a:off x="3973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33869" name="Rectangle 80"/>
            <p:cNvSpPr>
              <a:spLocks noChangeArrowheads="1"/>
            </p:cNvSpPr>
            <p:nvPr/>
          </p:nvSpPr>
          <p:spPr bwMode="auto">
            <a:xfrm>
              <a:off x="4050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70" name="Rectangle 81"/>
            <p:cNvSpPr>
              <a:spLocks noChangeArrowheads="1"/>
            </p:cNvSpPr>
            <p:nvPr/>
          </p:nvSpPr>
          <p:spPr bwMode="auto">
            <a:xfrm>
              <a:off x="4135" y="293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33871" name="Line 82"/>
            <p:cNvSpPr>
              <a:spLocks noChangeShapeType="1"/>
            </p:cNvSpPr>
            <p:nvPr/>
          </p:nvSpPr>
          <p:spPr bwMode="auto">
            <a:xfrm>
              <a:off x="4093" y="3122"/>
              <a:ext cx="300" cy="10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2" name="Freeform 83"/>
            <p:cNvSpPr>
              <a:spLocks/>
            </p:cNvSpPr>
            <p:nvPr/>
          </p:nvSpPr>
          <p:spPr bwMode="auto">
            <a:xfrm>
              <a:off x="4375" y="3192"/>
              <a:ext cx="105" cy="64"/>
            </a:xfrm>
            <a:custGeom>
              <a:avLst/>
              <a:gdLst>
                <a:gd name="T0" fmla="*/ 22 w 105"/>
                <a:gd name="T1" fmla="*/ 0 h 64"/>
                <a:gd name="T2" fmla="*/ 105 w 105"/>
                <a:gd name="T3" fmla="*/ 64 h 64"/>
                <a:gd name="T4" fmla="*/ 0 w 105"/>
                <a:gd name="T5" fmla="*/ 63 h 64"/>
                <a:gd name="T6" fmla="*/ 22 w 105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64"/>
                <a:gd name="T14" fmla="*/ 105 w 105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64">
                  <a:moveTo>
                    <a:pt x="22" y="0"/>
                  </a:moveTo>
                  <a:lnTo>
                    <a:pt x="105" y="64"/>
                  </a:lnTo>
                  <a:lnTo>
                    <a:pt x="0" y="6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3" name="Line 84"/>
            <p:cNvSpPr>
              <a:spLocks noChangeShapeType="1"/>
            </p:cNvSpPr>
            <p:nvPr/>
          </p:nvSpPr>
          <p:spPr bwMode="auto">
            <a:xfrm>
              <a:off x="4651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4" name="Freeform 85"/>
            <p:cNvSpPr>
              <a:spLocks/>
            </p:cNvSpPr>
            <p:nvPr/>
          </p:nvSpPr>
          <p:spPr bwMode="auto">
            <a:xfrm>
              <a:off x="4828" y="3503"/>
              <a:ext cx="102" cy="84"/>
            </a:xfrm>
            <a:custGeom>
              <a:avLst/>
              <a:gdLst>
                <a:gd name="T0" fmla="*/ 37 w 102"/>
                <a:gd name="T1" fmla="*/ 0 h 84"/>
                <a:gd name="T2" fmla="*/ 102 w 102"/>
                <a:gd name="T3" fmla="*/ 84 h 84"/>
                <a:gd name="T4" fmla="*/ 0 w 102"/>
                <a:gd name="T5" fmla="*/ 56 h 84"/>
                <a:gd name="T6" fmla="*/ 37 w 102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37" y="0"/>
                  </a:moveTo>
                  <a:lnTo>
                    <a:pt x="102" y="84"/>
                  </a:lnTo>
                  <a:lnTo>
                    <a:pt x="0" y="5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5" name="Freeform 86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6" name="Freeform 87"/>
            <p:cNvSpPr>
              <a:spLocks/>
            </p:cNvSpPr>
            <p:nvPr/>
          </p:nvSpPr>
          <p:spPr bwMode="auto">
            <a:xfrm>
              <a:off x="4186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Rectangle 88"/>
            <p:cNvSpPr>
              <a:spLocks noChangeArrowheads="1"/>
            </p:cNvSpPr>
            <p:nvPr/>
          </p:nvSpPr>
          <p:spPr bwMode="auto">
            <a:xfrm>
              <a:off x="4252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6</a:t>
              </a:r>
              <a:endParaRPr lang="en-US" altLang="en-US"/>
            </a:p>
          </p:txBody>
        </p:sp>
        <p:sp>
          <p:nvSpPr>
            <p:cNvPr id="33878" name="Rectangle 89"/>
            <p:cNvSpPr>
              <a:spLocks noChangeArrowheads="1"/>
            </p:cNvSpPr>
            <p:nvPr/>
          </p:nvSpPr>
          <p:spPr bwMode="auto">
            <a:xfrm>
              <a:off x="4329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79" name="Rectangle 90"/>
            <p:cNvSpPr>
              <a:spLocks noChangeArrowheads="1"/>
            </p:cNvSpPr>
            <p:nvPr/>
          </p:nvSpPr>
          <p:spPr bwMode="auto">
            <a:xfrm>
              <a:off x="441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3880" name="Freeform 91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81" name="Freeform 92"/>
            <p:cNvSpPr>
              <a:spLocks/>
            </p:cNvSpPr>
            <p:nvPr/>
          </p:nvSpPr>
          <p:spPr bwMode="auto">
            <a:xfrm>
              <a:off x="3628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Rectangle 93"/>
            <p:cNvSpPr>
              <a:spLocks noChangeArrowheads="1"/>
            </p:cNvSpPr>
            <p:nvPr/>
          </p:nvSpPr>
          <p:spPr bwMode="auto">
            <a:xfrm>
              <a:off x="369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5</a:t>
              </a:r>
              <a:endParaRPr lang="en-US" altLang="en-US"/>
            </a:p>
          </p:txBody>
        </p:sp>
        <p:sp>
          <p:nvSpPr>
            <p:cNvPr id="33883" name="Rectangle 94"/>
            <p:cNvSpPr>
              <a:spLocks noChangeArrowheads="1"/>
            </p:cNvSpPr>
            <p:nvPr/>
          </p:nvSpPr>
          <p:spPr bwMode="auto">
            <a:xfrm>
              <a:off x="3771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84" name="Rectangle 95"/>
            <p:cNvSpPr>
              <a:spLocks noChangeArrowheads="1"/>
            </p:cNvSpPr>
            <p:nvPr/>
          </p:nvSpPr>
          <p:spPr bwMode="auto">
            <a:xfrm>
              <a:off x="3856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33885" name="Freeform 96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6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Freeform 97"/>
            <p:cNvSpPr>
              <a:spLocks/>
            </p:cNvSpPr>
            <p:nvPr/>
          </p:nvSpPr>
          <p:spPr bwMode="auto">
            <a:xfrm>
              <a:off x="3348" y="3215"/>
              <a:ext cx="373" cy="186"/>
            </a:xfrm>
            <a:custGeom>
              <a:avLst/>
              <a:gdLst>
                <a:gd name="T0" fmla="*/ 66 w 768"/>
                <a:gd name="T1" fmla="*/ 44 h 384"/>
                <a:gd name="T2" fmla="*/ 88 w 768"/>
                <a:gd name="T3" fmla="*/ 22 h 384"/>
                <a:gd name="T4" fmla="*/ 66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66 w 768"/>
                <a:gd name="T13" fmla="*/ 44 h 3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68"/>
                <a:gd name="T22" fmla="*/ 0 h 384"/>
                <a:gd name="T23" fmla="*/ 768 w 768"/>
                <a:gd name="T24" fmla="*/ 384 h 3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7" name="Rectangle 98"/>
            <p:cNvSpPr>
              <a:spLocks noChangeArrowheads="1"/>
            </p:cNvSpPr>
            <p:nvPr/>
          </p:nvSpPr>
          <p:spPr bwMode="auto">
            <a:xfrm>
              <a:off x="3414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33888" name="Rectangle 99"/>
            <p:cNvSpPr>
              <a:spLocks noChangeArrowheads="1"/>
            </p:cNvSpPr>
            <p:nvPr/>
          </p:nvSpPr>
          <p:spPr bwMode="auto">
            <a:xfrm>
              <a:off x="3492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889" name="Rectangle 100"/>
            <p:cNvSpPr>
              <a:spLocks noChangeArrowheads="1"/>
            </p:cNvSpPr>
            <p:nvPr/>
          </p:nvSpPr>
          <p:spPr bwMode="auto">
            <a:xfrm>
              <a:off x="3577" y="3219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33890" name="Line 101"/>
            <p:cNvSpPr>
              <a:spLocks noChangeShapeType="1"/>
            </p:cNvSpPr>
            <p:nvPr/>
          </p:nvSpPr>
          <p:spPr bwMode="auto">
            <a:xfrm flipV="1">
              <a:off x="4448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1" name="Freeform 102"/>
            <p:cNvSpPr>
              <a:spLocks/>
            </p:cNvSpPr>
            <p:nvPr/>
          </p:nvSpPr>
          <p:spPr bwMode="auto">
            <a:xfrm>
              <a:off x="4372" y="3503"/>
              <a:ext cx="102" cy="84"/>
            </a:xfrm>
            <a:custGeom>
              <a:avLst/>
              <a:gdLst>
                <a:gd name="T0" fmla="*/ 102 w 102"/>
                <a:gd name="T1" fmla="*/ 56 h 84"/>
                <a:gd name="T2" fmla="*/ 0 w 102"/>
                <a:gd name="T3" fmla="*/ 84 h 84"/>
                <a:gd name="T4" fmla="*/ 65 w 102"/>
                <a:gd name="T5" fmla="*/ 0 h 84"/>
                <a:gd name="T6" fmla="*/ 102 w 102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84"/>
                <a:gd name="T14" fmla="*/ 102 w 102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84">
                  <a:moveTo>
                    <a:pt x="102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2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2" name="Line 103"/>
            <p:cNvSpPr>
              <a:spLocks noChangeShapeType="1"/>
            </p:cNvSpPr>
            <p:nvPr/>
          </p:nvSpPr>
          <p:spPr bwMode="auto">
            <a:xfrm>
              <a:off x="3535" y="3401"/>
              <a:ext cx="202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3" name="Freeform 104"/>
            <p:cNvSpPr>
              <a:spLocks/>
            </p:cNvSpPr>
            <p:nvPr/>
          </p:nvSpPr>
          <p:spPr bwMode="auto">
            <a:xfrm>
              <a:off x="3711" y="3503"/>
              <a:ext cx="103" cy="84"/>
            </a:xfrm>
            <a:custGeom>
              <a:avLst/>
              <a:gdLst>
                <a:gd name="T0" fmla="*/ 38 w 103"/>
                <a:gd name="T1" fmla="*/ 0 h 84"/>
                <a:gd name="T2" fmla="*/ 103 w 103"/>
                <a:gd name="T3" fmla="*/ 84 h 84"/>
                <a:gd name="T4" fmla="*/ 0 w 103"/>
                <a:gd name="T5" fmla="*/ 56 h 84"/>
                <a:gd name="T6" fmla="*/ 38 w 103"/>
                <a:gd name="T7" fmla="*/ 0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38" y="0"/>
                  </a:moveTo>
                  <a:lnTo>
                    <a:pt x="103" y="84"/>
                  </a:lnTo>
                  <a:lnTo>
                    <a:pt x="0" y="5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Line 105"/>
            <p:cNvSpPr>
              <a:spLocks noChangeShapeType="1"/>
            </p:cNvSpPr>
            <p:nvPr/>
          </p:nvSpPr>
          <p:spPr bwMode="auto">
            <a:xfrm flipV="1">
              <a:off x="3332" y="3401"/>
              <a:ext cx="203" cy="13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5" name="Freeform 106"/>
            <p:cNvSpPr>
              <a:spLocks/>
            </p:cNvSpPr>
            <p:nvPr/>
          </p:nvSpPr>
          <p:spPr bwMode="auto">
            <a:xfrm>
              <a:off x="3255" y="3503"/>
              <a:ext cx="103" cy="84"/>
            </a:xfrm>
            <a:custGeom>
              <a:avLst/>
              <a:gdLst>
                <a:gd name="T0" fmla="*/ 103 w 103"/>
                <a:gd name="T1" fmla="*/ 56 h 84"/>
                <a:gd name="T2" fmla="*/ 0 w 103"/>
                <a:gd name="T3" fmla="*/ 84 h 84"/>
                <a:gd name="T4" fmla="*/ 65 w 103"/>
                <a:gd name="T5" fmla="*/ 0 h 84"/>
                <a:gd name="T6" fmla="*/ 103 w 103"/>
                <a:gd name="T7" fmla="*/ 56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"/>
                <a:gd name="T13" fmla="*/ 0 h 84"/>
                <a:gd name="T14" fmla="*/ 103 w 103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" h="84">
                  <a:moveTo>
                    <a:pt x="103" y="56"/>
                  </a:moveTo>
                  <a:lnTo>
                    <a:pt x="0" y="84"/>
                  </a:lnTo>
                  <a:lnTo>
                    <a:pt x="65" y="0"/>
                  </a:lnTo>
                  <a:lnTo>
                    <a:pt x="103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6" name="Line 107"/>
            <p:cNvSpPr>
              <a:spLocks noChangeShapeType="1"/>
            </p:cNvSpPr>
            <p:nvPr/>
          </p:nvSpPr>
          <p:spPr bwMode="auto">
            <a:xfrm flipV="1">
              <a:off x="3767" y="3122"/>
              <a:ext cx="326" cy="8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7" name="Freeform 108"/>
            <p:cNvSpPr>
              <a:spLocks/>
            </p:cNvSpPr>
            <p:nvPr/>
          </p:nvSpPr>
          <p:spPr bwMode="auto">
            <a:xfrm>
              <a:off x="3677" y="3172"/>
              <a:ext cx="106" cy="65"/>
            </a:xfrm>
            <a:custGeom>
              <a:avLst/>
              <a:gdLst>
                <a:gd name="T0" fmla="*/ 106 w 106"/>
                <a:gd name="T1" fmla="*/ 65 h 65"/>
                <a:gd name="T2" fmla="*/ 0 w 106"/>
                <a:gd name="T3" fmla="*/ 57 h 65"/>
                <a:gd name="T4" fmla="*/ 89 w 106"/>
                <a:gd name="T5" fmla="*/ 0 h 65"/>
                <a:gd name="T6" fmla="*/ 106 w 106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65"/>
                <a:gd name="T14" fmla="*/ 106 w 10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65">
                  <a:moveTo>
                    <a:pt x="106" y="65"/>
                  </a:moveTo>
                  <a:lnTo>
                    <a:pt x="0" y="57"/>
                  </a:lnTo>
                  <a:lnTo>
                    <a:pt x="89" y="0"/>
                  </a:lnTo>
                  <a:lnTo>
                    <a:pt x="10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8" name="Freeform 109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9" name="Freeform 110"/>
            <p:cNvSpPr>
              <a:spLocks/>
            </p:cNvSpPr>
            <p:nvPr/>
          </p:nvSpPr>
          <p:spPr bwMode="auto">
            <a:xfrm>
              <a:off x="3069" y="3587"/>
              <a:ext cx="372" cy="186"/>
            </a:xfrm>
            <a:custGeom>
              <a:avLst/>
              <a:gdLst>
                <a:gd name="T0" fmla="*/ 65 w 768"/>
                <a:gd name="T1" fmla="*/ 44 h 384"/>
                <a:gd name="T2" fmla="*/ 87 w 768"/>
                <a:gd name="T3" fmla="*/ 22 h 384"/>
                <a:gd name="T4" fmla="*/ 65 w 768"/>
                <a:gd name="T5" fmla="*/ 0 h 384"/>
                <a:gd name="T6" fmla="*/ 22 w 768"/>
                <a:gd name="T7" fmla="*/ 0 h 384"/>
                <a:gd name="T8" fmla="*/ 0 w 768"/>
                <a:gd name="T9" fmla="*/ 22 h 384"/>
                <a:gd name="T10" fmla="*/ 22 w 768"/>
                <a:gd name="T11" fmla="*/ 44 h 384"/>
                <a:gd name="T12" fmla="*/ 22 w 768"/>
                <a:gd name="T13" fmla="*/ 44 h 384"/>
                <a:gd name="T14" fmla="*/ 65 w 768"/>
                <a:gd name="T15" fmla="*/ 44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8"/>
                <a:gd name="T25" fmla="*/ 0 h 384"/>
                <a:gd name="T26" fmla="*/ 768 w 768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8" h="384">
                  <a:moveTo>
                    <a:pt x="576" y="384"/>
                  </a:moveTo>
                  <a:cubicBezTo>
                    <a:pt x="682" y="384"/>
                    <a:pt x="768" y="298"/>
                    <a:pt x="768" y="192"/>
                  </a:cubicBezTo>
                  <a:cubicBezTo>
                    <a:pt x="768" y="86"/>
                    <a:pt x="682" y="0"/>
                    <a:pt x="5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lnTo>
                    <a:pt x="576" y="384"/>
                  </a:ln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0" name="Rectangle 111"/>
            <p:cNvSpPr>
              <a:spLocks noChangeArrowheads="1"/>
            </p:cNvSpPr>
            <p:nvPr/>
          </p:nvSpPr>
          <p:spPr bwMode="auto">
            <a:xfrm>
              <a:off x="3135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en-US"/>
            </a:p>
          </p:txBody>
        </p:sp>
        <p:sp>
          <p:nvSpPr>
            <p:cNvPr id="33901" name="Rectangle 112"/>
            <p:cNvSpPr>
              <a:spLocks noChangeArrowheads="1"/>
            </p:cNvSpPr>
            <p:nvPr/>
          </p:nvSpPr>
          <p:spPr bwMode="auto">
            <a:xfrm>
              <a:off x="3213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, </a:t>
              </a:r>
              <a:endParaRPr lang="en-US" altLang="en-US"/>
            </a:p>
          </p:txBody>
        </p:sp>
        <p:sp>
          <p:nvSpPr>
            <p:cNvPr id="33902" name="Rectangle 113"/>
            <p:cNvSpPr>
              <a:spLocks noChangeArrowheads="1"/>
            </p:cNvSpPr>
            <p:nvPr/>
          </p:nvSpPr>
          <p:spPr bwMode="auto">
            <a:xfrm>
              <a:off x="3298" y="3591"/>
              <a:ext cx="15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E4C34B4E-1FE0-4B29-911C-D783E9EF91E8}"/>
              </a:ext>
            </a:extLst>
          </p:cNvPr>
          <p:cNvSpPr txBox="1"/>
          <p:nvPr/>
        </p:nvSpPr>
        <p:spPr>
          <a:xfrm>
            <a:off x="7061201" y="3641516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Runtime at each level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92A8B00-F1E4-4A65-AFEE-6CFAA2CF6AFB}"/>
              </a:ext>
            </a:extLst>
          </p:cNvPr>
          <p:cNvSpPr txBox="1"/>
          <p:nvPr/>
        </p:nvSpPr>
        <p:spPr>
          <a:xfrm>
            <a:off x="8032752" y="4047917"/>
            <a:ext cx="1187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O(1) * 2</a:t>
            </a:r>
            <a:r>
              <a:rPr lang="en-US" sz="1600" baseline="30000" dirty="0"/>
              <a:t>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87F5FCE-CEEF-4CEC-839F-57D48C33D179}"/>
              </a:ext>
            </a:extLst>
          </p:cNvPr>
          <p:cNvSpPr txBox="1"/>
          <p:nvPr/>
        </p:nvSpPr>
        <p:spPr>
          <a:xfrm>
            <a:off x="8032752" y="4586570"/>
            <a:ext cx="1187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O(1) * 2</a:t>
            </a:r>
            <a:r>
              <a:rPr lang="en-US" sz="1600" baseline="30000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B1455AC-4958-488A-89ED-AD1635EAE03F}"/>
              </a:ext>
            </a:extLst>
          </p:cNvPr>
          <p:cNvSpPr txBox="1"/>
          <p:nvPr/>
        </p:nvSpPr>
        <p:spPr>
          <a:xfrm>
            <a:off x="8077200" y="5163617"/>
            <a:ext cx="1187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O(1) * 2</a:t>
            </a:r>
            <a:r>
              <a:rPr lang="en-US" sz="1600" baseline="30000" dirty="0"/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C4E251-90BD-4E2D-B4F1-6BF4895A3E7D}"/>
              </a:ext>
            </a:extLst>
          </p:cNvPr>
          <p:cNvSpPr txBox="1"/>
          <p:nvPr/>
        </p:nvSpPr>
        <p:spPr>
          <a:xfrm>
            <a:off x="8092283" y="5639972"/>
            <a:ext cx="1187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O(1) * 2</a:t>
            </a:r>
            <a:r>
              <a:rPr lang="en-US" sz="1600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412705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Computing Fibonacci Numbers</a:t>
            </a: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7724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Fibonacci numbers are defined recursively: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solidFill>
                  <a:srgbClr val="000000"/>
                </a:solidFill>
                <a:latin typeface="Times" pitchFamily="-84" charset="0"/>
              </a:rPr>
              <a:t>F</a:t>
            </a:r>
            <a:r>
              <a:rPr lang="en-US" sz="2000" baseline="-25000" dirty="0">
                <a:solidFill>
                  <a:srgbClr val="000000"/>
                </a:solidFill>
                <a:latin typeface="Times" pitchFamily="-84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Times" pitchFamily="-8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000" dirty="0">
                <a:solidFill>
                  <a:srgbClr val="000000"/>
                </a:solidFill>
                <a:latin typeface="Times" pitchFamily="-84" charset="0"/>
              </a:rPr>
              <a:t>0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solidFill>
                  <a:srgbClr val="000000"/>
                </a:solidFill>
                <a:latin typeface="Times" pitchFamily="-84" charset="0"/>
              </a:rPr>
              <a:t>F</a:t>
            </a:r>
            <a:r>
              <a:rPr lang="en-US" sz="2000" baseline="-25000" dirty="0">
                <a:solidFill>
                  <a:srgbClr val="000000"/>
                </a:solidFill>
                <a:latin typeface="Times" pitchFamily="-8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" pitchFamily="-8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000" dirty="0">
                <a:solidFill>
                  <a:srgbClr val="000000"/>
                </a:solidFill>
                <a:latin typeface="Times" pitchFamily="-84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solidFill>
                  <a:srgbClr val="000000"/>
                </a:solidFill>
                <a:latin typeface="Times" pitchFamily="-84" charset="0"/>
              </a:rPr>
              <a:t>F</a:t>
            </a:r>
            <a:r>
              <a:rPr lang="en-US" sz="2000" i="1" baseline="-25000" dirty="0">
                <a:solidFill>
                  <a:srgbClr val="000000"/>
                </a:solidFill>
                <a:latin typeface="Times" pitchFamily="-84" charset="0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Times" pitchFamily="-8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MR10" charset="0"/>
              </a:rPr>
              <a:t>=  </a:t>
            </a:r>
            <a:r>
              <a:rPr lang="en-US" sz="2000" i="1" dirty="0">
                <a:solidFill>
                  <a:srgbClr val="000000"/>
                </a:solidFill>
                <a:latin typeface="Times" pitchFamily="-84" charset="0"/>
              </a:rPr>
              <a:t>F</a:t>
            </a:r>
            <a:r>
              <a:rPr lang="en-US" sz="2000" i="1" baseline="-25000" dirty="0">
                <a:solidFill>
                  <a:srgbClr val="000000"/>
                </a:solidFill>
                <a:latin typeface="Times" pitchFamily="-84" charset="0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MSY8" charset="0"/>
              </a:rPr>
              <a:t>-</a:t>
            </a:r>
            <a:r>
              <a:rPr lang="en-US" sz="2000" baseline="-25000" dirty="0">
                <a:solidFill>
                  <a:srgbClr val="000000"/>
                </a:solidFill>
                <a:latin typeface="Times" pitchFamily="-8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" pitchFamily="-84" charset="0"/>
              </a:rPr>
              <a:t> </a:t>
            </a:r>
            <a:r>
              <a:rPr lang="en-US" sz="2000" baseline="30000" dirty="0">
                <a:solidFill>
                  <a:srgbClr val="000000"/>
                </a:solidFill>
                <a:latin typeface="CMR10" charset="0"/>
              </a:rPr>
              <a:t>+ </a:t>
            </a:r>
            <a:r>
              <a:rPr lang="en-US" sz="2000" i="1" dirty="0">
                <a:solidFill>
                  <a:srgbClr val="000000"/>
                </a:solidFill>
                <a:latin typeface="Times" pitchFamily="-84" charset="0"/>
              </a:rPr>
              <a:t>F</a:t>
            </a:r>
            <a:r>
              <a:rPr lang="en-US" sz="2000" i="1" baseline="-25000" dirty="0">
                <a:solidFill>
                  <a:srgbClr val="000000"/>
                </a:solidFill>
                <a:latin typeface="Times" pitchFamily="-84" charset="0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MSY8" charset="0"/>
              </a:rPr>
              <a:t>-</a:t>
            </a:r>
            <a:r>
              <a:rPr lang="en-US" sz="2000" baseline="-250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" pitchFamily="-84" charset="0"/>
              </a:rPr>
              <a:t>     for </a:t>
            </a:r>
            <a:r>
              <a:rPr lang="en-US" sz="2000" i="1" dirty="0" err="1">
                <a:solidFill>
                  <a:srgbClr val="000000"/>
                </a:solidFill>
                <a:latin typeface="Times" pitchFamily="-84" charset="0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Times" pitchFamily="-84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MMI10" charset="0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Times" pitchFamily="-84" charset="0"/>
              </a:rPr>
              <a:t>1.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Recursive algorithm (first attempt):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00"/>
                </a:solidFill>
                <a:latin typeface="Times" pitchFamily="-84" charset="0"/>
              </a:rPr>
              <a:t>Algorithm </a:t>
            </a:r>
            <a:r>
              <a:rPr lang="en-US" sz="2400" dirty="0" err="1">
                <a:solidFill>
                  <a:schemeClr val="tx2"/>
                </a:solidFill>
                <a:latin typeface="CMSS10" charset="0"/>
              </a:rPr>
              <a:t>BinaryFib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pitchFamily="-84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: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dirty="0">
                <a:solidFill>
                  <a:srgbClr val="000000"/>
                </a:solidFill>
                <a:latin typeface="Times" pitchFamily="-84" charset="0"/>
              </a:rPr>
              <a:t>      Input: 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Nonnegative integer </a:t>
            </a:r>
            <a:r>
              <a:rPr lang="en-US" sz="2400" i="1" dirty="0">
                <a:solidFill>
                  <a:srgbClr val="000000"/>
                </a:solidFill>
                <a:latin typeface="Times" pitchFamily="-84" charset="0"/>
              </a:rPr>
              <a:t>k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i="1" dirty="0">
                <a:solidFill>
                  <a:srgbClr val="000000"/>
                </a:solidFill>
                <a:latin typeface="Times" pitchFamily="-84" charset="0"/>
              </a:rPr>
              <a:t>      Output: 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The </a:t>
            </a:r>
            <a:r>
              <a:rPr lang="en-US" sz="2400" i="1" dirty="0">
                <a:solidFill>
                  <a:srgbClr val="000000"/>
                </a:solidFill>
                <a:latin typeface="Times" pitchFamily="-84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th Fibonacci number </a:t>
            </a:r>
            <a:r>
              <a:rPr lang="en-US" sz="2400" i="1" dirty="0" err="1">
                <a:solidFill>
                  <a:srgbClr val="000000"/>
                </a:solidFill>
                <a:latin typeface="Times" pitchFamily="-84" charset="0"/>
              </a:rPr>
              <a:t>F</a:t>
            </a:r>
            <a:r>
              <a:rPr lang="en-US" sz="2400" i="1" baseline="-25000" dirty="0" err="1">
                <a:solidFill>
                  <a:srgbClr val="000000"/>
                </a:solidFill>
                <a:latin typeface="Times" pitchFamily="-84" charset="0"/>
              </a:rPr>
              <a:t>k</a:t>
            </a:r>
            <a:endParaRPr lang="en-US" sz="2400" i="1" baseline="-25000" dirty="0">
              <a:solidFill>
                <a:srgbClr val="000000"/>
              </a:solidFill>
              <a:latin typeface="Times" pitchFamily="-84" charset="0"/>
            </a:endParaRP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00"/>
                </a:solidFill>
                <a:latin typeface="Times" pitchFamily="-84" charset="0"/>
              </a:rPr>
              <a:t>     if </a:t>
            </a:r>
            <a:r>
              <a:rPr lang="en-US" sz="2400" i="1" dirty="0">
                <a:solidFill>
                  <a:srgbClr val="000000"/>
                </a:solidFill>
                <a:latin typeface="Times" pitchFamily="-84" charset="0"/>
              </a:rPr>
              <a:t>k </a:t>
            </a:r>
            <a:r>
              <a:rPr lang="en-US" sz="2400" i="1" dirty="0">
                <a:solidFill>
                  <a:srgbClr val="000000"/>
                </a:solidFill>
                <a:latin typeface="CMSY10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0 </a:t>
            </a:r>
            <a:r>
              <a:rPr lang="en-US" sz="2400" b="1" dirty="0">
                <a:solidFill>
                  <a:srgbClr val="000000"/>
                </a:solidFill>
                <a:latin typeface="Times" pitchFamily="-84" charset="0"/>
              </a:rPr>
              <a:t>then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00"/>
                </a:solidFill>
                <a:latin typeface="Times" pitchFamily="-84" charset="0"/>
              </a:rPr>
              <a:t>		return </a:t>
            </a:r>
            <a:r>
              <a:rPr lang="en-US" sz="2400" i="1" dirty="0">
                <a:solidFill>
                  <a:srgbClr val="000000"/>
                </a:solidFill>
                <a:latin typeface="Times" pitchFamily="-84" charset="0"/>
              </a:rPr>
              <a:t>k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rgbClr val="000000"/>
                </a:solidFill>
                <a:latin typeface="Times" pitchFamily="-84" charset="0"/>
              </a:rPr>
              <a:t>     else if k = 1 then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>
                <a:solidFill>
                  <a:srgbClr val="000000"/>
                </a:solidFill>
                <a:latin typeface="Times" pitchFamily="-84" charset="0"/>
              </a:rPr>
              <a:t>      return k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00"/>
                </a:solidFill>
                <a:latin typeface="Times" pitchFamily="-84" charset="0"/>
              </a:rPr>
              <a:t>     else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00"/>
                </a:solidFill>
                <a:latin typeface="Times" pitchFamily="-84" charset="0"/>
              </a:rPr>
              <a:t>		return </a:t>
            </a:r>
            <a:r>
              <a:rPr lang="en-US" sz="2400" dirty="0" err="1">
                <a:solidFill>
                  <a:schemeClr val="tx2"/>
                </a:solidFill>
                <a:latin typeface="CMSS10" charset="0"/>
              </a:rPr>
              <a:t>BinaryFib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pitchFamily="-84" charset="0"/>
              </a:rPr>
              <a:t>k </a:t>
            </a:r>
            <a:r>
              <a:rPr lang="en-US" sz="2400" i="1" dirty="0">
                <a:solidFill>
                  <a:srgbClr val="000000"/>
                </a:solidFill>
                <a:latin typeface="CMSY10" charset="0"/>
              </a:rPr>
              <a:t>- 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 + </a:t>
            </a:r>
            <a:r>
              <a:rPr lang="en-US" sz="2400" dirty="0" err="1">
                <a:solidFill>
                  <a:schemeClr val="tx2"/>
                </a:solidFill>
                <a:latin typeface="CMSS10" charset="0"/>
              </a:rPr>
              <a:t>BinaryFib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" pitchFamily="-84" charset="0"/>
              </a:rPr>
              <a:t>k </a:t>
            </a:r>
            <a:r>
              <a:rPr lang="en-US" sz="2400" i="1" dirty="0">
                <a:solidFill>
                  <a:srgbClr val="000000"/>
                </a:solidFill>
                <a:latin typeface="CMSY10" charset="0"/>
              </a:rPr>
              <a:t>- </a:t>
            </a:r>
            <a:r>
              <a:rPr lang="en-US" sz="2400" dirty="0">
                <a:solidFill>
                  <a:srgbClr val="000000"/>
                </a:solidFill>
                <a:latin typeface="Times" pitchFamily="-8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MR10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7471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Analysis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924800" cy="4648200"/>
          </a:xfrm>
        </p:spPr>
        <p:txBody>
          <a:bodyPr/>
          <a:lstStyle/>
          <a:p>
            <a:pPr eaLnBrk="1" hangingPunct="1"/>
            <a:r>
              <a:rPr lang="en-US" sz="2400" dirty="0"/>
              <a:t>Let </a:t>
            </a:r>
            <a:r>
              <a:rPr lang="en-US" sz="2400" dirty="0" err="1"/>
              <a:t>n</a:t>
            </a:r>
            <a:r>
              <a:rPr lang="en-US" sz="2400" baseline="-25000" dirty="0" err="1"/>
              <a:t>k</a:t>
            </a:r>
            <a:r>
              <a:rPr lang="en-US" sz="2400" dirty="0"/>
              <a:t> be the </a:t>
            </a:r>
            <a:r>
              <a:rPr lang="en-US" sz="2400" u="sng" dirty="0"/>
              <a:t>number of function calls </a:t>
            </a:r>
            <a:r>
              <a:rPr lang="en-US" sz="2400" dirty="0"/>
              <a:t>by </a:t>
            </a:r>
            <a:r>
              <a:rPr lang="en-US" sz="2400" dirty="0" err="1">
                <a:solidFill>
                  <a:schemeClr val="tx2"/>
                </a:solidFill>
              </a:rPr>
              <a:t>BinaryFib</a:t>
            </a:r>
            <a:r>
              <a:rPr lang="en-US" sz="2400" dirty="0"/>
              <a:t>(k)</a:t>
            </a:r>
          </a:p>
          <a:p>
            <a:pPr lvl="1" eaLnBrk="1" hangingPunct="1"/>
            <a:r>
              <a:rPr lang="en-US" sz="2000" i="1" dirty="0"/>
              <a:t>n</a:t>
            </a:r>
            <a:r>
              <a:rPr lang="en-US" sz="2000" baseline="-25000" dirty="0"/>
              <a:t>0</a:t>
            </a:r>
            <a:r>
              <a:rPr lang="en-US" sz="2000" dirty="0"/>
              <a:t> = 1	</a:t>
            </a:r>
          </a:p>
          <a:p>
            <a:pPr lvl="1" eaLnBrk="1" hangingPunct="1"/>
            <a:r>
              <a:rPr lang="en-US" sz="2000" i="1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 = 1	</a:t>
            </a:r>
          </a:p>
          <a:p>
            <a:pPr lvl="1" eaLnBrk="1" hangingPunct="1"/>
            <a:r>
              <a:rPr lang="en-US" sz="2000" i="1" dirty="0"/>
              <a:t>n</a:t>
            </a:r>
            <a:r>
              <a:rPr lang="en-US" sz="2000" baseline="-25000" dirty="0"/>
              <a:t>2</a:t>
            </a:r>
            <a:r>
              <a:rPr lang="en-US" sz="2000" dirty="0"/>
              <a:t> = </a:t>
            </a:r>
            <a:r>
              <a:rPr lang="en-US" sz="2000" i="1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 + </a:t>
            </a:r>
            <a:r>
              <a:rPr lang="en-US" sz="2000" i="1" dirty="0"/>
              <a:t>n</a:t>
            </a:r>
            <a:r>
              <a:rPr lang="en-US" sz="2000" baseline="-25000" dirty="0"/>
              <a:t>0</a:t>
            </a:r>
            <a:r>
              <a:rPr lang="en-US" sz="2000" dirty="0"/>
              <a:t> + 1 = 1 + 1 + 1 = 3	</a:t>
            </a:r>
          </a:p>
          <a:p>
            <a:pPr lvl="1" eaLnBrk="1" hangingPunct="1"/>
            <a:r>
              <a:rPr lang="en-US" sz="2000" i="1" dirty="0"/>
              <a:t>n</a:t>
            </a:r>
            <a:r>
              <a:rPr lang="en-US" sz="2000" baseline="-25000" dirty="0"/>
              <a:t>3</a:t>
            </a:r>
            <a:r>
              <a:rPr lang="en-US" sz="2000" dirty="0"/>
              <a:t> = </a:t>
            </a:r>
            <a:r>
              <a:rPr lang="en-US" sz="2000" i="1" dirty="0"/>
              <a:t>n</a:t>
            </a:r>
            <a:r>
              <a:rPr lang="en-US" sz="2000" baseline="-25000" dirty="0"/>
              <a:t>2</a:t>
            </a:r>
            <a:r>
              <a:rPr lang="en-US" sz="2000" dirty="0"/>
              <a:t> + </a:t>
            </a:r>
            <a:r>
              <a:rPr lang="en-US" sz="2000" i="1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 + 1 = 3 + 1 + 1 = 5	</a:t>
            </a:r>
          </a:p>
          <a:p>
            <a:pPr lvl="1" eaLnBrk="1" hangingPunct="1"/>
            <a:r>
              <a:rPr lang="en-US" sz="2000" i="1" dirty="0"/>
              <a:t>n</a:t>
            </a:r>
            <a:r>
              <a:rPr lang="en-US" sz="2000" baseline="-25000" dirty="0"/>
              <a:t>4</a:t>
            </a:r>
            <a:r>
              <a:rPr lang="en-US" sz="2000" dirty="0"/>
              <a:t> = </a:t>
            </a:r>
            <a:r>
              <a:rPr lang="en-US" sz="2000" i="1" dirty="0"/>
              <a:t>n</a:t>
            </a:r>
            <a:r>
              <a:rPr lang="en-US" sz="2000" baseline="-25000" dirty="0"/>
              <a:t>3</a:t>
            </a:r>
            <a:r>
              <a:rPr lang="en-US" sz="2000" dirty="0"/>
              <a:t> + </a:t>
            </a:r>
            <a:r>
              <a:rPr lang="en-US" sz="2000" i="1" dirty="0"/>
              <a:t>n</a:t>
            </a:r>
            <a:r>
              <a:rPr lang="en-US" sz="2000" baseline="-25000" dirty="0"/>
              <a:t>2</a:t>
            </a:r>
            <a:r>
              <a:rPr lang="en-US" sz="2000" dirty="0"/>
              <a:t> + 1 = 5 + 3 + 1 = 9	</a:t>
            </a:r>
          </a:p>
          <a:p>
            <a:pPr lvl="1" eaLnBrk="1" hangingPunct="1"/>
            <a:r>
              <a:rPr lang="en-US" sz="2000" i="1" dirty="0"/>
              <a:t>n</a:t>
            </a:r>
            <a:r>
              <a:rPr lang="en-US" sz="2000" baseline="-25000" dirty="0"/>
              <a:t>5</a:t>
            </a:r>
            <a:r>
              <a:rPr lang="en-US" sz="2000" dirty="0"/>
              <a:t> = </a:t>
            </a:r>
            <a:r>
              <a:rPr lang="en-US" sz="2000" i="1" dirty="0"/>
              <a:t>n</a:t>
            </a:r>
            <a:r>
              <a:rPr lang="en-US" sz="2000" baseline="-25000" dirty="0"/>
              <a:t>4</a:t>
            </a:r>
            <a:r>
              <a:rPr lang="en-US" sz="2000" dirty="0"/>
              <a:t> + </a:t>
            </a:r>
            <a:r>
              <a:rPr lang="en-US" sz="2000" i="1" dirty="0"/>
              <a:t>n</a:t>
            </a:r>
            <a:r>
              <a:rPr lang="en-US" sz="2000" baseline="-25000" dirty="0"/>
              <a:t>3</a:t>
            </a:r>
            <a:r>
              <a:rPr lang="en-US" sz="2000" dirty="0"/>
              <a:t> + 1 = 9 + 5 + 1 = 15	</a:t>
            </a:r>
          </a:p>
          <a:p>
            <a:pPr lvl="1" eaLnBrk="1" hangingPunct="1"/>
            <a:r>
              <a:rPr lang="en-US" sz="2000" i="1" dirty="0"/>
              <a:t>n</a:t>
            </a:r>
            <a:r>
              <a:rPr lang="en-US" sz="2000" baseline="-25000" dirty="0"/>
              <a:t>6</a:t>
            </a:r>
            <a:r>
              <a:rPr lang="en-US" sz="2000" dirty="0"/>
              <a:t> = </a:t>
            </a:r>
            <a:r>
              <a:rPr lang="en-US" sz="2000" i="1" dirty="0"/>
              <a:t>n</a:t>
            </a:r>
            <a:r>
              <a:rPr lang="en-US" sz="2000" baseline="-25000" dirty="0"/>
              <a:t>5</a:t>
            </a:r>
            <a:r>
              <a:rPr lang="en-US" sz="2000" dirty="0"/>
              <a:t> + </a:t>
            </a:r>
            <a:r>
              <a:rPr lang="en-US" sz="2000" i="1" dirty="0"/>
              <a:t>n</a:t>
            </a:r>
            <a:r>
              <a:rPr lang="en-US" sz="2000" baseline="-25000" dirty="0"/>
              <a:t>4</a:t>
            </a:r>
            <a:r>
              <a:rPr lang="en-US" sz="2000" dirty="0"/>
              <a:t> + 1 = 15 + 9 + 1 = 25	</a:t>
            </a:r>
          </a:p>
          <a:p>
            <a:pPr lvl="1" eaLnBrk="1" hangingPunct="1"/>
            <a:r>
              <a:rPr lang="en-US" sz="2000" i="1" dirty="0"/>
              <a:t>n</a:t>
            </a:r>
            <a:r>
              <a:rPr lang="en-US" sz="2000" baseline="-25000" dirty="0"/>
              <a:t>7</a:t>
            </a:r>
            <a:r>
              <a:rPr lang="en-US" sz="2000" dirty="0"/>
              <a:t> = </a:t>
            </a:r>
            <a:r>
              <a:rPr lang="en-US" sz="2000" i="1" dirty="0"/>
              <a:t>n</a:t>
            </a:r>
            <a:r>
              <a:rPr lang="en-US" sz="2000" baseline="-25000" dirty="0"/>
              <a:t>6</a:t>
            </a:r>
            <a:r>
              <a:rPr lang="en-US" sz="2000" dirty="0"/>
              <a:t> + </a:t>
            </a:r>
            <a:r>
              <a:rPr lang="en-US" sz="2000" i="1" dirty="0"/>
              <a:t>n</a:t>
            </a:r>
            <a:r>
              <a:rPr lang="en-US" sz="2000" baseline="-25000" dirty="0"/>
              <a:t>5</a:t>
            </a:r>
            <a:r>
              <a:rPr lang="en-US" sz="2000" dirty="0"/>
              <a:t> + 1 = 25 + 15 + 1 = 41	</a:t>
            </a:r>
          </a:p>
          <a:p>
            <a:pPr lvl="1" eaLnBrk="1" hangingPunct="1"/>
            <a:r>
              <a:rPr lang="en-US" sz="2000" i="1" dirty="0"/>
              <a:t>n</a:t>
            </a:r>
            <a:r>
              <a:rPr lang="en-US" sz="2000" baseline="-25000" dirty="0"/>
              <a:t>8</a:t>
            </a:r>
            <a:r>
              <a:rPr lang="en-US" sz="2000" dirty="0"/>
              <a:t> = </a:t>
            </a:r>
            <a:r>
              <a:rPr lang="en-US" sz="2000" i="1" dirty="0"/>
              <a:t>n</a:t>
            </a:r>
            <a:r>
              <a:rPr lang="en-US" sz="2000" baseline="-25000" dirty="0"/>
              <a:t>7</a:t>
            </a:r>
            <a:r>
              <a:rPr lang="en-US" sz="2000" dirty="0"/>
              <a:t> + </a:t>
            </a:r>
            <a:r>
              <a:rPr lang="en-US" sz="2000" i="1" dirty="0"/>
              <a:t>n</a:t>
            </a:r>
            <a:r>
              <a:rPr lang="en-US" sz="2000" baseline="-25000" dirty="0"/>
              <a:t>6</a:t>
            </a:r>
            <a:r>
              <a:rPr lang="en-US" sz="2000" dirty="0"/>
              <a:t> + 1 = 41 + 25 + 1 = 67</a:t>
            </a:r>
            <a:r>
              <a:rPr lang="en-US" sz="2000" i="1" dirty="0"/>
              <a:t>.</a:t>
            </a:r>
          </a:p>
          <a:p>
            <a:pPr eaLnBrk="1" hangingPunct="1"/>
            <a:r>
              <a:rPr lang="en-US" sz="2400" dirty="0"/>
              <a:t>Note that </a:t>
            </a:r>
            <a:r>
              <a:rPr lang="en-US" sz="2400" dirty="0" err="1"/>
              <a:t>n</a:t>
            </a:r>
            <a:r>
              <a:rPr lang="en-US" sz="2400" baseline="-25000" dirty="0" err="1"/>
              <a:t>k</a:t>
            </a:r>
            <a:r>
              <a:rPr lang="en-US" sz="2400" dirty="0"/>
              <a:t> at least doubles every other time</a:t>
            </a:r>
          </a:p>
          <a:p>
            <a:pPr eaLnBrk="1" hangingPunct="1"/>
            <a:r>
              <a:rPr lang="en-US" sz="2400" dirty="0"/>
              <a:t>That is, </a:t>
            </a:r>
            <a:r>
              <a:rPr lang="en-US" sz="2400" dirty="0" err="1"/>
              <a:t>n</a:t>
            </a:r>
            <a:r>
              <a:rPr lang="en-US" sz="2400" baseline="-25000" dirty="0" err="1"/>
              <a:t>k</a:t>
            </a:r>
            <a:r>
              <a:rPr lang="en-US" sz="2400" dirty="0"/>
              <a:t> &gt; 2</a:t>
            </a:r>
            <a:r>
              <a:rPr lang="en-US" sz="2400" baseline="30000" dirty="0"/>
              <a:t>k/2</a:t>
            </a:r>
            <a:r>
              <a:rPr lang="en-US" sz="2400" dirty="0"/>
              <a:t>. It is exponential!</a:t>
            </a:r>
          </a:p>
          <a:p>
            <a:pPr lvl="1" eaLnBrk="1" hangingPunct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1937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5132-B33C-4036-BB3A-ED4C1B83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structure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6A4267-FE6D-4794-9AF4-A46D17695697}"/>
              </a:ext>
            </a:extLst>
          </p:cNvPr>
          <p:cNvSpPr/>
          <p:nvPr/>
        </p:nvSpPr>
        <p:spPr bwMode="auto">
          <a:xfrm>
            <a:off x="2220686" y="1707297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BE6AFE-0034-466C-9DBE-2F8AD45A34DB}"/>
              </a:ext>
            </a:extLst>
          </p:cNvPr>
          <p:cNvSpPr/>
          <p:nvPr/>
        </p:nvSpPr>
        <p:spPr bwMode="auto">
          <a:xfrm>
            <a:off x="1839686" y="2752326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n-1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865E67-868E-4BF5-81EF-8265985642A3}"/>
              </a:ext>
            </a:extLst>
          </p:cNvPr>
          <p:cNvSpPr/>
          <p:nvPr/>
        </p:nvSpPr>
        <p:spPr bwMode="auto">
          <a:xfrm>
            <a:off x="1382486" y="3786472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-2</a:t>
            </a:r>
            <a:endParaRPr kumimoji="0" lang="en-US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DE4CD4-23AC-4154-AF12-D9A3B7D92BC7}"/>
              </a:ext>
            </a:extLst>
          </p:cNvPr>
          <p:cNvSpPr/>
          <p:nvPr/>
        </p:nvSpPr>
        <p:spPr bwMode="auto">
          <a:xfrm>
            <a:off x="925286" y="4864156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n-3</a:t>
            </a:r>
            <a:endParaRPr kumimoji="0" lang="en-US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79AF73-018F-48DE-A198-A9BCD0CE54D9}"/>
              </a:ext>
            </a:extLst>
          </p:cNvPr>
          <p:cNvSpPr/>
          <p:nvPr/>
        </p:nvSpPr>
        <p:spPr bwMode="auto">
          <a:xfrm>
            <a:off x="391886" y="5920068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FD5EFF-9489-4D9C-A9D2-5D1E1BA877B7}"/>
              </a:ext>
            </a:extLst>
          </p:cNvPr>
          <p:cNvCxnSpPr>
            <a:stCxn id="4" idx="4"/>
            <a:endCxn id="5" idx="0"/>
          </p:cNvCxnSpPr>
          <p:nvPr/>
        </p:nvCxnSpPr>
        <p:spPr bwMode="auto">
          <a:xfrm flipH="1">
            <a:off x="2220686" y="2469297"/>
            <a:ext cx="381000" cy="283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A9736B-B4DB-4A0D-B476-C34457A62303}"/>
              </a:ext>
            </a:extLst>
          </p:cNvPr>
          <p:cNvCxnSpPr>
            <a:endCxn id="6" idx="0"/>
          </p:cNvCxnSpPr>
          <p:nvPr/>
        </p:nvCxnSpPr>
        <p:spPr bwMode="auto">
          <a:xfrm flipH="1">
            <a:off x="1763486" y="3470788"/>
            <a:ext cx="457200" cy="315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76B2279-9251-415A-9A08-ADB9DDE17543}"/>
              </a:ext>
            </a:extLst>
          </p:cNvPr>
          <p:cNvSpPr/>
          <p:nvPr/>
        </p:nvSpPr>
        <p:spPr bwMode="auto">
          <a:xfrm>
            <a:off x="696686" y="5691468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47CB95-A853-4A93-9CC1-BC4F53514D68}"/>
              </a:ext>
            </a:extLst>
          </p:cNvPr>
          <p:cNvSpPr/>
          <p:nvPr/>
        </p:nvSpPr>
        <p:spPr bwMode="auto">
          <a:xfrm>
            <a:off x="849086" y="5484643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B34D83-5803-470B-A461-CB1F2C353A30}"/>
              </a:ext>
            </a:extLst>
          </p:cNvPr>
          <p:cNvSpPr txBox="1"/>
          <p:nvPr/>
        </p:nvSpPr>
        <p:spPr>
          <a:xfrm>
            <a:off x="6705600" y="697568"/>
            <a:ext cx="2307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 at each level (Upper bound)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2291F2-EF44-4274-8063-20B97D3FFAF9}"/>
              </a:ext>
            </a:extLst>
          </p:cNvPr>
          <p:cNvSpPr txBox="1"/>
          <p:nvPr/>
        </p:nvSpPr>
        <p:spPr>
          <a:xfrm>
            <a:off x="6934200" y="1905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 * 2</a:t>
            </a:r>
            <a:r>
              <a:rPr lang="en-US" baseline="300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979E8F-F3A3-481C-BB8A-EF293EEF8A10}"/>
              </a:ext>
            </a:extLst>
          </p:cNvPr>
          <p:cNvSpPr txBox="1"/>
          <p:nvPr/>
        </p:nvSpPr>
        <p:spPr>
          <a:xfrm>
            <a:off x="6934200" y="395598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 * 2</a:t>
            </a:r>
            <a:r>
              <a:rPr lang="en-US" baseline="30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2DC9FF-3D5B-4330-9DCB-7AFEBDEA7C40}"/>
              </a:ext>
            </a:extLst>
          </p:cNvPr>
          <p:cNvSpPr txBox="1"/>
          <p:nvPr/>
        </p:nvSpPr>
        <p:spPr>
          <a:xfrm>
            <a:off x="6928756" y="4987890"/>
            <a:ext cx="144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 * 2</a:t>
            </a:r>
            <a:r>
              <a:rPr lang="en-US" baseline="30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AFA31C-757E-42FA-AE61-45F776F1D02F}"/>
              </a:ext>
            </a:extLst>
          </p:cNvPr>
          <p:cNvSpPr txBox="1"/>
          <p:nvPr/>
        </p:nvSpPr>
        <p:spPr>
          <a:xfrm>
            <a:off x="6912428" y="5986670"/>
            <a:ext cx="183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 * 2</a:t>
            </a:r>
            <a:r>
              <a:rPr lang="en-US" baseline="30000" dirty="0"/>
              <a:t>n-1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C50418-0749-4AD7-ABF8-D852E88F4945}"/>
              </a:ext>
            </a:extLst>
          </p:cNvPr>
          <p:cNvSpPr/>
          <p:nvPr/>
        </p:nvSpPr>
        <p:spPr bwMode="auto">
          <a:xfrm>
            <a:off x="3015343" y="2750574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n-2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35EF19-2DFA-4763-B983-30B82365DA6A}"/>
              </a:ext>
            </a:extLst>
          </p:cNvPr>
          <p:cNvCxnSpPr>
            <a:stCxn id="4" idx="4"/>
            <a:endCxn id="29" idx="0"/>
          </p:cNvCxnSpPr>
          <p:nvPr/>
        </p:nvCxnSpPr>
        <p:spPr bwMode="auto">
          <a:xfrm>
            <a:off x="2601686" y="2469297"/>
            <a:ext cx="794657" cy="28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851DC8-830F-4B9A-9572-7D3CD685718B}"/>
              </a:ext>
            </a:extLst>
          </p:cNvPr>
          <p:cNvSpPr txBox="1"/>
          <p:nvPr/>
        </p:nvSpPr>
        <p:spPr>
          <a:xfrm>
            <a:off x="6934200" y="2799958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 * 2</a:t>
            </a:r>
            <a:r>
              <a:rPr lang="en-US" baseline="30000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B207D7E-3A11-4368-BAB7-72AD6645ACDB}"/>
              </a:ext>
            </a:extLst>
          </p:cNvPr>
          <p:cNvSpPr/>
          <p:nvPr/>
        </p:nvSpPr>
        <p:spPr bwMode="auto">
          <a:xfrm>
            <a:off x="1981200" y="4827979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n-4</a:t>
            </a:r>
            <a:endParaRPr kumimoji="0" lang="en-US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A5D7F8-6BE8-4834-8EF7-59E8CC481AED}"/>
              </a:ext>
            </a:extLst>
          </p:cNvPr>
          <p:cNvSpPr/>
          <p:nvPr/>
        </p:nvSpPr>
        <p:spPr bwMode="auto">
          <a:xfrm>
            <a:off x="2362200" y="3786472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-3</a:t>
            </a:r>
            <a:endParaRPr kumimoji="0" lang="en-US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8C4365-F9B0-481F-B1F2-7B409F4A6675}"/>
              </a:ext>
            </a:extLst>
          </p:cNvPr>
          <p:cNvCxnSpPr>
            <a:stCxn id="5" idx="4"/>
            <a:endCxn id="32" idx="0"/>
          </p:cNvCxnSpPr>
          <p:nvPr/>
        </p:nvCxnSpPr>
        <p:spPr bwMode="auto">
          <a:xfrm>
            <a:off x="2220686" y="3514326"/>
            <a:ext cx="522514" cy="272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D1AE06-F581-4FF0-94F8-443733503A30}"/>
              </a:ext>
            </a:extLst>
          </p:cNvPr>
          <p:cNvCxnSpPr>
            <a:stCxn id="6" idx="4"/>
            <a:endCxn id="7" idx="0"/>
          </p:cNvCxnSpPr>
          <p:nvPr/>
        </p:nvCxnSpPr>
        <p:spPr bwMode="auto">
          <a:xfrm flipH="1">
            <a:off x="1306286" y="4548472"/>
            <a:ext cx="457200" cy="3156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143F4A-4ACA-43A9-8084-25FF2B836644}"/>
              </a:ext>
            </a:extLst>
          </p:cNvPr>
          <p:cNvCxnSpPr>
            <a:stCxn id="6" idx="4"/>
            <a:endCxn id="31" idx="1"/>
          </p:cNvCxnSpPr>
          <p:nvPr/>
        </p:nvCxnSpPr>
        <p:spPr bwMode="auto">
          <a:xfrm>
            <a:off x="1763486" y="4548472"/>
            <a:ext cx="329306" cy="391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3C82BD2-27F1-435E-AD16-25D1A0BE2001}"/>
              </a:ext>
            </a:extLst>
          </p:cNvPr>
          <p:cNvSpPr/>
          <p:nvPr/>
        </p:nvSpPr>
        <p:spPr bwMode="auto">
          <a:xfrm>
            <a:off x="2862943" y="4583056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543109F-7C5C-43F7-BEC0-FA996D386ABC}"/>
              </a:ext>
            </a:extLst>
          </p:cNvPr>
          <p:cNvSpPr/>
          <p:nvPr/>
        </p:nvSpPr>
        <p:spPr bwMode="auto">
          <a:xfrm>
            <a:off x="3015343" y="4735456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BF47726-374B-4E9E-85E5-BE4386AC6EC6}"/>
              </a:ext>
            </a:extLst>
          </p:cNvPr>
          <p:cNvSpPr/>
          <p:nvPr/>
        </p:nvSpPr>
        <p:spPr bwMode="auto">
          <a:xfrm>
            <a:off x="3167743" y="4887856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8AFE852-3CEC-44C2-8BD1-78F43B821638}"/>
              </a:ext>
            </a:extLst>
          </p:cNvPr>
          <p:cNvSpPr/>
          <p:nvPr/>
        </p:nvSpPr>
        <p:spPr bwMode="auto">
          <a:xfrm>
            <a:off x="3624943" y="3515371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A01AF7C-1518-47CE-905A-D567D01E12F1}"/>
              </a:ext>
            </a:extLst>
          </p:cNvPr>
          <p:cNvSpPr/>
          <p:nvPr/>
        </p:nvSpPr>
        <p:spPr bwMode="auto">
          <a:xfrm>
            <a:off x="3777343" y="3667771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79F9D8C-E7A5-4B4A-AA66-DEA6671DF94F}"/>
              </a:ext>
            </a:extLst>
          </p:cNvPr>
          <p:cNvSpPr/>
          <p:nvPr/>
        </p:nvSpPr>
        <p:spPr bwMode="auto">
          <a:xfrm>
            <a:off x="3929743" y="3820171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08E544-7922-4C59-98AB-4CBEC3CCB9B1}"/>
              </a:ext>
            </a:extLst>
          </p:cNvPr>
          <p:cNvSpPr/>
          <p:nvPr/>
        </p:nvSpPr>
        <p:spPr bwMode="auto">
          <a:xfrm>
            <a:off x="1341678" y="5905663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0</a:t>
            </a:r>
            <a:endParaRPr kumimoji="0" lang="en-US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F86379-AF26-473F-ADAD-5703AF664B33}"/>
              </a:ext>
            </a:extLst>
          </p:cNvPr>
          <p:cNvSpPr/>
          <p:nvPr/>
        </p:nvSpPr>
        <p:spPr bwMode="auto">
          <a:xfrm>
            <a:off x="7568291" y="5456658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B16BD5-9201-4D91-ADB3-BF2361A0BAD2}"/>
              </a:ext>
            </a:extLst>
          </p:cNvPr>
          <p:cNvSpPr/>
          <p:nvPr/>
        </p:nvSpPr>
        <p:spPr bwMode="auto">
          <a:xfrm>
            <a:off x="7720691" y="5609058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8AABFDC-7050-4007-AFD3-6B8D92DA2EBF}"/>
              </a:ext>
            </a:extLst>
          </p:cNvPr>
          <p:cNvSpPr/>
          <p:nvPr/>
        </p:nvSpPr>
        <p:spPr bwMode="auto">
          <a:xfrm>
            <a:off x="7873091" y="5761458"/>
            <a:ext cx="152400" cy="2068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3004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195D-13F8-44E9-99F4-F5E15A51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19B3-2C49-408E-861B-99C3780C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8001000" cy="4114800"/>
          </a:xfrm>
        </p:spPr>
        <p:txBody>
          <a:bodyPr/>
          <a:lstStyle/>
          <a:p>
            <a:r>
              <a:rPr lang="en-US" dirty="0"/>
              <a:t>Base cases: T(0) = c, T(1) = c</a:t>
            </a:r>
          </a:p>
          <a:p>
            <a:r>
              <a:rPr lang="en-US" dirty="0"/>
              <a:t>T(n) = T(n-1) + T(n-2) + c if n &gt;= 2</a:t>
            </a:r>
          </a:p>
          <a:p>
            <a:r>
              <a:rPr lang="en-US" dirty="0"/>
              <a:t>       &lt; 2*T(n-1) + c</a:t>
            </a:r>
          </a:p>
          <a:p>
            <a:r>
              <a:rPr lang="en-US" dirty="0"/>
              <a:t>       = 2(2*T(n-2) + c) + c   (by subst.)</a:t>
            </a:r>
          </a:p>
          <a:p>
            <a:r>
              <a:rPr lang="en-US" dirty="0"/>
              <a:t>       = 2</a:t>
            </a:r>
            <a:r>
              <a:rPr lang="en-US" baseline="30000" dirty="0"/>
              <a:t>2</a:t>
            </a:r>
            <a:r>
              <a:rPr lang="en-US" dirty="0"/>
              <a:t>T(n-2) + 2</a:t>
            </a:r>
            <a:r>
              <a:rPr lang="en-US" baseline="30000" dirty="0"/>
              <a:t>1</a:t>
            </a:r>
            <a:r>
              <a:rPr lang="en-US" dirty="0"/>
              <a:t>c + c</a:t>
            </a:r>
          </a:p>
          <a:p>
            <a:r>
              <a:rPr lang="en-US" dirty="0"/>
              <a:t>       = …       </a:t>
            </a:r>
          </a:p>
          <a:p>
            <a:r>
              <a:rPr lang="en-US" dirty="0"/>
              <a:t>       = 2</a:t>
            </a:r>
            <a:r>
              <a:rPr lang="en-US" baseline="30000" dirty="0"/>
              <a:t>k</a:t>
            </a:r>
            <a:r>
              <a:rPr lang="en-US" dirty="0"/>
              <a:t>T(n-k) + 2</a:t>
            </a:r>
            <a:r>
              <a:rPr lang="en-US" baseline="30000" dirty="0"/>
              <a:t>k-1</a:t>
            </a:r>
            <a:r>
              <a:rPr lang="en-US" dirty="0"/>
              <a:t>c  + … + 2</a:t>
            </a:r>
            <a:r>
              <a:rPr lang="en-US" baseline="30000" dirty="0"/>
              <a:t>1</a:t>
            </a:r>
            <a:r>
              <a:rPr lang="en-US" dirty="0"/>
              <a:t>c + 2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  <a:p>
            <a:r>
              <a:rPr lang="en-US" dirty="0"/>
              <a:t>At the end, n-k is reduced to 1</a:t>
            </a:r>
          </a:p>
          <a:p>
            <a:r>
              <a:rPr lang="en-US" dirty="0"/>
              <a:t>=&gt; k = n-1; T(n) is O(2</a:t>
            </a:r>
            <a:r>
              <a:rPr lang="en-US" baseline="30000" dirty="0"/>
              <a:t>n</a:t>
            </a:r>
            <a:r>
              <a:rPr lang="en-US" dirty="0"/>
              <a:t>), exponential</a:t>
            </a:r>
          </a:p>
        </p:txBody>
      </p:sp>
    </p:spTree>
    <p:extLst>
      <p:ext uri="{BB962C8B-B14F-4D97-AF65-F5344CB8AC3E}">
        <p14:creationId xmlns:p14="http://schemas.microsoft.com/office/powerpoint/2010/main" val="120231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231429" name="Line 5"/>
          <p:cNvSpPr>
            <a:spLocks noChangeShapeType="1"/>
          </p:cNvSpPr>
          <p:nvPr/>
        </p:nvSpPr>
        <p:spPr bwMode="auto">
          <a:xfrm>
            <a:off x="1082675" y="3098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0" name="Line 6"/>
          <p:cNvSpPr>
            <a:spLocks noChangeShapeType="1"/>
          </p:cNvSpPr>
          <p:nvPr/>
        </p:nvSpPr>
        <p:spPr bwMode="auto">
          <a:xfrm>
            <a:off x="1082675" y="5156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1" name="Line 7"/>
          <p:cNvSpPr>
            <a:spLocks noChangeShapeType="1"/>
          </p:cNvSpPr>
          <p:nvPr/>
        </p:nvSpPr>
        <p:spPr bwMode="auto">
          <a:xfrm flipV="1">
            <a:off x="1997075" y="3098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2" name="Text Box 8"/>
          <p:cNvSpPr txBox="1">
            <a:spLocks noChangeArrowheads="1"/>
          </p:cNvSpPr>
          <p:nvPr/>
        </p:nvSpPr>
        <p:spPr bwMode="auto">
          <a:xfrm>
            <a:off x="1066800" y="5319713"/>
            <a:ext cx="124777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Time: 0</a:t>
            </a:r>
          </a:p>
          <a:p>
            <a:r>
              <a:rPr lang="en-US" sz="1400" b="1" dirty="0"/>
              <a:t>Empty Stack</a:t>
            </a:r>
          </a:p>
        </p:txBody>
      </p:sp>
      <p:sp>
        <p:nvSpPr>
          <p:cNvPr id="231433" name="Line 9"/>
          <p:cNvSpPr>
            <a:spLocks noChangeShapeType="1"/>
          </p:cNvSpPr>
          <p:nvPr/>
        </p:nvSpPr>
        <p:spPr bwMode="auto">
          <a:xfrm>
            <a:off x="2441575" y="3098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4" name="Line 10"/>
          <p:cNvSpPr>
            <a:spLocks noChangeShapeType="1"/>
          </p:cNvSpPr>
          <p:nvPr/>
        </p:nvSpPr>
        <p:spPr bwMode="auto">
          <a:xfrm>
            <a:off x="2441575" y="43180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5" name="Line 11"/>
          <p:cNvSpPr>
            <a:spLocks noChangeShapeType="1"/>
          </p:cNvSpPr>
          <p:nvPr/>
        </p:nvSpPr>
        <p:spPr bwMode="auto">
          <a:xfrm flipV="1">
            <a:off x="3368675" y="3098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6" name="Text Box 12"/>
          <p:cNvSpPr txBox="1">
            <a:spLocks noChangeArrowheads="1"/>
          </p:cNvSpPr>
          <p:nvPr/>
        </p:nvSpPr>
        <p:spPr bwMode="auto">
          <a:xfrm>
            <a:off x="2425700" y="5319713"/>
            <a:ext cx="94297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1:</a:t>
            </a:r>
          </a:p>
          <a:p>
            <a:r>
              <a:rPr lang="en-US" sz="1400" b="1"/>
              <a:t>Push “2”</a:t>
            </a:r>
          </a:p>
        </p:txBody>
      </p:sp>
      <p:sp>
        <p:nvSpPr>
          <p:cNvPr id="231437" name="Rectangle 13"/>
          <p:cNvSpPr>
            <a:spLocks noChangeArrowheads="1"/>
          </p:cNvSpPr>
          <p:nvPr/>
        </p:nvSpPr>
        <p:spPr bwMode="auto">
          <a:xfrm>
            <a:off x="2454275" y="48418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231438" name="Line 14"/>
          <p:cNvSpPr>
            <a:spLocks noChangeShapeType="1"/>
          </p:cNvSpPr>
          <p:nvPr/>
        </p:nvSpPr>
        <p:spPr bwMode="auto">
          <a:xfrm>
            <a:off x="3660775" y="3098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39" name="Line 15"/>
          <p:cNvSpPr>
            <a:spLocks noChangeShapeType="1"/>
          </p:cNvSpPr>
          <p:nvPr/>
        </p:nvSpPr>
        <p:spPr bwMode="auto">
          <a:xfrm>
            <a:off x="3660775" y="43180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40" name="Line 16"/>
          <p:cNvSpPr>
            <a:spLocks noChangeShapeType="1"/>
          </p:cNvSpPr>
          <p:nvPr/>
        </p:nvSpPr>
        <p:spPr bwMode="auto">
          <a:xfrm flipV="1">
            <a:off x="4587875" y="3098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41" name="Text Box 17"/>
          <p:cNvSpPr txBox="1">
            <a:spLocks noChangeArrowheads="1"/>
          </p:cNvSpPr>
          <p:nvPr/>
        </p:nvSpPr>
        <p:spPr bwMode="auto">
          <a:xfrm>
            <a:off x="3644900" y="5319713"/>
            <a:ext cx="94297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2:</a:t>
            </a:r>
          </a:p>
          <a:p>
            <a:r>
              <a:rPr lang="en-US" sz="1400" b="1"/>
              <a:t>Push “8”</a:t>
            </a:r>
          </a:p>
        </p:txBody>
      </p:sp>
      <p:sp>
        <p:nvSpPr>
          <p:cNvPr id="231442" name="Rectangle 18"/>
          <p:cNvSpPr>
            <a:spLocks noChangeArrowheads="1"/>
          </p:cNvSpPr>
          <p:nvPr/>
        </p:nvSpPr>
        <p:spPr bwMode="auto">
          <a:xfrm>
            <a:off x="3673475" y="48418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231443" name="Rectangle 19"/>
          <p:cNvSpPr>
            <a:spLocks noChangeArrowheads="1"/>
          </p:cNvSpPr>
          <p:nvPr/>
        </p:nvSpPr>
        <p:spPr bwMode="auto">
          <a:xfrm>
            <a:off x="3673475" y="45370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8</a:t>
            </a:r>
          </a:p>
        </p:txBody>
      </p:sp>
      <p:sp>
        <p:nvSpPr>
          <p:cNvPr id="231444" name="Line 20"/>
          <p:cNvSpPr>
            <a:spLocks noChangeShapeType="1"/>
          </p:cNvSpPr>
          <p:nvPr/>
        </p:nvSpPr>
        <p:spPr bwMode="auto">
          <a:xfrm>
            <a:off x="4879975" y="3087688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45" name="Line 21"/>
          <p:cNvSpPr>
            <a:spLocks noChangeShapeType="1"/>
          </p:cNvSpPr>
          <p:nvPr/>
        </p:nvSpPr>
        <p:spPr bwMode="auto">
          <a:xfrm>
            <a:off x="4879975" y="4306888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46" name="Line 22"/>
          <p:cNvSpPr>
            <a:spLocks noChangeShapeType="1"/>
          </p:cNvSpPr>
          <p:nvPr/>
        </p:nvSpPr>
        <p:spPr bwMode="auto">
          <a:xfrm flipV="1">
            <a:off x="5807075" y="3087688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47" name="Text Box 23"/>
          <p:cNvSpPr txBox="1">
            <a:spLocks noChangeArrowheads="1"/>
          </p:cNvSpPr>
          <p:nvPr/>
        </p:nvSpPr>
        <p:spPr bwMode="auto">
          <a:xfrm>
            <a:off x="4864100" y="5308600"/>
            <a:ext cx="12192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3:</a:t>
            </a:r>
          </a:p>
          <a:p>
            <a:r>
              <a:rPr lang="en-US" sz="1400" b="1"/>
              <a:t>Pop:  Gets 8</a:t>
            </a:r>
          </a:p>
        </p:txBody>
      </p:sp>
      <p:sp>
        <p:nvSpPr>
          <p:cNvPr id="231448" name="Rectangle 24"/>
          <p:cNvSpPr>
            <a:spLocks noChangeArrowheads="1"/>
          </p:cNvSpPr>
          <p:nvPr/>
        </p:nvSpPr>
        <p:spPr bwMode="auto">
          <a:xfrm>
            <a:off x="4892675" y="4830763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2</a:t>
            </a:r>
          </a:p>
        </p:txBody>
      </p:sp>
      <p:sp>
        <p:nvSpPr>
          <p:cNvPr id="231450" name="Text Box 26"/>
          <p:cNvSpPr txBox="1">
            <a:spLocks noChangeArrowheads="1"/>
          </p:cNvSpPr>
          <p:nvPr/>
        </p:nvSpPr>
        <p:spPr bwMode="auto">
          <a:xfrm>
            <a:off x="1111983" y="1848460"/>
            <a:ext cx="4818063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The diagram below shows a stack over time.  </a:t>
            </a:r>
          </a:p>
          <a:p>
            <a:r>
              <a:rPr lang="en-US" sz="1800" dirty="0"/>
              <a:t>We perform two pushes and one pop.</a:t>
            </a:r>
          </a:p>
        </p:txBody>
      </p:sp>
      <p:sp>
        <p:nvSpPr>
          <p:cNvPr id="231451" name="Line 27"/>
          <p:cNvSpPr>
            <a:spLocks noChangeShapeType="1"/>
          </p:cNvSpPr>
          <p:nvPr/>
        </p:nvSpPr>
        <p:spPr bwMode="auto">
          <a:xfrm>
            <a:off x="6188075" y="3098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52" name="Line 28"/>
          <p:cNvSpPr>
            <a:spLocks noChangeShapeType="1"/>
          </p:cNvSpPr>
          <p:nvPr/>
        </p:nvSpPr>
        <p:spPr bwMode="auto">
          <a:xfrm>
            <a:off x="6188075" y="51562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53" name="Line 29"/>
          <p:cNvSpPr>
            <a:spLocks noChangeShapeType="1"/>
          </p:cNvSpPr>
          <p:nvPr/>
        </p:nvSpPr>
        <p:spPr bwMode="auto">
          <a:xfrm flipV="1">
            <a:off x="7115175" y="30988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454" name="Text Box 30"/>
          <p:cNvSpPr txBox="1">
            <a:spLocks noChangeArrowheads="1"/>
          </p:cNvSpPr>
          <p:nvPr/>
        </p:nvSpPr>
        <p:spPr bwMode="auto">
          <a:xfrm>
            <a:off x="6172200" y="5319713"/>
            <a:ext cx="12192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4:</a:t>
            </a:r>
          </a:p>
          <a:p>
            <a:r>
              <a:rPr lang="en-US" sz="1400" b="1"/>
              <a:t>Pop:  Gets 2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Better Fibonacci Algorithm </a:t>
            </a:r>
          </a:p>
        </p:txBody>
      </p:sp>
      <p:sp>
        <p:nvSpPr>
          <p:cNvPr id="368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Use linear recursion instead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br>
              <a:rPr lang="en-US" b="1" dirty="0"/>
            </a:br>
            <a:r>
              <a:rPr lang="en-US" b="1" dirty="0"/>
              <a:t>Algorithm </a:t>
            </a:r>
            <a:r>
              <a:rPr lang="en-US" dirty="0" err="1">
                <a:solidFill>
                  <a:schemeClr val="tx2"/>
                </a:solidFill>
              </a:rPr>
              <a:t>LinearFibonacci</a:t>
            </a:r>
            <a:r>
              <a:rPr lang="en-US" dirty="0"/>
              <a:t>(k):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i="1" dirty="0"/>
              <a:t>      Input: </a:t>
            </a:r>
            <a:r>
              <a:rPr lang="en-US" dirty="0"/>
              <a:t>A nonnegative integer k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i="1" dirty="0"/>
              <a:t>      Output: </a:t>
            </a:r>
            <a:r>
              <a:rPr lang="en-US" dirty="0"/>
              <a:t>Pair of Fibonacci numbers (</a:t>
            </a:r>
            <a:r>
              <a:rPr lang="en-US" dirty="0" err="1"/>
              <a:t>F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, F</a:t>
            </a:r>
            <a:r>
              <a:rPr lang="en-US" baseline="-25000" dirty="0"/>
              <a:t>k</a:t>
            </a:r>
            <a:r>
              <a:rPr lang="en-US" baseline="-25000" dirty="0">
                <a:latin typeface="Symbol" pitchFamily="18" charset="2"/>
              </a:rPr>
              <a:t>-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/>
              <a:t>     if </a:t>
            </a:r>
            <a:r>
              <a:rPr lang="en-US" i="1" dirty="0"/>
              <a:t>k = </a:t>
            </a:r>
            <a:r>
              <a:rPr lang="en-US" dirty="0"/>
              <a:t>1 </a:t>
            </a:r>
            <a:r>
              <a:rPr lang="en-US" b="1" dirty="0"/>
              <a:t>then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/>
              <a:t>		return </a:t>
            </a:r>
            <a:r>
              <a:rPr lang="en-US" dirty="0"/>
              <a:t>(k</a:t>
            </a:r>
            <a:r>
              <a:rPr lang="en-US" i="1" dirty="0"/>
              <a:t>, </a:t>
            </a:r>
            <a:r>
              <a:rPr lang="en-US" dirty="0"/>
              <a:t>0) // return current &amp; previous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/>
              <a:t>     else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	(</a:t>
            </a:r>
            <a:r>
              <a:rPr lang="en-US" dirty="0" err="1"/>
              <a:t>i</a:t>
            </a:r>
            <a:r>
              <a:rPr lang="en-US" dirty="0"/>
              <a:t>,  j) 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 </a:t>
            </a:r>
            <a:r>
              <a:rPr lang="en-US" dirty="0" err="1">
                <a:solidFill>
                  <a:schemeClr val="tx2"/>
                </a:solidFill>
              </a:rPr>
              <a:t>LinearFibonacci</a:t>
            </a:r>
            <a:r>
              <a:rPr lang="en-US" dirty="0"/>
              <a:t>(</a:t>
            </a:r>
            <a:r>
              <a:rPr lang="en-US" i="1" dirty="0"/>
              <a:t>k </a:t>
            </a:r>
            <a:r>
              <a:rPr lang="en-US" dirty="0">
                <a:latin typeface="Symbol" pitchFamily="18" charset="2"/>
              </a:rPr>
              <a:t>-</a:t>
            </a:r>
            <a:r>
              <a:rPr lang="en-US" i="1" dirty="0"/>
              <a:t> </a:t>
            </a:r>
            <a:r>
              <a:rPr lang="en-US" dirty="0"/>
              <a:t>1)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/>
              <a:t>		return </a:t>
            </a:r>
            <a:r>
              <a:rPr lang="en-US" dirty="0"/>
              <a:t>(</a:t>
            </a:r>
            <a:r>
              <a:rPr lang="en-US" dirty="0" err="1"/>
              <a:t>i+j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sz="2800" i="1" dirty="0"/>
              <a:t> </a:t>
            </a:r>
            <a:r>
              <a:rPr lang="en-US" sz="2800" dirty="0" err="1">
                <a:solidFill>
                  <a:schemeClr val="tx2"/>
                </a:solidFill>
              </a:rPr>
              <a:t>LinearFibonacci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makes k</a:t>
            </a:r>
            <a:r>
              <a:rPr lang="en-US" sz="2800" dirty="0">
                <a:latin typeface="Symbol" pitchFamily="18" charset="2"/>
              </a:rPr>
              <a:t>-</a:t>
            </a:r>
            <a:r>
              <a:rPr lang="en-US" sz="2800" dirty="0"/>
              <a:t>1 recursive calls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Runtime is O(k)</a:t>
            </a:r>
          </a:p>
        </p:txBody>
      </p:sp>
    </p:spTree>
    <p:extLst>
      <p:ext uri="{BB962C8B-B14F-4D97-AF65-F5344CB8AC3E}">
        <p14:creationId xmlns:p14="http://schemas.microsoft.com/office/powerpoint/2010/main" val="3918539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73761-B17E-4DBB-9F79-56C6AA43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A49A7-0B31-4F4A-BC7D-EEA5B5370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decimal_to_binary_class.py from Brightspace.nyu.edu</a:t>
            </a:r>
          </a:p>
          <a:p>
            <a:r>
              <a:rPr lang="en-US" dirty="0"/>
              <a:t>Suppose n is a positive integer, n &gt;= 0. Convert n to its binary representation as string using recursion, without using any library function.</a:t>
            </a:r>
          </a:p>
          <a:p>
            <a:r>
              <a:rPr lang="en-US" dirty="0"/>
              <a:t>Submit your code to </a:t>
            </a:r>
            <a:r>
              <a:rPr lang="en-US" dirty="0" err="1"/>
              <a:t>Gradescope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179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Recursion</a:t>
            </a:r>
            <a:endParaRPr lang="en-US" altLang="en-US">
              <a:cs typeface="Tahoma" panose="020B0604030504040204" pitchFamily="34" charset="0"/>
            </a:endParaRPr>
          </a:p>
        </p:txBody>
      </p:sp>
      <p:sp>
        <p:nvSpPr>
          <p:cNvPr id="378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Multiple recursion: </a:t>
            </a:r>
          </a:p>
          <a:p>
            <a:pPr lvl="1" eaLnBrk="1" hangingPunct="1"/>
            <a:r>
              <a:rPr lang="en-US" altLang="en-US" dirty="0"/>
              <a:t>makes potentially many recursive calls</a:t>
            </a:r>
          </a:p>
          <a:p>
            <a:pPr lvl="1" eaLnBrk="1" hangingPunct="1"/>
            <a:r>
              <a:rPr lang="en-US" altLang="en-US" dirty="0"/>
              <a:t>not just one or two</a:t>
            </a:r>
          </a:p>
          <a:p>
            <a:pPr marL="914400" lvl="2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26629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Algorithm for Multiple Recursion</a:t>
            </a:r>
          </a:p>
        </p:txBody>
      </p:sp>
      <p:sp>
        <p:nvSpPr>
          <p:cNvPr id="389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01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alt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PuzzleSolve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k,S,U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Input: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Integer k, sequence S, and set U (universe of elements to test)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Output: 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Enumeration of all k-length extensions to S using elements in U without repetitions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for all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  in U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Remove e from U 	</a:t>
            </a:r>
            <a:r>
              <a:rPr lang="en-US" altLang="en-US" sz="2000" dirty="0">
                <a:solidFill>
                  <a:srgbClr val="2C61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{e is now being used}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Add e to the end of 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 = 1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Test whether S is a configuration that solves the puzzle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if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 solves the puzzle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	return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Solution found: 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PuzzleSolve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(k - 1, S,U)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Add e back to U 	</a:t>
            </a:r>
            <a:r>
              <a:rPr lang="en-US" altLang="en-US" sz="2000" dirty="0">
                <a:solidFill>
                  <a:srgbClr val="2C61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{e is now unused}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Remove e from the end of 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06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Visualizing PuzzleSolve</a:t>
            </a:r>
          </a:p>
        </p:txBody>
      </p:sp>
      <p:grpSp>
        <p:nvGrpSpPr>
          <p:cNvPr id="40964" name="Group 6"/>
          <p:cNvGrpSpPr>
            <a:grpSpLocks noChangeAspect="1"/>
          </p:cNvGrpSpPr>
          <p:nvPr/>
        </p:nvGrpSpPr>
        <p:grpSpPr bwMode="auto">
          <a:xfrm>
            <a:off x="434975" y="2209800"/>
            <a:ext cx="8328025" cy="3286125"/>
            <a:chOff x="528" y="1530"/>
            <a:chExt cx="4896" cy="1932"/>
          </a:xfrm>
        </p:grpSpPr>
        <p:sp>
          <p:nvSpPr>
            <p:cNvPr id="40966" name="AutoShape 5"/>
            <p:cNvSpPr>
              <a:spLocks noChangeAspect="1" noChangeArrowheads="1" noTextEdit="1"/>
            </p:cNvSpPr>
            <p:nvPr/>
          </p:nvSpPr>
          <p:spPr bwMode="auto">
            <a:xfrm>
              <a:off x="528" y="1530"/>
              <a:ext cx="4896" cy="1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auto">
            <a:xfrm>
              <a:off x="2295" y="1858"/>
              <a:ext cx="1301" cy="217"/>
            </a:xfrm>
            <a:custGeom>
              <a:avLst/>
              <a:gdLst>
                <a:gd name="T0" fmla="*/ 199 w 3225"/>
                <a:gd name="T1" fmla="*/ 35 h 538"/>
                <a:gd name="T2" fmla="*/ 212 w 3225"/>
                <a:gd name="T3" fmla="*/ 23 h 538"/>
                <a:gd name="T4" fmla="*/ 212 w 3225"/>
                <a:gd name="T5" fmla="*/ 23 h 538"/>
                <a:gd name="T6" fmla="*/ 212 w 3225"/>
                <a:gd name="T7" fmla="*/ 13 h 538"/>
                <a:gd name="T8" fmla="*/ 199 w 3225"/>
                <a:gd name="T9" fmla="*/ 0 h 538"/>
                <a:gd name="T10" fmla="*/ 199 w 3225"/>
                <a:gd name="T11" fmla="*/ 0 h 538"/>
                <a:gd name="T12" fmla="*/ 13 w 3225"/>
                <a:gd name="T13" fmla="*/ 0 h 538"/>
                <a:gd name="T14" fmla="*/ 0 w 3225"/>
                <a:gd name="T15" fmla="*/ 13 h 538"/>
                <a:gd name="T16" fmla="*/ 0 w 3225"/>
                <a:gd name="T17" fmla="*/ 13 h 538"/>
                <a:gd name="T18" fmla="*/ 0 w 3225"/>
                <a:gd name="T19" fmla="*/ 23 h 538"/>
                <a:gd name="T20" fmla="*/ 13 w 3225"/>
                <a:gd name="T21" fmla="*/ 35 h 538"/>
                <a:gd name="T22" fmla="*/ 199 w 3225"/>
                <a:gd name="T23" fmla="*/ 35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8"/>
                <a:gd name="T38" fmla="*/ 3225 w 3225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8">
                  <a:moveTo>
                    <a:pt x="3033" y="538"/>
                  </a:moveTo>
                  <a:cubicBezTo>
                    <a:pt x="3139" y="538"/>
                    <a:pt x="3225" y="452"/>
                    <a:pt x="3225" y="346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3033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auto">
            <a:xfrm>
              <a:off x="2295" y="1858"/>
              <a:ext cx="1301" cy="217"/>
            </a:xfrm>
            <a:custGeom>
              <a:avLst/>
              <a:gdLst>
                <a:gd name="T0" fmla="*/ 199 w 3225"/>
                <a:gd name="T1" fmla="*/ 35 h 538"/>
                <a:gd name="T2" fmla="*/ 212 w 3225"/>
                <a:gd name="T3" fmla="*/ 23 h 538"/>
                <a:gd name="T4" fmla="*/ 212 w 3225"/>
                <a:gd name="T5" fmla="*/ 23 h 538"/>
                <a:gd name="T6" fmla="*/ 212 w 3225"/>
                <a:gd name="T7" fmla="*/ 13 h 538"/>
                <a:gd name="T8" fmla="*/ 199 w 3225"/>
                <a:gd name="T9" fmla="*/ 0 h 538"/>
                <a:gd name="T10" fmla="*/ 199 w 3225"/>
                <a:gd name="T11" fmla="*/ 0 h 538"/>
                <a:gd name="T12" fmla="*/ 13 w 3225"/>
                <a:gd name="T13" fmla="*/ 0 h 538"/>
                <a:gd name="T14" fmla="*/ 0 w 3225"/>
                <a:gd name="T15" fmla="*/ 13 h 538"/>
                <a:gd name="T16" fmla="*/ 0 w 3225"/>
                <a:gd name="T17" fmla="*/ 13 h 538"/>
                <a:gd name="T18" fmla="*/ 0 w 3225"/>
                <a:gd name="T19" fmla="*/ 23 h 538"/>
                <a:gd name="T20" fmla="*/ 13 w 3225"/>
                <a:gd name="T21" fmla="*/ 35 h 538"/>
                <a:gd name="T22" fmla="*/ 199 w 3225"/>
                <a:gd name="T23" fmla="*/ 35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8"/>
                <a:gd name="T38" fmla="*/ 3225 w 3225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8">
                  <a:moveTo>
                    <a:pt x="3033" y="538"/>
                  </a:moveTo>
                  <a:cubicBezTo>
                    <a:pt x="3139" y="538"/>
                    <a:pt x="3225" y="452"/>
                    <a:pt x="3225" y="346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3033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2387" y="190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PuzzleSolve</a:t>
              </a:r>
              <a:endParaRPr lang="en-US" altLang="en-US"/>
            </a:p>
          </p:txBody>
        </p:sp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2955" y="190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2993" y="190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3</a:t>
              </a:r>
              <a:endParaRPr lang="en-US" altLang="en-US"/>
            </a:p>
          </p:txBody>
        </p:sp>
        <p:sp>
          <p:nvSpPr>
            <p:cNvPr id="40972" name="Rectangle 12"/>
            <p:cNvSpPr>
              <a:spLocks noChangeArrowheads="1"/>
            </p:cNvSpPr>
            <p:nvPr/>
          </p:nvSpPr>
          <p:spPr bwMode="auto">
            <a:xfrm>
              <a:off x="3052" y="190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0973" name="Rectangle 13"/>
            <p:cNvSpPr>
              <a:spLocks noChangeArrowheads="1"/>
            </p:cNvSpPr>
            <p:nvPr/>
          </p:nvSpPr>
          <p:spPr bwMode="auto">
            <a:xfrm>
              <a:off x="3077" y="1905"/>
              <a:ext cx="116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()</a:t>
              </a:r>
              <a:endParaRPr lang="en-US" altLang="en-US"/>
            </a:p>
          </p:txBody>
        </p:sp>
        <p:sp>
          <p:nvSpPr>
            <p:cNvPr id="40974" name="Rectangle 14"/>
            <p:cNvSpPr>
              <a:spLocks noChangeArrowheads="1"/>
            </p:cNvSpPr>
            <p:nvPr/>
          </p:nvSpPr>
          <p:spPr bwMode="auto">
            <a:xfrm>
              <a:off x="3148" y="190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,{</a:t>
              </a:r>
              <a:endParaRPr lang="en-US" altLang="en-US"/>
            </a:p>
          </p:txBody>
        </p:sp>
        <p:sp>
          <p:nvSpPr>
            <p:cNvPr id="40975" name="Rectangle 15"/>
            <p:cNvSpPr>
              <a:spLocks noChangeArrowheads="1"/>
            </p:cNvSpPr>
            <p:nvPr/>
          </p:nvSpPr>
          <p:spPr bwMode="auto">
            <a:xfrm>
              <a:off x="3206" y="190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endParaRPr lang="en-US" altLang="en-US"/>
            </a:p>
          </p:txBody>
        </p:sp>
        <p:sp>
          <p:nvSpPr>
            <p:cNvPr id="40976" name="Rectangle 16"/>
            <p:cNvSpPr>
              <a:spLocks noChangeArrowheads="1"/>
            </p:cNvSpPr>
            <p:nvPr/>
          </p:nvSpPr>
          <p:spPr bwMode="auto">
            <a:xfrm>
              <a:off x="3265" y="190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0977" name="Rectangle 17"/>
            <p:cNvSpPr>
              <a:spLocks noChangeArrowheads="1"/>
            </p:cNvSpPr>
            <p:nvPr/>
          </p:nvSpPr>
          <p:spPr bwMode="auto">
            <a:xfrm>
              <a:off x="3297" y="190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  <a:endParaRPr lang="en-US" altLang="en-US"/>
            </a:p>
          </p:txBody>
        </p:sp>
        <p:sp>
          <p:nvSpPr>
            <p:cNvPr id="40978" name="Rectangle 18"/>
            <p:cNvSpPr>
              <a:spLocks noChangeArrowheads="1"/>
            </p:cNvSpPr>
            <p:nvPr/>
          </p:nvSpPr>
          <p:spPr bwMode="auto">
            <a:xfrm>
              <a:off x="3355" y="190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0979" name="Rectangle 19"/>
            <p:cNvSpPr>
              <a:spLocks noChangeArrowheads="1"/>
            </p:cNvSpPr>
            <p:nvPr/>
          </p:nvSpPr>
          <p:spPr bwMode="auto">
            <a:xfrm>
              <a:off x="3381" y="1905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en-US"/>
            </a:p>
          </p:txBody>
        </p:sp>
        <p:sp>
          <p:nvSpPr>
            <p:cNvPr id="40980" name="Rectangle 20"/>
            <p:cNvSpPr>
              <a:spLocks noChangeArrowheads="1"/>
            </p:cNvSpPr>
            <p:nvPr/>
          </p:nvSpPr>
          <p:spPr bwMode="auto">
            <a:xfrm>
              <a:off x="3432" y="190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en-US"/>
            </a:p>
          </p:txBody>
        </p:sp>
        <p:sp>
          <p:nvSpPr>
            <p:cNvPr id="40981" name="Rectangle 21"/>
            <p:cNvSpPr>
              <a:spLocks noChangeArrowheads="1"/>
            </p:cNvSpPr>
            <p:nvPr/>
          </p:nvSpPr>
          <p:spPr bwMode="auto">
            <a:xfrm>
              <a:off x="3465" y="190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 flipH="1">
              <a:off x="1599" y="2075"/>
              <a:ext cx="1346" cy="243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auto">
            <a:xfrm>
              <a:off x="1512" y="2285"/>
              <a:ext cx="101" cy="63"/>
            </a:xfrm>
            <a:custGeom>
              <a:avLst/>
              <a:gdLst>
                <a:gd name="T0" fmla="*/ 101 w 101"/>
                <a:gd name="T1" fmla="*/ 63 h 63"/>
                <a:gd name="T2" fmla="*/ 0 w 101"/>
                <a:gd name="T3" fmla="*/ 49 h 63"/>
                <a:gd name="T4" fmla="*/ 89 w 101"/>
                <a:gd name="T5" fmla="*/ 0 h 63"/>
                <a:gd name="T6" fmla="*/ 101 w 101"/>
                <a:gd name="T7" fmla="*/ 63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63"/>
                <a:gd name="T14" fmla="*/ 101 w 101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63">
                  <a:moveTo>
                    <a:pt x="101" y="63"/>
                  </a:moveTo>
                  <a:lnTo>
                    <a:pt x="0" y="49"/>
                  </a:lnTo>
                  <a:lnTo>
                    <a:pt x="89" y="0"/>
                  </a:lnTo>
                  <a:lnTo>
                    <a:pt x="101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 flipH="1">
              <a:off x="1165" y="2551"/>
              <a:ext cx="347" cy="17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auto">
            <a:xfrm>
              <a:off x="1086" y="2693"/>
              <a:ext cx="101" cy="71"/>
            </a:xfrm>
            <a:custGeom>
              <a:avLst/>
              <a:gdLst>
                <a:gd name="T0" fmla="*/ 101 w 101"/>
                <a:gd name="T1" fmla="*/ 57 h 71"/>
                <a:gd name="T2" fmla="*/ 0 w 101"/>
                <a:gd name="T3" fmla="*/ 71 h 71"/>
                <a:gd name="T4" fmla="*/ 72 w 101"/>
                <a:gd name="T5" fmla="*/ 0 h 71"/>
                <a:gd name="T6" fmla="*/ 101 w 101"/>
                <a:gd name="T7" fmla="*/ 57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71"/>
                <a:gd name="T14" fmla="*/ 101 w 101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71">
                  <a:moveTo>
                    <a:pt x="101" y="57"/>
                  </a:moveTo>
                  <a:lnTo>
                    <a:pt x="0" y="71"/>
                  </a:lnTo>
                  <a:lnTo>
                    <a:pt x="72" y="0"/>
                  </a:lnTo>
                  <a:lnTo>
                    <a:pt x="10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 flipH="1">
              <a:off x="2636" y="2524"/>
              <a:ext cx="309" cy="19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auto">
            <a:xfrm>
              <a:off x="2562" y="2686"/>
              <a:ext cx="98" cy="78"/>
            </a:xfrm>
            <a:custGeom>
              <a:avLst/>
              <a:gdLst>
                <a:gd name="T0" fmla="*/ 98 w 98"/>
                <a:gd name="T1" fmla="*/ 54 h 78"/>
                <a:gd name="T2" fmla="*/ 0 w 98"/>
                <a:gd name="T3" fmla="*/ 78 h 78"/>
                <a:gd name="T4" fmla="*/ 64 w 98"/>
                <a:gd name="T5" fmla="*/ 0 h 78"/>
                <a:gd name="T6" fmla="*/ 98 w 98"/>
                <a:gd name="T7" fmla="*/ 54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78"/>
                <a:gd name="T14" fmla="*/ 98 w 98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78">
                  <a:moveTo>
                    <a:pt x="98" y="54"/>
                  </a:moveTo>
                  <a:lnTo>
                    <a:pt x="0" y="78"/>
                  </a:lnTo>
                  <a:lnTo>
                    <a:pt x="64" y="0"/>
                  </a:lnTo>
                  <a:lnTo>
                    <a:pt x="9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28"/>
            <p:cNvSpPr>
              <a:spLocks noChangeShapeType="1"/>
            </p:cNvSpPr>
            <p:nvPr/>
          </p:nvSpPr>
          <p:spPr bwMode="auto">
            <a:xfrm>
              <a:off x="2837" y="1641"/>
              <a:ext cx="69" cy="138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Freeform 29"/>
            <p:cNvSpPr>
              <a:spLocks/>
            </p:cNvSpPr>
            <p:nvPr/>
          </p:nvSpPr>
          <p:spPr bwMode="auto">
            <a:xfrm>
              <a:off x="2874" y="1758"/>
              <a:ext cx="71" cy="100"/>
            </a:xfrm>
            <a:custGeom>
              <a:avLst/>
              <a:gdLst>
                <a:gd name="T0" fmla="*/ 57 w 71"/>
                <a:gd name="T1" fmla="*/ 0 h 100"/>
                <a:gd name="T2" fmla="*/ 71 w 71"/>
                <a:gd name="T3" fmla="*/ 100 h 100"/>
                <a:gd name="T4" fmla="*/ 0 w 71"/>
                <a:gd name="T5" fmla="*/ 29 h 100"/>
                <a:gd name="T6" fmla="*/ 57 w 71"/>
                <a:gd name="T7" fmla="*/ 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"/>
                <a:gd name="T13" fmla="*/ 0 h 100"/>
                <a:gd name="T14" fmla="*/ 71 w 71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" h="100">
                  <a:moveTo>
                    <a:pt x="57" y="0"/>
                  </a:moveTo>
                  <a:lnTo>
                    <a:pt x="71" y="100"/>
                  </a:lnTo>
                  <a:lnTo>
                    <a:pt x="0" y="2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Rectangle 30"/>
            <p:cNvSpPr>
              <a:spLocks noChangeArrowheads="1"/>
            </p:cNvSpPr>
            <p:nvPr/>
          </p:nvSpPr>
          <p:spPr bwMode="auto">
            <a:xfrm>
              <a:off x="2432" y="1692"/>
              <a:ext cx="4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Initial call</a:t>
              </a:r>
              <a:endParaRPr lang="en-US" altLang="en-US"/>
            </a:p>
          </p:txBody>
        </p:sp>
        <p:sp>
          <p:nvSpPr>
            <p:cNvPr id="40991" name="Freeform 31"/>
            <p:cNvSpPr>
              <a:spLocks/>
            </p:cNvSpPr>
            <p:nvPr/>
          </p:nvSpPr>
          <p:spPr bwMode="auto">
            <a:xfrm>
              <a:off x="3720" y="2315"/>
              <a:ext cx="1301" cy="217"/>
            </a:xfrm>
            <a:custGeom>
              <a:avLst/>
              <a:gdLst>
                <a:gd name="T0" fmla="*/ 199 w 3226"/>
                <a:gd name="T1" fmla="*/ 36 h 537"/>
                <a:gd name="T2" fmla="*/ 212 w 3226"/>
                <a:gd name="T3" fmla="*/ 23 h 537"/>
                <a:gd name="T4" fmla="*/ 212 w 3226"/>
                <a:gd name="T5" fmla="*/ 23 h 537"/>
                <a:gd name="T6" fmla="*/ 212 w 3226"/>
                <a:gd name="T7" fmla="*/ 13 h 537"/>
                <a:gd name="T8" fmla="*/ 199 w 3226"/>
                <a:gd name="T9" fmla="*/ 0 h 537"/>
                <a:gd name="T10" fmla="*/ 199 w 3226"/>
                <a:gd name="T11" fmla="*/ 0 h 537"/>
                <a:gd name="T12" fmla="*/ 13 w 3226"/>
                <a:gd name="T13" fmla="*/ 0 h 537"/>
                <a:gd name="T14" fmla="*/ 0 w 3226"/>
                <a:gd name="T15" fmla="*/ 13 h 537"/>
                <a:gd name="T16" fmla="*/ 0 w 3226"/>
                <a:gd name="T17" fmla="*/ 23 h 537"/>
                <a:gd name="T18" fmla="*/ 13 w 3226"/>
                <a:gd name="T19" fmla="*/ 36 h 537"/>
                <a:gd name="T20" fmla="*/ 199 w 3226"/>
                <a:gd name="T21" fmla="*/ 36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6"/>
                <a:gd name="T34" fmla="*/ 0 h 537"/>
                <a:gd name="T35" fmla="*/ 3226 w 3226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6" h="537">
                  <a:moveTo>
                    <a:pt x="3034" y="537"/>
                  </a:moveTo>
                  <a:cubicBezTo>
                    <a:pt x="3140" y="537"/>
                    <a:pt x="3226" y="451"/>
                    <a:pt x="3226" y="345"/>
                  </a:cubicBezTo>
                  <a:lnTo>
                    <a:pt x="3226" y="192"/>
                  </a:lnTo>
                  <a:cubicBezTo>
                    <a:pt x="3226" y="86"/>
                    <a:pt x="3140" y="0"/>
                    <a:pt x="3034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4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Freeform 32"/>
            <p:cNvSpPr>
              <a:spLocks/>
            </p:cNvSpPr>
            <p:nvPr/>
          </p:nvSpPr>
          <p:spPr bwMode="auto">
            <a:xfrm>
              <a:off x="3720" y="2315"/>
              <a:ext cx="1301" cy="217"/>
            </a:xfrm>
            <a:custGeom>
              <a:avLst/>
              <a:gdLst>
                <a:gd name="T0" fmla="*/ 199 w 3226"/>
                <a:gd name="T1" fmla="*/ 36 h 537"/>
                <a:gd name="T2" fmla="*/ 212 w 3226"/>
                <a:gd name="T3" fmla="*/ 23 h 537"/>
                <a:gd name="T4" fmla="*/ 212 w 3226"/>
                <a:gd name="T5" fmla="*/ 23 h 537"/>
                <a:gd name="T6" fmla="*/ 212 w 3226"/>
                <a:gd name="T7" fmla="*/ 13 h 537"/>
                <a:gd name="T8" fmla="*/ 199 w 3226"/>
                <a:gd name="T9" fmla="*/ 0 h 537"/>
                <a:gd name="T10" fmla="*/ 199 w 3226"/>
                <a:gd name="T11" fmla="*/ 0 h 537"/>
                <a:gd name="T12" fmla="*/ 13 w 3226"/>
                <a:gd name="T13" fmla="*/ 0 h 537"/>
                <a:gd name="T14" fmla="*/ 0 w 3226"/>
                <a:gd name="T15" fmla="*/ 13 h 537"/>
                <a:gd name="T16" fmla="*/ 0 w 3226"/>
                <a:gd name="T17" fmla="*/ 23 h 537"/>
                <a:gd name="T18" fmla="*/ 13 w 3226"/>
                <a:gd name="T19" fmla="*/ 36 h 537"/>
                <a:gd name="T20" fmla="*/ 199 w 3226"/>
                <a:gd name="T21" fmla="*/ 36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6"/>
                <a:gd name="T34" fmla="*/ 0 h 537"/>
                <a:gd name="T35" fmla="*/ 3226 w 3226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6" h="537">
                  <a:moveTo>
                    <a:pt x="3034" y="537"/>
                  </a:moveTo>
                  <a:cubicBezTo>
                    <a:pt x="3140" y="537"/>
                    <a:pt x="3226" y="451"/>
                    <a:pt x="3226" y="345"/>
                  </a:cubicBezTo>
                  <a:lnTo>
                    <a:pt x="3226" y="192"/>
                  </a:lnTo>
                  <a:cubicBezTo>
                    <a:pt x="3226" y="86"/>
                    <a:pt x="3140" y="0"/>
                    <a:pt x="3034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4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Rectangle 33"/>
            <p:cNvSpPr>
              <a:spLocks noChangeArrowheads="1"/>
            </p:cNvSpPr>
            <p:nvPr/>
          </p:nvSpPr>
          <p:spPr bwMode="auto">
            <a:xfrm>
              <a:off x="3865" y="2363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PuzzleSolve</a:t>
              </a:r>
              <a:endParaRPr lang="en-US" altLang="en-US"/>
            </a:p>
          </p:txBody>
        </p:sp>
        <p:sp>
          <p:nvSpPr>
            <p:cNvPr id="40994" name="Rectangle 34"/>
            <p:cNvSpPr>
              <a:spLocks noChangeArrowheads="1"/>
            </p:cNvSpPr>
            <p:nvPr/>
          </p:nvSpPr>
          <p:spPr bwMode="auto">
            <a:xfrm>
              <a:off x="4433" y="2363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40995" name="Rectangle 35"/>
            <p:cNvSpPr>
              <a:spLocks noChangeArrowheads="1"/>
            </p:cNvSpPr>
            <p:nvPr/>
          </p:nvSpPr>
          <p:spPr bwMode="auto">
            <a:xfrm>
              <a:off x="4465" y="2363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40996" name="Rectangle 36"/>
            <p:cNvSpPr>
              <a:spLocks noChangeArrowheads="1"/>
            </p:cNvSpPr>
            <p:nvPr/>
          </p:nvSpPr>
          <p:spPr bwMode="auto">
            <a:xfrm>
              <a:off x="4523" y="2363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0997" name="Rectangle 37"/>
            <p:cNvSpPr>
              <a:spLocks noChangeArrowheads="1"/>
            </p:cNvSpPr>
            <p:nvPr/>
          </p:nvSpPr>
          <p:spPr bwMode="auto">
            <a:xfrm>
              <a:off x="4549" y="2363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en-US"/>
            </a:p>
          </p:txBody>
        </p:sp>
        <p:sp>
          <p:nvSpPr>
            <p:cNvPr id="40998" name="Rectangle 38"/>
            <p:cNvSpPr>
              <a:spLocks noChangeArrowheads="1"/>
            </p:cNvSpPr>
            <p:nvPr/>
          </p:nvSpPr>
          <p:spPr bwMode="auto">
            <a:xfrm>
              <a:off x="4600" y="2363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,{</a:t>
              </a:r>
              <a:endParaRPr lang="en-US" altLang="en-US"/>
            </a:p>
          </p:txBody>
        </p:sp>
        <p:sp>
          <p:nvSpPr>
            <p:cNvPr id="40999" name="Rectangle 39"/>
            <p:cNvSpPr>
              <a:spLocks noChangeArrowheads="1"/>
            </p:cNvSpPr>
            <p:nvPr/>
          </p:nvSpPr>
          <p:spPr bwMode="auto">
            <a:xfrm>
              <a:off x="4665" y="2363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endParaRPr lang="en-US" altLang="en-US"/>
            </a:p>
          </p:txBody>
        </p:sp>
        <p:sp>
          <p:nvSpPr>
            <p:cNvPr id="41000" name="Rectangle 40"/>
            <p:cNvSpPr>
              <a:spLocks noChangeArrowheads="1"/>
            </p:cNvSpPr>
            <p:nvPr/>
          </p:nvSpPr>
          <p:spPr bwMode="auto">
            <a:xfrm>
              <a:off x="4723" y="2363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1001" name="Rectangle 41"/>
            <p:cNvSpPr>
              <a:spLocks noChangeArrowheads="1"/>
            </p:cNvSpPr>
            <p:nvPr/>
          </p:nvSpPr>
          <p:spPr bwMode="auto">
            <a:xfrm>
              <a:off x="4749" y="2363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  <a:endParaRPr lang="en-US" altLang="en-US"/>
            </a:p>
          </p:txBody>
        </p:sp>
        <p:sp>
          <p:nvSpPr>
            <p:cNvPr id="41002" name="Rectangle 42"/>
            <p:cNvSpPr>
              <a:spLocks noChangeArrowheads="1"/>
            </p:cNvSpPr>
            <p:nvPr/>
          </p:nvSpPr>
          <p:spPr bwMode="auto">
            <a:xfrm>
              <a:off x="4807" y="2363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en-US"/>
            </a:p>
          </p:txBody>
        </p:sp>
        <p:sp>
          <p:nvSpPr>
            <p:cNvPr id="41003" name="Rectangle 43"/>
            <p:cNvSpPr>
              <a:spLocks noChangeArrowheads="1"/>
            </p:cNvSpPr>
            <p:nvPr/>
          </p:nvSpPr>
          <p:spPr bwMode="auto">
            <a:xfrm>
              <a:off x="4846" y="2363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41004" name="Freeform 44"/>
            <p:cNvSpPr>
              <a:spLocks/>
            </p:cNvSpPr>
            <p:nvPr/>
          </p:nvSpPr>
          <p:spPr bwMode="auto">
            <a:xfrm>
              <a:off x="2295" y="2307"/>
              <a:ext cx="1301" cy="217"/>
            </a:xfrm>
            <a:custGeom>
              <a:avLst/>
              <a:gdLst>
                <a:gd name="T0" fmla="*/ 199 w 3225"/>
                <a:gd name="T1" fmla="*/ 36 h 537"/>
                <a:gd name="T2" fmla="*/ 212 w 3225"/>
                <a:gd name="T3" fmla="*/ 23 h 537"/>
                <a:gd name="T4" fmla="*/ 212 w 3225"/>
                <a:gd name="T5" fmla="*/ 23 h 537"/>
                <a:gd name="T6" fmla="*/ 212 w 3225"/>
                <a:gd name="T7" fmla="*/ 13 h 537"/>
                <a:gd name="T8" fmla="*/ 199 w 3225"/>
                <a:gd name="T9" fmla="*/ 0 h 537"/>
                <a:gd name="T10" fmla="*/ 199 w 3225"/>
                <a:gd name="T11" fmla="*/ 0 h 537"/>
                <a:gd name="T12" fmla="*/ 13 w 3225"/>
                <a:gd name="T13" fmla="*/ 0 h 537"/>
                <a:gd name="T14" fmla="*/ 0 w 3225"/>
                <a:gd name="T15" fmla="*/ 13 h 537"/>
                <a:gd name="T16" fmla="*/ 0 w 3225"/>
                <a:gd name="T17" fmla="*/ 23 h 537"/>
                <a:gd name="T18" fmla="*/ 13 w 3225"/>
                <a:gd name="T19" fmla="*/ 36 h 537"/>
                <a:gd name="T20" fmla="*/ 199 w 3225"/>
                <a:gd name="T21" fmla="*/ 36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5"/>
                <a:gd name="T34" fmla="*/ 0 h 537"/>
                <a:gd name="T35" fmla="*/ 3225 w 3225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Freeform 45"/>
            <p:cNvSpPr>
              <a:spLocks/>
            </p:cNvSpPr>
            <p:nvPr/>
          </p:nvSpPr>
          <p:spPr bwMode="auto">
            <a:xfrm>
              <a:off x="2295" y="2307"/>
              <a:ext cx="1301" cy="217"/>
            </a:xfrm>
            <a:custGeom>
              <a:avLst/>
              <a:gdLst>
                <a:gd name="T0" fmla="*/ 199 w 3225"/>
                <a:gd name="T1" fmla="*/ 36 h 537"/>
                <a:gd name="T2" fmla="*/ 212 w 3225"/>
                <a:gd name="T3" fmla="*/ 23 h 537"/>
                <a:gd name="T4" fmla="*/ 212 w 3225"/>
                <a:gd name="T5" fmla="*/ 23 h 537"/>
                <a:gd name="T6" fmla="*/ 212 w 3225"/>
                <a:gd name="T7" fmla="*/ 13 h 537"/>
                <a:gd name="T8" fmla="*/ 199 w 3225"/>
                <a:gd name="T9" fmla="*/ 0 h 537"/>
                <a:gd name="T10" fmla="*/ 199 w 3225"/>
                <a:gd name="T11" fmla="*/ 0 h 537"/>
                <a:gd name="T12" fmla="*/ 13 w 3225"/>
                <a:gd name="T13" fmla="*/ 0 h 537"/>
                <a:gd name="T14" fmla="*/ 0 w 3225"/>
                <a:gd name="T15" fmla="*/ 13 h 537"/>
                <a:gd name="T16" fmla="*/ 0 w 3225"/>
                <a:gd name="T17" fmla="*/ 23 h 537"/>
                <a:gd name="T18" fmla="*/ 13 w 3225"/>
                <a:gd name="T19" fmla="*/ 36 h 537"/>
                <a:gd name="T20" fmla="*/ 199 w 3225"/>
                <a:gd name="T21" fmla="*/ 36 h 5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25"/>
                <a:gd name="T34" fmla="*/ 0 h 537"/>
                <a:gd name="T35" fmla="*/ 3225 w 3225"/>
                <a:gd name="T36" fmla="*/ 537 h 5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6" name="Rectangle 46"/>
            <p:cNvSpPr>
              <a:spLocks noChangeArrowheads="1"/>
            </p:cNvSpPr>
            <p:nvPr/>
          </p:nvSpPr>
          <p:spPr bwMode="auto">
            <a:xfrm>
              <a:off x="2438" y="2356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PuzzleSolve</a:t>
              </a:r>
              <a:endParaRPr lang="en-US" altLang="en-US"/>
            </a:p>
          </p:txBody>
        </p:sp>
        <p:sp>
          <p:nvSpPr>
            <p:cNvPr id="41007" name="Rectangle 47"/>
            <p:cNvSpPr>
              <a:spLocks noChangeArrowheads="1"/>
            </p:cNvSpPr>
            <p:nvPr/>
          </p:nvSpPr>
          <p:spPr bwMode="auto">
            <a:xfrm>
              <a:off x="3006" y="2356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41008" name="Rectangle 48"/>
            <p:cNvSpPr>
              <a:spLocks noChangeArrowheads="1"/>
            </p:cNvSpPr>
            <p:nvPr/>
          </p:nvSpPr>
          <p:spPr bwMode="auto">
            <a:xfrm>
              <a:off x="3039" y="2356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41009" name="Rectangle 49"/>
            <p:cNvSpPr>
              <a:spLocks noChangeArrowheads="1"/>
            </p:cNvSpPr>
            <p:nvPr/>
          </p:nvSpPr>
          <p:spPr bwMode="auto">
            <a:xfrm>
              <a:off x="3097" y="2356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1010" name="Rectangle 50"/>
            <p:cNvSpPr>
              <a:spLocks noChangeArrowheads="1"/>
            </p:cNvSpPr>
            <p:nvPr/>
          </p:nvSpPr>
          <p:spPr bwMode="auto">
            <a:xfrm>
              <a:off x="3129" y="2356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  <a:endParaRPr lang="en-US" altLang="en-US"/>
            </a:p>
          </p:txBody>
        </p:sp>
        <p:sp>
          <p:nvSpPr>
            <p:cNvPr id="41011" name="Rectangle 51"/>
            <p:cNvSpPr>
              <a:spLocks noChangeArrowheads="1"/>
            </p:cNvSpPr>
            <p:nvPr/>
          </p:nvSpPr>
          <p:spPr bwMode="auto">
            <a:xfrm>
              <a:off x="3181" y="2356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,{</a:t>
              </a:r>
              <a:endParaRPr lang="en-US" altLang="en-US"/>
            </a:p>
          </p:txBody>
        </p:sp>
        <p:sp>
          <p:nvSpPr>
            <p:cNvPr id="41012" name="Rectangle 52"/>
            <p:cNvSpPr>
              <a:spLocks noChangeArrowheads="1"/>
            </p:cNvSpPr>
            <p:nvPr/>
          </p:nvSpPr>
          <p:spPr bwMode="auto">
            <a:xfrm>
              <a:off x="3245" y="2356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endParaRPr lang="en-US" altLang="en-US"/>
            </a:p>
          </p:txBody>
        </p:sp>
        <p:sp>
          <p:nvSpPr>
            <p:cNvPr id="41013" name="Rectangle 53"/>
            <p:cNvSpPr>
              <a:spLocks noChangeArrowheads="1"/>
            </p:cNvSpPr>
            <p:nvPr/>
          </p:nvSpPr>
          <p:spPr bwMode="auto">
            <a:xfrm>
              <a:off x="3303" y="2356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1014" name="Rectangle 54"/>
            <p:cNvSpPr>
              <a:spLocks noChangeArrowheads="1"/>
            </p:cNvSpPr>
            <p:nvPr/>
          </p:nvSpPr>
          <p:spPr bwMode="auto">
            <a:xfrm>
              <a:off x="3336" y="2356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en-US"/>
            </a:p>
          </p:txBody>
        </p:sp>
        <p:sp>
          <p:nvSpPr>
            <p:cNvPr id="41015" name="Rectangle 55"/>
            <p:cNvSpPr>
              <a:spLocks noChangeArrowheads="1"/>
            </p:cNvSpPr>
            <p:nvPr/>
          </p:nvSpPr>
          <p:spPr bwMode="auto">
            <a:xfrm>
              <a:off x="3387" y="2356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en-US"/>
            </a:p>
          </p:txBody>
        </p:sp>
        <p:sp>
          <p:nvSpPr>
            <p:cNvPr id="41016" name="Rectangle 56"/>
            <p:cNvSpPr>
              <a:spLocks noChangeArrowheads="1"/>
            </p:cNvSpPr>
            <p:nvPr/>
          </p:nvSpPr>
          <p:spPr bwMode="auto">
            <a:xfrm>
              <a:off x="3419" y="2356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41017" name="Freeform 57"/>
            <p:cNvSpPr>
              <a:spLocks/>
            </p:cNvSpPr>
            <p:nvPr/>
          </p:nvSpPr>
          <p:spPr bwMode="auto">
            <a:xfrm>
              <a:off x="862" y="2334"/>
              <a:ext cx="1301" cy="217"/>
            </a:xfrm>
            <a:custGeom>
              <a:avLst/>
              <a:gdLst>
                <a:gd name="T0" fmla="*/ 199 w 3225"/>
                <a:gd name="T1" fmla="*/ 36 h 537"/>
                <a:gd name="T2" fmla="*/ 212 w 3225"/>
                <a:gd name="T3" fmla="*/ 23 h 537"/>
                <a:gd name="T4" fmla="*/ 212 w 3225"/>
                <a:gd name="T5" fmla="*/ 23 h 537"/>
                <a:gd name="T6" fmla="*/ 212 w 3225"/>
                <a:gd name="T7" fmla="*/ 13 h 537"/>
                <a:gd name="T8" fmla="*/ 199 w 3225"/>
                <a:gd name="T9" fmla="*/ 0 h 537"/>
                <a:gd name="T10" fmla="*/ 199 w 3225"/>
                <a:gd name="T11" fmla="*/ 0 h 537"/>
                <a:gd name="T12" fmla="*/ 13 w 3225"/>
                <a:gd name="T13" fmla="*/ 0 h 537"/>
                <a:gd name="T14" fmla="*/ 0 w 3225"/>
                <a:gd name="T15" fmla="*/ 13 h 537"/>
                <a:gd name="T16" fmla="*/ 0 w 3225"/>
                <a:gd name="T17" fmla="*/ 23 h 537"/>
                <a:gd name="T18" fmla="*/ 13 w 3225"/>
                <a:gd name="T19" fmla="*/ 36 h 537"/>
                <a:gd name="T20" fmla="*/ 13 w 3225"/>
                <a:gd name="T21" fmla="*/ 36 h 537"/>
                <a:gd name="T22" fmla="*/ 199 w 3225"/>
                <a:gd name="T23" fmla="*/ 36 h 5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7"/>
                <a:gd name="T38" fmla="*/ 3225 w 3225"/>
                <a:gd name="T39" fmla="*/ 537 h 5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8" name="Freeform 58"/>
            <p:cNvSpPr>
              <a:spLocks/>
            </p:cNvSpPr>
            <p:nvPr/>
          </p:nvSpPr>
          <p:spPr bwMode="auto">
            <a:xfrm>
              <a:off x="862" y="2334"/>
              <a:ext cx="1301" cy="217"/>
            </a:xfrm>
            <a:custGeom>
              <a:avLst/>
              <a:gdLst>
                <a:gd name="T0" fmla="*/ 199 w 3225"/>
                <a:gd name="T1" fmla="*/ 36 h 537"/>
                <a:gd name="T2" fmla="*/ 212 w 3225"/>
                <a:gd name="T3" fmla="*/ 23 h 537"/>
                <a:gd name="T4" fmla="*/ 212 w 3225"/>
                <a:gd name="T5" fmla="*/ 23 h 537"/>
                <a:gd name="T6" fmla="*/ 212 w 3225"/>
                <a:gd name="T7" fmla="*/ 13 h 537"/>
                <a:gd name="T8" fmla="*/ 199 w 3225"/>
                <a:gd name="T9" fmla="*/ 0 h 537"/>
                <a:gd name="T10" fmla="*/ 199 w 3225"/>
                <a:gd name="T11" fmla="*/ 0 h 537"/>
                <a:gd name="T12" fmla="*/ 13 w 3225"/>
                <a:gd name="T13" fmla="*/ 0 h 537"/>
                <a:gd name="T14" fmla="*/ 0 w 3225"/>
                <a:gd name="T15" fmla="*/ 13 h 537"/>
                <a:gd name="T16" fmla="*/ 0 w 3225"/>
                <a:gd name="T17" fmla="*/ 23 h 537"/>
                <a:gd name="T18" fmla="*/ 13 w 3225"/>
                <a:gd name="T19" fmla="*/ 36 h 537"/>
                <a:gd name="T20" fmla="*/ 13 w 3225"/>
                <a:gd name="T21" fmla="*/ 36 h 537"/>
                <a:gd name="T22" fmla="*/ 199 w 3225"/>
                <a:gd name="T23" fmla="*/ 36 h 5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25"/>
                <a:gd name="T37" fmla="*/ 0 h 537"/>
                <a:gd name="T38" fmla="*/ 3225 w 3225"/>
                <a:gd name="T39" fmla="*/ 537 h 5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25" h="537">
                  <a:moveTo>
                    <a:pt x="3033" y="537"/>
                  </a:moveTo>
                  <a:cubicBezTo>
                    <a:pt x="3139" y="537"/>
                    <a:pt x="3225" y="451"/>
                    <a:pt x="3225" y="345"/>
                  </a:cubicBezTo>
                  <a:lnTo>
                    <a:pt x="3225" y="192"/>
                  </a:lnTo>
                  <a:cubicBezTo>
                    <a:pt x="3225" y="86"/>
                    <a:pt x="3139" y="0"/>
                    <a:pt x="3033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5"/>
                  </a:lnTo>
                  <a:cubicBezTo>
                    <a:pt x="0" y="451"/>
                    <a:pt x="86" y="537"/>
                    <a:pt x="192" y="537"/>
                  </a:cubicBezTo>
                  <a:lnTo>
                    <a:pt x="3033" y="537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9" name="Rectangle 59"/>
            <p:cNvSpPr>
              <a:spLocks noChangeArrowheads="1"/>
            </p:cNvSpPr>
            <p:nvPr/>
          </p:nvSpPr>
          <p:spPr bwMode="auto">
            <a:xfrm>
              <a:off x="1006" y="2382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PuzzleSolve</a:t>
              </a:r>
              <a:endParaRPr lang="en-US" altLang="en-US"/>
            </a:p>
          </p:txBody>
        </p:sp>
        <p:sp>
          <p:nvSpPr>
            <p:cNvPr id="41020" name="Rectangle 60"/>
            <p:cNvSpPr>
              <a:spLocks noChangeArrowheads="1"/>
            </p:cNvSpPr>
            <p:nvPr/>
          </p:nvSpPr>
          <p:spPr bwMode="auto">
            <a:xfrm>
              <a:off x="1574" y="2382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41021" name="Rectangle 61"/>
            <p:cNvSpPr>
              <a:spLocks noChangeArrowheads="1"/>
            </p:cNvSpPr>
            <p:nvPr/>
          </p:nvSpPr>
          <p:spPr bwMode="auto">
            <a:xfrm>
              <a:off x="1606" y="2382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en-US"/>
            </a:p>
          </p:txBody>
        </p:sp>
        <p:sp>
          <p:nvSpPr>
            <p:cNvPr id="41022" name="Rectangle 62"/>
            <p:cNvSpPr>
              <a:spLocks noChangeArrowheads="1"/>
            </p:cNvSpPr>
            <p:nvPr/>
          </p:nvSpPr>
          <p:spPr bwMode="auto">
            <a:xfrm>
              <a:off x="1664" y="2382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1023" name="Rectangle 63"/>
            <p:cNvSpPr>
              <a:spLocks noChangeArrowheads="1"/>
            </p:cNvSpPr>
            <p:nvPr/>
          </p:nvSpPr>
          <p:spPr bwMode="auto">
            <a:xfrm>
              <a:off x="1696" y="2382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endParaRPr lang="en-US" altLang="en-US"/>
            </a:p>
          </p:txBody>
        </p:sp>
        <p:sp>
          <p:nvSpPr>
            <p:cNvPr id="41024" name="Rectangle 64"/>
            <p:cNvSpPr>
              <a:spLocks noChangeArrowheads="1"/>
            </p:cNvSpPr>
            <p:nvPr/>
          </p:nvSpPr>
          <p:spPr bwMode="auto">
            <a:xfrm>
              <a:off x="1748" y="2382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,{</a:t>
              </a:r>
              <a:endParaRPr lang="en-US" altLang="en-US"/>
            </a:p>
          </p:txBody>
        </p:sp>
        <p:sp>
          <p:nvSpPr>
            <p:cNvPr id="41025" name="Rectangle 65"/>
            <p:cNvSpPr>
              <a:spLocks noChangeArrowheads="1"/>
            </p:cNvSpPr>
            <p:nvPr/>
          </p:nvSpPr>
          <p:spPr bwMode="auto">
            <a:xfrm>
              <a:off x="1812" y="2382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  <a:endParaRPr lang="en-US" altLang="en-US"/>
            </a:p>
          </p:txBody>
        </p:sp>
        <p:sp>
          <p:nvSpPr>
            <p:cNvPr id="41026" name="Rectangle 66"/>
            <p:cNvSpPr>
              <a:spLocks noChangeArrowheads="1"/>
            </p:cNvSpPr>
            <p:nvPr/>
          </p:nvSpPr>
          <p:spPr bwMode="auto">
            <a:xfrm>
              <a:off x="1870" y="2382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1027" name="Rectangle 67"/>
            <p:cNvSpPr>
              <a:spLocks noChangeArrowheads="1"/>
            </p:cNvSpPr>
            <p:nvPr/>
          </p:nvSpPr>
          <p:spPr bwMode="auto">
            <a:xfrm>
              <a:off x="1903" y="2382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en-US"/>
            </a:p>
          </p:txBody>
        </p:sp>
        <p:sp>
          <p:nvSpPr>
            <p:cNvPr id="41028" name="Rectangle 68"/>
            <p:cNvSpPr>
              <a:spLocks noChangeArrowheads="1"/>
            </p:cNvSpPr>
            <p:nvPr/>
          </p:nvSpPr>
          <p:spPr bwMode="auto">
            <a:xfrm>
              <a:off x="1954" y="2382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en-US"/>
            </a:p>
          </p:txBody>
        </p:sp>
        <p:sp>
          <p:nvSpPr>
            <p:cNvPr id="41029" name="Rectangle 69"/>
            <p:cNvSpPr>
              <a:spLocks noChangeArrowheads="1"/>
            </p:cNvSpPr>
            <p:nvPr/>
          </p:nvSpPr>
          <p:spPr bwMode="auto">
            <a:xfrm>
              <a:off x="1987" y="2382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41030" name="Line 70"/>
            <p:cNvSpPr>
              <a:spLocks noChangeShapeType="1"/>
            </p:cNvSpPr>
            <p:nvPr/>
          </p:nvSpPr>
          <p:spPr bwMode="auto">
            <a:xfrm>
              <a:off x="2945" y="2075"/>
              <a:ext cx="1338" cy="225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Freeform 71"/>
            <p:cNvSpPr>
              <a:spLocks/>
            </p:cNvSpPr>
            <p:nvPr/>
          </p:nvSpPr>
          <p:spPr bwMode="auto">
            <a:xfrm>
              <a:off x="4270" y="2267"/>
              <a:ext cx="100" cy="64"/>
            </a:xfrm>
            <a:custGeom>
              <a:avLst/>
              <a:gdLst>
                <a:gd name="T0" fmla="*/ 11 w 100"/>
                <a:gd name="T1" fmla="*/ 0 h 64"/>
                <a:gd name="T2" fmla="*/ 100 w 100"/>
                <a:gd name="T3" fmla="*/ 48 h 64"/>
                <a:gd name="T4" fmla="*/ 0 w 100"/>
                <a:gd name="T5" fmla="*/ 64 h 64"/>
                <a:gd name="T6" fmla="*/ 11 w 100"/>
                <a:gd name="T7" fmla="*/ 0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64"/>
                <a:gd name="T14" fmla="*/ 100 w 100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64">
                  <a:moveTo>
                    <a:pt x="11" y="0"/>
                  </a:moveTo>
                  <a:lnTo>
                    <a:pt x="100" y="48"/>
                  </a:lnTo>
                  <a:lnTo>
                    <a:pt x="0" y="6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2" name="Line 72"/>
            <p:cNvSpPr>
              <a:spLocks noChangeShapeType="1"/>
            </p:cNvSpPr>
            <p:nvPr/>
          </p:nvSpPr>
          <p:spPr bwMode="auto">
            <a:xfrm>
              <a:off x="2945" y="2075"/>
              <a:ext cx="1" cy="14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3" name="Freeform 73"/>
            <p:cNvSpPr>
              <a:spLocks/>
            </p:cNvSpPr>
            <p:nvPr/>
          </p:nvSpPr>
          <p:spPr bwMode="auto">
            <a:xfrm>
              <a:off x="2913" y="2211"/>
              <a:ext cx="64" cy="96"/>
            </a:xfrm>
            <a:custGeom>
              <a:avLst/>
              <a:gdLst>
                <a:gd name="T0" fmla="*/ 64 w 64"/>
                <a:gd name="T1" fmla="*/ 0 h 96"/>
                <a:gd name="T2" fmla="*/ 32 w 64"/>
                <a:gd name="T3" fmla="*/ 96 h 96"/>
                <a:gd name="T4" fmla="*/ 0 w 64"/>
                <a:gd name="T5" fmla="*/ 0 h 96"/>
                <a:gd name="T6" fmla="*/ 64 w 64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96"/>
                <a:gd name="T14" fmla="*/ 64 w 64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96">
                  <a:moveTo>
                    <a:pt x="64" y="0"/>
                  </a:moveTo>
                  <a:lnTo>
                    <a:pt x="32" y="96"/>
                  </a:lnTo>
                  <a:lnTo>
                    <a:pt x="0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4" name="Freeform 74"/>
            <p:cNvSpPr>
              <a:spLocks/>
            </p:cNvSpPr>
            <p:nvPr/>
          </p:nvSpPr>
          <p:spPr bwMode="auto">
            <a:xfrm>
              <a:off x="548" y="2764"/>
              <a:ext cx="1077" cy="217"/>
            </a:xfrm>
            <a:custGeom>
              <a:avLst/>
              <a:gdLst>
                <a:gd name="T0" fmla="*/ 163 w 2669"/>
                <a:gd name="T1" fmla="*/ 35 h 538"/>
                <a:gd name="T2" fmla="*/ 176 w 2669"/>
                <a:gd name="T3" fmla="*/ 23 h 538"/>
                <a:gd name="T4" fmla="*/ 176 w 2669"/>
                <a:gd name="T5" fmla="*/ 23 h 538"/>
                <a:gd name="T6" fmla="*/ 176 w 2669"/>
                <a:gd name="T7" fmla="*/ 13 h 538"/>
                <a:gd name="T8" fmla="*/ 163 w 2669"/>
                <a:gd name="T9" fmla="*/ 0 h 538"/>
                <a:gd name="T10" fmla="*/ 163 w 2669"/>
                <a:gd name="T11" fmla="*/ 0 h 538"/>
                <a:gd name="T12" fmla="*/ 13 w 2669"/>
                <a:gd name="T13" fmla="*/ 0 h 538"/>
                <a:gd name="T14" fmla="*/ 0 w 2669"/>
                <a:gd name="T15" fmla="*/ 13 h 538"/>
                <a:gd name="T16" fmla="*/ 0 w 2669"/>
                <a:gd name="T17" fmla="*/ 13 h 538"/>
                <a:gd name="T18" fmla="*/ 0 w 2669"/>
                <a:gd name="T19" fmla="*/ 23 h 538"/>
                <a:gd name="T20" fmla="*/ 13 w 2669"/>
                <a:gd name="T21" fmla="*/ 35 h 538"/>
                <a:gd name="T22" fmla="*/ 13 w 2669"/>
                <a:gd name="T23" fmla="*/ 35 h 538"/>
                <a:gd name="T24" fmla="*/ 163 w 2669"/>
                <a:gd name="T25" fmla="*/ 35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5" name="Freeform 75"/>
            <p:cNvSpPr>
              <a:spLocks/>
            </p:cNvSpPr>
            <p:nvPr/>
          </p:nvSpPr>
          <p:spPr bwMode="auto">
            <a:xfrm>
              <a:off x="548" y="2764"/>
              <a:ext cx="1077" cy="217"/>
            </a:xfrm>
            <a:custGeom>
              <a:avLst/>
              <a:gdLst>
                <a:gd name="T0" fmla="*/ 163 w 2669"/>
                <a:gd name="T1" fmla="*/ 35 h 538"/>
                <a:gd name="T2" fmla="*/ 176 w 2669"/>
                <a:gd name="T3" fmla="*/ 23 h 538"/>
                <a:gd name="T4" fmla="*/ 176 w 2669"/>
                <a:gd name="T5" fmla="*/ 23 h 538"/>
                <a:gd name="T6" fmla="*/ 176 w 2669"/>
                <a:gd name="T7" fmla="*/ 13 h 538"/>
                <a:gd name="T8" fmla="*/ 163 w 2669"/>
                <a:gd name="T9" fmla="*/ 0 h 538"/>
                <a:gd name="T10" fmla="*/ 163 w 2669"/>
                <a:gd name="T11" fmla="*/ 0 h 538"/>
                <a:gd name="T12" fmla="*/ 13 w 2669"/>
                <a:gd name="T13" fmla="*/ 0 h 538"/>
                <a:gd name="T14" fmla="*/ 0 w 2669"/>
                <a:gd name="T15" fmla="*/ 13 h 538"/>
                <a:gd name="T16" fmla="*/ 0 w 2669"/>
                <a:gd name="T17" fmla="*/ 13 h 538"/>
                <a:gd name="T18" fmla="*/ 0 w 2669"/>
                <a:gd name="T19" fmla="*/ 23 h 538"/>
                <a:gd name="T20" fmla="*/ 13 w 2669"/>
                <a:gd name="T21" fmla="*/ 35 h 538"/>
                <a:gd name="T22" fmla="*/ 13 w 2669"/>
                <a:gd name="T23" fmla="*/ 35 h 538"/>
                <a:gd name="T24" fmla="*/ 163 w 2669"/>
                <a:gd name="T25" fmla="*/ 35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6" name="Rectangle 76"/>
            <p:cNvSpPr>
              <a:spLocks noChangeArrowheads="1"/>
            </p:cNvSpPr>
            <p:nvPr/>
          </p:nvSpPr>
          <p:spPr bwMode="auto">
            <a:xfrm>
              <a:off x="593" y="281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PuzzleSolve</a:t>
              </a:r>
              <a:endParaRPr lang="en-US" altLang="en-US"/>
            </a:p>
          </p:txBody>
        </p:sp>
        <p:sp>
          <p:nvSpPr>
            <p:cNvPr id="41037" name="Rectangle 77"/>
            <p:cNvSpPr>
              <a:spLocks noChangeArrowheads="1"/>
            </p:cNvSpPr>
            <p:nvPr/>
          </p:nvSpPr>
          <p:spPr bwMode="auto">
            <a:xfrm>
              <a:off x="1160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41038" name="Rectangle 78"/>
            <p:cNvSpPr>
              <a:spLocks noChangeArrowheads="1"/>
            </p:cNvSpPr>
            <p:nvPr/>
          </p:nvSpPr>
          <p:spPr bwMode="auto">
            <a:xfrm>
              <a:off x="1193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41039" name="Rectangle 79"/>
            <p:cNvSpPr>
              <a:spLocks noChangeArrowheads="1"/>
            </p:cNvSpPr>
            <p:nvPr/>
          </p:nvSpPr>
          <p:spPr bwMode="auto">
            <a:xfrm>
              <a:off x="1251" y="281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1040" name="Rectangle 80"/>
            <p:cNvSpPr>
              <a:spLocks noChangeArrowheads="1"/>
            </p:cNvSpPr>
            <p:nvPr/>
          </p:nvSpPr>
          <p:spPr bwMode="auto">
            <a:xfrm>
              <a:off x="1283" y="2815"/>
              <a:ext cx="16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ab</a:t>
              </a:r>
              <a:endParaRPr lang="en-US" altLang="en-US"/>
            </a:p>
          </p:txBody>
        </p:sp>
        <p:sp>
          <p:nvSpPr>
            <p:cNvPr id="41041" name="Rectangle 81"/>
            <p:cNvSpPr>
              <a:spLocks noChangeArrowheads="1"/>
            </p:cNvSpPr>
            <p:nvPr/>
          </p:nvSpPr>
          <p:spPr bwMode="auto">
            <a:xfrm>
              <a:off x="1399" y="281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,{</a:t>
              </a:r>
              <a:endParaRPr lang="en-US" altLang="en-US"/>
            </a:p>
          </p:txBody>
        </p:sp>
        <p:sp>
          <p:nvSpPr>
            <p:cNvPr id="41042" name="Rectangle 82"/>
            <p:cNvSpPr>
              <a:spLocks noChangeArrowheads="1"/>
            </p:cNvSpPr>
            <p:nvPr/>
          </p:nvSpPr>
          <p:spPr bwMode="auto">
            <a:xfrm>
              <a:off x="1457" y="2815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en-US"/>
            </a:p>
          </p:txBody>
        </p:sp>
        <p:sp>
          <p:nvSpPr>
            <p:cNvPr id="41043" name="Rectangle 83"/>
            <p:cNvSpPr>
              <a:spLocks noChangeArrowheads="1"/>
            </p:cNvSpPr>
            <p:nvPr/>
          </p:nvSpPr>
          <p:spPr bwMode="auto">
            <a:xfrm>
              <a:off x="1509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en-US"/>
            </a:p>
          </p:txBody>
        </p:sp>
        <p:sp>
          <p:nvSpPr>
            <p:cNvPr id="41044" name="Rectangle 84"/>
            <p:cNvSpPr>
              <a:spLocks noChangeArrowheads="1"/>
            </p:cNvSpPr>
            <p:nvPr/>
          </p:nvSpPr>
          <p:spPr bwMode="auto">
            <a:xfrm>
              <a:off x="1548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41045" name="Freeform 85"/>
            <p:cNvSpPr>
              <a:spLocks/>
            </p:cNvSpPr>
            <p:nvPr/>
          </p:nvSpPr>
          <p:spPr bwMode="auto">
            <a:xfrm>
              <a:off x="1303" y="3074"/>
              <a:ext cx="1077" cy="217"/>
            </a:xfrm>
            <a:custGeom>
              <a:avLst/>
              <a:gdLst>
                <a:gd name="T0" fmla="*/ 163 w 2669"/>
                <a:gd name="T1" fmla="*/ 35 h 538"/>
                <a:gd name="T2" fmla="*/ 176 w 2669"/>
                <a:gd name="T3" fmla="*/ 23 h 538"/>
                <a:gd name="T4" fmla="*/ 176 w 2669"/>
                <a:gd name="T5" fmla="*/ 23 h 538"/>
                <a:gd name="T6" fmla="*/ 176 w 2669"/>
                <a:gd name="T7" fmla="*/ 13 h 538"/>
                <a:gd name="T8" fmla="*/ 163 w 2669"/>
                <a:gd name="T9" fmla="*/ 0 h 538"/>
                <a:gd name="T10" fmla="*/ 163 w 2669"/>
                <a:gd name="T11" fmla="*/ 0 h 538"/>
                <a:gd name="T12" fmla="*/ 13 w 2669"/>
                <a:gd name="T13" fmla="*/ 0 h 538"/>
                <a:gd name="T14" fmla="*/ 0 w 2669"/>
                <a:gd name="T15" fmla="*/ 13 h 538"/>
                <a:gd name="T16" fmla="*/ 0 w 2669"/>
                <a:gd name="T17" fmla="*/ 13 h 538"/>
                <a:gd name="T18" fmla="*/ 0 w 2669"/>
                <a:gd name="T19" fmla="*/ 23 h 538"/>
                <a:gd name="T20" fmla="*/ 13 w 2669"/>
                <a:gd name="T21" fmla="*/ 35 h 538"/>
                <a:gd name="T22" fmla="*/ 13 w 2669"/>
                <a:gd name="T23" fmla="*/ 35 h 538"/>
                <a:gd name="T24" fmla="*/ 163 w 2669"/>
                <a:gd name="T25" fmla="*/ 35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6" name="Freeform 86"/>
            <p:cNvSpPr>
              <a:spLocks/>
            </p:cNvSpPr>
            <p:nvPr/>
          </p:nvSpPr>
          <p:spPr bwMode="auto">
            <a:xfrm>
              <a:off x="1303" y="3074"/>
              <a:ext cx="1077" cy="217"/>
            </a:xfrm>
            <a:custGeom>
              <a:avLst/>
              <a:gdLst>
                <a:gd name="T0" fmla="*/ 163 w 2669"/>
                <a:gd name="T1" fmla="*/ 35 h 538"/>
                <a:gd name="T2" fmla="*/ 176 w 2669"/>
                <a:gd name="T3" fmla="*/ 23 h 538"/>
                <a:gd name="T4" fmla="*/ 176 w 2669"/>
                <a:gd name="T5" fmla="*/ 23 h 538"/>
                <a:gd name="T6" fmla="*/ 176 w 2669"/>
                <a:gd name="T7" fmla="*/ 13 h 538"/>
                <a:gd name="T8" fmla="*/ 163 w 2669"/>
                <a:gd name="T9" fmla="*/ 0 h 538"/>
                <a:gd name="T10" fmla="*/ 163 w 2669"/>
                <a:gd name="T11" fmla="*/ 0 h 538"/>
                <a:gd name="T12" fmla="*/ 13 w 2669"/>
                <a:gd name="T13" fmla="*/ 0 h 538"/>
                <a:gd name="T14" fmla="*/ 0 w 2669"/>
                <a:gd name="T15" fmla="*/ 13 h 538"/>
                <a:gd name="T16" fmla="*/ 0 w 2669"/>
                <a:gd name="T17" fmla="*/ 13 h 538"/>
                <a:gd name="T18" fmla="*/ 0 w 2669"/>
                <a:gd name="T19" fmla="*/ 23 h 538"/>
                <a:gd name="T20" fmla="*/ 13 w 2669"/>
                <a:gd name="T21" fmla="*/ 35 h 538"/>
                <a:gd name="T22" fmla="*/ 13 w 2669"/>
                <a:gd name="T23" fmla="*/ 35 h 538"/>
                <a:gd name="T24" fmla="*/ 163 w 2669"/>
                <a:gd name="T25" fmla="*/ 35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7" name="Rectangle 87"/>
            <p:cNvSpPr>
              <a:spLocks noChangeArrowheads="1"/>
            </p:cNvSpPr>
            <p:nvPr/>
          </p:nvSpPr>
          <p:spPr bwMode="auto">
            <a:xfrm>
              <a:off x="1348" y="312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PuzzleSolve</a:t>
              </a:r>
              <a:endParaRPr lang="en-US" altLang="en-US"/>
            </a:p>
          </p:txBody>
        </p:sp>
        <p:sp>
          <p:nvSpPr>
            <p:cNvPr id="41048" name="Rectangle 88"/>
            <p:cNvSpPr>
              <a:spLocks noChangeArrowheads="1"/>
            </p:cNvSpPr>
            <p:nvPr/>
          </p:nvSpPr>
          <p:spPr bwMode="auto">
            <a:xfrm>
              <a:off x="1916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41049" name="Rectangle 89"/>
            <p:cNvSpPr>
              <a:spLocks noChangeArrowheads="1"/>
            </p:cNvSpPr>
            <p:nvPr/>
          </p:nvSpPr>
          <p:spPr bwMode="auto">
            <a:xfrm>
              <a:off x="1948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41050" name="Rectangle 90"/>
            <p:cNvSpPr>
              <a:spLocks noChangeArrowheads="1"/>
            </p:cNvSpPr>
            <p:nvPr/>
          </p:nvSpPr>
          <p:spPr bwMode="auto">
            <a:xfrm>
              <a:off x="2006" y="312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1051" name="Rectangle 91"/>
            <p:cNvSpPr>
              <a:spLocks noChangeArrowheads="1"/>
            </p:cNvSpPr>
            <p:nvPr/>
          </p:nvSpPr>
          <p:spPr bwMode="auto">
            <a:xfrm>
              <a:off x="2038" y="312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ac</a:t>
              </a:r>
              <a:endParaRPr lang="en-US" altLang="en-US"/>
            </a:p>
          </p:txBody>
        </p:sp>
        <p:sp>
          <p:nvSpPr>
            <p:cNvPr id="41052" name="Rectangle 92"/>
            <p:cNvSpPr>
              <a:spLocks noChangeArrowheads="1"/>
            </p:cNvSpPr>
            <p:nvPr/>
          </p:nvSpPr>
          <p:spPr bwMode="auto">
            <a:xfrm>
              <a:off x="2148" y="312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,{</a:t>
              </a:r>
              <a:endParaRPr lang="en-US" altLang="en-US"/>
            </a:p>
          </p:txBody>
        </p:sp>
        <p:sp>
          <p:nvSpPr>
            <p:cNvPr id="41053" name="Rectangle 93"/>
            <p:cNvSpPr>
              <a:spLocks noChangeArrowheads="1"/>
            </p:cNvSpPr>
            <p:nvPr/>
          </p:nvSpPr>
          <p:spPr bwMode="auto">
            <a:xfrm>
              <a:off x="2206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  <a:endParaRPr lang="en-US" altLang="en-US"/>
            </a:p>
          </p:txBody>
        </p:sp>
        <p:sp>
          <p:nvSpPr>
            <p:cNvPr id="41054" name="Rectangle 94"/>
            <p:cNvSpPr>
              <a:spLocks noChangeArrowheads="1"/>
            </p:cNvSpPr>
            <p:nvPr/>
          </p:nvSpPr>
          <p:spPr bwMode="auto">
            <a:xfrm>
              <a:off x="2264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en-US"/>
            </a:p>
          </p:txBody>
        </p:sp>
        <p:sp>
          <p:nvSpPr>
            <p:cNvPr id="41055" name="Rectangle 95"/>
            <p:cNvSpPr>
              <a:spLocks noChangeArrowheads="1"/>
            </p:cNvSpPr>
            <p:nvPr/>
          </p:nvSpPr>
          <p:spPr bwMode="auto">
            <a:xfrm>
              <a:off x="230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41056" name="Freeform 96"/>
            <p:cNvSpPr>
              <a:spLocks/>
            </p:cNvSpPr>
            <p:nvPr/>
          </p:nvSpPr>
          <p:spPr bwMode="auto">
            <a:xfrm>
              <a:off x="4328" y="3074"/>
              <a:ext cx="1076" cy="217"/>
            </a:xfrm>
            <a:custGeom>
              <a:avLst/>
              <a:gdLst>
                <a:gd name="T0" fmla="*/ 163 w 2668"/>
                <a:gd name="T1" fmla="*/ 35 h 538"/>
                <a:gd name="T2" fmla="*/ 175 w 2668"/>
                <a:gd name="T3" fmla="*/ 23 h 538"/>
                <a:gd name="T4" fmla="*/ 175 w 2668"/>
                <a:gd name="T5" fmla="*/ 23 h 538"/>
                <a:gd name="T6" fmla="*/ 175 w 2668"/>
                <a:gd name="T7" fmla="*/ 13 h 538"/>
                <a:gd name="T8" fmla="*/ 163 w 2668"/>
                <a:gd name="T9" fmla="*/ 0 h 538"/>
                <a:gd name="T10" fmla="*/ 163 w 2668"/>
                <a:gd name="T11" fmla="*/ 0 h 538"/>
                <a:gd name="T12" fmla="*/ 13 w 2668"/>
                <a:gd name="T13" fmla="*/ 0 h 538"/>
                <a:gd name="T14" fmla="*/ 0 w 2668"/>
                <a:gd name="T15" fmla="*/ 13 h 538"/>
                <a:gd name="T16" fmla="*/ 0 w 2668"/>
                <a:gd name="T17" fmla="*/ 13 h 538"/>
                <a:gd name="T18" fmla="*/ 0 w 2668"/>
                <a:gd name="T19" fmla="*/ 23 h 538"/>
                <a:gd name="T20" fmla="*/ 13 w 2668"/>
                <a:gd name="T21" fmla="*/ 35 h 538"/>
                <a:gd name="T22" fmla="*/ 13 w 2668"/>
                <a:gd name="T23" fmla="*/ 35 h 538"/>
                <a:gd name="T24" fmla="*/ 163 w 2668"/>
                <a:gd name="T25" fmla="*/ 35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8"/>
                <a:gd name="T40" fmla="*/ 0 h 538"/>
                <a:gd name="T41" fmla="*/ 2668 w 2668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7" name="Freeform 97"/>
            <p:cNvSpPr>
              <a:spLocks/>
            </p:cNvSpPr>
            <p:nvPr/>
          </p:nvSpPr>
          <p:spPr bwMode="auto">
            <a:xfrm>
              <a:off x="4328" y="3074"/>
              <a:ext cx="1076" cy="217"/>
            </a:xfrm>
            <a:custGeom>
              <a:avLst/>
              <a:gdLst>
                <a:gd name="T0" fmla="*/ 163 w 2668"/>
                <a:gd name="T1" fmla="*/ 35 h 538"/>
                <a:gd name="T2" fmla="*/ 175 w 2668"/>
                <a:gd name="T3" fmla="*/ 23 h 538"/>
                <a:gd name="T4" fmla="*/ 175 w 2668"/>
                <a:gd name="T5" fmla="*/ 23 h 538"/>
                <a:gd name="T6" fmla="*/ 175 w 2668"/>
                <a:gd name="T7" fmla="*/ 13 h 538"/>
                <a:gd name="T8" fmla="*/ 163 w 2668"/>
                <a:gd name="T9" fmla="*/ 0 h 538"/>
                <a:gd name="T10" fmla="*/ 163 w 2668"/>
                <a:gd name="T11" fmla="*/ 0 h 538"/>
                <a:gd name="T12" fmla="*/ 13 w 2668"/>
                <a:gd name="T13" fmla="*/ 0 h 538"/>
                <a:gd name="T14" fmla="*/ 0 w 2668"/>
                <a:gd name="T15" fmla="*/ 13 h 538"/>
                <a:gd name="T16" fmla="*/ 0 w 2668"/>
                <a:gd name="T17" fmla="*/ 13 h 538"/>
                <a:gd name="T18" fmla="*/ 0 w 2668"/>
                <a:gd name="T19" fmla="*/ 23 h 538"/>
                <a:gd name="T20" fmla="*/ 13 w 2668"/>
                <a:gd name="T21" fmla="*/ 35 h 538"/>
                <a:gd name="T22" fmla="*/ 13 w 2668"/>
                <a:gd name="T23" fmla="*/ 35 h 538"/>
                <a:gd name="T24" fmla="*/ 163 w 2668"/>
                <a:gd name="T25" fmla="*/ 35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8"/>
                <a:gd name="T40" fmla="*/ 0 h 538"/>
                <a:gd name="T41" fmla="*/ 2668 w 2668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8" name="Rectangle 98"/>
            <p:cNvSpPr>
              <a:spLocks noChangeArrowheads="1"/>
            </p:cNvSpPr>
            <p:nvPr/>
          </p:nvSpPr>
          <p:spPr bwMode="auto">
            <a:xfrm>
              <a:off x="4375" y="312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PuzzleSolve</a:t>
              </a:r>
              <a:endParaRPr lang="en-US" altLang="en-US"/>
            </a:p>
          </p:txBody>
        </p:sp>
        <p:sp>
          <p:nvSpPr>
            <p:cNvPr id="41059" name="Rectangle 99"/>
            <p:cNvSpPr>
              <a:spLocks noChangeArrowheads="1"/>
            </p:cNvSpPr>
            <p:nvPr/>
          </p:nvSpPr>
          <p:spPr bwMode="auto">
            <a:xfrm>
              <a:off x="494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41060" name="Rectangle 100"/>
            <p:cNvSpPr>
              <a:spLocks noChangeArrowheads="1"/>
            </p:cNvSpPr>
            <p:nvPr/>
          </p:nvSpPr>
          <p:spPr bwMode="auto">
            <a:xfrm>
              <a:off x="4975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41061" name="Rectangle 101"/>
            <p:cNvSpPr>
              <a:spLocks noChangeArrowheads="1"/>
            </p:cNvSpPr>
            <p:nvPr/>
          </p:nvSpPr>
          <p:spPr bwMode="auto">
            <a:xfrm>
              <a:off x="5033" y="312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1062" name="Rectangle 102"/>
            <p:cNvSpPr>
              <a:spLocks noChangeArrowheads="1"/>
            </p:cNvSpPr>
            <p:nvPr/>
          </p:nvSpPr>
          <p:spPr bwMode="auto">
            <a:xfrm>
              <a:off x="5059" y="312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cb</a:t>
              </a:r>
              <a:endParaRPr lang="en-US" altLang="en-US"/>
            </a:p>
          </p:txBody>
        </p:sp>
        <p:sp>
          <p:nvSpPr>
            <p:cNvPr id="41063" name="Rectangle 103"/>
            <p:cNvSpPr>
              <a:spLocks noChangeArrowheads="1"/>
            </p:cNvSpPr>
            <p:nvPr/>
          </p:nvSpPr>
          <p:spPr bwMode="auto">
            <a:xfrm>
              <a:off x="5168" y="312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,{</a:t>
              </a:r>
              <a:endParaRPr lang="en-US" altLang="en-US"/>
            </a:p>
          </p:txBody>
        </p:sp>
        <p:sp>
          <p:nvSpPr>
            <p:cNvPr id="41064" name="Rectangle 104"/>
            <p:cNvSpPr>
              <a:spLocks noChangeArrowheads="1"/>
            </p:cNvSpPr>
            <p:nvPr/>
          </p:nvSpPr>
          <p:spPr bwMode="auto">
            <a:xfrm>
              <a:off x="5233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endParaRPr lang="en-US" altLang="en-US"/>
            </a:p>
          </p:txBody>
        </p:sp>
        <p:sp>
          <p:nvSpPr>
            <p:cNvPr id="41065" name="Rectangle 105"/>
            <p:cNvSpPr>
              <a:spLocks noChangeArrowheads="1"/>
            </p:cNvSpPr>
            <p:nvPr/>
          </p:nvSpPr>
          <p:spPr bwMode="auto">
            <a:xfrm>
              <a:off x="5291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en-US"/>
            </a:p>
          </p:txBody>
        </p:sp>
        <p:sp>
          <p:nvSpPr>
            <p:cNvPr id="41066" name="Rectangle 106"/>
            <p:cNvSpPr>
              <a:spLocks noChangeArrowheads="1"/>
            </p:cNvSpPr>
            <p:nvPr/>
          </p:nvSpPr>
          <p:spPr bwMode="auto">
            <a:xfrm>
              <a:off x="532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41067" name="Freeform 107"/>
            <p:cNvSpPr>
              <a:spLocks/>
            </p:cNvSpPr>
            <p:nvPr/>
          </p:nvSpPr>
          <p:spPr bwMode="auto">
            <a:xfrm>
              <a:off x="3491" y="2764"/>
              <a:ext cx="1077" cy="217"/>
            </a:xfrm>
            <a:custGeom>
              <a:avLst/>
              <a:gdLst>
                <a:gd name="T0" fmla="*/ 163 w 2669"/>
                <a:gd name="T1" fmla="*/ 35 h 538"/>
                <a:gd name="T2" fmla="*/ 176 w 2669"/>
                <a:gd name="T3" fmla="*/ 23 h 538"/>
                <a:gd name="T4" fmla="*/ 176 w 2669"/>
                <a:gd name="T5" fmla="*/ 23 h 538"/>
                <a:gd name="T6" fmla="*/ 176 w 2669"/>
                <a:gd name="T7" fmla="*/ 13 h 538"/>
                <a:gd name="T8" fmla="*/ 163 w 2669"/>
                <a:gd name="T9" fmla="*/ 0 h 538"/>
                <a:gd name="T10" fmla="*/ 163 w 2669"/>
                <a:gd name="T11" fmla="*/ 0 h 538"/>
                <a:gd name="T12" fmla="*/ 13 w 2669"/>
                <a:gd name="T13" fmla="*/ 0 h 538"/>
                <a:gd name="T14" fmla="*/ 0 w 2669"/>
                <a:gd name="T15" fmla="*/ 13 h 538"/>
                <a:gd name="T16" fmla="*/ 0 w 2669"/>
                <a:gd name="T17" fmla="*/ 13 h 538"/>
                <a:gd name="T18" fmla="*/ 0 w 2669"/>
                <a:gd name="T19" fmla="*/ 23 h 538"/>
                <a:gd name="T20" fmla="*/ 13 w 2669"/>
                <a:gd name="T21" fmla="*/ 35 h 538"/>
                <a:gd name="T22" fmla="*/ 163 w 2669"/>
                <a:gd name="T23" fmla="*/ 35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9"/>
                <a:gd name="T37" fmla="*/ 0 h 538"/>
                <a:gd name="T38" fmla="*/ 2669 w 2669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8" name="Freeform 108"/>
            <p:cNvSpPr>
              <a:spLocks/>
            </p:cNvSpPr>
            <p:nvPr/>
          </p:nvSpPr>
          <p:spPr bwMode="auto">
            <a:xfrm>
              <a:off x="3491" y="2764"/>
              <a:ext cx="1077" cy="217"/>
            </a:xfrm>
            <a:custGeom>
              <a:avLst/>
              <a:gdLst>
                <a:gd name="T0" fmla="*/ 163 w 2669"/>
                <a:gd name="T1" fmla="*/ 35 h 538"/>
                <a:gd name="T2" fmla="*/ 176 w 2669"/>
                <a:gd name="T3" fmla="*/ 23 h 538"/>
                <a:gd name="T4" fmla="*/ 176 w 2669"/>
                <a:gd name="T5" fmla="*/ 23 h 538"/>
                <a:gd name="T6" fmla="*/ 176 w 2669"/>
                <a:gd name="T7" fmla="*/ 13 h 538"/>
                <a:gd name="T8" fmla="*/ 163 w 2669"/>
                <a:gd name="T9" fmla="*/ 0 h 538"/>
                <a:gd name="T10" fmla="*/ 163 w 2669"/>
                <a:gd name="T11" fmla="*/ 0 h 538"/>
                <a:gd name="T12" fmla="*/ 13 w 2669"/>
                <a:gd name="T13" fmla="*/ 0 h 538"/>
                <a:gd name="T14" fmla="*/ 0 w 2669"/>
                <a:gd name="T15" fmla="*/ 13 h 538"/>
                <a:gd name="T16" fmla="*/ 0 w 2669"/>
                <a:gd name="T17" fmla="*/ 13 h 538"/>
                <a:gd name="T18" fmla="*/ 0 w 2669"/>
                <a:gd name="T19" fmla="*/ 23 h 538"/>
                <a:gd name="T20" fmla="*/ 13 w 2669"/>
                <a:gd name="T21" fmla="*/ 35 h 538"/>
                <a:gd name="T22" fmla="*/ 163 w 2669"/>
                <a:gd name="T23" fmla="*/ 35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9"/>
                <a:gd name="T37" fmla="*/ 0 h 538"/>
                <a:gd name="T38" fmla="*/ 2669 w 2669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9" name="Rectangle 109"/>
            <p:cNvSpPr>
              <a:spLocks noChangeArrowheads="1"/>
            </p:cNvSpPr>
            <p:nvPr/>
          </p:nvSpPr>
          <p:spPr bwMode="auto">
            <a:xfrm>
              <a:off x="3536" y="281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PuzzleSolve</a:t>
              </a:r>
              <a:endParaRPr lang="en-US" altLang="en-US"/>
            </a:p>
          </p:txBody>
        </p:sp>
        <p:sp>
          <p:nvSpPr>
            <p:cNvPr id="41070" name="Rectangle 110"/>
            <p:cNvSpPr>
              <a:spLocks noChangeArrowheads="1"/>
            </p:cNvSpPr>
            <p:nvPr/>
          </p:nvSpPr>
          <p:spPr bwMode="auto">
            <a:xfrm>
              <a:off x="4104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41071" name="Rectangle 111"/>
            <p:cNvSpPr>
              <a:spLocks noChangeArrowheads="1"/>
            </p:cNvSpPr>
            <p:nvPr/>
          </p:nvSpPr>
          <p:spPr bwMode="auto">
            <a:xfrm>
              <a:off x="4136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41072" name="Rectangle 112"/>
            <p:cNvSpPr>
              <a:spLocks noChangeArrowheads="1"/>
            </p:cNvSpPr>
            <p:nvPr/>
          </p:nvSpPr>
          <p:spPr bwMode="auto">
            <a:xfrm>
              <a:off x="4194" y="281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1073" name="Rectangle 113"/>
            <p:cNvSpPr>
              <a:spLocks noChangeArrowheads="1"/>
            </p:cNvSpPr>
            <p:nvPr/>
          </p:nvSpPr>
          <p:spPr bwMode="auto">
            <a:xfrm>
              <a:off x="4226" y="281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ca</a:t>
              </a:r>
              <a:endParaRPr lang="en-US" altLang="en-US"/>
            </a:p>
          </p:txBody>
        </p:sp>
        <p:sp>
          <p:nvSpPr>
            <p:cNvPr id="41074" name="Rectangle 114"/>
            <p:cNvSpPr>
              <a:spLocks noChangeArrowheads="1"/>
            </p:cNvSpPr>
            <p:nvPr/>
          </p:nvSpPr>
          <p:spPr bwMode="auto">
            <a:xfrm>
              <a:off x="4336" y="281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,{</a:t>
              </a:r>
              <a:endParaRPr lang="en-US" altLang="en-US"/>
            </a:p>
          </p:txBody>
        </p:sp>
        <p:sp>
          <p:nvSpPr>
            <p:cNvPr id="41075" name="Rectangle 115"/>
            <p:cNvSpPr>
              <a:spLocks noChangeArrowheads="1"/>
            </p:cNvSpPr>
            <p:nvPr/>
          </p:nvSpPr>
          <p:spPr bwMode="auto">
            <a:xfrm>
              <a:off x="4394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  <a:endParaRPr lang="en-US" altLang="en-US"/>
            </a:p>
          </p:txBody>
        </p:sp>
        <p:sp>
          <p:nvSpPr>
            <p:cNvPr id="41076" name="Rectangle 116"/>
            <p:cNvSpPr>
              <a:spLocks noChangeArrowheads="1"/>
            </p:cNvSpPr>
            <p:nvPr/>
          </p:nvSpPr>
          <p:spPr bwMode="auto">
            <a:xfrm>
              <a:off x="4452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en-US"/>
            </a:p>
          </p:txBody>
        </p:sp>
        <p:sp>
          <p:nvSpPr>
            <p:cNvPr id="41077" name="Rectangle 117"/>
            <p:cNvSpPr>
              <a:spLocks noChangeArrowheads="1"/>
            </p:cNvSpPr>
            <p:nvPr/>
          </p:nvSpPr>
          <p:spPr bwMode="auto">
            <a:xfrm>
              <a:off x="4491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41078" name="Freeform 118"/>
            <p:cNvSpPr>
              <a:spLocks/>
            </p:cNvSpPr>
            <p:nvPr/>
          </p:nvSpPr>
          <p:spPr bwMode="auto">
            <a:xfrm>
              <a:off x="2814" y="3074"/>
              <a:ext cx="1076" cy="217"/>
            </a:xfrm>
            <a:custGeom>
              <a:avLst/>
              <a:gdLst>
                <a:gd name="T0" fmla="*/ 162 w 2669"/>
                <a:gd name="T1" fmla="*/ 35 h 538"/>
                <a:gd name="T2" fmla="*/ 175 w 2669"/>
                <a:gd name="T3" fmla="*/ 23 h 538"/>
                <a:gd name="T4" fmla="*/ 175 w 2669"/>
                <a:gd name="T5" fmla="*/ 23 h 538"/>
                <a:gd name="T6" fmla="*/ 175 w 2669"/>
                <a:gd name="T7" fmla="*/ 13 h 538"/>
                <a:gd name="T8" fmla="*/ 162 w 2669"/>
                <a:gd name="T9" fmla="*/ 0 h 538"/>
                <a:gd name="T10" fmla="*/ 162 w 2669"/>
                <a:gd name="T11" fmla="*/ 0 h 538"/>
                <a:gd name="T12" fmla="*/ 12 w 2669"/>
                <a:gd name="T13" fmla="*/ 0 h 538"/>
                <a:gd name="T14" fmla="*/ 0 w 2669"/>
                <a:gd name="T15" fmla="*/ 13 h 538"/>
                <a:gd name="T16" fmla="*/ 0 w 2669"/>
                <a:gd name="T17" fmla="*/ 13 h 538"/>
                <a:gd name="T18" fmla="*/ 0 w 2669"/>
                <a:gd name="T19" fmla="*/ 23 h 538"/>
                <a:gd name="T20" fmla="*/ 12 w 2669"/>
                <a:gd name="T21" fmla="*/ 35 h 538"/>
                <a:gd name="T22" fmla="*/ 12 w 2669"/>
                <a:gd name="T23" fmla="*/ 35 h 538"/>
                <a:gd name="T24" fmla="*/ 162 w 2669"/>
                <a:gd name="T25" fmla="*/ 35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9" name="Freeform 119"/>
            <p:cNvSpPr>
              <a:spLocks/>
            </p:cNvSpPr>
            <p:nvPr/>
          </p:nvSpPr>
          <p:spPr bwMode="auto">
            <a:xfrm>
              <a:off x="2814" y="3074"/>
              <a:ext cx="1076" cy="217"/>
            </a:xfrm>
            <a:custGeom>
              <a:avLst/>
              <a:gdLst>
                <a:gd name="T0" fmla="*/ 162 w 2669"/>
                <a:gd name="T1" fmla="*/ 35 h 538"/>
                <a:gd name="T2" fmla="*/ 175 w 2669"/>
                <a:gd name="T3" fmla="*/ 23 h 538"/>
                <a:gd name="T4" fmla="*/ 175 w 2669"/>
                <a:gd name="T5" fmla="*/ 23 h 538"/>
                <a:gd name="T6" fmla="*/ 175 w 2669"/>
                <a:gd name="T7" fmla="*/ 13 h 538"/>
                <a:gd name="T8" fmla="*/ 162 w 2669"/>
                <a:gd name="T9" fmla="*/ 0 h 538"/>
                <a:gd name="T10" fmla="*/ 162 w 2669"/>
                <a:gd name="T11" fmla="*/ 0 h 538"/>
                <a:gd name="T12" fmla="*/ 12 w 2669"/>
                <a:gd name="T13" fmla="*/ 0 h 538"/>
                <a:gd name="T14" fmla="*/ 0 w 2669"/>
                <a:gd name="T15" fmla="*/ 13 h 538"/>
                <a:gd name="T16" fmla="*/ 0 w 2669"/>
                <a:gd name="T17" fmla="*/ 13 h 538"/>
                <a:gd name="T18" fmla="*/ 0 w 2669"/>
                <a:gd name="T19" fmla="*/ 23 h 538"/>
                <a:gd name="T20" fmla="*/ 12 w 2669"/>
                <a:gd name="T21" fmla="*/ 35 h 538"/>
                <a:gd name="T22" fmla="*/ 12 w 2669"/>
                <a:gd name="T23" fmla="*/ 35 h 538"/>
                <a:gd name="T24" fmla="*/ 162 w 2669"/>
                <a:gd name="T25" fmla="*/ 35 h 5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69"/>
                <a:gd name="T40" fmla="*/ 0 h 538"/>
                <a:gd name="T41" fmla="*/ 2669 w 2669"/>
                <a:gd name="T42" fmla="*/ 538 h 5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69" h="538">
                  <a:moveTo>
                    <a:pt x="2477" y="538"/>
                  </a:moveTo>
                  <a:cubicBezTo>
                    <a:pt x="2583" y="538"/>
                    <a:pt x="2669" y="452"/>
                    <a:pt x="2669" y="346"/>
                  </a:cubicBezTo>
                  <a:lnTo>
                    <a:pt x="2669" y="192"/>
                  </a:lnTo>
                  <a:cubicBezTo>
                    <a:pt x="2669" y="86"/>
                    <a:pt x="2583" y="0"/>
                    <a:pt x="2477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7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0" name="Rectangle 120"/>
            <p:cNvSpPr>
              <a:spLocks noChangeArrowheads="1"/>
            </p:cNvSpPr>
            <p:nvPr/>
          </p:nvSpPr>
          <p:spPr bwMode="auto">
            <a:xfrm>
              <a:off x="2858" y="312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PuzzleSolve</a:t>
              </a:r>
              <a:endParaRPr lang="en-US" altLang="en-US"/>
            </a:p>
          </p:txBody>
        </p:sp>
        <p:sp>
          <p:nvSpPr>
            <p:cNvPr id="41081" name="Rectangle 121"/>
            <p:cNvSpPr>
              <a:spLocks noChangeArrowheads="1"/>
            </p:cNvSpPr>
            <p:nvPr/>
          </p:nvSpPr>
          <p:spPr bwMode="auto">
            <a:xfrm>
              <a:off x="3426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41082" name="Rectangle 122"/>
            <p:cNvSpPr>
              <a:spLocks noChangeArrowheads="1"/>
            </p:cNvSpPr>
            <p:nvPr/>
          </p:nvSpPr>
          <p:spPr bwMode="auto">
            <a:xfrm>
              <a:off x="3458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41083" name="Rectangle 123"/>
            <p:cNvSpPr>
              <a:spLocks noChangeArrowheads="1"/>
            </p:cNvSpPr>
            <p:nvPr/>
          </p:nvSpPr>
          <p:spPr bwMode="auto">
            <a:xfrm>
              <a:off x="3516" y="312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1084" name="Rectangle 124"/>
            <p:cNvSpPr>
              <a:spLocks noChangeArrowheads="1"/>
            </p:cNvSpPr>
            <p:nvPr/>
          </p:nvSpPr>
          <p:spPr bwMode="auto">
            <a:xfrm>
              <a:off x="3548" y="3125"/>
              <a:ext cx="15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bc</a:t>
              </a:r>
              <a:endParaRPr lang="en-US" altLang="en-US"/>
            </a:p>
          </p:txBody>
        </p:sp>
        <p:sp>
          <p:nvSpPr>
            <p:cNvPr id="41085" name="Rectangle 125"/>
            <p:cNvSpPr>
              <a:spLocks noChangeArrowheads="1"/>
            </p:cNvSpPr>
            <p:nvPr/>
          </p:nvSpPr>
          <p:spPr bwMode="auto">
            <a:xfrm>
              <a:off x="3658" y="312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,{</a:t>
              </a:r>
              <a:endParaRPr lang="en-US" altLang="en-US"/>
            </a:p>
          </p:txBody>
        </p:sp>
        <p:sp>
          <p:nvSpPr>
            <p:cNvPr id="41086" name="Rectangle 126"/>
            <p:cNvSpPr>
              <a:spLocks noChangeArrowheads="1"/>
            </p:cNvSpPr>
            <p:nvPr/>
          </p:nvSpPr>
          <p:spPr bwMode="auto">
            <a:xfrm>
              <a:off x="3716" y="312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endParaRPr lang="en-US" altLang="en-US"/>
            </a:p>
          </p:txBody>
        </p:sp>
        <p:sp>
          <p:nvSpPr>
            <p:cNvPr id="41087" name="Rectangle 127"/>
            <p:cNvSpPr>
              <a:spLocks noChangeArrowheads="1"/>
            </p:cNvSpPr>
            <p:nvPr/>
          </p:nvSpPr>
          <p:spPr bwMode="auto">
            <a:xfrm>
              <a:off x="3774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en-US"/>
            </a:p>
          </p:txBody>
        </p:sp>
        <p:sp>
          <p:nvSpPr>
            <p:cNvPr id="41088" name="Rectangle 128"/>
            <p:cNvSpPr>
              <a:spLocks noChangeArrowheads="1"/>
            </p:cNvSpPr>
            <p:nvPr/>
          </p:nvSpPr>
          <p:spPr bwMode="auto">
            <a:xfrm>
              <a:off x="3813" y="312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41089" name="Freeform 129"/>
            <p:cNvSpPr>
              <a:spLocks/>
            </p:cNvSpPr>
            <p:nvPr/>
          </p:nvSpPr>
          <p:spPr bwMode="auto">
            <a:xfrm>
              <a:off x="2024" y="2764"/>
              <a:ext cx="1076" cy="217"/>
            </a:xfrm>
            <a:custGeom>
              <a:avLst/>
              <a:gdLst>
                <a:gd name="T0" fmla="*/ 163 w 2668"/>
                <a:gd name="T1" fmla="*/ 35 h 538"/>
                <a:gd name="T2" fmla="*/ 175 w 2668"/>
                <a:gd name="T3" fmla="*/ 23 h 538"/>
                <a:gd name="T4" fmla="*/ 175 w 2668"/>
                <a:gd name="T5" fmla="*/ 23 h 538"/>
                <a:gd name="T6" fmla="*/ 175 w 2668"/>
                <a:gd name="T7" fmla="*/ 13 h 538"/>
                <a:gd name="T8" fmla="*/ 163 w 2668"/>
                <a:gd name="T9" fmla="*/ 0 h 538"/>
                <a:gd name="T10" fmla="*/ 163 w 2668"/>
                <a:gd name="T11" fmla="*/ 0 h 538"/>
                <a:gd name="T12" fmla="*/ 13 w 2668"/>
                <a:gd name="T13" fmla="*/ 0 h 538"/>
                <a:gd name="T14" fmla="*/ 0 w 2668"/>
                <a:gd name="T15" fmla="*/ 13 h 538"/>
                <a:gd name="T16" fmla="*/ 0 w 2668"/>
                <a:gd name="T17" fmla="*/ 13 h 538"/>
                <a:gd name="T18" fmla="*/ 0 w 2668"/>
                <a:gd name="T19" fmla="*/ 23 h 538"/>
                <a:gd name="T20" fmla="*/ 13 w 2668"/>
                <a:gd name="T21" fmla="*/ 35 h 538"/>
                <a:gd name="T22" fmla="*/ 163 w 2668"/>
                <a:gd name="T23" fmla="*/ 35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8"/>
                <a:gd name="T37" fmla="*/ 0 h 538"/>
                <a:gd name="T38" fmla="*/ 2668 w 2668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90" name="Freeform 130"/>
            <p:cNvSpPr>
              <a:spLocks/>
            </p:cNvSpPr>
            <p:nvPr/>
          </p:nvSpPr>
          <p:spPr bwMode="auto">
            <a:xfrm>
              <a:off x="2024" y="2764"/>
              <a:ext cx="1076" cy="217"/>
            </a:xfrm>
            <a:custGeom>
              <a:avLst/>
              <a:gdLst>
                <a:gd name="T0" fmla="*/ 163 w 2668"/>
                <a:gd name="T1" fmla="*/ 35 h 538"/>
                <a:gd name="T2" fmla="*/ 175 w 2668"/>
                <a:gd name="T3" fmla="*/ 23 h 538"/>
                <a:gd name="T4" fmla="*/ 175 w 2668"/>
                <a:gd name="T5" fmla="*/ 23 h 538"/>
                <a:gd name="T6" fmla="*/ 175 w 2668"/>
                <a:gd name="T7" fmla="*/ 13 h 538"/>
                <a:gd name="T8" fmla="*/ 163 w 2668"/>
                <a:gd name="T9" fmla="*/ 0 h 538"/>
                <a:gd name="T10" fmla="*/ 163 w 2668"/>
                <a:gd name="T11" fmla="*/ 0 h 538"/>
                <a:gd name="T12" fmla="*/ 13 w 2668"/>
                <a:gd name="T13" fmla="*/ 0 h 538"/>
                <a:gd name="T14" fmla="*/ 0 w 2668"/>
                <a:gd name="T15" fmla="*/ 13 h 538"/>
                <a:gd name="T16" fmla="*/ 0 w 2668"/>
                <a:gd name="T17" fmla="*/ 13 h 538"/>
                <a:gd name="T18" fmla="*/ 0 w 2668"/>
                <a:gd name="T19" fmla="*/ 23 h 538"/>
                <a:gd name="T20" fmla="*/ 13 w 2668"/>
                <a:gd name="T21" fmla="*/ 35 h 538"/>
                <a:gd name="T22" fmla="*/ 163 w 2668"/>
                <a:gd name="T23" fmla="*/ 35 h 53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68"/>
                <a:gd name="T37" fmla="*/ 0 h 538"/>
                <a:gd name="T38" fmla="*/ 2668 w 2668"/>
                <a:gd name="T39" fmla="*/ 538 h 53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68" h="538">
                  <a:moveTo>
                    <a:pt x="2476" y="538"/>
                  </a:moveTo>
                  <a:cubicBezTo>
                    <a:pt x="2583" y="538"/>
                    <a:pt x="2668" y="452"/>
                    <a:pt x="2668" y="346"/>
                  </a:cubicBezTo>
                  <a:lnTo>
                    <a:pt x="2668" y="192"/>
                  </a:lnTo>
                  <a:cubicBezTo>
                    <a:pt x="2668" y="86"/>
                    <a:pt x="2583" y="0"/>
                    <a:pt x="2476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346"/>
                  </a:lnTo>
                  <a:cubicBezTo>
                    <a:pt x="0" y="452"/>
                    <a:pt x="86" y="538"/>
                    <a:pt x="192" y="538"/>
                  </a:cubicBezTo>
                  <a:lnTo>
                    <a:pt x="2476" y="538"/>
                  </a:lnTo>
                  <a:close/>
                </a:path>
              </a:pathLst>
            </a:cu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1" name="Rectangle 131"/>
            <p:cNvSpPr>
              <a:spLocks noChangeArrowheads="1"/>
            </p:cNvSpPr>
            <p:nvPr/>
          </p:nvSpPr>
          <p:spPr bwMode="auto">
            <a:xfrm>
              <a:off x="2071" y="2815"/>
              <a:ext cx="6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PuzzleSolve</a:t>
              </a:r>
              <a:endParaRPr lang="en-US" altLang="en-US"/>
            </a:p>
          </p:txBody>
        </p:sp>
        <p:sp>
          <p:nvSpPr>
            <p:cNvPr id="41092" name="Rectangle 132"/>
            <p:cNvSpPr>
              <a:spLocks noChangeArrowheads="1"/>
            </p:cNvSpPr>
            <p:nvPr/>
          </p:nvSpPr>
          <p:spPr bwMode="auto">
            <a:xfrm>
              <a:off x="2638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(</a:t>
              </a:r>
              <a:endParaRPr lang="en-US" altLang="en-US"/>
            </a:p>
          </p:txBody>
        </p:sp>
        <p:sp>
          <p:nvSpPr>
            <p:cNvPr id="41093" name="Rectangle 133"/>
            <p:cNvSpPr>
              <a:spLocks noChangeArrowheads="1"/>
            </p:cNvSpPr>
            <p:nvPr/>
          </p:nvSpPr>
          <p:spPr bwMode="auto">
            <a:xfrm>
              <a:off x="2671" y="2815"/>
              <a:ext cx="10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lang="en-US" altLang="en-US"/>
            </a:p>
          </p:txBody>
        </p:sp>
        <p:sp>
          <p:nvSpPr>
            <p:cNvPr id="41094" name="Rectangle 134"/>
            <p:cNvSpPr>
              <a:spLocks noChangeArrowheads="1"/>
            </p:cNvSpPr>
            <p:nvPr/>
          </p:nvSpPr>
          <p:spPr bwMode="auto">
            <a:xfrm>
              <a:off x="2729" y="2815"/>
              <a:ext cx="7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</a:t>
              </a:r>
              <a:endParaRPr lang="en-US" altLang="en-US"/>
            </a:p>
          </p:txBody>
        </p:sp>
        <p:sp>
          <p:nvSpPr>
            <p:cNvPr id="41095" name="Rectangle 135"/>
            <p:cNvSpPr>
              <a:spLocks noChangeArrowheads="1"/>
            </p:cNvSpPr>
            <p:nvPr/>
          </p:nvSpPr>
          <p:spPr bwMode="auto">
            <a:xfrm>
              <a:off x="2755" y="2815"/>
              <a:ext cx="16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ba</a:t>
              </a:r>
              <a:endParaRPr lang="en-US" altLang="en-US"/>
            </a:p>
          </p:txBody>
        </p:sp>
        <p:sp>
          <p:nvSpPr>
            <p:cNvPr id="41096" name="Rectangle 136"/>
            <p:cNvSpPr>
              <a:spLocks noChangeArrowheads="1"/>
            </p:cNvSpPr>
            <p:nvPr/>
          </p:nvSpPr>
          <p:spPr bwMode="auto">
            <a:xfrm>
              <a:off x="2871" y="2815"/>
              <a:ext cx="11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,{</a:t>
              </a:r>
              <a:endParaRPr lang="en-US" altLang="en-US"/>
            </a:p>
          </p:txBody>
        </p:sp>
        <p:sp>
          <p:nvSpPr>
            <p:cNvPr id="41097" name="Rectangle 137"/>
            <p:cNvSpPr>
              <a:spLocks noChangeArrowheads="1"/>
            </p:cNvSpPr>
            <p:nvPr/>
          </p:nvSpPr>
          <p:spPr bwMode="auto">
            <a:xfrm>
              <a:off x="2935" y="2815"/>
              <a:ext cx="9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en-US"/>
            </a:p>
          </p:txBody>
        </p:sp>
        <p:sp>
          <p:nvSpPr>
            <p:cNvPr id="41098" name="Rectangle 138"/>
            <p:cNvSpPr>
              <a:spLocks noChangeArrowheads="1"/>
            </p:cNvSpPr>
            <p:nvPr/>
          </p:nvSpPr>
          <p:spPr bwMode="auto">
            <a:xfrm>
              <a:off x="2987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}</a:t>
              </a:r>
              <a:endParaRPr lang="en-US" altLang="en-US"/>
            </a:p>
          </p:txBody>
        </p:sp>
        <p:sp>
          <p:nvSpPr>
            <p:cNvPr id="41099" name="Rectangle 139"/>
            <p:cNvSpPr>
              <a:spLocks noChangeArrowheads="1"/>
            </p:cNvSpPr>
            <p:nvPr/>
          </p:nvSpPr>
          <p:spPr bwMode="auto">
            <a:xfrm>
              <a:off x="3019" y="2815"/>
              <a:ext cx="7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)</a:t>
              </a:r>
              <a:endParaRPr lang="en-US" altLang="en-US"/>
            </a:p>
          </p:txBody>
        </p:sp>
        <p:sp>
          <p:nvSpPr>
            <p:cNvPr id="41100" name="Line 140"/>
            <p:cNvSpPr>
              <a:spLocks noChangeShapeType="1"/>
            </p:cNvSpPr>
            <p:nvPr/>
          </p:nvSpPr>
          <p:spPr bwMode="auto">
            <a:xfrm flipH="1">
              <a:off x="4102" y="2532"/>
              <a:ext cx="268" cy="182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1" name="Freeform 141"/>
            <p:cNvSpPr>
              <a:spLocks/>
            </p:cNvSpPr>
            <p:nvPr/>
          </p:nvSpPr>
          <p:spPr bwMode="auto">
            <a:xfrm>
              <a:off x="4029" y="2684"/>
              <a:ext cx="98" cy="80"/>
            </a:xfrm>
            <a:custGeom>
              <a:avLst/>
              <a:gdLst>
                <a:gd name="T0" fmla="*/ 98 w 98"/>
                <a:gd name="T1" fmla="*/ 53 h 80"/>
                <a:gd name="T2" fmla="*/ 0 w 98"/>
                <a:gd name="T3" fmla="*/ 80 h 80"/>
                <a:gd name="T4" fmla="*/ 62 w 98"/>
                <a:gd name="T5" fmla="*/ 0 h 80"/>
                <a:gd name="T6" fmla="*/ 98 w 98"/>
                <a:gd name="T7" fmla="*/ 53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80"/>
                <a:gd name="T14" fmla="*/ 98 w 98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80">
                  <a:moveTo>
                    <a:pt x="98" y="53"/>
                  </a:moveTo>
                  <a:lnTo>
                    <a:pt x="0" y="80"/>
                  </a:lnTo>
                  <a:lnTo>
                    <a:pt x="62" y="0"/>
                  </a:lnTo>
                  <a:lnTo>
                    <a:pt x="98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2" name="Line 142"/>
            <p:cNvSpPr>
              <a:spLocks noChangeShapeType="1"/>
            </p:cNvSpPr>
            <p:nvPr/>
          </p:nvSpPr>
          <p:spPr bwMode="auto">
            <a:xfrm>
              <a:off x="1512" y="2551"/>
              <a:ext cx="283" cy="44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3" name="Freeform 143"/>
            <p:cNvSpPr>
              <a:spLocks/>
            </p:cNvSpPr>
            <p:nvPr/>
          </p:nvSpPr>
          <p:spPr bwMode="auto">
            <a:xfrm>
              <a:off x="1764" y="2976"/>
              <a:ext cx="77" cy="98"/>
            </a:xfrm>
            <a:custGeom>
              <a:avLst/>
              <a:gdLst>
                <a:gd name="T0" fmla="*/ 54 w 77"/>
                <a:gd name="T1" fmla="*/ 0 h 98"/>
                <a:gd name="T2" fmla="*/ 77 w 77"/>
                <a:gd name="T3" fmla="*/ 98 h 98"/>
                <a:gd name="T4" fmla="*/ 0 w 77"/>
                <a:gd name="T5" fmla="*/ 34 h 98"/>
                <a:gd name="T6" fmla="*/ 54 w 77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98"/>
                <a:gd name="T14" fmla="*/ 77 w 77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98">
                  <a:moveTo>
                    <a:pt x="54" y="0"/>
                  </a:moveTo>
                  <a:lnTo>
                    <a:pt x="77" y="98"/>
                  </a:lnTo>
                  <a:lnTo>
                    <a:pt x="0" y="34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4" name="Line 144"/>
            <p:cNvSpPr>
              <a:spLocks noChangeShapeType="1"/>
            </p:cNvSpPr>
            <p:nvPr/>
          </p:nvSpPr>
          <p:spPr bwMode="auto">
            <a:xfrm>
              <a:off x="2945" y="2524"/>
              <a:ext cx="355" cy="47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5" name="Freeform 145"/>
            <p:cNvSpPr>
              <a:spLocks/>
            </p:cNvSpPr>
            <p:nvPr/>
          </p:nvSpPr>
          <p:spPr bwMode="auto">
            <a:xfrm>
              <a:off x="3269" y="2978"/>
              <a:ext cx="83" cy="96"/>
            </a:xfrm>
            <a:custGeom>
              <a:avLst/>
              <a:gdLst>
                <a:gd name="T0" fmla="*/ 52 w 83"/>
                <a:gd name="T1" fmla="*/ 0 h 96"/>
                <a:gd name="T2" fmla="*/ 83 w 83"/>
                <a:gd name="T3" fmla="*/ 96 h 96"/>
                <a:gd name="T4" fmla="*/ 0 w 83"/>
                <a:gd name="T5" fmla="*/ 38 h 96"/>
                <a:gd name="T6" fmla="*/ 52 w 83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96"/>
                <a:gd name="T14" fmla="*/ 83 w 83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96">
                  <a:moveTo>
                    <a:pt x="52" y="0"/>
                  </a:moveTo>
                  <a:lnTo>
                    <a:pt x="83" y="96"/>
                  </a:lnTo>
                  <a:lnTo>
                    <a:pt x="0" y="3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6" name="Line 146"/>
            <p:cNvSpPr>
              <a:spLocks noChangeShapeType="1"/>
            </p:cNvSpPr>
            <p:nvPr/>
          </p:nvSpPr>
          <p:spPr bwMode="auto">
            <a:xfrm>
              <a:off x="4370" y="2524"/>
              <a:ext cx="437" cy="484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7" name="Freeform 147"/>
            <p:cNvSpPr>
              <a:spLocks/>
            </p:cNvSpPr>
            <p:nvPr/>
          </p:nvSpPr>
          <p:spPr bwMode="auto">
            <a:xfrm>
              <a:off x="4778" y="2981"/>
              <a:ext cx="88" cy="93"/>
            </a:xfrm>
            <a:custGeom>
              <a:avLst/>
              <a:gdLst>
                <a:gd name="T0" fmla="*/ 48 w 88"/>
                <a:gd name="T1" fmla="*/ 0 h 93"/>
                <a:gd name="T2" fmla="*/ 88 w 88"/>
                <a:gd name="T3" fmla="*/ 93 h 93"/>
                <a:gd name="T4" fmla="*/ 0 w 88"/>
                <a:gd name="T5" fmla="*/ 43 h 93"/>
                <a:gd name="T6" fmla="*/ 48 w 88"/>
                <a:gd name="T7" fmla="*/ 0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93"/>
                <a:gd name="T14" fmla="*/ 88 w 88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93">
                  <a:moveTo>
                    <a:pt x="48" y="0"/>
                  </a:moveTo>
                  <a:lnTo>
                    <a:pt x="88" y="93"/>
                  </a:lnTo>
                  <a:lnTo>
                    <a:pt x="0" y="4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8" name="Rectangle 148"/>
            <p:cNvSpPr>
              <a:spLocks noChangeArrowheads="1"/>
            </p:cNvSpPr>
            <p:nvPr/>
          </p:nvSpPr>
          <p:spPr bwMode="auto">
            <a:xfrm>
              <a:off x="986" y="3015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abc</a:t>
              </a:r>
              <a:endParaRPr lang="en-US" altLang="en-US"/>
            </a:p>
          </p:txBody>
        </p:sp>
        <p:sp>
          <p:nvSpPr>
            <p:cNvPr id="41109" name="Rectangle 149"/>
            <p:cNvSpPr>
              <a:spLocks noChangeArrowheads="1"/>
            </p:cNvSpPr>
            <p:nvPr/>
          </p:nvSpPr>
          <p:spPr bwMode="auto">
            <a:xfrm>
              <a:off x="1761" y="331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acb</a:t>
              </a:r>
              <a:endParaRPr lang="en-US" altLang="en-US"/>
            </a:p>
          </p:txBody>
        </p:sp>
        <p:sp>
          <p:nvSpPr>
            <p:cNvPr id="41110" name="Rectangle 150"/>
            <p:cNvSpPr>
              <a:spLocks noChangeArrowheads="1"/>
            </p:cNvSpPr>
            <p:nvPr/>
          </p:nvSpPr>
          <p:spPr bwMode="auto">
            <a:xfrm>
              <a:off x="2477" y="300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bac</a:t>
              </a:r>
              <a:endParaRPr lang="en-US" altLang="en-US"/>
            </a:p>
          </p:txBody>
        </p:sp>
        <p:sp>
          <p:nvSpPr>
            <p:cNvPr id="41111" name="Rectangle 151"/>
            <p:cNvSpPr>
              <a:spLocks noChangeArrowheads="1"/>
            </p:cNvSpPr>
            <p:nvPr/>
          </p:nvSpPr>
          <p:spPr bwMode="auto">
            <a:xfrm>
              <a:off x="3252" y="3325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bca</a:t>
              </a:r>
              <a:endParaRPr lang="en-US" altLang="en-US"/>
            </a:p>
          </p:txBody>
        </p:sp>
        <p:sp>
          <p:nvSpPr>
            <p:cNvPr id="41112" name="Rectangle 152"/>
            <p:cNvSpPr>
              <a:spLocks noChangeArrowheads="1"/>
            </p:cNvSpPr>
            <p:nvPr/>
          </p:nvSpPr>
          <p:spPr bwMode="auto">
            <a:xfrm>
              <a:off x="3994" y="300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cab</a:t>
              </a:r>
              <a:endParaRPr lang="en-US" altLang="en-US"/>
            </a:p>
          </p:txBody>
        </p:sp>
        <p:sp>
          <p:nvSpPr>
            <p:cNvPr id="41113" name="Rectangle 153"/>
            <p:cNvSpPr>
              <a:spLocks noChangeArrowheads="1"/>
            </p:cNvSpPr>
            <p:nvPr/>
          </p:nvSpPr>
          <p:spPr bwMode="auto">
            <a:xfrm>
              <a:off x="4801" y="3318"/>
              <a:ext cx="213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FF"/>
                  </a:solidFill>
                  <a:latin typeface="Arial" panose="020B0604020202020204" pitchFamily="34" charset="0"/>
                </a:rPr>
                <a:t>cba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4789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924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Recursive binary search is an example of divide-and-conquer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Idea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Divide the bigger problem into smaller problems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Solve each smaller problem separately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If smaller problem still too big, then solve its 	divisions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	Continue process until smaller problem is a base 	case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DaC</a:t>
            </a:r>
            <a:r>
              <a:rPr lang="en-US" sz="2400" dirty="0"/>
              <a:t> can be used with recursion as well as non recursion</a:t>
            </a:r>
          </a:p>
        </p:txBody>
      </p:sp>
    </p:spTree>
    <p:extLst>
      <p:ext uri="{BB962C8B-B14F-4D97-AF65-F5344CB8AC3E}">
        <p14:creationId xmlns:p14="http://schemas.microsoft.com/office/powerpoint/2010/main" val="4079253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6046"/>
            <a:ext cx="80772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GB" sz="2800" dirty="0"/>
              <a:t> Invented by Edouard Lucas in 1883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Three towers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64 gold disks (decreasing sizes) placed on the first tower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 disks must be moved from the Source tower to the Destination Tower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Larger disks can not be placed on top of smaller disks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third tower can be used to temporarily hold disks</a:t>
            </a:r>
          </a:p>
        </p:txBody>
      </p:sp>
    </p:spTree>
    <p:extLst>
      <p:ext uri="{BB962C8B-B14F-4D97-AF65-F5344CB8AC3E}">
        <p14:creationId xmlns:p14="http://schemas.microsoft.com/office/powerpoint/2010/main" val="236352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38200" y="2514600"/>
            <a:ext cx="2057400" cy="2209800"/>
            <a:chOff x="528" y="2496"/>
            <a:chExt cx="1296" cy="1392"/>
          </a:xfrm>
        </p:grpSpPr>
        <p:sp>
          <p:nvSpPr>
            <p:cNvPr id="2051" name="Rectangle 3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581400" y="2514600"/>
            <a:ext cx="2057400" cy="2209800"/>
            <a:chOff x="2256" y="2496"/>
            <a:chExt cx="1296" cy="1392"/>
          </a:xfrm>
        </p:grpSpPr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248400" y="2514600"/>
            <a:ext cx="2057400" cy="2209800"/>
            <a:chOff x="3936" y="2496"/>
            <a:chExt cx="1296" cy="1392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7" name="Oval 9"/>
          <p:cNvSpPr>
            <a:spLocks noChangeArrowheads="1"/>
          </p:cNvSpPr>
          <p:nvPr/>
        </p:nvSpPr>
        <p:spPr bwMode="auto">
          <a:xfrm>
            <a:off x="1019175" y="39624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Oval 10"/>
          <p:cNvSpPr>
            <a:spLocks noChangeArrowheads="1"/>
          </p:cNvSpPr>
          <p:nvPr/>
        </p:nvSpPr>
        <p:spPr bwMode="auto">
          <a:xfrm>
            <a:off x="1295400" y="35052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Oval 14"/>
          <p:cNvSpPr>
            <a:spLocks noChangeArrowheads="1"/>
          </p:cNvSpPr>
          <p:nvPr/>
        </p:nvSpPr>
        <p:spPr bwMode="auto">
          <a:xfrm>
            <a:off x="1552575" y="30480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52575" y="5181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67200" y="5181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8500" y="518159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I</a:t>
            </a:r>
          </a:p>
        </p:txBody>
      </p:sp>
    </p:spTree>
    <p:extLst>
      <p:ext uri="{BB962C8B-B14F-4D97-AF65-F5344CB8AC3E}">
        <p14:creationId xmlns:p14="http://schemas.microsoft.com/office/powerpoint/2010/main" val="426895234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90600" y="2209800"/>
            <a:ext cx="2057400" cy="2209800"/>
            <a:chOff x="528" y="2496"/>
            <a:chExt cx="1296" cy="1392"/>
          </a:xfrm>
        </p:grpSpPr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733800" y="2209800"/>
            <a:ext cx="2057400" cy="2209800"/>
            <a:chOff x="2256" y="2496"/>
            <a:chExt cx="1296" cy="1392"/>
          </a:xfrm>
        </p:grpSpPr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6400800" y="2209800"/>
            <a:ext cx="2057400" cy="2209800"/>
            <a:chOff x="3936" y="2496"/>
            <a:chExt cx="1296" cy="1392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1171575" y="36576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1447800" y="32004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4452938" y="3733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52575" y="48723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67200" y="48723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8500" y="4872334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I</a:t>
            </a:r>
          </a:p>
        </p:txBody>
      </p:sp>
    </p:spTree>
    <p:extLst>
      <p:ext uri="{BB962C8B-B14F-4D97-AF65-F5344CB8AC3E}">
        <p14:creationId xmlns:p14="http://schemas.microsoft.com/office/powerpoint/2010/main" val="572048262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838200" y="2286000"/>
            <a:ext cx="2057400" cy="2209800"/>
            <a:chOff x="528" y="2496"/>
            <a:chExt cx="1296" cy="1392"/>
          </a:xfrm>
        </p:grpSpPr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581400" y="2286000"/>
            <a:ext cx="2057400" cy="2209800"/>
            <a:chOff x="2256" y="2496"/>
            <a:chExt cx="1296" cy="1392"/>
          </a:xfrm>
        </p:grpSpPr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6248400" y="2286000"/>
            <a:ext cx="2057400" cy="2209800"/>
            <a:chOff x="3936" y="2496"/>
            <a:chExt cx="1296" cy="1392"/>
          </a:xfrm>
        </p:grpSpPr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1019175" y="37338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6705600" y="3810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4300538" y="38100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52575" y="48768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67200" y="48768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8500" y="4876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I</a:t>
            </a:r>
          </a:p>
        </p:txBody>
      </p:sp>
    </p:spTree>
    <p:extLst>
      <p:ext uri="{BB962C8B-B14F-4D97-AF65-F5344CB8AC3E}">
        <p14:creationId xmlns:p14="http://schemas.microsoft.com/office/powerpoint/2010/main" val="11641630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and Methods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When you run a program, the computer creates a stack for you.</a:t>
            </a:r>
          </a:p>
          <a:p>
            <a:r>
              <a:rPr lang="en-US" sz="2600" dirty="0"/>
              <a:t>Each time you invoke a method, the method is placed on top of the stack.</a:t>
            </a:r>
          </a:p>
          <a:p>
            <a:r>
              <a:rPr lang="en-US" sz="2600" dirty="0"/>
              <a:t>When the method returns or exits, the method is popped off the stack.</a:t>
            </a:r>
          </a:p>
          <a:p>
            <a:r>
              <a:rPr lang="en-US" sz="2600" dirty="0"/>
              <a:t>The diagram on the next page shows a sample stack for a simple program.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838200" y="1905000"/>
            <a:ext cx="2057400" cy="2209800"/>
            <a:chOff x="528" y="2496"/>
            <a:chExt cx="1296" cy="1392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581400" y="1905000"/>
            <a:ext cx="2057400" cy="2209800"/>
            <a:chOff x="2256" y="2496"/>
            <a:chExt cx="1296" cy="1392"/>
          </a:xfrm>
        </p:grpSpPr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6248400" y="1905000"/>
            <a:ext cx="2057400" cy="2209800"/>
            <a:chOff x="3936" y="2496"/>
            <a:chExt cx="1296" cy="1392"/>
          </a:xfrm>
        </p:grpSpPr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1019175" y="33528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705600" y="3429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967538" y="29718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52575" y="45720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67200" y="45720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8500" y="4572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I</a:t>
            </a:r>
          </a:p>
        </p:txBody>
      </p:sp>
    </p:spTree>
    <p:extLst>
      <p:ext uri="{BB962C8B-B14F-4D97-AF65-F5344CB8AC3E}">
        <p14:creationId xmlns:p14="http://schemas.microsoft.com/office/powerpoint/2010/main" val="283066174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838200" y="2209800"/>
            <a:ext cx="2057400" cy="2209800"/>
            <a:chOff x="528" y="2496"/>
            <a:chExt cx="1296" cy="1392"/>
          </a:xfrm>
        </p:grpSpPr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581400" y="2209800"/>
            <a:ext cx="2057400" cy="2209800"/>
            <a:chOff x="2256" y="2496"/>
            <a:chExt cx="1296" cy="1392"/>
          </a:xfrm>
        </p:grpSpPr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6248400" y="2209800"/>
            <a:ext cx="2057400" cy="2209800"/>
            <a:chOff x="3936" y="2496"/>
            <a:chExt cx="1296" cy="1392"/>
          </a:xfrm>
        </p:grpSpPr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3767138" y="36576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6705600" y="37338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6967538" y="32766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52575" y="48768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67200" y="48768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8500" y="4876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I</a:t>
            </a:r>
          </a:p>
        </p:txBody>
      </p:sp>
    </p:spTree>
    <p:extLst>
      <p:ext uri="{BB962C8B-B14F-4D97-AF65-F5344CB8AC3E}">
        <p14:creationId xmlns:p14="http://schemas.microsoft.com/office/powerpoint/2010/main" val="1347074505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838200" y="1905000"/>
            <a:ext cx="2057400" cy="2209800"/>
            <a:chOff x="528" y="2496"/>
            <a:chExt cx="1296" cy="1392"/>
          </a:xfrm>
        </p:grpSpPr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581400" y="1905000"/>
            <a:ext cx="2057400" cy="2209800"/>
            <a:chOff x="2256" y="2496"/>
            <a:chExt cx="1296" cy="1392"/>
          </a:xfrm>
        </p:grpSpPr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6248400" y="1905000"/>
            <a:ext cx="2057400" cy="2209800"/>
            <a:chOff x="3936" y="2496"/>
            <a:chExt cx="1296" cy="1392"/>
          </a:xfrm>
        </p:grpSpPr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3767138" y="33528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6705600" y="34290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1566863" y="34147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52575" y="45720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67200" y="45720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8500" y="4572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I</a:t>
            </a:r>
          </a:p>
        </p:txBody>
      </p:sp>
    </p:spTree>
    <p:extLst>
      <p:ext uri="{BB962C8B-B14F-4D97-AF65-F5344CB8AC3E}">
        <p14:creationId xmlns:p14="http://schemas.microsoft.com/office/powerpoint/2010/main" val="5370041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838200" y="1905000"/>
            <a:ext cx="2057400" cy="2209800"/>
            <a:chOff x="528" y="2496"/>
            <a:chExt cx="1296" cy="1392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581400" y="1905000"/>
            <a:ext cx="2057400" cy="2209800"/>
            <a:chOff x="2256" y="2496"/>
            <a:chExt cx="1296" cy="1392"/>
          </a:xfrm>
        </p:grpSpPr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6248400" y="1905000"/>
            <a:ext cx="2057400" cy="2209800"/>
            <a:chOff x="3936" y="2496"/>
            <a:chExt cx="1296" cy="1392"/>
          </a:xfrm>
        </p:grpSpPr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767138" y="33528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4038600" y="28956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1566863" y="3414713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52575" y="45720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67200" y="45720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8500" y="4572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I</a:t>
            </a:r>
          </a:p>
        </p:txBody>
      </p:sp>
    </p:spTree>
    <p:extLst>
      <p:ext uri="{BB962C8B-B14F-4D97-AF65-F5344CB8AC3E}">
        <p14:creationId xmlns:p14="http://schemas.microsoft.com/office/powerpoint/2010/main" val="2014308774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Towers of Hanoi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838200" y="1905000"/>
            <a:ext cx="2057400" cy="2209800"/>
            <a:chOff x="528" y="2496"/>
            <a:chExt cx="1296" cy="1392"/>
          </a:xfrm>
        </p:grpSpPr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528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1152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581400" y="1905000"/>
            <a:ext cx="2057400" cy="2209800"/>
            <a:chOff x="2256" y="2496"/>
            <a:chExt cx="1296" cy="1392"/>
          </a:xfrm>
        </p:grpSpPr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225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288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6248400" y="1905000"/>
            <a:ext cx="2057400" cy="2209800"/>
            <a:chOff x="3936" y="2496"/>
            <a:chExt cx="1296" cy="1392"/>
          </a:xfrm>
        </p:grpSpPr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1296" cy="1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4560" y="2496"/>
              <a:ext cx="96" cy="12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767138" y="3352800"/>
            <a:ext cx="1752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4038600" y="2895600"/>
            <a:ext cx="12192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4310063" y="2438400"/>
            <a:ext cx="6858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52575" y="45720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67200" y="457200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8500" y="4572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I</a:t>
            </a:r>
          </a:p>
        </p:txBody>
      </p:sp>
    </p:spTree>
    <p:extLst>
      <p:ext uri="{BB962C8B-B14F-4D97-AF65-F5344CB8AC3E}">
        <p14:creationId xmlns:p14="http://schemas.microsoft.com/office/powerpoint/2010/main" val="1483046066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ToH – Recursive Solution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Model</a:t>
            </a:r>
          </a:p>
          <a:p>
            <a:pPr marL="834390" lvl="1" indent="-514350">
              <a:lnSpc>
                <a:spcPct val="80000"/>
              </a:lnSpc>
            </a:pPr>
            <a:r>
              <a:rPr lang="en-US" sz="2500" dirty="0"/>
              <a:t>Source tower S</a:t>
            </a:r>
          </a:p>
          <a:p>
            <a:pPr marL="834390" lvl="1" indent="-514350">
              <a:lnSpc>
                <a:spcPct val="80000"/>
              </a:lnSpc>
            </a:pPr>
            <a:r>
              <a:rPr lang="en-US" sz="2500" dirty="0"/>
              <a:t>Intermediate tower I</a:t>
            </a:r>
          </a:p>
          <a:p>
            <a:pPr marL="834390" lvl="1" indent="-514350">
              <a:lnSpc>
                <a:spcPct val="80000"/>
              </a:lnSpc>
            </a:pPr>
            <a:r>
              <a:rPr lang="en-US" sz="2500" dirty="0"/>
              <a:t>Destination tower D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Assume n disks on S</a:t>
            </a:r>
          </a:p>
          <a:p>
            <a:pPr marL="929640" lvl="1" indent="-609600">
              <a:lnSpc>
                <a:spcPct val="80000"/>
              </a:lnSpc>
              <a:buFont typeface="Wingdings" charset="0"/>
              <a:buAutoNum type="arabicPeriod"/>
            </a:pPr>
            <a:r>
              <a:rPr lang="en-US" sz="2500" dirty="0"/>
              <a:t>Move subtree (top n-1) disks from S to I</a:t>
            </a:r>
          </a:p>
          <a:p>
            <a:pPr marL="929640" lvl="1" indent="-609600">
              <a:lnSpc>
                <a:spcPct val="80000"/>
              </a:lnSpc>
              <a:buFont typeface="Wingdings" charset="0"/>
              <a:buAutoNum type="arabicPeriod"/>
            </a:pPr>
            <a:r>
              <a:rPr lang="en-US" sz="2500" dirty="0"/>
              <a:t>Move the remaining (largest) disk from S to D</a:t>
            </a:r>
          </a:p>
          <a:p>
            <a:pPr marL="929640" lvl="1" indent="-609600">
              <a:lnSpc>
                <a:spcPct val="80000"/>
              </a:lnSpc>
              <a:buFont typeface="Wingdings" charset="0"/>
              <a:buAutoNum type="arabicPeriod"/>
            </a:pPr>
            <a:r>
              <a:rPr lang="en-US" sz="2500" dirty="0"/>
              <a:t>Move the subtree from I to 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124200" y="6248400"/>
            <a:ext cx="2895600" cy="457200"/>
          </a:xfrm>
        </p:spPr>
        <p:txBody>
          <a:bodyPr>
            <a:normAutofit/>
          </a:bodyPr>
          <a:lstStyle/>
          <a:p>
            <a:fld id="{F0C94032-CD4C-4C25-B0C2-CEC720522D92}" type="slidenum">
              <a:rPr kumimoji="0" lang="en-US" smtClean="0"/>
              <a:pPr/>
              <a:t>65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66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ToH</a:t>
            </a:r>
            <a:r>
              <a:rPr lang="en-US" sz="3200" dirty="0"/>
              <a:t> – Recursive Solution </a:t>
            </a:r>
            <a:r>
              <a:rPr lang="en-US" sz="3200" dirty="0">
                <a:solidFill>
                  <a:srgbClr val="2C61F6"/>
                </a:solidFill>
              </a:rPr>
              <a:t>(Moving disks from Tower A (Source) to C (Destination))</a:t>
            </a:r>
          </a:p>
        </p:txBody>
      </p:sp>
      <p:pic>
        <p:nvPicPr>
          <p:cNvPr id="2" name="Picture 1" descr="hanoi-recursion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08856"/>
            <a:ext cx="4431900" cy="496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391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ToH – Recursive Algorithm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err="1"/>
              <a:t>def</a:t>
            </a:r>
            <a:r>
              <a:rPr lang="en-US" sz="2800" dirty="0"/>
              <a:t> Hanoi(</a:t>
            </a:r>
            <a:r>
              <a:rPr lang="en-US" sz="2800" dirty="0" err="1"/>
              <a:t>topN</a:t>
            </a:r>
            <a:r>
              <a:rPr lang="en-US" sz="2800" dirty="0"/>
              <a:t>, from, inter, to):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if </a:t>
            </a:r>
            <a:r>
              <a:rPr lang="en-US" sz="2800" dirty="0" err="1"/>
              <a:t>topN</a:t>
            </a:r>
            <a:r>
              <a:rPr lang="en-US" sz="2800" dirty="0"/>
              <a:t> == 1:  </a:t>
            </a:r>
            <a:r>
              <a:rPr lang="en-US" sz="2800" i="1" dirty="0">
                <a:solidFill>
                  <a:schemeClr val="accent2"/>
                </a:solidFill>
              </a:rPr>
              <a:t>// base case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   Move(1, from, to);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else:  </a:t>
            </a:r>
            <a:r>
              <a:rPr lang="en-US" sz="2800" i="1" dirty="0">
                <a:solidFill>
                  <a:srgbClr val="7F9880"/>
                </a:solidFill>
              </a:rPr>
              <a:t>// recursion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   Hanoi(topN-1, from, to, inter); </a:t>
            </a:r>
            <a:r>
              <a:rPr lang="en-US" sz="2800" i="1" dirty="0">
                <a:solidFill>
                  <a:srgbClr val="7F9880"/>
                </a:solidFill>
              </a:rPr>
              <a:t>// from </a:t>
            </a:r>
            <a:r>
              <a:rPr lang="en-US" sz="2800" i="1" dirty="0">
                <a:solidFill>
                  <a:srgbClr val="7F9880"/>
                </a:solidFill>
                <a:sym typeface="Wingdings"/>
              </a:rPr>
              <a:t> 	inter</a:t>
            </a:r>
            <a:endParaRPr lang="en-US" sz="2800" i="1" dirty="0">
              <a:solidFill>
                <a:srgbClr val="7F98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   Move(</a:t>
            </a:r>
            <a:r>
              <a:rPr lang="en-US" sz="2800" dirty="0" err="1"/>
              <a:t>topN</a:t>
            </a:r>
            <a:r>
              <a:rPr lang="en-US" sz="2800" dirty="0"/>
              <a:t>, from, to);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   Hanoi(topN-1, inter, from, to); </a:t>
            </a:r>
            <a:r>
              <a:rPr lang="en-US" sz="2800" i="1" dirty="0">
                <a:solidFill>
                  <a:srgbClr val="7F9880"/>
                </a:solidFill>
              </a:rPr>
              <a:t>// inter </a:t>
            </a:r>
            <a:r>
              <a:rPr lang="en-US" sz="2800" i="1" dirty="0">
                <a:solidFill>
                  <a:srgbClr val="7F9880"/>
                </a:solidFill>
                <a:sym typeface="Wingdings"/>
              </a:rPr>
              <a:t> to</a:t>
            </a:r>
            <a:endParaRPr lang="en-US" sz="2800" i="1" dirty="0">
              <a:solidFill>
                <a:srgbClr val="7F988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503834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90" y="31531"/>
            <a:ext cx="8001000" cy="1143000"/>
          </a:xfrm>
        </p:spPr>
        <p:txBody>
          <a:bodyPr/>
          <a:lstStyle/>
          <a:p>
            <a:r>
              <a:rPr lang="en-US" dirty="0"/>
              <a:t>Runtime of Recursive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complete in-class exercise in </a:t>
            </a:r>
            <a:r>
              <a:rPr lang="en-US" dirty="0" err="1"/>
              <a:t>Gradescope</a:t>
            </a:r>
            <a:r>
              <a:rPr lang="en-US" dirty="0"/>
              <a:t> and submit your answers</a:t>
            </a:r>
          </a:p>
          <a:p>
            <a:pPr marL="0" indent="0">
              <a:buNone/>
            </a:pPr>
            <a:r>
              <a:rPr lang="en-US" dirty="0"/>
              <a:t>def recursiveFun1(n):</a:t>
            </a:r>
          </a:p>
          <a:p>
            <a:pPr marL="0" indent="0">
              <a:buNone/>
            </a:pPr>
            <a:r>
              <a:rPr lang="en-US" dirty="0"/>
              <a:t>	if n&lt;=0:</a:t>
            </a:r>
          </a:p>
          <a:p>
            <a:pPr marL="0" indent="0">
              <a:buNone/>
            </a:pPr>
            <a:r>
              <a:rPr lang="en-US" dirty="0"/>
              <a:t>		return 1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return 1+recursiveFun1(n-1)</a:t>
            </a:r>
          </a:p>
        </p:txBody>
      </p:sp>
    </p:spTree>
    <p:extLst>
      <p:ext uri="{BB962C8B-B14F-4D97-AF65-F5344CB8AC3E}">
        <p14:creationId xmlns:p14="http://schemas.microsoft.com/office/powerpoint/2010/main" val="26240651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90" y="31531"/>
            <a:ext cx="8001000" cy="1143000"/>
          </a:xfrm>
        </p:spPr>
        <p:txBody>
          <a:bodyPr/>
          <a:lstStyle/>
          <a:p>
            <a:r>
              <a:rPr lang="en-US" dirty="0"/>
              <a:t>Runtime of Recursive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recursiveFun2(n):</a:t>
            </a:r>
          </a:p>
          <a:p>
            <a:pPr marL="0" indent="0">
              <a:buNone/>
            </a:pPr>
            <a:r>
              <a:rPr lang="en-US" dirty="0"/>
              <a:t>	if n&lt;=0:</a:t>
            </a:r>
          </a:p>
          <a:p>
            <a:pPr marL="0" indent="0">
              <a:buNone/>
            </a:pPr>
            <a:r>
              <a:rPr lang="en-US" dirty="0"/>
              <a:t>		return 1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return 1+recursiveFun2(n-5)</a:t>
            </a:r>
          </a:p>
        </p:txBody>
      </p:sp>
    </p:spTree>
    <p:extLst>
      <p:ext uri="{BB962C8B-B14F-4D97-AF65-F5344CB8AC3E}">
        <p14:creationId xmlns:p14="http://schemas.microsoft.com/office/powerpoint/2010/main" val="209621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and Methods</a:t>
            </a:r>
          </a:p>
        </p:txBody>
      </p:sp>
      <p:sp>
        <p:nvSpPr>
          <p:cNvPr id="233476" name="Line 4"/>
          <p:cNvSpPr>
            <a:spLocks noChangeShapeType="1"/>
          </p:cNvSpPr>
          <p:nvPr/>
        </p:nvSpPr>
        <p:spPr bwMode="auto">
          <a:xfrm>
            <a:off x="1082675" y="2547937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77" name="Line 5"/>
          <p:cNvSpPr>
            <a:spLocks noChangeShapeType="1"/>
          </p:cNvSpPr>
          <p:nvPr/>
        </p:nvSpPr>
        <p:spPr bwMode="auto">
          <a:xfrm>
            <a:off x="1082675" y="4605337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78" name="Line 6"/>
          <p:cNvSpPr>
            <a:spLocks noChangeShapeType="1"/>
          </p:cNvSpPr>
          <p:nvPr/>
        </p:nvSpPr>
        <p:spPr bwMode="auto">
          <a:xfrm flipV="1">
            <a:off x="1997075" y="2547937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1066800" y="4768850"/>
            <a:ext cx="1247775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Time: 0</a:t>
            </a:r>
          </a:p>
          <a:p>
            <a:r>
              <a:rPr lang="en-US" sz="1400" b="1"/>
              <a:t>Empty Stack</a:t>
            </a:r>
          </a:p>
        </p:txBody>
      </p:sp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2593975" y="2547937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2593975" y="4605337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2" name="Line 10"/>
          <p:cNvSpPr>
            <a:spLocks noChangeShapeType="1"/>
          </p:cNvSpPr>
          <p:nvPr/>
        </p:nvSpPr>
        <p:spPr bwMode="auto">
          <a:xfrm flipV="1">
            <a:off x="3521075" y="2547937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2578100" y="4768850"/>
            <a:ext cx="13081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1:</a:t>
            </a:r>
          </a:p>
          <a:p>
            <a:r>
              <a:rPr lang="en-US" sz="1400" b="1"/>
              <a:t>Push:  main()</a:t>
            </a: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606675" y="4291012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3485" name="Line 13"/>
          <p:cNvSpPr>
            <a:spLocks noChangeShapeType="1"/>
          </p:cNvSpPr>
          <p:nvPr/>
        </p:nvSpPr>
        <p:spPr bwMode="auto">
          <a:xfrm>
            <a:off x="3936025" y="2547937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6" name="Line 14"/>
          <p:cNvSpPr>
            <a:spLocks noChangeShapeType="1"/>
          </p:cNvSpPr>
          <p:nvPr/>
        </p:nvSpPr>
        <p:spPr bwMode="auto">
          <a:xfrm>
            <a:off x="3942987" y="4594224"/>
            <a:ext cx="1142081" cy="870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33487" name="Line 15"/>
          <p:cNvSpPr>
            <a:spLocks noChangeShapeType="1"/>
          </p:cNvSpPr>
          <p:nvPr/>
        </p:nvSpPr>
        <p:spPr bwMode="auto">
          <a:xfrm flipV="1">
            <a:off x="5078412" y="2547937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88" name="Text Box 16"/>
          <p:cNvSpPr txBox="1">
            <a:spLocks noChangeArrowheads="1"/>
          </p:cNvSpPr>
          <p:nvPr/>
        </p:nvSpPr>
        <p:spPr bwMode="auto">
          <a:xfrm>
            <a:off x="4017963" y="4768850"/>
            <a:ext cx="1474787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Time 2:</a:t>
            </a:r>
          </a:p>
          <a:p>
            <a:r>
              <a:rPr lang="en-US" sz="1400" b="1" dirty="0"/>
              <a:t>Push:  square()</a:t>
            </a:r>
          </a:p>
        </p:txBody>
      </p:sp>
      <p:sp>
        <p:nvSpPr>
          <p:cNvPr id="233489" name="Rectangle 17"/>
          <p:cNvSpPr>
            <a:spLocks noChangeArrowheads="1"/>
          </p:cNvSpPr>
          <p:nvPr/>
        </p:nvSpPr>
        <p:spPr bwMode="auto">
          <a:xfrm>
            <a:off x="3935720" y="4284043"/>
            <a:ext cx="1149348" cy="30777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400" b="1" dirty="0"/>
              <a:t>main()</a:t>
            </a:r>
          </a:p>
        </p:txBody>
      </p:sp>
      <p:sp>
        <p:nvSpPr>
          <p:cNvPr id="233490" name="Rectangle 18"/>
          <p:cNvSpPr>
            <a:spLocks noChangeArrowheads="1"/>
          </p:cNvSpPr>
          <p:nvPr/>
        </p:nvSpPr>
        <p:spPr bwMode="auto">
          <a:xfrm>
            <a:off x="3936025" y="3962282"/>
            <a:ext cx="1149348" cy="30777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400" b="1" dirty="0"/>
              <a:t>square()</a:t>
            </a:r>
          </a:p>
        </p:txBody>
      </p:sp>
      <p:sp>
        <p:nvSpPr>
          <p:cNvPr id="233491" name="Line 19"/>
          <p:cNvSpPr>
            <a:spLocks noChangeShapeType="1"/>
          </p:cNvSpPr>
          <p:nvPr/>
        </p:nvSpPr>
        <p:spPr bwMode="auto">
          <a:xfrm>
            <a:off x="5502275" y="2536825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2" name="Line 20"/>
          <p:cNvSpPr>
            <a:spLocks noChangeShapeType="1"/>
          </p:cNvSpPr>
          <p:nvPr/>
        </p:nvSpPr>
        <p:spPr bwMode="auto">
          <a:xfrm>
            <a:off x="5502275" y="4594225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3" name="Line 21"/>
          <p:cNvSpPr>
            <a:spLocks noChangeShapeType="1"/>
          </p:cNvSpPr>
          <p:nvPr/>
        </p:nvSpPr>
        <p:spPr bwMode="auto">
          <a:xfrm flipV="1">
            <a:off x="6429375" y="2536825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5486400" y="4757737"/>
            <a:ext cx="1490663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3:</a:t>
            </a:r>
          </a:p>
          <a:p>
            <a:r>
              <a:rPr lang="en-US" sz="1400" b="1"/>
              <a:t>Pop:  square()</a:t>
            </a:r>
          </a:p>
          <a:p>
            <a:r>
              <a:rPr lang="en-US" sz="1400" b="1"/>
              <a:t>returns a value.</a:t>
            </a:r>
          </a:p>
          <a:p>
            <a:r>
              <a:rPr lang="en-US" sz="1400" b="1"/>
              <a:t>method exits.</a:t>
            </a:r>
          </a:p>
        </p:txBody>
      </p:sp>
      <p:sp>
        <p:nvSpPr>
          <p:cNvPr id="233495" name="Rectangle 23"/>
          <p:cNvSpPr>
            <a:spLocks noChangeArrowheads="1"/>
          </p:cNvSpPr>
          <p:nvPr/>
        </p:nvSpPr>
        <p:spPr bwMode="auto">
          <a:xfrm>
            <a:off x="5514975" y="4279900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 b="1"/>
              <a:t>main()</a:t>
            </a:r>
          </a:p>
        </p:txBody>
      </p:sp>
      <p:sp>
        <p:nvSpPr>
          <p:cNvPr id="233496" name="Line 24"/>
          <p:cNvSpPr>
            <a:spLocks noChangeShapeType="1"/>
          </p:cNvSpPr>
          <p:nvPr/>
        </p:nvSpPr>
        <p:spPr bwMode="auto">
          <a:xfrm>
            <a:off x="7059613" y="2497137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7" name="Line 25"/>
          <p:cNvSpPr>
            <a:spLocks noChangeShapeType="1"/>
          </p:cNvSpPr>
          <p:nvPr/>
        </p:nvSpPr>
        <p:spPr bwMode="auto">
          <a:xfrm>
            <a:off x="7059613" y="4554537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8" name="Line 26"/>
          <p:cNvSpPr>
            <a:spLocks noChangeShapeType="1"/>
          </p:cNvSpPr>
          <p:nvPr/>
        </p:nvSpPr>
        <p:spPr bwMode="auto">
          <a:xfrm flipV="1">
            <a:off x="7986713" y="2497137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3499" name="Text Box 27"/>
          <p:cNvSpPr txBox="1">
            <a:spLocks noChangeArrowheads="1"/>
          </p:cNvSpPr>
          <p:nvPr/>
        </p:nvSpPr>
        <p:spPr bwMode="auto">
          <a:xfrm>
            <a:off x="7043738" y="4718050"/>
            <a:ext cx="1490662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/>
              <a:t>Time 4:</a:t>
            </a:r>
          </a:p>
          <a:p>
            <a:r>
              <a:rPr lang="en-US" sz="1400" b="1"/>
              <a:t>Pop:  main()</a:t>
            </a:r>
          </a:p>
          <a:p>
            <a:r>
              <a:rPr lang="en-US" sz="1400" b="1"/>
              <a:t>returns a value.</a:t>
            </a:r>
          </a:p>
          <a:p>
            <a:r>
              <a:rPr lang="en-US" sz="1400" b="1"/>
              <a:t>method exits.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90" y="31531"/>
            <a:ext cx="8001000" cy="1143000"/>
          </a:xfrm>
        </p:spPr>
        <p:txBody>
          <a:bodyPr/>
          <a:lstStyle/>
          <a:p>
            <a:r>
              <a:rPr lang="en-US" dirty="0"/>
              <a:t>Runtime of Recursive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recursiveFun3(n):</a:t>
            </a:r>
          </a:p>
          <a:p>
            <a:pPr marL="0" indent="0">
              <a:buNone/>
            </a:pPr>
            <a:r>
              <a:rPr lang="en-US" dirty="0"/>
              <a:t>	if n&lt;=0:</a:t>
            </a:r>
          </a:p>
          <a:p>
            <a:pPr marL="0" indent="0">
              <a:buNone/>
            </a:pPr>
            <a:r>
              <a:rPr lang="en-US" dirty="0"/>
              <a:t>		return 1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return 1+recursiveFun3(n//5)</a:t>
            </a:r>
          </a:p>
        </p:txBody>
      </p:sp>
    </p:spTree>
    <p:extLst>
      <p:ext uri="{BB962C8B-B14F-4D97-AF65-F5344CB8AC3E}">
        <p14:creationId xmlns:p14="http://schemas.microsoft.com/office/powerpoint/2010/main" val="42469345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90" y="31531"/>
            <a:ext cx="8001000" cy="1143000"/>
          </a:xfrm>
        </p:spPr>
        <p:txBody>
          <a:bodyPr/>
          <a:lstStyle/>
          <a:p>
            <a:r>
              <a:rPr lang="en-US" dirty="0"/>
              <a:t>Runtime of Recursive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recursiveFun4(</a:t>
            </a:r>
            <a:r>
              <a:rPr lang="en-US" dirty="0" err="1"/>
              <a:t>n,m,o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if n&lt;=0:</a:t>
            </a:r>
          </a:p>
          <a:p>
            <a:pPr marL="0" indent="0">
              <a:buNone/>
            </a:pPr>
            <a:r>
              <a:rPr lang="en-US" dirty="0"/>
              <a:t>		print(</a:t>
            </a:r>
            <a:r>
              <a:rPr lang="en-US" dirty="0" err="1"/>
              <a:t>m,”,”,o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recursiveFun4(n-1,m+1,o)</a:t>
            </a:r>
          </a:p>
          <a:p>
            <a:pPr marL="0" indent="0">
              <a:buNone/>
            </a:pPr>
            <a:r>
              <a:rPr lang="en-US" dirty="0"/>
              <a:t>		recursiveFun4(n-1,m,o+1)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424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90" y="31531"/>
            <a:ext cx="8001000" cy="1143000"/>
          </a:xfrm>
        </p:spPr>
        <p:txBody>
          <a:bodyPr/>
          <a:lstStyle/>
          <a:p>
            <a:r>
              <a:rPr lang="en-US" dirty="0"/>
              <a:t>Runtime of Recursive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0" y="17526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recursiveFun5(n):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range(0,n,2):</a:t>
            </a:r>
          </a:p>
          <a:p>
            <a:pPr marL="0" indent="0">
              <a:buNone/>
            </a:pPr>
            <a:r>
              <a:rPr lang="en-US" dirty="0"/>
              <a:t>		print(“hello”)</a:t>
            </a:r>
          </a:p>
          <a:p>
            <a:pPr marL="0" indent="0">
              <a:buNone/>
            </a:pPr>
            <a:r>
              <a:rPr lang="en-US" dirty="0"/>
              <a:t>	if n&lt;=0:</a:t>
            </a:r>
          </a:p>
          <a:p>
            <a:pPr marL="0" indent="0">
              <a:buNone/>
            </a:pPr>
            <a:r>
              <a:rPr lang="en-US" dirty="0"/>
              <a:t>		return 1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return 1+recursiveFun5(n-5)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426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FF768-B635-453D-9446-7D65D84A2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Supplementary materials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44927C-1C86-4C0B-A360-1C8CDD98D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209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Divide and Conquer </a:t>
            </a:r>
            <a:br>
              <a:rPr lang="en-US" dirty="0"/>
            </a:br>
            <a:r>
              <a:rPr lang="en-US" dirty="0"/>
              <a:t>Master Method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718238"/>
            <a:ext cx="7620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3818" y="1822231"/>
            <a:ext cx="400396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9837" y="5715000"/>
            <a:ext cx="772668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062571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/>
              <a:t>Practice Master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00200"/>
            <a:ext cx="3794401" cy="284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716" y="4749228"/>
            <a:ext cx="5098726" cy="53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619" y="5263635"/>
            <a:ext cx="5691601" cy="374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716" y="5649078"/>
            <a:ext cx="4150126" cy="5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287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/>
              <a:t>Practice Master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25" y="1723016"/>
            <a:ext cx="3596775" cy="145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91" y="1483783"/>
            <a:ext cx="3952501" cy="17957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038600"/>
            <a:ext cx="5059201" cy="6018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775518"/>
            <a:ext cx="5770651" cy="7301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5435254"/>
            <a:ext cx="6244951" cy="582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740" y="5924835"/>
            <a:ext cx="5849701" cy="6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839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/>
              <a:t>Practice Master Method (Can’t </a:t>
            </a:r>
            <a:r>
              <a:rPr lang="en-US"/>
              <a:t>apply always)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09807"/>
            <a:ext cx="3320100" cy="513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975" y="2578314"/>
            <a:ext cx="3201525" cy="44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531" y="4352202"/>
            <a:ext cx="7667851" cy="611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3875605"/>
            <a:ext cx="6877351" cy="4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8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and Recursion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Each time a method is called, you </a:t>
            </a:r>
            <a:r>
              <a:rPr lang="en-US" sz="2600" i="1" dirty="0"/>
              <a:t>push</a:t>
            </a:r>
            <a:r>
              <a:rPr lang="en-US" sz="2600" dirty="0"/>
              <a:t> the method on the stack.</a:t>
            </a:r>
          </a:p>
          <a:p>
            <a:r>
              <a:rPr lang="en-US" sz="2600" dirty="0"/>
              <a:t>Each time the method returns or exits, you </a:t>
            </a:r>
            <a:r>
              <a:rPr lang="en-US" sz="2600" i="1" dirty="0"/>
              <a:t>pop</a:t>
            </a:r>
            <a:r>
              <a:rPr lang="en-US" sz="2600" dirty="0"/>
              <a:t> the method off the stack.</a:t>
            </a:r>
          </a:p>
          <a:p>
            <a:r>
              <a:rPr lang="en-US" sz="2600" dirty="0"/>
              <a:t>If a method calls itself recursively, you just push another copy of the method onto the stack.</a:t>
            </a:r>
          </a:p>
          <a:p>
            <a:r>
              <a:rPr lang="en-US" sz="2600" dirty="0"/>
              <a:t>We therefore have a simple way to visualize how recursion really works.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the Simple Recursion Program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AvantGarde" pitchFamily="34" charset="0"/>
              </a:rPr>
              <a:t>Here’s the code again.  Now, that we understand stacks, we can visualize the recursion.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vantGarde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count (index):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print (index)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if index &lt; 2: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	count(index+1)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return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if __name__ == '__main__':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	count(0)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5657</TotalTime>
  <Words>5294</Words>
  <Application>Microsoft Macintosh PowerPoint</Application>
  <PresentationFormat>全屏显示(4:3)</PresentationFormat>
  <Paragraphs>1039</Paragraphs>
  <Slides>77</Slides>
  <Notes>18</Notes>
  <HiddenSlides>5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93" baseType="lpstr">
      <vt:lpstr>AvantGarde</vt:lpstr>
      <vt:lpstr>CMMI10</vt:lpstr>
      <vt:lpstr>CMR10</vt:lpstr>
      <vt:lpstr>CMSS10</vt:lpstr>
      <vt:lpstr>CMSY10</vt:lpstr>
      <vt:lpstr>CMSY8</vt:lpstr>
      <vt:lpstr>Arial</vt:lpstr>
      <vt:lpstr>Comic Sans MS</vt:lpstr>
      <vt:lpstr>Lucida Console</vt:lpstr>
      <vt:lpstr>Symbol</vt:lpstr>
      <vt:lpstr>Tahoma</vt:lpstr>
      <vt:lpstr>Times</vt:lpstr>
      <vt:lpstr>Times New Roman</vt:lpstr>
      <vt:lpstr>Wingdings</vt:lpstr>
      <vt:lpstr>Blueprint</vt:lpstr>
      <vt:lpstr>Equation</vt:lpstr>
      <vt:lpstr>Recursion</vt:lpstr>
      <vt:lpstr>Definition</vt:lpstr>
      <vt:lpstr>World’s Simplest Recursion Program</vt:lpstr>
      <vt:lpstr>Visualizing Recursion</vt:lpstr>
      <vt:lpstr>Stacks</vt:lpstr>
      <vt:lpstr>Stacks and Methods</vt:lpstr>
      <vt:lpstr>Stacks and Methods</vt:lpstr>
      <vt:lpstr>Stacks and Recursion</vt:lpstr>
      <vt:lpstr>Back to the Simple Recursion Program</vt:lpstr>
      <vt:lpstr>Stacks and Recursion in Action</vt:lpstr>
      <vt:lpstr>Recursion, Variation 1</vt:lpstr>
      <vt:lpstr>Recursion, Variation 2</vt:lpstr>
      <vt:lpstr>PowerPoint 演示文稿</vt:lpstr>
      <vt:lpstr>Recursion Example #2</vt:lpstr>
      <vt:lpstr>Determining the Output</vt:lpstr>
      <vt:lpstr>Stack Short-Hand</vt:lpstr>
      <vt:lpstr>Factorials</vt:lpstr>
      <vt:lpstr>Iterative Approach</vt:lpstr>
      <vt:lpstr>Factorials</vt:lpstr>
      <vt:lpstr>Seeing the Pattern</vt:lpstr>
      <vt:lpstr>Recursive Solution</vt:lpstr>
      <vt:lpstr>Finding the factorial of 3</vt:lpstr>
      <vt:lpstr>Recursion vs. Iteration</vt:lpstr>
      <vt:lpstr>Recursion vs. Iteration (cont.)</vt:lpstr>
      <vt:lpstr>Characteristics of a Recursive Method</vt:lpstr>
      <vt:lpstr>Recursive Binary Search</vt:lpstr>
      <vt:lpstr>Binary Search</vt:lpstr>
      <vt:lpstr>Visualizing Binary Search</vt:lpstr>
      <vt:lpstr>Analyzing Binary Search</vt:lpstr>
      <vt:lpstr>Recursion structure</vt:lpstr>
      <vt:lpstr>Recurrence equation</vt:lpstr>
      <vt:lpstr>Linear Recursion</vt:lpstr>
      <vt:lpstr>Example of Linear Recursion</vt:lpstr>
      <vt:lpstr>Reversing an Array</vt:lpstr>
      <vt:lpstr>Defining Arguments for Recursion</vt:lpstr>
      <vt:lpstr>Helper function</vt:lpstr>
      <vt:lpstr>Recursion structure</vt:lpstr>
      <vt:lpstr>Recurrence equation</vt:lpstr>
      <vt:lpstr>Computing Powers</vt:lpstr>
      <vt:lpstr>Recursive Squaring</vt:lpstr>
      <vt:lpstr>Recursive Squaring Method</vt:lpstr>
      <vt:lpstr>Analysis</vt:lpstr>
      <vt:lpstr>Tail Recursion</vt:lpstr>
      <vt:lpstr>Binary Recursion</vt:lpstr>
      <vt:lpstr>Binary Recusive Method</vt:lpstr>
      <vt:lpstr>Computing Fibonacci Numbers</vt:lpstr>
      <vt:lpstr>Analysis</vt:lpstr>
      <vt:lpstr>Recursion structure</vt:lpstr>
      <vt:lpstr>Recurrence equation</vt:lpstr>
      <vt:lpstr>A Better Fibonacci Algorithm </vt:lpstr>
      <vt:lpstr>In-class exercise</vt:lpstr>
      <vt:lpstr>Multiple Recursion</vt:lpstr>
      <vt:lpstr>Algorithm for Multiple Recursion</vt:lpstr>
      <vt:lpstr>Visualizing PuzzleSolve</vt:lpstr>
      <vt:lpstr>Divide-and-Conquer 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ToH – Recursive Solution</vt:lpstr>
      <vt:lpstr>ToH – Recursive Solution (Moving disks from Tower A (Source) to C (Destination))</vt:lpstr>
      <vt:lpstr>ToH – Recursive Algorithm</vt:lpstr>
      <vt:lpstr>Runtime of Recursive Functions</vt:lpstr>
      <vt:lpstr>Runtime of Recursive Functions</vt:lpstr>
      <vt:lpstr>Runtime of Recursive Functions</vt:lpstr>
      <vt:lpstr>Runtime of Recursive Functions</vt:lpstr>
      <vt:lpstr>Runtime of Recursive Functions</vt:lpstr>
      <vt:lpstr>Supplementary materials</vt:lpstr>
      <vt:lpstr>Divide and Conquer  Master Method</vt:lpstr>
      <vt:lpstr>Practice Master Method</vt:lpstr>
      <vt:lpstr>Practice Master Method</vt:lpstr>
      <vt:lpstr>Practice Master Method (Can’t apply always)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姚 允成</cp:lastModifiedBy>
  <cp:revision>592</cp:revision>
  <dcterms:created xsi:type="dcterms:W3CDTF">2002-01-21T02:22:10Z</dcterms:created>
  <dcterms:modified xsi:type="dcterms:W3CDTF">2022-02-22T07:53:38Z</dcterms:modified>
</cp:coreProperties>
</file>