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5.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2.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7"/>
  </p:notesMasterIdLst>
  <p:handoutMasterIdLst>
    <p:handoutMasterId r:id="rId68"/>
  </p:handoutMasterIdLst>
  <p:sldIdLst>
    <p:sldId id="256" r:id="rId2"/>
    <p:sldId id="257" r:id="rId3"/>
    <p:sldId id="347" r:id="rId4"/>
    <p:sldId id="362" r:id="rId5"/>
    <p:sldId id="294" r:id="rId6"/>
    <p:sldId id="363" r:id="rId7"/>
    <p:sldId id="295" r:id="rId8"/>
    <p:sldId id="280" r:id="rId9"/>
    <p:sldId id="274" r:id="rId10"/>
    <p:sldId id="273" r:id="rId11"/>
    <p:sldId id="275" r:id="rId12"/>
    <p:sldId id="310" r:id="rId13"/>
    <p:sldId id="311" r:id="rId14"/>
    <p:sldId id="348" r:id="rId15"/>
    <p:sldId id="312" r:id="rId16"/>
    <p:sldId id="313" r:id="rId17"/>
    <p:sldId id="276" r:id="rId18"/>
    <p:sldId id="345" r:id="rId19"/>
    <p:sldId id="346" r:id="rId20"/>
    <p:sldId id="364" r:id="rId21"/>
    <p:sldId id="365" r:id="rId22"/>
    <p:sldId id="297" r:id="rId23"/>
    <p:sldId id="300" r:id="rId24"/>
    <p:sldId id="298" r:id="rId25"/>
    <p:sldId id="296" r:id="rId26"/>
    <p:sldId id="299" r:id="rId27"/>
    <p:sldId id="301" r:id="rId28"/>
    <p:sldId id="302" r:id="rId29"/>
    <p:sldId id="303" r:id="rId30"/>
    <p:sldId id="316" r:id="rId31"/>
    <p:sldId id="317" r:id="rId32"/>
    <p:sldId id="304" r:id="rId33"/>
    <p:sldId id="339" r:id="rId34"/>
    <p:sldId id="322" r:id="rId35"/>
    <p:sldId id="318" r:id="rId36"/>
    <p:sldId id="319" r:id="rId37"/>
    <p:sldId id="320" r:id="rId38"/>
    <p:sldId id="330" r:id="rId39"/>
    <p:sldId id="331" r:id="rId40"/>
    <p:sldId id="332" r:id="rId41"/>
    <p:sldId id="333" r:id="rId42"/>
    <p:sldId id="341" r:id="rId43"/>
    <p:sldId id="342" r:id="rId44"/>
    <p:sldId id="343" r:id="rId45"/>
    <p:sldId id="344" r:id="rId46"/>
    <p:sldId id="361" r:id="rId47"/>
    <p:sldId id="349" r:id="rId48"/>
    <p:sldId id="350" r:id="rId49"/>
    <p:sldId id="351" r:id="rId50"/>
    <p:sldId id="366" r:id="rId51"/>
    <p:sldId id="314" r:id="rId52"/>
    <p:sldId id="340" r:id="rId53"/>
    <p:sldId id="352" r:id="rId54"/>
    <p:sldId id="353" r:id="rId55"/>
    <p:sldId id="354" r:id="rId56"/>
    <p:sldId id="355" r:id="rId57"/>
    <p:sldId id="356" r:id="rId58"/>
    <p:sldId id="357" r:id="rId59"/>
    <p:sldId id="358" r:id="rId60"/>
    <p:sldId id="359" r:id="rId61"/>
    <p:sldId id="360" r:id="rId62"/>
    <p:sldId id="324" r:id="rId63"/>
    <p:sldId id="325" r:id="rId64"/>
    <p:sldId id="326" r:id="rId65"/>
    <p:sldId id="327"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457200" rtl="0" eaLnBrk="1" latinLnBrk="0" hangingPunct="1">
      <a:defRPr sz="2400" kern="1200">
        <a:solidFill>
          <a:schemeClr val="tx1"/>
        </a:solidFill>
        <a:latin typeface="Arial" charset="0"/>
        <a:ea typeface="+mn-ea"/>
        <a:cs typeface="+mn-cs"/>
      </a:defRPr>
    </a:lvl6pPr>
    <a:lvl7pPr marL="2743200" algn="l" defTabSz="457200" rtl="0" eaLnBrk="1" latinLnBrk="0" hangingPunct="1">
      <a:defRPr sz="2400" kern="1200">
        <a:solidFill>
          <a:schemeClr val="tx1"/>
        </a:solidFill>
        <a:latin typeface="Arial" charset="0"/>
        <a:ea typeface="+mn-ea"/>
        <a:cs typeface="+mn-cs"/>
      </a:defRPr>
    </a:lvl7pPr>
    <a:lvl8pPr marL="3200400" algn="l" defTabSz="457200" rtl="0" eaLnBrk="1" latinLnBrk="0" hangingPunct="1">
      <a:defRPr sz="2400" kern="1200">
        <a:solidFill>
          <a:schemeClr val="tx1"/>
        </a:solidFill>
        <a:latin typeface="Arial" charset="0"/>
        <a:ea typeface="+mn-ea"/>
        <a:cs typeface="+mn-cs"/>
      </a:defRPr>
    </a:lvl8pPr>
    <a:lvl9pPr marL="3657600" algn="l" defTabSz="4572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C3"/>
    <a:srgbClr val="F4F4D8"/>
    <a:srgbClr val="F4F4F4"/>
    <a:srgbClr val="0015A5"/>
    <a:srgbClr val="0033FF"/>
    <a:srgbClr val="008000"/>
    <a:srgbClr val="99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77" autoAdjust="0"/>
  </p:normalViewPr>
  <p:slideViewPr>
    <p:cSldViewPr>
      <p:cViewPr>
        <p:scale>
          <a:sx n="150" d="100"/>
          <a:sy n="150" d="100"/>
        </p:scale>
        <p:origin x="-1552"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3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latin typeface="Calibri"/>
              <a:ea typeface="Calibri"/>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809F4F-9A3F-6D49-8DE2-C1D9DB2AF904}" type="datetimeFigureOut">
              <a:rPr kumimoji="1" lang="en-US" altLang="ja-JP" smtClean="0">
                <a:latin typeface="Calibri"/>
                <a:ea typeface="Calibri"/>
              </a:rPr>
              <a:t>2/2/16</a:t>
            </a:fld>
            <a:endParaRPr kumimoji="1" lang="ja-JP" altLang="en-US" dirty="0">
              <a:latin typeface="Calibri"/>
              <a:ea typeface="Calibri"/>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latin typeface="Calibri"/>
              <a:ea typeface="Calibri"/>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AA408D-63A7-364B-A2FA-F5C7B4997D13}" type="slidenum">
              <a:rPr kumimoji="1" lang="ja-JP" altLang="en-US" smtClean="0">
                <a:latin typeface="Calibri"/>
                <a:ea typeface="Calibri"/>
              </a:rPr>
              <a:t>‹#›</a:t>
            </a:fld>
            <a:endParaRPr kumimoji="1" lang="ja-JP" altLang="en-US" dirty="0">
              <a:latin typeface="Calibri"/>
              <a:ea typeface="Calibri"/>
            </a:endParaRPr>
          </a:p>
        </p:txBody>
      </p:sp>
    </p:spTree>
    <p:extLst>
      <p:ext uri="{BB962C8B-B14F-4D97-AF65-F5344CB8AC3E}">
        <p14:creationId xmlns:p14="http://schemas.microsoft.com/office/powerpoint/2010/main" val="2597205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ea typeface="Calibri"/>
              </a:defRPr>
            </a:lvl1pPr>
          </a:lstStyle>
          <a:p>
            <a:endParaRPr lang="ja-JP" altLang="en-US" dirty="0"/>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ea typeface="Calibri"/>
              </a:defRPr>
            </a:lvl1pPr>
          </a:lstStyle>
          <a:p>
            <a:endParaRPr lang="ja-JP" alt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ea typeface="Calibri"/>
              </a:defRPr>
            </a:lvl1pPr>
          </a:lstStyle>
          <a:p>
            <a:endParaRPr lang="ja-JP" altLang="en-US" dirty="0"/>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0E661EA4-937F-5047-8902-6C6802D73335}" type="slidenum">
              <a:rPr lang="en-US"/>
              <a:pPr>
                <a:defRPr/>
              </a:pPr>
              <a:t>‹#›</a:t>
            </a:fld>
            <a:endParaRPr lang="en-US"/>
          </a:p>
        </p:txBody>
      </p:sp>
    </p:spTree>
    <p:extLst>
      <p:ext uri="{BB962C8B-B14F-4D97-AF65-F5344CB8AC3E}">
        <p14:creationId xmlns:p14="http://schemas.microsoft.com/office/powerpoint/2010/main" val="71991089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12" charset="0"/>
        <a:ea typeface="Calibri"/>
        <a:cs typeface="Calibri"/>
      </a:defRPr>
    </a:lvl1pPr>
    <a:lvl2pPr marL="457200" algn="l" rtl="0" eaLnBrk="0" fontAlgn="base" hangingPunct="0">
      <a:spcBef>
        <a:spcPct val="30000"/>
      </a:spcBef>
      <a:spcAft>
        <a:spcPct val="0"/>
      </a:spcAft>
      <a:defRPr sz="1200" kern="1200">
        <a:solidFill>
          <a:schemeClr val="tx1"/>
        </a:solidFill>
        <a:latin typeface="Times" pitchFamily="-112" charset="0"/>
        <a:ea typeface="Calibri"/>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Calibri"/>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Calibri"/>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Calibri"/>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altLang="ja-JP" smtClean="0">
                <a:latin typeface="Times" charset="0"/>
              </a:rPr>
              <a:t>OIM/EBSD data has the same area for each point, so one can bin points in the cells and treat the number as equivalent to volume fractions</a:t>
            </a:r>
          </a:p>
        </p:txBody>
      </p:sp>
      <p:sp>
        <p:nvSpPr>
          <p:cNvPr id="26628" name="Slide Number Placeholder 3"/>
          <p:cNvSpPr>
            <a:spLocks noGrp="1"/>
          </p:cNvSpPr>
          <p:nvPr>
            <p:ph type="sldNum" sz="quarter" idx="5"/>
          </p:nvPr>
        </p:nvSpPr>
        <p:spPr>
          <a:noFill/>
        </p:spPr>
        <p:txBody>
          <a:bodyPr/>
          <a:lstStyle/>
          <a:p>
            <a:fld id="{963ACA40-280F-9849-BCDB-5BAD22EBDB4D}" type="slidenum">
              <a:rPr lang="en-US" altLang="ja-JP" smtClean="0">
                <a:ea typeface="Calibri"/>
              </a:rPr>
              <a:pPr/>
              <a:t>13</a:t>
            </a:fld>
            <a:endParaRPr lang="en-US" altLang="ja-JP" dirty="0" smtClean="0">
              <a:ea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637D1F9-5199-6A48-A234-6FAAC5DF0C73}" type="slidenum">
              <a:rPr lang="en-US" altLang="ja-JP">
                <a:ea typeface="Calibri"/>
              </a:rPr>
              <a:pPr/>
              <a:t>53</a:t>
            </a:fld>
            <a:endParaRPr lang="en-US" altLang="ja-JP" dirty="0">
              <a:ea typeface="Calibri"/>
            </a:endParaRPr>
          </a:p>
        </p:txBody>
      </p:sp>
      <p:sp>
        <p:nvSpPr>
          <p:cNvPr id="73731" name="Rectangle 2"/>
          <p:cNvSpPr>
            <a:spLocks noGrp="1" noRot="1" noChangeAspect="1" noChangeArrowheads="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7767765-1C58-8247-8B8F-FFB0EC75F038}" type="slidenum">
              <a:rPr lang="en-US" altLang="ja-JP">
                <a:ea typeface="Calibri"/>
              </a:rPr>
              <a:pPr/>
              <a:t>54</a:t>
            </a:fld>
            <a:endParaRPr lang="en-US" altLang="ja-JP" dirty="0">
              <a:ea typeface="Calibri"/>
            </a:endParaRPr>
          </a:p>
        </p:txBody>
      </p:sp>
      <p:sp>
        <p:nvSpPr>
          <p:cNvPr id="75779" name="Rectangle 2"/>
          <p:cNvSpPr>
            <a:spLocks noGrp="1" noRot="1" noChangeAspect="1" noChangeArrowheads="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9ED249B-91FC-E741-A274-518F6FBFDCED}" type="slidenum">
              <a:rPr lang="en-US" altLang="ja-JP">
                <a:ea typeface="Calibri"/>
              </a:rPr>
              <a:pPr/>
              <a:t>55</a:t>
            </a:fld>
            <a:endParaRPr lang="en-US" altLang="ja-JP" dirty="0">
              <a:ea typeface="Calibri"/>
            </a:endParaRPr>
          </a:p>
        </p:txBody>
      </p:sp>
      <p:sp>
        <p:nvSpPr>
          <p:cNvPr id="77827" name="Rectangle 2"/>
          <p:cNvSpPr>
            <a:spLocks noGrp="1" noRot="1" noChangeAspect="1" noChangeArrowheads="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B653D45-A96D-C54D-BC9B-3303131E024D}" type="slidenum">
              <a:rPr lang="en-US" altLang="ja-JP">
                <a:ea typeface="Calibri"/>
              </a:rPr>
              <a:pPr/>
              <a:t>56</a:t>
            </a:fld>
            <a:endParaRPr lang="en-US" altLang="ja-JP" dirty="0">
              <a:ea typeface="Calibri"/>
            </a:endParaRPr>
          </a:p>
        </p:txBody>
      </p:sp>
      <p:sp>
        <p:nvSpPr>
          <p:cNvPr id="79875" name="Rectangle 2"/>
          <p:cNvSpPr>
            <a:spLocks noGrp="1" noRot="1" noChangeAspect="1" noChangeArrowheads="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647C33-C178-FC47-98C9-25C99E6D9F2D}" type="slidenum">
              <a:rPr lang="en-US" altLang="ja-JP">
                <a:ea typeface="Calibri"/>
              </a:rPr>
              <a:pPr/>
              <a:t>57</a:t>
            </a:fld>
            <a:endParaRPr lang="en-US" altLang="ja-JP" dirty="0">
              <a:ea typeface="Calibri"/>
            </a:endParaRPr>
          </a:p>
        </p:txBody>
      </p:sp>
      <p:sp>
        <p:nvSpPr>
          <p:cNvPr id="81923" name="Rectangle 2"/>
          <p:cNvSpPr>
            <a:spLocks noGrp="1" noRot="1" noChangeAspect="1" noChangeArrowheads="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890F76F-7739-F64C-9AAA-A70248D9D09A}" type="slidenum">
              <a:rPr lang="en-US" altLang="ja-JP">
                <a:ea typeface="Calibri"/>
              </a:rPr>
              <a:pPr/>
              <a:t>58</a:t>
            </a:fld>
            <a:endParaRPr lang="en-US" altLang="ja-JP" dirty="0">
              <a:ea typeface="Calibri"/>
            </a:endParaRPr>
          </a:p>
        </p:txBody>
      </p:sp>
      <p:sp>
        <p:nvSpPr>
          <p:cNvPr id="83971" name="Rectangle 2"/>
          <p:cNvSpPr>
            <a:spLocks noGrp="1" noRot="1" noChangeAspect="1" noChangeArrowheads="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BA2A343-E2F6-2645-9A67-7CA58E09F04D}" type="slidenum">
              <a:rPr lang="en-US" altLang="ja-JP">
                <a:ea typeface="Calibri"/>
              </a:rPr>
              <a:pPr/>
              <a:t>59</a:t>
            </a:fld>
            <a:endParaRPr lang="en-US" altLang="ja-JP" dirty="0">
              <a:ea typeface="Calibri"/>
            </a:endParaRPr>
          </a:p>
        </p:txBody>
      </p:sp>
      <p:sp>
        <p:nvSpPr>
          <p:cNvPr id="86019" name="Rectangle 2"/>
          <p:cNvSpPr>
            <a:spLocks noGrp="1" noRot="1" noChangeAspect="1" noChangeArrowheads="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77FCBDE-0E60-1347-BE84-4AEAD147BE12}" type="slidenum">
              <a:rPr lang="en-US" altLang="ja-JP">
                <a:ea typeface="Calibri"/>
              </a:rPr>
              <a:pPr/>
              <a:t>60</a:t>
            </a:fld>
            <a:endParaRPr lang="en-US" altLang="ja-JP" dirty="0">
              <a:ea typeface="Calibri"/>
            </a:endParaRPr>
          </a:p>
        </p:txBody>
      </p:sp>
      <p:sp>
        <p:nvSpPr>
          <p:cNvPr id="88067" name="Rectangle 2"/>
          <p:cNvSpPr>
            <a:spLocks noGrp="1" noRot="1" noChangeAspect="1" noChangeArrowheads="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0F91A21-5881-4143-8A1E-8CCB44857D09}" type="slidenum">
              <a:rPr lang="en-US" altLang="ja-JP">
                <a:ea typeface="Calibri"/>
              </a:rPr>
              <a:pPr/>
              <a:t>61</a:t>
            </a:fld>
            <a:endParaRPr lang="en-US" altLang="ja-JP" dirty="0">
              <a:ea typeface="Calibri"/>
            </a:endParaRPr>
          </a:p>
        </p:txBody>
      </p:sp>
      <p:sp>
        <p:nvSpPr>
          <p:cNvPr id="90115" name="Rectangle 2"/>
          <p:cNvSpPr>
            <a:spLocks noGrp="1" noRot="1" noChangeAspect="1" noChangeArrowheads="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DFB242B-791F-554F-9F72-07F1D0644E82}" type="slidenum">
              <a:rPr lang="en-US" altLang="ja-JP">
                <a:ea typeface="Calibri"/>
              </a:rPr>
              <a:pPr/>
              <a:t>34</a:t>
            </a:fld>
            <a:endParaRPr lang="en-US" altLang="ja-JP" dirty="0">
              <a:ea typeface="Calibri"/>
            </a:endParaRPr>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2A5D135-9170-AA42-A234-1B5BE8BEC4B1}" type="slidenum">
              <a:rPr lang="en-US" altLang="ja-JP">
                <a:ea typeface="Calibri"/>
              </a:rPr>
              <a:pPr/>
              <a:t>35</a:t>
            </a:fld>
            <a:endParaRPr lang="en-US" altLang="ja-JP" dirty="0">
              <a:ea typeface="Calibri"/>
            </a:endParaRPr>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694559-AA05-CD4B-8224-08D1079F4608}" type="slidenum">
              <a:rPr lang="en-US" altLang="ja-JP">
                <a:ea typeface="Calibri"/>
              </a:rPr>
              <a:pPr/>
              <a:t>36</a:t>
            </a:fld>
            <a:endParaRPr lang="en-US" altLang="ja-JP" dirty="0">
              <a:ea typeface="Calibri"/>
            </a:endParaRPr>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5F22D42-6984-6443-BF6F-6C4F4765EB7D}" type="slidenum">
              <a:rPr lang="en-US" altLang="ja-JP">
                <a:ea typeface="Calibri"/>
              </a:rPr>
              <a:pPr/>
              <a:t>37</a:t>
            </a:fld>
            <a:endParaRPr lang="en-US" altLang="ja-JP" dirty="0">
              <a:ea typeface="Calibri"/>
            </a:endParaRPr>
          </a:p>
        </p:txBody>
      </p:sp>
      <p:sp>
        <p:nvSpPr>
          <p:cNvPr id="53251" name="Rectangle 2"/>
          <p:cNvSpPr>
            <a:spLocks noGrp="1" noRot="1" noChangeAspect="1" noChangeArrowheads="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AA74559-0253-4A4B-BF7A-E033BA4E69DD}" type="slidenum">
              <a:rPr lang="en-US" altLang="ja-JP">
                <a:ea typeface="Calibri"/>
              </a:rPr>
              <a:pPr/>
              <a:t>38</a:t>
            </a:fld>
            <a:endParaRPr lang="en-US" altLang="ja-JP" dirty="0">
              <a:ea typeface="Calibri"/>
            </a:endParaRPr>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4D6D2EB-5099-E449-ACF5-C9C81C6B16D8}" type="slidenum">
              <a:rPr lang="en-US" altLang="ja-JP">
                <a:ea typeface="Calibri"/>
              </a:rPr>
              <a:pPr/>
              <a:t>39</a:t>
            </a:fld>
            <a:endParaRPr lang="en-US" altLang="ja-JP" dirty="0">
              <a:ea typeface="Calibri"/>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7B92238-6C42-1541-A800-534845FF163A}" type="slidenum">
              <a:rPr lang="en-US" altLang="ja-JP">
                <a:ea typeface="Calibri"/>
              </a:rPr>
              <a:pPr/>
              <a:t>40</a:t>
            </a:fld>
            <a:endParaRPr lang="en-US" altLang="ja-JP" dirty="0">
              <a:ea typeface="Calibri"/>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E821645-CC3A-CF4D-816B-553C705DB5B2}" type="slidenum">
              <a:rPr lang="en-US" altLang="ja-JP">
                <a:ea typeface="Calibri"/>
              </a:rPr>
              <a:pPr/>
              <a:t>41</a:t>
            </a:fld>
            <a:endParaRPr lang="en-US" altLang="ja-JP" dirty="0">
              <a:ea typeface="Calibri"/>
            </a:endParaRPr>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EF694F-A0C6-4946-9639-CBABDE431F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6342495F-6BBF-C146-9B35-536756A2E94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E57E9C09-76A5-BC4D-8879-1A472A1EA9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96F94EF6-775C-3847-A44F-6D714AC6AC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037A8D60-6FFA-A547-BE51-D722D87E69F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pPr>
              <a:defRPr/>
            </a:pPr>
            <a:fld id="{BFBF2EE1-656B-4949-9273-FFB0391D18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ja-JP" altLang="en-US"/>
          </a:p>
        </p:txBody>
      </p:sp>
      <p:sp>
        <p:nvSpPr>
          <p:cNvPr id="8" name="Rectangle 5"/>
          <p:cNvSpPr>
            <a:spLocks noGrp="1" noChangeArrowheads="1"/>
          </p:cNvSpPr>
          <p:nvPr>
            <p:ph type="ftr" sz="quarter" idx="11"/>
          </p:nvPr>
        </p:nvSpPr>
        <p:spPr>
          <a:ln/>
        </p:spPr>
        <p:txBody>
          <a:bodyPr/>
          <a:lstStyle>
            <a:lvl1pPr>
              <a:defRPr/>
            </a:lvl1pPr>
          </a:lstStyle>
          <a:p>
            <a:endParaRPr lang="ja-JP" altLang="en-US"/>
          </a:p>
        </p:txBody>
      </p:sp>
      <p:sp>
        <p:nvSpPr>
          <p:cNvPr id="9" name="Rectangle 6"/>
          <p:cNvSpPr>
            <a:spLocks noGrp="1" noChangeArrowheads="1"/>
          </p:cNvSpPr>
          <p:nvPr>
            <p:ph type="sldNum" sz="quarter" idx="12"/>
          </p:nvPr>
        </p:nvSpPr>
        <p:spPr>
          <a:ln/>
        </p:spPr>
        <p:txBody>
          <a:bodyPr/>
          <a:lstStyle>
            <a:lvl1pPr>
              <a:defRPr/>
            </a:lvl1pPr>
          </a:lstStyle>
          <a:p>
            <a:pPr>
              <a:defRPr/>
            </a:pPr>
            <a:fld id="{AD51B297-2B66-CE49-841A-0BB9F48FFA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ja-JP" altLang="en-US"/>
          </a:p>
        </p:txBody>
      </p:sp>
      <p:sp>
        <p:nvSpPr>
          <p:cNvPr id="4" name="Rectangle 5"/>
          <p:cNvSpPr>
            <a:spLocks noGrp="1" noChangeArrowheads="1"/>
          </p:cNvSpPr>
          <p:nvPr>
            <p:ph type="ftr" sz="quarter" idx="11"/>
          </p:nvPr>
        </p:nvSpPr>
        <p:spPr>
          <a:ln/>
        </p:spPr>
        <p:txBody>
          <a:bodyPr/>
          <a:lstStyle>
            <a:lvl1pPr>
              <a:defRPr/>
            </a:lvl1pPr>
          </a:lstStyle>
          <a:p>
            <a:endParaRPr lang="ja-JP" altLang="en-US"/>
          </a:p>
        </p:txBody>
      </p:sp>
      <p:sp>
        <p:nvSpPr>
          <p:cNvPr id="5" name="Rectangle 6"/>
          <p:cNvSpPr>
            <a:spLocks noGrp="1" noChangeArrowheads="1"/>
          </p:cNvSpPr>
          <p:nvPr>
            <p:ph type="sldNum" sz="quarter" idx="12"/>
          </p:nvPr>
        </p:nvSpPr>
        <p:spPr>
          <a:ln/>
        </p:spPr>
        <p:txBody>
          <a:bodyPr/>
          <a:lstStyle>
            <a:lvl1pPr>
              <a:defRPr/>
            </a:lvl1pPr>
          </a:lstStyle>
          <a:p>
            <a:pPr>
              <a:defRPr/>
            </a:pPr>
            <a:fld id="{920D1F73-CE40-2946-956D-7CEF9DB9E9E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ja-JP" altLang="en-US"/>
          </a:p>
        </p:txBody>
      </p:sp>
      <p:sp>
        <p:nvSpPr>
          <p:cNvPr id="3" name="Rectangle 5"/>
          <p:cNvSpPr>
            <a:spLocks noGrp="1" noChangeArrowheads="1"/>
          </p:cNvSpPr>
          <p:nvPr>
            <p:ph type="ftr" sz="quarter" idx="11"/>
          </p:nvPr>
        </p:nvSpPr>
        <p:spPr>
          <a:ln/>
        </p:spPr>
        <p:txBody>
          <a:bodyPr/>
          <a:lstStyle>
            <a:lvl1pPr>
              <a:defRPr/>
            </a:lvl1pPr>
          </a:lstStyle>
          <a:p>
            <a:endParaRPr lang="ja-JP" altLang="en-US"/>
          </a:p>
        </p:txBody>
      </p:sp>
      <p:sp>
        <p:nvSpPr>
          <p:cNvPr id="4" name="Rectangle 6"/>
          <p:cNvSpPr>
            <a:spLocks noGrp="1" noChangeArrowheads="1"/>
          </p:cNvSpPr>
          <p:nvPr>
            <p:ph type="sldNum" sz="quarter" idx="12"/>
          </p:nvPr>
        </p:nvSpPr>
        <p:spPr>
          <a:ln/>
        </p:spPr>
        <p:txBody>
          <a:bodyPr/>
          <a:lstStyle>
            <a:lvl1pPr>
              <a:defRPr/>
            </a:lvl1pPr>
          </a:lstStyle>
          <a:p>
            <a:pPr>
              <a:defRPr/>
            </a:pPr>
            <a:fld id="{DC471A23-4458-9A4E-AB3D-4BC72E9018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pPr>
              <a:defRPr/>
            </a:pPr>
            <a:fld id="{B0E6BD77-AAB4-5C45-AA3C-E036B4C774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pPr>
              <a:defRPr/>
            </a:pPr>
            <a:fld id="{6E4E99BB-6A9F-6D4A-832E-7CDCBE7BBB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charset="0"/>
                <a:ea typeface="Calibri"/>
              </a:defRPr>
            </a:lvl1pPr>
          </a:lstStyle>
          <a:p>
            <a:endParaRPr lang="ja-JP"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charset="0"/>
                <a:ea typeface="Calibri"/>
              </a:defRPr>
            </a:lvl1pPr>
          </a:lstStyle>
          <a:p>
            <a:endParaRPr lang="ja-JP" altLang="en-US" dirty="0"/>
          </a:p>
        </p:txBody>
      </p:sp>
      <p:sp>
        <p:nvSpPr>
          <p:cNvPr id="1030" name="Rectangle 6"/>
          <p:cNvSpPr>
            <a:spLocks noGrp="1" noChangeArrowheads="1"/>
          </p:cNvSpPr>
          <p:nvPr>
            <p:ph type="sldNum" sz="quarter" idx="4"/>
          </p:nvPr>
        </p:nvSpPr>
        <p:spPr bwMode="auto">
          <a:xfrm>
            <a:off x="228600" y="533400"/>
            <a:ext cx="533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charset="0"/>
              </a:defRPr>
            </a:lvl1pPr>
          </a:lstStyle>
          <a:p>
            <a:pPr>
              <a:defRPr/>
            </a:pPr>
            <a:fld id="{A9FC94BE-1552-A440-8968-F669C6E3B9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i="1">
          <a:solidFill>
            <a:srgbClr val="0015A5"/>
          </a:solidFill>
          <a:latin typeface="+mj-lt"/>
          <a:ea typeface="Calibri"/>
          <a:cs typeface="Calibri"/>
        </a:defRPr>
      </a:lvl1pPr>
      <a:lvl2pPr algn="ctr" rtl="0" eaLnBrk="0" fontAlgn="base" hangingPunct="0">
        <a:spcBef>
          <a:spcPct val="0"/>
        </a:spcBef>
        <a:spcAft>
          <a:spcPct val="0"/>
        </a:spcAft>
        <a:defRPr sz="4400" i="1">
          <a:solidFill>
            <a:srgbClr val="0015A5"/>
          </a:solidFill>
          <a:latin typeface="Times New Roman" pitchFamily="-112" charset="0"/>
          <a:ea typeface="ＭＳ Ｐゴシック" charset="-128"/>
          <a:cs typeface="ＭＳ Ｐゴシック" charset="-128"/>
        </a:defRPr>
      </a:lvl2pPr>
      <a:lvl3pPr algn="ctr" rtl="0" eaLnBrk="0" fontAlgn="base" hangingPunct="0">
        <a:spcBef>
          <a:spcPct val="0"/>
        </a:spcBef>
        <a:spcAft>
          <a:spcPct val="0"/>
        </a:spcAft>
        <a:defRPr sz="4400" i="1">
          <a:solidFill>
            <a:srgbClr val="0015A5"/>
          </a:solidFill>
          <a:latin typeface="Times New Roman" pitchFamily="-112" charset="0"/>
          <a:ea typeface="ＭＳ Ｐゴシック" charset="-128"/>
          <a:cs typeface="ＭＳ Ｐゴシック" charset="-128"/>
        </a:defRPr>
      </a:lvl3pPr>
      <a:lvl4pPr algn="ctr" rtl="0" eaLnBrk="0" fontAlgn="base" hangingPunct="0">
        <a:spcBef>
          <a:spcPct val="0"/>
        </a:spcBef>
        <a:spcAft>
          <a:spcPct val="0"/>
        </a:spcAft>
        <a:defRPr sz="4400" i="1">
          <a:solidFill>
            <a:srgbClr val="0015A5"/>
          </a:solidFill>
          <a:latin typeface="Times New Roman" pitchFamily="-112" charset="0"/>
          <a:ea typeface="ＭＳ Ｐゴシック" charset="-128"/>
          <a:cs typeface="ＭＳ Ｐゴシック" charset="-128"/>
        </a:defRPr>
      </a:lvl4pPr>
      <a:lvl5pPr algn="ctr" rtl="0" eaLnBrk="0" fontAlgn="base" hangingPunct="0">
        <a:spcBef>
          <a:spcPct val="0"/>
        </a:spcBef>
        <a:spcAft>
          <a:spcPct val="0"/>
        </a:spcAft>
        <a:defRPr sz="4400" i="1">
          <a:solidFill>
            <a:srgbClr val="0015A5"/>
          </a:solidFill>
          <a:latin typeface="Times New Roman" pitchFamily="-112" charset="0"/>
          <a:ea typeface="ＭＳ Ｐゴシック" charset="-128"/>
          <a:cs typeface="ＭＳ Ｐゴシック" charset="-128"/>
        </a:defRPr>
      </a:lvl5pPr>
      <a:lvl6pPr marL="457200" algn="ctr" rtl="0" eaLnBrk="0" fontAlgn="base" hangingPunct="0">
        <a:spcBef>
          <a:spcPct val="0"/>
        </a:spcBef>
        <a:spcAft>
          <a:spcPct val="0"/>
        </a:spcAft>
        <a:defRPr sz="4400" i="1">
          <a:solidFill>
            <a:srgbClr val="0015A5"/>
          </a:solidFill>
          <a:latin typeface="Times New Roman" pitchFamily="-112" charset="0"/>
        </a:defRPr>
      </a:lvl6pPr>
      <a:lvl7pPr marL="914400" algn="ctr" rtl="0" eaLnBrk="0" fontAlgn="base" hangingPunct="0">
        <a:spcBef>
          <a:spcPct val="0"/>
        </a:spcBef>
        <a:spcAft>
          <a:spcPct val="0"/>
        </a:spcAft>
        <a:defRPr sz="4400" i="1">
          <a:solidFill>
            <a:srgbClr val="0015A5"/>
          </a:solidFill>
          <a:latin typeface="Times New Roman" pitchFamily="-112" charset="0"/>
        </a:defRPr>
      </a:lvl7pPr>
      <a:lvl8pPr marL="1371600" algn="ctr" rtl="0" eaLnBrk="0" fontAlgn="base" hangingPunct="0">
        <a:spcBef>
          <a:spcPct val="0"/>
        </a:spcBef>
        <a:spcAft>
          <a:spcPct val="0"/>
        </a:spcAft>
        <a:defRPr sz="4400" i="1">
          <a:solidFill>
            <a:srgbClr val="0015A5"/>
          </a:solidFill>
          <a:latin typeface="Times New Roman" pitchFamily="-112" charset="0"/>
        </a:defRPr>
      </a:lvl8pPr>
      <a:lvl9pPr marL="1828800" algn="ctr" rtl="0" eaLnBrk="0" fontAlgn="base" hangingPunct="0">
        <a:spcBef>
          <a:spcPct val="0"/>
        </a:spcBef>
        <a:spcAft>
          <a:spcPct val="0"/>
        </a:spcAft>
        <a:defRPr sz="4400" i="1">
          <a:solidFill>
            <a:srgbClr val="0015A5"/>
          </a:solidFill>
          <a:latin typeface="Times New Roman"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a:ea typeface="Calibri"/>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5.bin"/><Relationship Id="rId5"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6.bin"/><Relationship Id="rId5" Type="http://schemas.openxmlformats.org/officeDocument/2006/relationships/image" Target="../media/image13.emf"/><Relationship Id="rId6" Type="http://schemas.openxmlformats.org/officeDocument/2006/relationships/oleObject" Target="../embeddings/oleObject7.bin"/><Relationship Id="rId7" Type="http://schemas.openxmlformats.org/officeDocument/2006/relationships/image" Target="../media/image14.e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8.bin"/><Relationship Id="rId5" Type="http://schemas.openxmlformats.org/officeDocument/2006/relationships/image" Target="../media/image15.emf"/><Relationship Id="rId6" Type="http://schemas.openxmlformats.org/officeDocument/2006/relationships/oleObject" Target="../embeddings/oleObject9.bin"/><Relationship Id="rId7" Type="http://schemas.openxmlformats.org/officeDocument/2006/relationships/image" Target="../media/image16.emf"/><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17.emf"/><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5" Type="http://schemas.openxmlformats.org/officeDocument/2006/relationships/oleObject" Target="../embeddings/oleObject4.bin"/><Relationship Id="rId6"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1066800" y="1447800"/>
            <a:ext cx="7086600" cy="2057400"/>
          </a:xfrm>
          <a:solidFill>
            <a:srgbClr val="F4F4D8"/>
          </a:solidFill>
          <a:ln w="38100" cmpd="dbl">
            <a:solidFill>
              <a:schemeClr val="tx1"/>
            </a:solidFill>
          </a:ln>
        </p:spPr>
        <p:txBody>
          <a:bodyPr/>
          <a:lstStyle/>
          <a:p>
            <a:r>
              <a:rPr lang="en-US" altLang="ja-JP" sz="5400" dirty="0" smtClean="0"/>
              <a:t>Volume Fractions of </a:t>
            </a:r>
            <a:br>
              <a:rPr lang="en-US" altLang="ja-JP" sz="5400" dirty="0" smtClean="0"/>
            </a:br>
            <a:r>
              <a:rPr lang="en-US" altLang="ja-JP" sz="5400" dirty="0" smtClean="0"/>
              <a:t>Texture Components</a:t>
            </a:r>
          </a:p>
        </p:txBody>
      </p:sp>
      <p:sp>
        <p:nvSpPr>
          <p:cNvPr id="14340" name="Rectangle 3"/>
          <p:cNvSpPr>
            <a:spLocks noGrp="1" noChangeArrowheads="1"/>
          </p:cNvSpPr>
          <p:nvPr>
            <p:ph type="subTitle" idx="1"/>
          </p:nvPr>
        </p:nvSpPr>
        <p:spPr>
          <a:xfrm>
            <a:off x="609600" y="3733800"/>
            <a:ext cx="7772400" cy="1828800"/>
          </a:xfrm>
        </p:spPr>
        <p:txBody>
          <a:bodyPr/>
          <a:lstStyle/>
          <a:p>
            <a:r>
              <a:rPr lang="en-US" altLang="ja-JP" dirty="0"/>
              <a:t>A. D. Rollett</a:t>
            </a:r>
          </a:p>
          <a:p>
            <a:r>
              <a:rPr lang="en-US" altLang="ja-JP" dirty="0"/>
              <a:t>27-750 </a:t>
            </a:r>
            <a:br>
              <a:rPr lang="en-US" altLang="ja-JP" dirty="0"/>
            </a:br>
            <a:r>
              <a:rPr lang="en-US" altLang="ja-JP" dirty="0"/>
              <a:t>Texture, Microstructure &amp; Anisotropy</a:t>
            </a:r>
          </a:p>
        </p:txBody>
      </p:sp>
      <p:sp>
        <p:nvSpPr>
          <p:cNvPr id="14343" name="Text Box 8"/>
          <p:cNvSpPr txBox="1">
            <a:spLocks noChangeArrowheads="1"/>
          </p:cNvSpPr>
          <p:nvPr/>
        </p:nvSpPr>
        <p:spPr bwMode="auto">
          <a:xfrm>
            <a:off x="2667000" y="6096000"/>
            <a:ext cx="3295706" cy="461665"/>
          </a:xfrm>
          <a:prstGeom prst="rect">
            <a:avLst/>
          </a:prstGeom>
          <a:noFill/>
          <a:ln w="9525">
            <a:noFill/>
            <a:miter lim="800000"/>
            <a:headEnd/>
            <a:tailEnd/>
          </a:ln>
        </p:spPr>
        <p:txBody>
          <a:bodyPr wrap="none">
            <a:prstTxWarp prst="textNoShape">
              <a:avLst/>
            </a:prstTxWarp>
            <a:spAutoFit/>
          </a:bodyPr>
          <a:lstStyle/>
          <a:p>
            <a:r>
              <a:rPr lang="en-US" altLang="ja-JP" i="1" dirty="0">
                <a:latin typeface="Calibri"/>
              </a:rPr>
              <a:t>Last revised: </a:t>
            </a:r>
            <a:r>
              <a:rPr lang="en-US" altLang="ja-JP" i="1" dirty="0" smtClean="0">
                <a:latin typeface="Calibri"/>
              </a:rPr>
              <a:t>2</a:t>
            </a:r>
            <a:r>
              <a:rPr lang="en-US" altLang="ja-JP" i="1" baseline="30000" dirty="0" smtClean="0">
                <a:latin typeface="Calibri"/>
              </a:rPr>
              <a:t>nd</a:t>
            </a:r>
            <a:r>
              <a:rPr lang="en-US" altLang="ja-JP" i="1" dirty="0" smtClean="0">
                <a:latin typeface="Calibri"/>
              </a:rPr>
              <a:t> Feb. </a:t>
            </a:r>
            <a:r>
              <a:rPr lang="en-US" altLang="ja-JP" i="1" dirty="0">
                <a:latin typeface="Calibri"/>
              </a:rPr>
              <a:t>‘</a:t>
            </a:r>
            <a:r>
              <a:rPr lang="en-US" altLang="ja-JP" i="1" dirty="0" smtClean="0">
                <a:latin typeface="Calibri"/>
              </a:rPr>
              <a:t>16</a:t>
            </a:r>
            <a:endParaRPr lang="en-US" altLang="ja-JP" i="1" dirty="0">
              <a:latin typeface="Calibri"/>
            </a:endParaRPr>
          </a:p>
        </p:txBody>
      </p:sp>
      <p:pic>
        <p:nvPicPr>
          <p:cNvPr id="7" name="Picture 6" descr="CM_logo_horiz_r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8600"/>
            <a:ext cx="3238743" cy="490864"/>
          </a:xfrm>
          <a:prstGeom prst="rect">
            <a:avLst/>
          </a:prstGeom>
        </p:spPr>
      </p:pic>
      <p:pic>
        <p:nvPicPr>
          <p:cNvPr id="9" name="Picture 8" descr="mse-materials-logo-p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5943600"/>
            <a:ext cx="2238689" cy="7390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p:spPr>
        <p:txBody>
          <a:bodyPr/>
          <a:lstStyle/>
          <a:p>
            <a:fld id="{F8CA23F0-5FFB-9349-8584-BD9445E25248}" type="slidenum">
              <a:rPr lang="en-US" altLang="ja-JP" smtClean="0"/>
              <a:pPr/>
              <a:t>10</a:t>
            </a:fld>
            <a:endParaRPr lang="en-US" altLang="ja-JP" smtClean="0"/>
          </a:p>
        </p:txBody>
      </p:sp>
      <p:sp>
        <p:nvSpPr>
          <p:cNvPr id="22531" name="Rectangle 2"/>
          <p:cNvSpPr>
            <a:spLocks noGrp="1" noChangeArrowheads="1"/>
          </p:cNvSpPr>
          <p:nvPr>
            <p:ph type="title"/>
          </p:nvPr>
        </p:nvSpPr>
        <p:spPr>
          <a:xfrm>
            <a:off x="609600" y="0"/>
            <a:ext cx="4038600" cy="1143000"/>
          </a:xfrm>
        </p:spPr>
        <p:txBody>
          <a:bodyPr/>
          <a:lstStyle/>
          <a:p>
            <a:r>
              <a:rPr lang="en-US" altLang="ja-JP"/>
              <a:t>Discrete ODs</a:t>
            </a:r>
          </a:p>
        </p:txBody>
      </p:sp>
      <p:sp>
        <p:nvSpPr>
          <p:cNvPr id="22532" name="Rectangle 3"/>
          <p:cNvSpPr>
            <a:spLocks noChangeArrowheads="1"/>
          </p:cNvSpPr>
          <p:nvPr/>
        </p:nvSpPr>
        <p:spPr bwMode="auto">
          <a:xfrm>
            <a:off x="2895600" y="2743200"/>
            <a:ext cx="4038600" cy="3276600"/>
          </a:xfrm>
          <a:prstGeom prst="rect">
            <a:avLst/>
          </a:prstGeom>
          <a:noFill/>
          <a:ln w="9525">
            <a:solidFill>
              <a:schemeClr val="tx1"/>
            </a:solidFill>
            <a:miter lim="800000"/>
            <a:headEnd/>
            <a:tailEnd/>
          </a:ln>
        </p:spPr>
        <p:txBody>
          <a:bodyPr wrap="none" anchor="ctr">
            <a:prstTxWarp prst="textNoShape">
              <a:avLst/>
            </a:prstTxWarp>
          </a:bodyPr>
          <a:lstStyle/>
          <a:p>
            <a:endParaRPr lang="ja-JP" altLang="en-US" dirty="0">
              <a:latin typeface="Calibri"/>
              <a:ea typeface="Calibri"/>
            </a:endParaRPr>
          </a:p>
        </p:txBody>
      </p:sp>
      <p:sp>
        <p:nvSpPr>
          <p:cNvPr id="22533" name="Line 4"/>
          <p:cNvSpPr>
            <a:spLocks noChangeShapeType="1"/>
          </p:cNvSpPr>
          <p:nvPr/>
        </p:nvSpPr>
        <p:spPr bwMode="auto">
          <a:xfrm>
            <a:off x="36957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2534" name="Line 5"/>
          <p:cNvSpPr>
            <a:spLocks noChangeShapeType="1"/>
          </p:cNvSpPr>
          <p:nvPr/>
        </p:nvSpPr>
        <p:spPr bwMode="auto">
          <a:xfrm>
            <a:off x="44958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2535" name="Line 7"/>
          <p:cNvSpPr>
            <a:spLocks noChangeShapeType="1"/>
          </p:cNvSpPr>
          <p:nvPr/>
        </p:nvSpPr>
        <p:spPr bwMode="auto">
          <a:xfrm>
            <a:off x="62484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2536" name="Text Box 9"/>
          <p:cNvSpPr txBox="1">
            <a:spLocks noChangeArrowheads="1"/>
          </p:cNvSpPr>
          <p:nvPr/>
        </p:nvSpPr>
        <p:spPr bwMode="auto">
          <a:xfrm>
            <a:off x="2803525" y="2065338"/>
            <a:ext cx="5492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0°</a:t>
            </a:r>
          </a:p>
        </p:txBody>
      </p:sp>
      <p:sp>
        <p:nvSpPr>
          <p:cNvPr id="22537" name="Line 10"/>
          <p:cNvSpPr>
            <a:spLocks noChangeShapeType="1"/>
          </p:cNvSpPr>
          <p:nvPr/>
        </p:nvSpPr>
        <p:spPr bwMode="auto">
          <a:xfrm>
            <a:off x="2895600" y="34290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2538" name="Line 11"/>
          <p:cNvSpPr>
            <a:spLocks noChangeShapeType="1"/>
          </p:cNvSpPr>
          <p:nvPr/>
        </p:nvSpPr>
        <p:spPr bwMode="auto">
          <a:xfrm>
            <a:off x="2895600" y="40386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2539" name="Text Box 12"/>
          <p:cNvSpPr txBox="1">
            <a:spLocks noChangeArrowheads="1"/>
          </p:cNvSpPr>
          <p:nvPr/>
        </p:nvSpPr>
        <p:spPr bwMode="auto">
          <a:xfrm>
            <a:off x="3429000" y="20701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10°</a:t>
            </a:r>
          </a:p>
        </p:txBody>
      </p:sp>
      <p:sp>
        <p:nvSpPr>
          <p:cNvPr id="22540" name="Text Box 13"/>
          <p:cNvSpPr txBox="1">
            <a:spLocks noChangeArrowheads="1"/>
          </p:cNvSpPr>
          <p:nvPr/>
        </p:nvSpPr>
        <p:spPr bwMode="auto">
          <a:xfrm>
            <a:off x="4195763" y="2062163"/>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20°</a:t>
            </a:r>
          </a:p>
        </p:txBody>
      </p:sp>
      <p:sp>
        <p:nvSpPr>
          <p:cNvPr id="22541" name="Text Box 14"/>
          <p:cNvSpPr txBox="1">
            <a:spLocks noChangeArrowheads="1"/>
          </p:cNvSpPr>
          <p:nvPr/>
        </p:nvSpPr>
        <p:spPr bwMode="auto">
          <a:xfrm>
            <a:off x="6553200" y="20828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90°</a:t>
            </a:r>
          </a:p>
        </p:txBody>
      </p:sp>
      <p:sp>
        <p:nvSpPr>
          <p:cNvPr id="22542" name="Text Box 15"/>
          <p:cNvSpPr txBox="1">
            <a:spLocks noChangeArrowheads="1"/>
          </p:cNvSpPr>
          <p:nvPr/>
        </p:nvSpPr>
        <p:spPr bwMode="auto">
          <a:xfrm>
            <a:off x="1905000" y="57150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90°</a:t>
            </a:r>
          </a:p>
        </p:txBody>
      </p:sp>
      <p:sp>
        <p:nvSpPr>
          <p:cNvPr id="22543" name="Line 16"/>
          <p:cNvSpPr>
            <a:spLocks noChangeShapeType="1"/>
          </p:cNvSpPr>
          <p:nvPr/>
        </p:nvSpPr>
        <p:spPr bwMode="auto">
          <a:xfrm>
            <a:off x="2895600" y="54102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2544" name="Text Box 17"/>
          <p:cNvSpPr txBox="1">
            <a:spLocks noChangeArrowheads="1"/>
          </p:cNvSpPr>
          <p:nvPr/>
        </p:nvSpPr>
        <p:spPr bwMode="auto">
          <a:xfrm>
            <a:off x="5867400" y="20955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80°</a:t>
            </a:r>
          </a:p>
        </p:txBody>
      </p:sp>
      <p:sp>
        <p:nvSpPr>
          <p:cNvPr id="22545" name="Text Box 18"/>
          <p:cNvSpPr txBox="1">
            <a:spLocks noChangeArrowheads="1"/>
          </p:cNvSpPr>
          <p:nvPr/>
        </p:nvSpPr>
        <p:spPr bwMode="auto">
          <a:xfrm>
            <a:off x="1914525" y="51435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80°</a:t>
            </a:r>
          </a:p>
        </p:txBody>
      </p:sp>
      <p:sp>
        <p:nvSpPr>
          <p:cNvPr id="22546" name="Text Box 19"/>
          <p:cNvSpPr txBox="1">
            <a:spLocks noChangeArrowheads="1"/>
          </p:cNvSpPr>
          <p:nvPr/>
        </p:nvSpPr>
        <p:spPr bwMode="auto">
          <a:xfrm>
            <a:off x="1981200" y="3138488"/>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10°</a:t>
            </a:r>
          </a:p>
        </p:txBody>
      </p:sp>
      <p:sp>
        <p:nvSpPr>
          <p:cNvPr id="22547" name="Text Box 20"/>
          <p:cNvSpPr txBox="1">
            <a:spLocks noChangeArrowheads="1"/>
          </p:cNvSpPr>
          <p:nvPr/>
        </p:nvSpPr>
        <p:spPr bwMode="auto">
          <a:xfrm>
            <a:off x="2006600" y="37338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20°</a:t>
            </a:r>
          </a:p>
        </p:txBody>
      </p:sp>
      <p:sp>
        <p:nvSpPr>
          <p:cNvPr id="22548" name="Text Box 21"/>
          <p:cNvSpPr txBox="1">
            <a:spLocks noChangeArrowheads="1"/>
          </p:cNvSpPr>
          <p:nvPr/>
        </p:nvSpPr>
        <p:spPr bwMode="auto">
          <a:xfrm>
            <a:off x="2120900" y="2501900"/>
            <a:ext cx="5492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0°</a:t>
            </a:r>
          </a:p>
        </p:txBody>
      </p:sp>
      <p:sp>
        <p:nvSpPr>
          <p:cNvPr id="22549" name="AutoShape 22"/>
          <p:cNvSpPr>
            <a:spLocks/>
          </p:cNvSpPr>
          <p:nvPr/>
        </p:nvSpPr>
        <p:spPr bwMode="auto">
          <a:xfrm>
            <a:off x="7162800" y="3429000"/>
            <a:ext cx="228600" cy="609600"/>
          </a:xfrm>
          <a:prstGeom prst="rightBrace">
            <a:avLst>
              <a:gd name="adj1" fmla="val 66667"/>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2550" name="Text Box 23"/>
          <p:cNvSpPr txBox="1">
            <a:spLocks noChangeArrowheads="1"/>
          </p:cNvSpPr>
          <p:nvPr/>
        </p:nvSpPr>
        <p:spPr bwMode="auto">
          <a:xfrm>
            <a:off x="7315200" y="3429000"/>
            <a:ext cx="1636713"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FF0000"/>
                </a:solidFill>
                <a:latin typeface="Times" charset="0"/>
              </a:rPr>
              <a:t>∆ </a:t>
            </a:r>
            <a:r>
              <a:rPr lang="en-US" altLang="ja-JP" sz="3200">
                <a:solidFill>
                  <a:srgbClr val="FF0000"/>
                </a:solidFill>
                <a:latin typeface="Symbol" charset="2"/>
              </a:rPr>
              <a:t>F=10°</a:t>
            </a:r>
          </a:p>
        </p:txBody>
      </p:sp>
      <p:sp>
        <p:nvSpPr>
          <p:cNvPr id="22551" name="Line 24"/>
          <p:cNvSpPr>
            <a:spLocks noChangeShapeType="1"/>
          </p:cNvSpPr>
          <p:nvPr/>
        </p:nvSpPr>
        <p:spPr bwMode="auto">
          <a:xfrm>
            <a:off x="1704975" y="1962150"/>
            <a:ext cx="1524000" cy="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22552" name="Line 25"/>
          <p:cNvSpPr>
            <a:spLocks noChangeShapeType="1"/>
          </p:cNvSpPr>
          <p:nvPr/>
        </p:nvSpPr>
        <p:spPr bwMode="auto">
          <a:xfrm>
            <a:off x="1704975" y="1962150"/>
            <a:ext cx="0" cy="167640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22553" name="Text Box 26"/>
          <p:cNvSpPr txBox="1">
            <a:spLocks noChangeArrowheads="1"/>
          </p:cNvSpPr>
          <p:nvPr/>
        </p:nvSpPr>
        <p:spPr bwMode="auto">
          <a:xfrm>
            <a:off x="3365500" y="1455738"/>
            <a:ext cx="44450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Symbol" charset="2"/>
              </a:rPr>
              <a:t>f</a:t>
            </a:r>
            <a:r>
              <a:rPr lang="en-US" altLang="ja-JP" baseline="-25000">
                <a:solidFill>
                  <a:srgbClr val="FF0000"/>
                </a:solidFill>
                <a:latin typeface="Times" charset="0"/>
              </a:rPr>
              <a:t>1</a:t>
            </a:r>
            <a:endParaRPr lang="en-US" altLang="ja-JP">
              <a:solidFill>
                <a:srgbClr val="FF0000"/>
              </a:solidFill>
              <a:latin typeface="Times" charset="0"/>
            </a:endParaRPr>
          </a:p>
        </p:txBody>
      </p:sp>
      <p:sp>
        <p:nvSpPr>
          <p:cNvPr id="22554" name="Text Box 27"/>
          <p:cNvSpPr txBox="1">
            <a:spLocks noChangeArrowheads="1"/>
          </p:cNvSpPr>
          <p:nvPr/>
        </p:nvSpPr>
        <p:spPr bwMode="auto">
          <a:xfrm>
            <a:off x="1095375" y="3333750"/>
            <a:ext cx="417513"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Symbol" charset="2"/>
              </a:rPr>
              <a:t>F</a:t>
            </a:r>
            <a:endParaRPr lang="en-US" altLang="ja-JP">
              <a:solidFill>
                <a:srgbClr val="FF0000"/>
              </a:solidFill>
              <a:latin typeface="Times" charset="0"/>
            </a:endParaRPr>
          </a:p>
        </p:txBody>
      </p:sp>
      <p:sp>
        <p:nvSpPr>
          <p:cNvPr id="22555" name="AutoShape 28"/>
          <p:cNvSpPr>
            <a:spLocks/>
          </p:cNvSpPr>
          <p:nvPr/>
        </p:nvSpPr>
        <p:spPr bwMode="auto">
          <a:xfrm rot="5400000">
            <a:off x="4000500" y="5829300"/>
            <a:ext cx="304800" cy="838200"/>
          </a:xfrm>
          <a:prstGeom prst="rightBrace">
            <a:avLst>
              <a:gd name="adj1" fmla="val 68750"/>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2556" name="Text Box 29"/>
          <p:cNvSpPr txBox="1">
            <a:spLocks noChangeArrowheads="1"/>
          </p:cNvSpPr>
          <p:nvPr/>
        </p:nvSpPr>
        <p:spPr bwMode="auto">
          <a:xfrm>
            <a:off x="4572000" y="5943600"/>
            <a:ext cx="1773238"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FF0000"/>
                </a:solidFill>
                <a:latin typeface="Times" charset="0"/>
              </a:rPr>
              <a:t>∆ </a:t>
            </a:r>
            <a:r>
              <a:rPr lang="en-US" altLang="ja-JP" sz="3200">
                <a:solidFill>
                  <a:srgbClr val="FF0000"/>
                </a:solidFill>
                <a:latin typeface="Symbol" charset="2"/>
              </a:rPr>
              <a:t>f</a:t>
            </a:r>
            <a:r>
              <a:rPr lang="en-US" altLang="ja-JP" sz="3200" baseline="-25000">
                <a:solidFill>
                  <a:srgbClr val="FF0000"/>
                </a:solidFill>
                <a:latin typeface="Times" charset="0"/>
              </a:rPr>
              <a:t>1</a:t>
            </a:r>
            <a:r>
              <a:rPr lang="en-US" altLang="ja-JP" sz="3200">
                <a:solidFill>
                  <a:srgbClr val="FF0000"/>
                </a:solidFill>
                <a:latin typeface="Symbol" charset="2"/>
              </a:rPr>
              <a:t> =10°</a:t>
            </a:r>
          </a:p>
        </p:txBody>
      </p:sp>
      <p:sp>
        <p:nvSpPr>
          <p:cNvPr id="22557" name="Text Box 30"/>
          <p:cNvSpPr txBox="1">
            <a:spLocks noChangeArrowheads="1"/>
          </p:cNvSpPr>
          <p:nvPr/>
        </p:nvSpPr>
        <p:spPr bwMode="auto">
          <a:xfrm>
            <a:off x="5257800" y="304800"/>
            <a:ext cx="3393167" cy="1200329"/>
          </a:xfrm>
          <a:prstGeom prst="rect">
            <a:avLst/>
          </a:prstGeom>
          <a:noFill/>
          <a:ln w="9525">
            <a:noFill/>
            <a:miter lim="800000"/>
            <a:headEnd/>
            <a:tailEnd/>
          </a:ln>
        </p:spPr>
        <p:txBody>
          <a:bodyPr wrap="none">
            <a:prstTxWarp prst="textNoShape">
              <a:avLst/>
            </a:prstTxWarp>
            <a:spAutoFit/>
          </a:bodyPr>
          <a:lstStyle/>
          <a:p>
            <a:r>
              <a:rPr lang="en-US" altLang="ja-JP" sz="3600" i="1" dirty="0" err="1">
                <a:latin typeface="Times" charset="0"/>
              </a:rPr>
              <a:t>dA</a:t>
            </a:r>
            <a:r>
              <a:rPr lang="en-US" altLang="ja-JP" sz="3600" i="1" dirty="0">
                <a:latin typeface="Times" charset="0"/>
              </a:rPr>
              <a:t>=sin</a:t>
            </a:r>
            <a:r>
              <a:rPr lang="en-US" altLang="ja-JP" sz="3600" i="1" dirty="0">
                <a:latin typeface="Symbol" charset="2"/>
              </a:rPr>
              <a:t>F</a:t>
            </a:r>
            <a:r>
              <a:rPr lang="en-US" altLang="ja-JP" sz="3600" i="1" dirty="0">
                <a:latin typeface="Times" charset="0"/>
              </a:rPr>
              <a:t>d</a:t>
            </a:r>
            <a:r>
              <a:rPr lang="en-US" altLang="ja-JP" sz="3600" i="1" dirty="0">
                <a:latin typeface="Symbol" charset="2"/>
              </a:rPr>
              <a:t>F</a:t>
            </a:r>
            <a:r>
              <a:rPr lang="en-US" altLang="ja-JP" sz="3600" i="1" dirty="0">
                <a:latin typeface="Times" charset="0"/>
              </a:rPr>
              <a:t>d</a:t>
            </a:r>
            <a:r>
              <a:rPr lang="en-US" altLang="ja-JP" sz="3600" i="1" dirty="0">
                <a:latin typeface="Symbol" charset="2"/>
              </a:rPr>
              <a:t>f</a:t>
            </a:r>
            <a:r>
              <a:rPr lang="en-US" altLang="ja-JP" sz="3600" i="1" baseline="-25000" dirty="0">
                <a:latin typeface="Times" charset="0"/>
              </a:rPr>
              <a:t>1</a:t>
            </a:r>
            <a:r>
              <a:rPr lang="en-US" altLang="ja-JP" sz="3600" dirty="0">
                <a:latin typeface="Times" charset="0"/>
              </a:rPr>
              <a:t>:</a:t>
            </a:r>
            <a:r>
              <a:rPr lang="en-US" altLang="ja-JP" sz="3600" i="1" dirty="0">
                <a:latin typeface="Times" charset="0"/>
              </a:rPr>
              <a:t/>
            </a:r>
            <a:br>
              <a:rPr lang="en-US" altLang="ja-JP" sz="3600" i="1" dirty="0">
                <a:latin typeface="Times" charset="0"/>
              </a:rPr>
            </a:br>
            <a:r>
              <a:rPr lang="en-US" altLang="ja-JP" sz="3600" i="1" dirty="0">
                <a:latin typeface="Times" charset="0"/>
              </a:rPr>
              <a:t>∆A=∆(</a:t>
            </a:r>
            <a:r>
              <a:rPr lang="en-US" altLang="ja-JP" sz="3600" i="1" dirty="0" err="1">
                <a:latin typeface="Times" charset="0"/>
              </a:rPr>
              <a:t>cos</a:t>
            </a:r>
            <a:r>
              <a:rPr lang="en-US" altLang="ja-JP" sz="3600" i="1" dirty="0" err="1">
                <a:latin typeface="Symbol" charset="2"/>
              </a:rPr>
              <a:t>F</a:t>
            </a:r>
            <a:r>
              <a:rPr lang="en-US" altLang="ja-JP" sz="3600" i="1" dirty="0">
                <a:latin typeface="Symbol" charset="2"/>
              </a:rPr>
              <a:t>)</a:t>
            </a:r>
            <a:r>
              <a:rPr lang="en-US" altLang="ja-JP" sz="3600" i="1" dirty="0">
                <a:latin typeface="Times" charset="0"/>
              </a:rPr>
              <a:t>∆</a:t>
            </a:r>
            <a:r>
              <a:rPr lang="en-US" altLang="ja-JP" sz="3600" i="1" dirty="0">
                <a:latin typeface="Symbol" charset="2"/>
              </a:rPr>
              <a:t>f</a:t>
            </a:r>
            <a:r>
              <a:rPr lang="en-US" altLang="ja-JP" sz="3600" i="1" baseline="-25000" dirty="0">
                <a:latin typeface="Times" charset="0"/>
              </a:rPr>
              <a:t>1</a:t>
            </a:r>
          </a:p>
        </p:txBody>
      </p:sp>
      <p:sp>
        <p:nvSpPr>
          <p:cNvPr id="22558" name="Text Box 31"/>
          <p:cNvSpPr txBox="1">
            <a:spLocks noChangeArrowheads="1"/>
          </p:cNvSpPr>
          <p:nvPr/>
        </p:nvSpPr>
        <p:spPr bwMode="auto">
          <a:xfrm>
            <a:off x="304800" y="4267200"/>
            <a:ext cx="2470150" cy="892175"/>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Section at </a:t>
            </a:r>
            <a:r>
              <a:rPr lang="en-US" altLang="ja-JP">
                <a:latin typeface="Symbol" charset="2"/>
              </a:rPr>
              <a:t>f</a:t>
            </a:r>
            <a:r>
              <a:rPr lang="en-US" altLang="ja-JP" baseline="-25000">
                <a:latin typeface="Times" charset="0"/>
              </a:rPr>
              <a:t>2</a:t>
            </a:r>
            <a:r>
              <a:rPr lang="en-US" altLang="ja-JP">
                <a:latin typeface="Times" charset="0"/>
              </a:rPr>
              <a:t>= 30°</a:t>
            </a:r>
            <a:br>
              <a:rPr lang="en-US" altLang="ja-JP">
                <a:latin typeface="Times" charset="0"/>
              </a:rPr>
            </a:br>
            <a:r>
              <a:rPr lang="en-US" altLang="ja-JP" sz="2800" i="1">
                <a:latin typeface="Times" charset="0"/>
              </a:rPr>
              <a:t>∆</a:t>
            </a:r>
            <a:r>
              <a:rPr lang="en-US" altLang="ja-JP" sz="2800" i="1">
                <a:latin typeface="Symbol" charset="2"/>
              </a:rPr>
              <a:t>f</a:t>
            </a:r>
            <a:r>
              <a:rPr lang="en-US" altLang="ja-JP" sz="2800" i="1" baseline="-25000">
                <a:latin typeface="Times" charset="0"/>
              </a:rPr>
              <a:t>2</a:t>
            </a:r>
            <a:r>
              <a:rPr lang="en-US" altLang="ja-JP" sz="2800" i="1">
                <a:latin typeface="Times" charset="0"/>
              </a:rPr>
              <a:t>=10°</a:t>
            </a:r>
            <a:endParaRPr lang="en-US" altLang="ja-JP" sz="3600" i="1" baseline="-25000">
              <a:latin typeface="Times" charset="0"/>
            </a:endParaRPr>
          </a:p>
        </p:txBody>
      </p:sp>
      <p:sp>
        <p:nvSpPr>
          <p:cNvPr id="22559" name="Text Box 32"/>
          <p:cNvSpPr txBox="1">
            <a:spLocks noChangeArrowheads="1"/>
          </p:cNvSpPr>
          <p:nvPr/>
        </p:nvSpPr>
        <p:spPr bwMode="auto">
          <a:xfrm>
            <a:off x="3473450" y="3505200"/>
            <a:ext cx="155575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008000"/>
                </a:solidFill>
                <a:latin typeface="Times" charset="0"/>
              </a:rPr>
              <a:t>f(10,10,30)</a:t>
            </a:r>
          </a:p>
        </p:txBody>
      </p:sp>
      <p:sp>
        <p:nvSpPr>
          <p:cNvPr id="22560" name="Text Box 33"/>
          <p:cNvSpPr txBox="1">
            <a:spLocks noChangeArrowheads="1"/>
          </p:cNvSpPr>
          <p:nvPr/>
        </p:nvSpPr>
        <p:spPr bwMode="auto">
          <a:xfrm>
            <a:off x="3581400" y="2933700"/>
            <a:ext cx="140335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008000"/>
                </a:solidFill>
                <a:latin typeface="Times" charset="0"/>
              </a:rPr>
              <a:t>f(10,0,30)</a:t>
            </a:r>
          </a:p>
        </p:txBody>
      </p:sp>
      <p:sp>
        <p:nvSpPr>
          <p:cNvPr id="22561" name="Text Box 34"/>
          <p:cNvSpPr txBox="1">
            <a:spLocks noChangeArrowheads="1"/>
          </p:cNvSpPr>
          <p:nvPr/>
        </p:nvSpPr>
        <p:spPr bwMode="auto">
          <a:xfrm>
            <a:off x="3492500" y="5410200"/>
            <a:ext cx="155575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008000"/>
                </a:solidFill>
                <a:latin typeface="Times" charset="0"/>
              </a:rPr>
              <a:t>f(10,80,30)</a:t>
            </a:r>
          </a:p>
        </p:txBody>
      </p:sp>
      <p:sp>
        <p:nvSpPr>
          <p:cNvPr id="22562" name="Text Box 35"/>
          <p:cNvSpPr txBox="1">
            <a:spLocks noChangeArrowheads="1"/>
          </p:cNvSpPr>
          <p:nvPr/>
        </p:nvSpPr>
        <p:spPr bwMode="auto">
          <a:xfrm>
            <a:off x="152400" y="1042988"/>
            <a:ext cx="5087938" cy="523875"/>
          </a:xfrm>
          <a:prstGeom prst="rect">
            <a:avLst/>
          </a:prstGeom>
          <a:noFill/>
          <a:ln w="9525">
            <a:noFill/>
            <a:miter lim="800000"/>
            <a:headEnd/>
            <a:tailEnd/>
          </a:ln>
        </p:spPr>
        <p:txBody>
          <a:bodyPr wrap="none">
            <a:prstTxWarp prst="textNoShape">
              <a:avLst/>
            </a:prstTxWarp>
            <a:spAutoFit/>
          </a:bodyPr>
          <a:lstStyle/>
          <a:p>
            <a:r>
              <a:rPr lang="en-US" altLang="ja-JP" sz="2800">
                <a:latin typeface="Times" charset="0"/>
              </a:rPr>
              <a:t>Each layer: </a:t>
            </a:r>
            <a:r>
              <a:rPr lang="en-US" altLang="ja-JP" sz="2800">
                <a:solidFill>
                  <a:srgbClr val="FF6600"/>
                </a:solidFill>
                <a:latin typeface="Times" charset="0"/>
              </a:rPr>
              <a:t>∆</a:t>
            </a:r>
            <a:r>
              <a:rPr lang="en-US" altLang="ja-JP" sz="2800">
                <a:solidFill>
                  <a:srgbClr val="FF6600"/>
                </a:solidFill>
                <a:latin typeface="Symbol" charset="2"/>
                <a:ea typeface="Symbol" charset="2"/>
                <a:cs typeface="Symbol" charset="2"/>
              </a:rPr>
              <a:t>W </a:t>
            </a:r>
            <a:r>
              <a:rPr lang="en-US" altLang="ja-JP" sz="2800">
                <a:solidFill>
                  <a:srgbClr val="FF6600"/>
                </a:solidFill>
                <a:latin typeface="Times" charset="0"/>
              </a:rPr>
              <a:t>= </a:t>
            </a:r>
            <a:r>
              <a:rPr lang="en-US" altLang="ja-JP" sz="2800">
                <a:solidFill>
                  <a:srgbClr val="FF6600"/>
                </a:solidFill>
                <a:latin typeface="Symbol" charset="2"/>
              </a:rPr>
              <a:t>S</a:t>
            </a:r>
            <a:r>
              <a:rPr lang="en-US" altLang="ja-JP" sz="2800">
                <a:solidFill>
                  <a:srgbClr val="FF6600"/>
                </a:solidFill>
                <a:latin typeface="Times" charset="0"/>
              </a:rPr>
              <a:t>∆A∆</a:t>
            </a:r>
            <a:r>
              <a:rPr lang="en-US" altLang="ja-JP" sz="2800">
                <a:solidFill>
                  <a:srgbClr val="FF6600"/>
                </a:solidFill>
                <a:latin typeface="Symbol" charset="2"/>
              </a:rPr>
              <a:t>f</a:t>
            </a:r>
            <a:r>
              <a:rPr lang="en-US" altLang="ja-JP" sz="2800" baseline="-25000">
                <a:solidFill>
                  <a:srgbClr val="FF6600"/>
                </a:solidFill>
                <a:latin typeface="Times" charset="0"/>
              </a:rPr>
              <a:t>2</a:t>
            </a:r>
            <a:r>
              <a:rPr lang="en-US" altLang="ja-JP" sz="2800" baseline="-25000">
                <a:latin typeface="Times" charset="0"/>
              </a:rPr>
              <a:t> </a:t>
            </a:r>
            <a:r>
              <a:rPr lang="en-US" altLang="ja-JP" sz="2800">
                <a:latin typeface="Times" charset="0"/>
              </a:rPr>
              <a:t>= 90(°)</a:t>
            </a:r>
          </a:p>
        </p:txBody>
      </p:sp>
      <p:sp>
        <p:nvSpPr>
          <p:cNvPr id="22563" name="Text Box 36"/>
          <p:cNvSpPr txBox="1">
            <a:spLocks noChangeArrowheads="1"/>
          </p:cNvSpPr>
          <p:nvPr/>
        </p:nvSpPr>
        <p:spPr bwMode="auto">
          <a:xfrm>
            <a:off x="212725" y="1690688"/>
            <a:ext cx="1404938" cy="1384300"/>
          </a:xfrm>
          <a:prstGeom prst="rect">
            <a:avLst/>
          </a:prstGeom>
          <a:noFill/>
          <a:ln w="9525">
            <a:noFill/>
            <a:miter lim="800000"/>
            <a:headEnd/>
            <a:tailEnd/>
          </a:ln>
        </p:spPr>
        <p:txBody>
          <a:bodyPr wrap="none">
            <a:prstTxWarp prst="textNoShape">
              <a:avLst/>
            </a:prstTxWarp>
            <a:spAutoFit/>
          </a:bodyPr>
          <a:lstStyle/>
          <a:p>
            <a:r>
              <a:rPr lang="en-US" altLang="ja-JP" sz="2800">
                <a:latin typeface="Times" charset="0"/>
              </a:rPr>
              <a:t>Total:</a:t>
            </a:r>
            <a:br>
              <a:rPr lang="en-US" altLang="ja-JP" sz="2800">
                <a:latin typeface="Times" charset="0"/>
              </a:rPr>
            </a:br>
            <a:r>
              <a:rPr lang="en-US" altLang="ja-JP" sz="2800">
                <a:solidFill>
                  <a:srgbClr val="0000FF"/>
                </a:solidFill>
                <a:latin typeface="Symbol" charset="2"/>
                <a:ea typeface="Symbol" charset="2"/>
                <a:cs typeface="Symbol" charset="2"/>
              </a:rPr>
              <a:t>W =</a:t>
            </a:r>
            <a:r>
              <a:rPr lang="en-US" altLang="ja-JP" sz="2800">
                <a:solidFill>
                  <a:srgbClr val="0000FF"/>
                </a:solidFill>
                <a:latin typeface="Times" charset="0"/>
              </a:rPr>
              <a:t/>
            </a:r>
            <a:br>
              <a:rPr lang="en-US" altLang="ja-JP" sz="2800">
                <a:solidFill>
                  <a:srgbClr val="0000FF"/>
                </a:solidFill>
                <a:latin typeface="Times" charset="0"/>
              </a:rPr>
            </a:br>
            <a:r>
              <a:rPr lang="en-US" altLang="ja-JP" sz="2800">
                <a:solidFill>
                  <a:srgbClr val="0000FF"/>
                </a:solidFill>
                <a:latin typeface="Times" charset="0"/>
              </a:rPr>
              <a:t>8100(°)</a:t>
            </a:r>
            <a:r>
              <a:rPr lang="en-US" altLang="ja-JP" sz="2800" baseline="30000">
                <a:solidFill>
                  <a:srgbClr val="0000FF"/>
                </a:solidFill>
                <a:latin typeface="Times" charset="0"/>
              </a:rPr>
              <a:t>2</a:t>
            </a:r>
            <a:endParaRPr lang="en-US" altLang="ja-JP" sz="2800">
              <a:solidFill>
                <a:srgbClr val="0000FF"/>
              </a:solidFill>
              <a:latin typeface="Times" charset="0"/>
            </a:endParaRPr>
          </a:p>
        </p:txBody>
      </p:sp>
      <p:sp>
        <p:nvSpPr>
          <p:cNvPr id="22564" name="TextBox 35"/>
          <p:cNvSpPr txBox="1">
            <a:spLocks noChangeArrowheads="1"/>
          </p:cNvSpPr>
          <p:nvPr/>
        </p:nvSpPr>
        <p:spPr bwMode="auto">
          <a:xfrm>
            <a:off x="4862513" y="1524000"/>
            <a:ext cx="3135744" cy="461665"/>
          </a:xfrm>
          <a:prstGeom prst="rect">
            <a:avLst/>
          </a:prstGeom>
          <a:noFill/>
          <a:ln w="9525">
            <a:noFill/>
            <a:miter lim="800000"/>
            <a:headEnd/>
            <a:tailEnd/>
          </a:ln>
        </p:spPr>
        <p:txBody>
          <a:bodyPr wrap="none">
            <a:prstTxWarp prst="textNoShape">
              <a:avLst/>
            </a:prstTxWarp>
            <a:spAutoFit/>
          </a:bodyPr>
          <a:lstStyle/>
          <a:p>
            <a:r>
              <a:rPr lang="en-US" altLang="ja-JP" b="1" dirty="0">
                <a:solidFill>
                  <a:srgbClr val="660066"/>
                </a:solidFill>
                <a:latin typeface="Calibri"/>
              </a:rPr>
              <a:t>Cell edge discretization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29B7ED4B-5AB4-0847-B67F-F505021234BD}" type="slidenum">
              <a:rPr lang="en-US" altLang="ja-JP" smtClean="0"/>
              <a:pPr/>
              <a:t>11</a:t>
            </a:fld>
            <a:endParaRPr lang="en-US" altLang="ja-JP" smtClean="0"/>
          </a:p>
        </p:txBody>
      </p:sp>
      <p:sp>
        <p:nvSpPr>
          <p:cNvPr id="23555" name="Rectangle 2"/>
          <p:cNvSpPr>
            <a:spLocks noGrp="1" noChangeArrowheads="1"/>
          </p:cNvSpPr>
          <p:nvPr>
            <p:ph type="title"/>
          </p:nvPr>
        </p:nvSpPr>
        <p:spPr>
          <a:xfrm>
            <a:off x="914400" y="152400"/>
            <a:ext cx="3886200" cy="1143000"/>
          </a:xfrm>
        </p:spPr>
        <p:txBody>
          <a:bodyPr/>
          <a:lstStyle/>
          <a:p>
            <a:r>
              <a:rPr lang="en-US" altLang="ja-JP"/>
              <a:t>Centered Cells</a:t>
            </a:r>
            <a:endParaRPr lang="en-US" altLang="ja-JP" i="0"/>
          </a:p>
        </p:txBody>
      </p:sp>
      <p:sp>
        <p:nvSpPr>
          <p:cNvPr id="23556" name="Rectangle 3"/>
          <p:cNvSpPr>
            <a:spLocks noChangeArrowheads="1"/>
          </p:cNvSpPr>
          <p:nvPr/>
        </p:nvSpPr>
        <p:spPr bwMode="auto">
          <a:xfrm>
            <a:off x="2895600" y="2743200"/>
            <a:ext cx="4038600" cy="3276600"/>
          </a:xfrm>
          <a:prstGeom prst="rect">
            <a:avLst/>
          </a:prstGeom>
          <a:noFill/>
          <a:ln w="9525">
            <a:solidFill>
              <a:schemeClr val="tx1"/>
            </a:solidFill>
            <a:miter lim="800000"/>
            <a:headEnd/>
            <a:tailEnd/>
          </a:ln>
        </p:spPr>
        <p:txBody>
          <a:bodyPr wrap="none" anchor="ctr">
            <a:prstTxWarp prst="textNoShape">
              <a:avLst/>
            </a:prstTxWarp>
          </a:bodyPr>
          <a:lstStyle/>
          <a:p>
            <a:endParaRPr lang="ja-JP" altLang="en-US" dirty="0">
              <a:latin typeface="Calibri"/>
              <a:ea typeface="Calibri"/>
            </a:endParaRPr>
          </a:p>
        </p:txBody>
      </p:sp>
      <p:sp>
        <p:nvSpPr>
          <p:cNvPr id="23557" name="Line 4"/>
          <p:cNvSpPr>
            <a:spLocks noChangeShapeType="1"/>
          </p:cNvSpPr>
          <p:nvPr/>
        </p:nvSpPr>
        <p:spPr bwMode="auto">
          <a:xfrm>
            <a:off x="36957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58" name="Line 5"/>
          <p:cNvSpPr>
            <a:spLocks noChangeShapeType="1"/>
          </p:cNvSpPr>
          <p:nvPr/>
        </p:nvSpPr>
        <p:spPr bwMode="auto">
          <a:xfrm>
            <a:off x="44958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59" name="Line 6"/>
          <p:cNvSpPr>
            <a:spLocks noChangeShapeType="1"/>
          </p:cNvSpPr>
          <p:nvPr/>
        </p:nvSpPr>
        <p:spPr bwMode="auto">
          <a:xfrm>
            <a:off x="62484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60" name="Text Box 7"/>
          <p:cNvSpPr txBox="1">
            <a:spLocks noChangeArrowheads="1"/>
          </p:cNvSpPr>
          <p:nvPr/>
        </p:nvSpPr>
        <p:spPr bwMode="auto">
          <a:xfrm>
            <a:off x="3108325" y="2065338"/>
            <a:ext cx="5492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0°</a:t>
            </a:r>
          </a:p>
        </p:txBody>
      </p:sp>
      <p:sp>
        <p:nvSpPr>
          <p:cNvPr id="23561" name="Line 8"/>
          <p:cNvSpPr>
            <a:spLocks noChangeShapeType="1"/>
          </p:cNvSpPr>
          <p:nvPr/>
        </p:nvSpPr>
        <p:spPr bwMode="auto">
          <a:xfrm>
            <a:off x="2895600" y="34290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62" name="Line 9"/>
          <p:cNvSpPr>
            <a:spLocks noChangeShapeType="1"/>
          </p:cNvSpPr>
          <p:nvPr/>
        </p:nvSpPr>
        <p:spPr bwMode="auto">
          <a:xfrm>
            <a:off x="2895600" y="40386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63" name="Text Box 10"/>
          <p:cNvSpPr txBox="1">
            <a:spLocks noChangeArrowheads="1"/>
          </p:cNvSpPr>
          <p:nvPr/>
        </p:nvSpPr>
        <p:spPr bwMode="auto">
          <a:xfrm>
            <a:off x="3819525" y="20701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10°</a:t>
            </a:r>
          </a:p>
        </p:txBody>
      </p:sp>
      <p:sp>
        <p:nvSpPr>
          <p:cNvPr id="23564" name="Text Box 11"/>
          <p:cNvSpPr txBox="1">
            <a:spLocks noChangeArrowheads="1"/>
          </p:cNvSpPr>
          <p:nvPr/>
        </p:nvSpPr>
        <p:spPr bwMode="auto">
          <a:xfrm>
            <a:off x="4733925" y="2062163"/>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20°</a:t>
            </a:r>
          </a:p>
        </p:txBody>
      </p:sp>
      <p:sp>
        <p:nvSpPr>
          <p:cNvPr id="23565" name="Text Box 12"/>
          <p:cNvSpPr txBox="1">
            <a:spLocks noChangeArrowheads="1"/>
          </p:cNvSpPr>
          <p:nvPr/>
        </p:nvSpPr>
        <p:spPr bwMode="auto">
          <a:xfrm>
            <a:off x="6257925" y="2011363"/>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90°</a:t>
            </a:r>
          </a:p>
        </p:txBody>
      </p:sp>
      <p:sp>
        <p:nvSpPr>
          <p:cNvPr id="23566" name="Text Box 13"/>
          <p:cNvSpPr txBox="1">
            <a:spLocks noChangeArrowheads="1"/>
          </p:cNvSpPr>
          <p:nvPr/>
        </p:nvSpPr>
        <p:spPr bwMode="auto">
          <a:xfrm>
            <a:off x="1905000" y="54102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90°</a:t>
            </a:r>
          </a:p>
        </p:txBody>
      </p:sp>
      <p:sp>
        <p:nvSpPr>
          <p:cNvPr id="23567" name="Line 14"/>
          <p:cNvSpPr>
            <a:spLocks noChangeShapeType="1"/>
          </p:cNvSpPr>
          <p:nvPr/>
        </p:nvSpPr>
        <p:spPr bwMode="auto">
          <a:xfrm>
            <a:off x="2895600" y="54102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68" name="Text Box 16"/>
          <p:cNvSpPr txBox="1">
            <a:spLocks noChangeArrowheads="1"/>
          </p:cNvSpPr>
          <p:nvPr/>
        </p:nvSpPr>
        <p:spPr bwMode="auto">
          <a:xfrm>
            <a:off x="1914525" y="48006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80°</a:t>
            </a:r>
          </a:p>
        </p:txBody>
      </p:sp>
      <p:sp>
        <p:nvSpPr>
          <p:cNvPr id="23569" name="Text Box 17"/>
          <p:cNvSpPr txBox="1">
            <a:spLocks noChangeArrowheads="1"/>
          </p:cNvSpPr>
          <p:nvPr/>
        </p:nvSpPr>
        <p:spPr bwMode="auto">
          <a:xfrm>
            <a:off x="1981200" y="3459163"/>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10°</a:t>
            </a:r>
          </a:p>
        </p:txBody>
      </p:sp>
      <p:sp>
        <p:nvSpPr>
          <p:cNvPr id="23570" name="Text Box 18"/>
          <p:cNvSpPr txBox="1">
            <a:spLocks noChangeArrowheads="1"/>
          </p:cNvSpPr>
          <p:nvPr/>
        </p:nvSpPr>
        <p:spPr bwMode="auto">
          <a:xfrm>
            <a:off x="2006600" y="4068763"/>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20°</a:t>
            </a:r>
          </a:p>
        </p:txBody>
      </p:sp>
      <p:sp>
        <p:nvSpPr>
          <p:cNvPr id="23571" name="Text Box 19"/>
          <p:cNvSpPr txBox="1">
            <a:spLocks noChangeArrowheads="1"/>
          </p:cNvSpPr>
          <p:nvPr/>
        </p:nvSpPr>
        <p:spPr bwMode="auto">
          <a:xfrm>
            <a:off x="2193925" y="2849563"/>
            <a:ext cx="5492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0°</a:t>
            </a:r>
          </a:p>
        </p:txBody>
      </p:sp>
      <p:sp>
        <p:nvSpPr>
          <p:cNvPr id="23572" name="AutoShape 20"/>
          <p:cNvSpPr>
            <a:spLocks/>
          </p:cNvSpPr>
          <p:nvPr/>
        </p:nvSpPr>
        <p:spPr bwMode="auto">
          <a:xfrm>
            <a:off x="7162800" y="3429000"/>
            <a:ext cx="228600" cy="609600"/>
          </a:xfrm>
          <a:prstGeom prst="rightBrace">
            <a:avLst>
              <a:gd name="adj1" fmla="val 66667"/>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3573" name="Text Box 21"/>
          <p:cNvSpPr txBox="1">
            <a:spLocks noChangeArrowheads="1"/>
          </p:cNvSpPr>
          <p:nvPr/>
        </p:nvSpPr>
        <p:spPr bwMode="auto">
          <a:xfrm>
            <a:off x="7315200" y="3429000"/>
            <a:ext cx="1636713"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FF0000"/>
                </a:solidFill>
                <a:latin typeface="Times" charset="0"/>
              </a:rPr>
              <a:t>∆ </a:t>
            </a:r>
            <a:r>
              <a:rPr lang="en-US" altLang="ja-JP" sz="3200">
                <a:solidFill>
                  <a:srgbClr val="FF0000"/>
                </a:solidFill>
                <a:latin typeface="Symbol" charset="2"/>
              </a:rPr>
              <a:t>F=10°</a:t>
            </a:r>
          </a:p>
        </p:txBody>
      </p:sp>
      <p:sp>
        <p:nvSpPr>
          <p:cNvPr id="23574" name="Line 22"/>
          <p:cNvSpPr>
            <a:spLocks noChangeShapeType="1"/>
          </p:cNvSpPr>
          <p:nvPr/>
        </p:nvSpPr>
        <p:spPr bwMode="auto">
          <a:xfrm>
            <a:off x="1295400" y="2514600"/>
            <a:ext cx="1524000" cy="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23575" name="Line 23"/>
          <p:cNvSpPr>
            <a:spLocks noChangeShapeType="1"/>
          </p:cNvSpPr>
          <p:nvPr/>
        </p:nvSpPr>
        <p:spPr bwMode="auto">
          <a:xfrm>
            <a:off x="1295400" y="2514600"/>
            <a:ext cx="0" cy="167640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23576" name="Text Box 24"/>
          <p:cNvSpPr txBox="1">
            <a:spLocks noChangeArrowheads="1"/>
          </p:cNvSpPr>
          <p:nvPr/>
        </p:nvSpPr>
        <p:spPr bwMode="auto">
          <a:xfrm>
            <a:off x="2298700" y="1981200"/>
            <a:ext cx="44450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Symbol" charset="2"/>
              </a:rPr>
              <a:t>f</a:t>
            </a:r>
            <a:r>
              <a:rPr lang="en-US" altLang="ja-JP" baseline="-25000">
                <a:solidFill>
                  <a:srgbClr val="FF0000"/>
                </a:solidFill>
                <a:latin typeface="Times" charset="0"/>
              </a:rPr>
              <a:t>1</a:t>
            </a:r>
            <a:endParaRPr lang="en-US" altLang="ja-JP">
              <a:solidFill>
                <a:srgbClr val="FF0000"/>
              </a:solidFill>
              <a:latin typeface="Times" charset="0"/>
            </a:endParaRPr>
          </a:p>
        </p:txBody>
      </p:sp>
      <p:sp>
        <p:nvSpPr>
          <p:cNvPr id="23577" name="Text Box 25"/>
          <p:cNvSpPr txBox="1">
            <a:spLocks noChangeArrowheads="1"/>
          </p:cNvSpPr>
          <p:nvPr/>
        </p:nvSpPr>
        <p:spPr bwMode="auto">
          <a:xfrm>
            <a:off x="685800" y="3886200"/>
            <a:ext cx="417513"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Symbol" charset="2"/>
              </a:rPr>
              <a:t>F</a:t>
            </a:r>
            <a:endParaRPr lang="en-US" altLang="ja-JP">
              <a:solidFill>
                <a:srgbClr val="FF0000"/>
              </a:solidFill>
              <a:latin typeface="Times" charset="0"/>
            </a:endParaRPr>
          </a:p>
        </p:txBody>
      </p:sp>
      <p:sp>
        <p:nvSpPr>
          <p:cNvPr id="23578" name="AutoShape 26"/>
          <p:cNvSpPr>
            <a:spLocks/>
          </p:cNvSpPr>
          <p:nvPr/>
        </p:nvSpPr>
        <p:spPr bwMode="auto">
          <a:xfrm rot="5400000">
            <a:off x="4000500" y="5753100"/>
            <a:ext cx="304800" cy="838200"/>
          </a:xfrm>
          <a:prstGeom prst="rightBrace">
            <a:avLst>
              <a:gd name="adj1" fmla="val 68750"/>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3579" name="Text Box 27"/>
          <p:cNvSpPr txBox="1">
            <a:spLocks noChangeArrowheads="1"/>
          </p:cNvSpPr>
          <p:nvPr/>
        </p:nvSpPr>
        <p:spPr bwMode="auto">
          <a:xfrm>
            <a:off x="4572000" y="5943600"/>
            <a:ext cx="1773238"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FF0000"/>
                </a:solidFill>
                <a:latin typeface="Times" charset="0"/>
              </a:rPr>
              <a:t>∆ </a:t>
            </a:r>
            <a:r>
              <a:rPr lang="en-US" altLang="ja-JP" sz="3200">
                <a:solidFill>
                  <a:srgbClr val="FF0000"/>
                </a:solidFill>
                <a:latin typeface="Symbol" charset="2"/>
              </a:rPr>
              <a:t>f</a:t>
            </a:r>
            <a:r>
              <a:rPr lang="en-US" altLang="ja-JP" sz="3200" baseline="-25000">
                <a:solidFill>
                  <a:srgbClr val="FF0000"/>
                </a:solidFill>
                <a:latin typeface="Times" charset="0"/>
              </a:rPr>
              <a:t>1</a:t>
            </a:r>
            <a:r>
              <a:rPr lang="en-US" altLang="ja-JP" sz="3200">
                <a:solidFill>
                  <a:srgbClr val="FF0000"/>
                </a:solidFill>
                <a:latin typeface="Symbol" charset="2"/>
              </a:rPr>
              <a:t> =10°</a:t>
            </a:r>
          </a:p>
        </p:txBody>
      </p:sp>
      <p:sp>
        <p:nvSpPr>
          <p:cNvPr id="23580" name="Text Box 28"/>
          <p:cNvSpPr txBox="1">
            <a:spLocks noChangeArrowheads="1"/>
          </p:cNvSpPr>
          <p:nvPr/>
        </p:nvSpPr>
        <p:spPr bwMode="auto">
          <a:xfrm>
            <a:off x="5257800" y="179388"/>
            <a:ext cx="2582863" cy="946150"/>
          </a:xfrm>
          <a:prstGeom prst="rect">
            <a:avLst/>
          </a:prstGeom>
          <a:noFill/>
          <a:ln w="9525">
            <a:noFill/>
            <a:miter lim="800000"/>
            <a:headEnd/>
            <a:tailEnd/>
          </a:ln>
        </p:spPr>
        <p:txBody>
          <a:bodyPr wrap="none">
            <a:prstTxWarp prst="textNoShape">
              <a:avLst/>
            </a:prstTxWarp>
            <a:spAutoFit/>
          </a:bodyPr>
          <a:lstStyle/>
          <a:p>
            <a:r>
              <a:rPr lang="en-US" altLang="ja-JP" sz="2800" i="1">
                <a:latin typeface="Times" charset="0"/>
              </a:rPr>
              <a:t>dA=sin</a:t>
            </a:r>
            <a:r>
              <a:rPr lang="en-US" altLang="ja-JP" sz="2800" i="1">
                <a:latin typeface="Symbol" charset="2"/>
              </a:rPr>
              <a:t>F</a:t>
            </a:r>
            <a:r>
              <a:rPr lang="en-US" altLang="ja-JP" sz="2800" i="1">
                <a:latin typeface="Times" charset="0"/>
              </a:rPr>
              <a:t>d</a:t>
            </a:r>
            <a:r>
              <a:rPr lang="en-US" altLang="ja-JP" sz="2800" i="1">
                <a:latin typeface="Symbol" charset="2"/>
              </a:rPr>
              <a:t>F</a:t>
            </a:r>
            <a:r>
              <a:rPr lang="en-US" altLang="ja-JP" sz="2800" i="1">
                <a:latin typeface="Times" charset="0"/>
              </a:rPr>
              <a:t>d</a:t>
            </a:r>
            <a:r>
              <a:rPr lang="en-US" altLang="ja-JP" sz="2800" i="1">
                <a:latin typeface="Symbol" charset="2"/>
              </a:rPr>
              <a:t>f</a:t>
            </a:r>
            <a:r>
              <a:rPr lang="en-US" altLang="ja-JP" sz="2800" i="1" baseline="-25000">
                <a:latin typeface="Times" charset="0"/>
              </a:rPr>
              <a:t>1</a:t>
            </a:r>
            <a:r>
              <a:rPr lang="en-US" altLang="ja-JP" sz="2800" i="1">
                <a:latin typeface="Times" charset="0"/>
              </a:rPr>
              <a:t>:</a:t>
            </a:r>
            <a:br>
              <a:rPr lang="en-US" altLang="ja-JP" sz="2800" i="1">
                <a:latin typeface="Times" charset="0"/>
              </a:rPr>
            </a:br>
            <a:r>
              <a:rPr lang="en-US" altLang="ja-JP" sz="2800" i="1">
                <a:latin typeface="Times" charset="0"/>
              </a:rPr>
              <a:t>∆A=∆(cos</a:t>
            </a:r>
            <a:r>
              <a:rPr lang="en-US" altLang="ja-JP" sz="2800" i="1">
                <a:latin typeface="Symbol" charset="2"/>
              </a:rPr>
              <a:t>F)</a:t>
            </a:r>
            <a:r>
              <a:rPr lang="en-US" altLang="ja-JP" sz="2800" i="1">
                <a:latin typeface="Times" charset="0"/>
              </a:rPr>
              <a:t>∆</a:t>
            </a:r>
            <a:r>
              <a:rPr lang="en-US" altLang="ja-JP" sz="2800" i="1">
                <a:latin typeface="Symbol" charset="2"/>
              </a:rPr>
              <a:t>f</a:t>
            </a:r>
            <a:r>
              <a:rPr lang="en-US" altLang="ja-JP" sz="2800" i="1" baseline="-25000">
                <a:latin typeface="Times" charset="0"/>
              </a:rPr>
              <a:t>1</a:t>
            </a:r>
          </a:p>
        </p:txBody>
      </p:sp>
      <p:sp>
        <p:nvSpPr>
          <p:cNvPr id="23581" name="Line 29"/>
          <p:cNvSpPr>
            <a:spLocks noChangeShapeType="1"/>
          </p:cNvSpPr>
          <p:nvPr/>
        </p:nvSpPr>
        <p:spPr bwMode="auto">
          <a:xfrm>
            <a:off x="3276600" y="2590800"/>
            <a:ext cx="0" cy="30480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2" name="Line 30"/>
          <p:cNvSpPr>
            <a:spLocks noChangeShapeType="1"/>
          </p:cNvSpPr>
          <p:nvPr/>
        </p:nvSpPr>
        <p:spPr bwMode="auto">
          <a:xfrm>
            <a:off x="4114800" y="2590800"/>
            <a:ext cx="0" cy="30480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3" name="Line 31"/>
          <p:cNvSpPr>
            <a:spLocks noChangeShapeType="1"/>
          </p:cNvSpPr>
          <p:nvPr/>
        </p:nvSpPr>
        <p:spPr bwMode="auto">
          <a:xfrm>
            <a:off x="6591300" y="2590800"/>
            <a:ext cx="0" cy="30480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4" name="Line 32"/>
          <p:cNvSpPr>
            <a:spLocks noChangeShapeType="1"/>
          </p:cNvSpPr>
          <p:nvPr/>
        </p:nvSpPr>
        <p:spPr bwMode="auto">
          <a:xfrm>
            <a:off x="5334000" y="27432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5" name="Line 33"/>
          <p:cNvSpPr>
            <a:spLocks noChangeShapeType="1"/>
          </p:cNvSpPr>
          <p:nvPr/>
        </p:nvSpPr>
        <p:spPr bwMode="auto">
          <a:xfrm>
            <a:off x="4953000" y="2590800"/>
            <a:ext cx="0" cy="30480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6" name="Text Box 34"/>
          <p:cNvSpPr txBox="1">
            <a:spLocks noChangeArrowheads="1"/>
          </p:cNvSpPr>
          <p:nvPr/>
        </p:nvSpPr>
        <p:spPr bwMode="auto">
          <a:xfrm>
            <a:off x="5410200" y="3429000"/>
            <a:ext cx="692150"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a:t>
            </a:r>
          </a:p>
        </p:txBody>
      </p:sp>
      <p:sp>
        <p:nvSpPr>
          <p:cNvPr id="23587" name="Line 35"/>
          <p:cNvSpPr>
            <a:spLocks noChangeShapeType="1"/>
          </p:cNvSpPr>
          <p:nvPr/>
        </p:nvSpPr>
        <p:spPr bwMode="auto">
          <a:xfrm>
            <a:off x="2743200" y="3124200"/>
            <a:ext cx="381000" cy="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8" name="Line 36"/>
          <p:cNvSpPr>
            <a:spLocks noChangeShapeType="1"/>
          </p:cNvSpPr>
          <p:nvPr/>
        </p:nvSpPr>
        <p:spPr bwMode="auto">
          <a:xfrm>
            <a:off x="2743200" y="3733800"/>
            <a:ext cx="381000" cy="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89" name="Line 37"/>
          <p:cNvSpPr>
            <a:spLocks noChangeShapeType="1"/>
          </p:cNvSpPr>
          <p:nvPr/>
        </p:nvSpPr>
        <p:spPr bwMode="auto">
          <a:xfrm>
            <a:off x="2667000" y="5715000"/>
            <a:ext cx="381000" cy="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90" name="Line 38"/>
          <p:cNvSpPr>
            <a:spLocks noChangeShapeType="1"/>
          </p:cNvSpPr>
          <p:nvPr/>
        </p:nvSpPr>
        <p:spPr bwMode="auto">
          <a:xfrm>
            <a:off x="2743200" y="4343400"/>
            <a:ext cx="381000" cy="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91" name="Line 39"/>
          <p:cNvSpPr>
            <a:spLocks noChangeShapeType="1"/>
          </p:cNvSpPr>
          <p:nvPr/>
        </p:nvSpPr>
        <p:spPr bwMode="auto">
          <a:xfrm>
            <a:off x="2705100" y="5156200"/>
            <a:ext cx="381000" cy="0"/>
          </a:xfrm>
          <a:prstGeom prst="line">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3592" name="Line 40"/>
          <p:cNvSpPr>
            <a:spLocks noChangeShapeType="1"/>
          </p:cNvSpPr>
          <p:nvPr/>
        </p:nvSpPr>
        <p:spPr bwMode="auto">
          <a:xfrm>
            <a:off x="2895600" y="3124200"/>
            <a:ext cx="4038600" cy="0"/>
          </a:xfrm>
          <a:prstGeom prst="line">
            <a:avLst/>
          </a:prstGeom>
          <a:noFill/>
          <a:ln w="9525">
            <a:solidFill>
              <a:schemeClr val="tx1"/>
            </a:solidFill>
            <a:prstDash val="dash"/>
            <a:round/>
            <a:headEnd/>
            <a:tailEnd/>
          </a:ln>
        </p:spPr>
        <p:txBody>
          <a:bodyPr wrap="none" anchor="ctr">
            <a:prstTxWarp prst="textNoShape">
              <a:avLst/>
            </a:prstTxWarp>
          </a:bodyPr>
          <a:lstStyle/>
          <a:p>
            <a:endParaRPr lang="ja-JP" altLang="en-US" dirty="0">
              <a:latin typeface="Calibri"/>
            </a:endParaRPr>
          </a:p>
        </p:txBody>
      </p:sp>
      <p:sp>
        <p:nvSpPr>
          <p:cNvPr id="23593" name="Line 41"/>
          <p:cNvSpPr>
            <a:spLocks noChangeShapeType="1"/>
          </p:cNvSpPr>
          <p:nvPr/>
        </p:nvSpPr>
        <p:spPr bwMode="auto">
          <a:xfrm>
            <a:off x="2895600" y="5715000"/>
            <a:ext cx="4038600" cy="0"/>
          </a:xfrm>
          <a:prstGeom prst="line">
            <a:avLst/>
          </a:prstGeom>
          <a:noFill/>
          <a:ln w="9525">
            <a:solidFill>
              <a:schemeClr val="tx1"/>
            </a:solidFill>
            <a:prstDash val="dash"/>
            <a:round/>
            <a:headEnd/>
            <a:tailEnd/>
          </a:ln>
        </p:spPr>
        <p:txBody>
          <a:bodyPr wrap="none" anchor="ctr">
            <a:prstTxWarp prst="textNoShape">
              <a:avLst/>
            </a:prstTxWarp>
          </a:bodyPr>
          <a:lstStyle/>
          <a:p>
            <a:endParaRPr lang="ja-JP" altLang="en-US" dirty="0">
              <a:latin typeface="Calibri"/>
            </a:endParaRPr>
          </a:p>
        </p:txBody>
      </p:sp>
      <p:sp>
        <p:nvSpPr>
          <p:cNvPr id="23594" name="Line 42"/>
          <p:cNvSpPr>
            <a:spLocks noChangeShapeType="1"/>
          </p:cNvSpPr>
          <p:nvPr/>
        </p:nvSpPr>
        <p:spPr bwMode="auto">
          <a:xfrm>
            <a:off x="3276600" y="2743200"/>
            <a:ext cx="0" cy="3276600"/>
          </a:xfrm>
          <a:prstGeom prst="line">
            <a:avLst/>
          </a:prstGeom>
          <a:noFill/>
          <a:ln w="9525">
            <a:solidFill>
              <a:schemeClr val="tx1"/>
            </a:solidFill>
            <a:prstDash val="dash"/>
            <a:round/>
            <a:headEnd/>
            <a:tailEnd/>
          </a:ln>
        </p:spPr>
        <p:txBody>
          <a:bodyPr wrap="none" anchor="ctr">
            <a:prstTxWarp prst="textNoShape">
              <a:avLst/>
            </a:prstTxWarp>
          </a:bodyPr>
          <a:lstStyle/>
          <a:p>
            <a:endParaRPr lang="ja-JP" altLang="en-US" dirty="0">
              <a:latin typeface="Calibri"/>
            </a:endParaRPr>
          </a:p>
        </p:txBody>
      </p:sp>
      <p:sp>
        <p:nvSpPr>
          <p:cNvPr id="23595" name="Line 43"/>
          <p:cNvSpPr>
            <a:spLocks noChangeShapeType="1"/>
          </p:cNvSpPr>
          <p:nvPr/>
        </p:nvSpPr>
        <p:spPr bwMode="auto">
          <a:xfrm>
            <a:off x="6578600" y="2743200"/>
            <a:ext cx="0" cy="3276600"/>
          </a:xfrm>
          <a:prstGeom prst="line">
            <a:avLst/>
          </a:prstGeom>
          <a:noFill/>
          <a:ln w="9525">
            <a:solidFill>
              <a:schemeClr val="tx1"/>
            </a:solidFill>
            <a:prstDash val="dash"/>
            <a:round/>
            <a:headEnd/>
            <a:tailEnd/>
          </a:ln>
        </p:spPr>
        <p:txBody>
          <a:bodyPr wrap="none" anchor="ctr">
            <a:prstTxWarp prst="textNoShape">
              <a:avLst/>
            </a:prstTxWarp>
          </a:bodyPr>
          <a:lstStyle/>
          <a:p>
            <a:endParaRPr lang="ja-JP" altLang="en-US" dirty="0">
              <a:latin typeface="Calibri"/>
            </a:endParaRPr>
          </a:p>
        </p:txBody>
      </p:sp>
      <p:sp>
        <p:nvSpPr>
          <p:cNvPr id="23596" name="AutoShape 44"/>
          <p:cNvSpPr>
            <a:spLocks/>
          </p:cNvSpPr>
          <p:nvPr/>
        </p:nvSpPr>
        <p:spPr bwMode="auto">
          <a:xfrm>
            <a:off x="7162800" y="3124200"/>
            <a:ext cx="228600" cy="304800"/>
          </a:xfrm>
          <a:prstGeom prst="rightBrace">
            <a:avLst>
              <a:gd name="adj1" fmla="val 33333"/>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3597" name="Text Box 45"/>
          <p:cNvSpPr txBox="1">
            <a:spLocks noChangeArrowheads="1"/>
          </p:cNvSpPr>
          <p:nvPr/>
        </p:nvSpPr>
        <p:spPr bwMode="auto">
          <a:xfrm>
            <a:off x="7315200" y="2895600"/>
            <a:ext cx="1433513"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9900CC"/>
                </a:solidFill>
                <a:latin typeface="Times" charset="0"/>
              </a:rPr>
              <a:t>∆ </a:t>
            </a:r>
            <a:r>
              <a:rPr lang="en-US" altLang="ja-JP" sz="3200">
                <a:solidFill>
                  <a:srgbClr val="9900CC"/>
                </a:solidFill>
                <a:latin typeface="Symbol" charset="2"/>
              </a:rPr>
              <a:t>F=5°</a:t>
            </a:r>
            <a:endParaRPr lang="en-US" altLang="ja-JP" sz="3200">
              <a:solidFill>
                <a:srgbClr val="FF0000"/>
              </a:solidFill>
              <a:latin typeface="Symbol" charset="2"/>
            </a:endParaRPr>
          </a:p>
        </p:txBody>
      </p:sp>
      <p:sp>
        <p:nvSpPr>
          <p:cNvPr id="23598" name="AutoShape 46"/>
          <p:cNvSpPr>
            <a:spLocks/>
          </p:cNvSpPr>
          <p:nvPr/>
        </p:nvSpPr>
        <p:spPr bwMode="auto">
          <a:xfrm rot="5400000">
            <a:off x="3352800" y="5943600"/>
            <a:ext cx="304800" cy="457200"/>
          </a:xfrm>
          <a:prstGeom prst="rightBrace">
            <a:avLst>
              <a:gd name="adj1" fmla="val 37500"/>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3599" name="Text Box 47"/>
          <p:cNvSpPr txBox="1">
            <a:spLocks noChangeArrowheads="1"/>
          </p:cNvSpPr>
          <p:nvPr/>
        </p:nvSpPr>
        <p:spPr bwMode="auto">
          <a:xfrm>
            <a:off x="1600200" y="6151563"/>
            <a:ext cx="1570038" cy="579437"/>
          </a:xfrm>
          <a:prstGeom prst="rect">
            <a:avLst/>
          </a:prstGeom>
          <a:noFill/>
          <a:ln w="9525">
            <a:noFill/>
            <a:miter lim="800000"/>
            <a:headEnd/>
            <a:tailEnd/>
          </a:ln>
        </p:spPr>
        <p:txBody>
          <a:bodyPr wrap="none">
            <a:prstTxWarp prst="textNoShape">
              <a:avLst/>
            </a:prstTxWarp>
            <a:spAutoFit/>
          </a:bodyPr>
          <a:lstStyle/>
          <a:p>
            <a:r>
              <a:rPr lang="en-US" altLang="ja-JP" sz="3200">
                <a:solidFill>
                  <a:srgbClr val="9900CC"/>
                </a:solidFill>
                <a:latin typeface="Times" charset="0"/>
              </a:rPr>
              <a:t>∆ </a:t>
            </a:r>
            <a:r>
              <a:rPr lang="en-US" altLang="ja-JP" sz="3200">
                <a:solidFill>
                  <a:srgbClr val="9900CC"/>
                </a:solidFill>
                <a:latin typeface="Symbol" charset="2"/>
              </a:rPr>
              <a:t>f</a:t>
            </a:r>
            <a:r>
              <a:rPr lang="en-US" altLang="ja-JP" sz="3200" baseline="-25000">
                <a:solidFill>
                  <a:srgbClr val="9900CC"/>
                </a:solidFill>
                <a:latin typeface="Times" charset="0"/>
              </a:rPr>
              <a:t>1</a:t>
            </a:r>
            <a:r>
              <a:rPr lang="en-US" altLang="ja-JP" sz="3200">
                <a:solidFill>
                  <a:srgbClr val="9900CC"/>
                </a:solidFill>
                <a:latin typeface="Symbol" charset="2"/>
              </a:rPr>
              <a:t> =5°</a:t>
            </a:r>
            <a:endParaRPr lang="en-US" altLang="ja-JP" sz="3200">
              <a:solidFill>
                <a:srgbClr val="FF0000"/>
              </a:solidFill>
              <a:latin typeface="Symbol" charset="2"/>
            </a:endParaRPr>
          </a:p>
        </p:txBody>
      </p:sp>
      <p:sp>
        <p:nvSpPr>
          <p:cNvPr id="23600" name="Text Box 48"/>
          <p:cNvSpPr txBox="1">
            <a:spLocks noChangeArrowheads="1"/>
          </p:cNvSpPr>
          <p:nvPr/>
        </p:nvSpPr>
        <p:spPr bwMode="auto">
          <a:xfrm>
            <a:off x="838200" y="1066800"/>
            <a:ext cx="8229600" cy="954088"/>
          </a:xfrm>
          <a:prstGeom prst="rect">
            <a:avLst/>
          </a:prstGeom>
          <a:noFill/>
          <a:ln w="9525">
            <a:noFill/>
            <a:miter lim="800000"/>
            <a:headEnd/>
            <a:tailEnd/>
          </a:ln>
        </p:spPr>
        <p:txBody>
          <a:bodyPr>
            <a:prstTxWarp prst="textNoShape">
              <a:avLst/>
            </a:prstTxWarp>
            <a:spAutoFit/>
          </a:bodyPr>
          <a:lstStyle/>
          <a:p>
            <a:r>
              <a:rPr lang="en-US" altLang="ja-JP" sz="2800">
                <a:solidFill>
                  <a:srgbClr val="9900CC"/>
                </a:solidFill>
                <a:latin typeface="Times" charset="0"/>
              </a:rPr>
              <a:t>Different treatment of end and corner cells to exclude volume outside the subspace</a:t>
            </a:r>
            <a:endParaRPr lang="en-US" altLang="ja-JP" sz="2800">
              <a:latin typeface="Times" charset="0"/>
            </a:endParaRPr>
          </a:p>
        </p:txBody>
      </p:sp>
      <p:sp>
        <p:nvSpPr>
          <p:cNvPr id="23601" name="Text Box 49"/>
          <p:cNvSpPr txBox="1">
            <a:spLocks noChangeArrowheads="1"/>
          </p:cNvSpPr>
          <p:nvPr/>
        </p:nvSpPr>
        <p:spPr bwMode="auto">
          <a:xfrm>
            <a:off x="3473450" y="3505200"/>
            <a:ext cx="1555750" cy="457200"/>
          </a:xfrm>
          <a:prstGeom prst="rect">
            <a:avLst/>
          </a:prstGeom>
          <a:noFill/>
          <a:ln w="9525">
            <a:noFill/>
            <a:miter lim="800000"/>
            <a:headEnd/>
            <a:tailEnd/>
          </a:ln>
        </p:spPr>
        <p:txBody>
          <a:bodyPr wrap="none">
            <a:prstTxWarp prst="textNoShape">
              <a:avLst/>
            </a:prstTxWarp>
            <a:spAutoFit/>
          </a:bodyPr>
          <a:lstStyle/>
          <a:p>
            <a:r>
              <a:rPr lang="en-US" altLang="ja-JP" b="1">
                <a:solidFill>
                  <a:srgbClr val="008000"/>
                </a:solidFill>
                <a:latin typeface="Times" charset="0"/>
              </a:rPr>
              <a:t>f(10,10,30)</a:t>
            </a:r>
          </a:p>
        </p:txBody>
      </p:sp>
      <p:sp>
        <p:nvSpPr>
          <p:cNvPr id="23602" name="Text Box 50"/>
          <p:cNvSpPr txBox="1">
            <a:spLocks noChangeArrowheads="1"/>
          </p:cNvSpPr>
          <p:nvPr/>
        </p:nvSpPr>
        <p:spPr bwMode="auto">
          <a:xfrm>
            <a:off x="3581400" y="2971800"/>
            <a:ext cx="1403350" cy="457200"/>
          </a:xfrm>
          <a:prstGeom prst="rect">
            <a:avLst/>
          </a:prstGeom>
          <a:noFill/>
          <a:ln w="9525">
            <a:noFill/>
            <a:miter lim="800000"/>
            <a:headEnd/>
            <a:tailEnd/>
          </a:ln>
        </p:spPr>
        <p:txBody>
          <a:bodyPr wrap="none">
            <a:prstTxWarp prst="textNoShape">
              <a:avLst/>
            </a:prstTxWarp>
            <a:spAutoFit/>
          </a:bodyPr>
          <a:lstStyle/>
          <a:p>
            <a:r>
              <a:rPr lang="en-US" altLang="ja-JP" b="1">
                <a:solidFill>
                  <a:srgbClr val="008000"/>
                </a:solidFill>
                <a:latin typeface="Times" charset="0"/>
              </a:rPr>
              <a:t>f(10,0,30)</a:t>
            </a:r>
          </a:p>
        </p:txBody>
      </p:sp>
      <p:sp>
        <p:nvSpPr>
          <p:cNvPr id="23603" name="Text Box 51"/>
          <p:cNvSpPr txBox="1">
            <a:spLocks noChangeArrowheads="1"/>
          </p:cNvSpPr>
          <p:nvPr/>
        </p:nvSpPr>
        <p:spPr bwMode="auto">
          <a:xfrm>
            <a:off x="3625850" y="5181600"/>
            <a:ext cx="1555750" cy="457200"/>
          </a:xfrm>
          <a:prstGeom prst="rect">
            <a:avLst/>
          </a:prstGeom>
          <a:noFill/>
          <a:ln w="9525">
            <a:noFill/>
            <a:miter lim="800000"/>
            <a:headEnd/>
            <a:tailEnd/>
          </a:ln>
        </p:spPr>
        <p:txBody>
          <a:bodyPr wrap="none">
            <a:prstTxWarp prst="textNoShape">
              <a:avLst/>
            </a:prstTxWarp>
            <a:spAutoFit/>
          </a:bodyPr>
          <a:lstStyle/>
          <a:p>
            <a:r>
              <a:rPr lang="en-US" altLang="ja-JP" b="1">
                <a:solidFill>
                  <a:srgbClr val="008000"/>
                </a:solidFill>
                <a:latin typeface="Times" charset="0"/>
              </a:rPr>
              <a:t>f(10,90,30)</a:t>
            </a:r>
          </a:p>
        </p:txBody>
      </p:sp>
      <p:sp>
        <p:nvSpPr>
          <p:cNvPr id="23604" name="Rectangle 51"/>
          <p:cNvSpPr>
            <a:spLocks noChangeArrowheads="1"/>
          </p:cNvSpPr>
          <p:nvPr/>
        </p:nvSpPr>
        <p:spPr bwMode="auto">
          <a:xfrm>
            <a:off x="2928938" y="2786063"/>
            <a:ext cx="304800" cy="3200400"/>
          </a:xfrm>
          <a:prstGeom prst="rect">
            <a:avLst/>
          </a:prstGeom>
          <a:solidFill>
            <a:srgbClr val="FFCCC3"/>
          </a:solidFill>
          <a:ln w="9525">
            <a:solidFill>
              <a:schemeClr val="tx1"/>
            </a:solidFill>
            <a:round/>
            <a:headEnd/>
            <a:tailEnd/>
          </a:ln>
        </p:spPr>
        <p:txBody>
          <a:bodyPr>
            <a:prstTxWarp prst="textNoShape">
              <a:avLst/>
            </a:prstTxWarp>
          </a:bodyPr>
          <a:lstStyle/>
          <a:p>
            <a:endParaRPr lang="ja-JP" altLang="en-US" dirty="0">
              <a:latin typeface="Calibri"/>
              <a:ea typeface="Calibri"/>
            </a:endParaRPr>
          </a:p>
        </p:txBody>
      </p:sp>
      <p:sp>
        <p:nvSpPr>
          <p:cNvPr id="23605" name="Rectangle 52"/>
          <p:cNvSpPr>
            <a:spLocks noChangeArrowheads="1"/>
          </p:cNvSpPr>
          <p:nvPr/>
        </p:nvSpPr>
        <p:spPr bwMode="auto">
          <a:xfrm>
            <a:off x="6596063" y="2776538"/>
            <a:ext cx="304800" cy="3200400"/>
          </a:xfrm>
          <a:prstGeom prst="rect">
            <a:avLst/>
          </a:prstGeom>
          <a:solidFill>
            <a:srgbClr val="FFCCC3"/>
          </a:solidFill>
          <a:ln w="9525">
            <a:solidFill>
              <a:schemeClr val="tx1"/>
            </a:solidFill>
            <a:round/>
            <a:headEnd/>
            <a:tailEnd/>
          </a:ln>
        </p:spPr>
        <p:txBody>
          <a:bodyPr>
            <a:prstTxWarp prst="textNoShape">
              <a:avLst/>
            </a:prstTxWarp>
          </a:bodyPr>
          <a:lstStyle/>
          <a:p>
            <a:endParaRPr lang="ja-JP" altLang="en-US" dirty="0">
              <a:latin typeface="Calibri"/>
              <a:ea typeface="Calibri"/>
            </a:endParaRPr>
          </a:p>
        </p:txBody>
      </p:sp>
      <p:sp>
        <p:nvSpPr>
          <p:cNvPr id="23606" name="Rectangle 53"/>
          <p:cNvSpPr>
            <a:spLocks noChangeArrowheads="1"/>
          </p:cNvSpPr>
          <p:nvPr/>
        </p:nvSpPr>
        <p:spPr bwMode="auto">
          <a:xfrm rot="-5400000">
            <a:off x="4775200" y="1312863"/>
            <a:ext cx="304800" cy="3200400"/>
          </a:xfrm>
          <a:prstGeom prst="rect">
            <a:avLst/>
          </a:prstGeom>
          <a:solidFill>
            <a:srgbClr val="FFCCC3"/>
          </a:solidFill>
          <a:ln w="9525">
            <a:solidFill>
              <a:schemeClr val="tx1"/>
            </a:solidFill>
            <a:round/>
            <a:headEnd/>
            <a:tailEnd/>
          </a:ln>
        </p:spPr>
        <p:txBody>
          <a:bodyPr>
            <a:prstTxWarp prst="textNoShape">
              <a:avLst/>
            </a:prstTxWarp>
          </a:bodyPr>
          <a:lstStyle/>
          <a:p>
            <a:endParaRPr lang="ja-JP" altLang="en-US" dirty="0">
              <a:latin typeface="Calibri"/>
              <a:ea typeface="Calibri"/>
            </a:endParaRPr>
          </a:p>
        </p:txBody>
      </p:sp>
      <p:sp>
        <p:nvSpPr>
          <p:cNvPr id="23607" name="Rectangle 54"/>
          <p:cNvSpPr>
            <a:spLocks noChangeArrowheads="1"/>
          </p:cNvSpPr>
          <p:nvPr/>
        </p:nvSpPr>
        <p:spPr bwMode="auto">
          <a:xfrm rot="-5400000">
            <a:off x="4757738" y="4275138"/>
            <a:ext cx="304800" cy="3200400"/>
          </a:xfrm>
          <a:prstGeom prst="rect">
            <a:avLst/>
          </a:prstGeom>
          <a:solidFill>
            <a:srgbClr val="FFCCC3"/>
          </a:solidFill>
          <a:ln w="9525">
            <a:solidFill>
              <a:schemeClr val="tx1"/>
            </a:solidFill>
            <a:round/>
            <a:headEnd/>
            <a:tailEnd/>
          </a:ln>
        </p:spPr>
        <p:txBody>
          <a:bodyPr>
            <a:prstTxWarp prst="textNoShape">
              <a:avLst/>
            </a:prstTxWarp>
          </a:bodyPr>
          <a:lstStyle/>
          <a:p>
            <a:endParaRPr lang="ja-JP" altLang="en-US" dirty="0">
              <a:latin typeface="Calibri"/>
              <a:ea typeface="Calibri"/>
            </a:endParaRPr>
          </a:p>
        </p:txBody>
      </p:sp>
      <p:cxnSp>
        <p:nvCxnSpPr>
          <p:cNvPr id="23608" name="Straight Arrow Connector 56"/>
          <p:cNvCxnSpPr>
            <a:cxnSpLocks noChangeShapeType="1"/>
            <a:endCxn id="23605" idx="0"/>
          </p:cNvCxnSpPr>
          <p:nvPr/>
        </p:nvCxnSpPr>
        <p:spPr bwMode="auto">
          <a:xfrm rot="5400000">
            <a:off x="6634163" y="1714500"/>
            <a:ext cx="1176338" cy="947737"/>
          </a:xfrm>
          <a:prstGeom prst="straightConnector1">
            <a:avLst/>
          </a:prstGeom>
          <a:noFill/>
          <a:ln w="9525">
            <a:solidFill>
              <a:schemeClr val="tx1"/>
            </a:solidFill>
            <a:round/>
            <a:headEnd type="arrow" w="med" len="med"/>
            <a:tailEnd type="arrow" w="med" len="med"/>
          </a:ln>
        </p:spPr>
      </p:cxnSp>
      <p:sp>
        <p:nvSpPr>
          <p:cNvPr id="23609" name="TextBox 35"/>
          <p:cNvSpPr txBox="1">
            <a:spLocks noChangeArrowheads="1"/>
          </p:cNvSpPr>
          <p:nvPr/>
        </p:nvSpPr>
        <p:spPr bwMode="auto">
          <a:xfrm>
            <a:off x="5472113" y="6457950"/>
            <a:ext cx="3076458" cy="400110"/>
          </a:xfrm>
          <a:prstGeom prst="rect">
            <a:avLst/>
          </a:prstGeom>
          <a:noFill/>
          <a:ln w="9525">
            <a:noFill/>
            <a:miter lim="800000"/>
            <a:headEnd/>
            <a:tailEnd/>
          </a:ln>
        </p:spPr>
        <p:txBody>
          <a:bodyPr wrap="none">
            <a:prstTxWarp prst="textNoShape">
              <a:avLst/>
            </a:prstTxWarp>
            <a:spAutoFit/>
          </a:bodyPr>
          <a:lstStyle/>
          <a:p>
            <a:r>
              <a:rPr lang="en-US" altLang="ja-JP" sz="2000" b="1" dirty="0">
                <a:solidFill>
                  <a:srgbClr val="660066"/>
                </a:solidFill>
                <a:latin typeface="Calibri"/>
              </a:rPr>
              <a:t>Cell centered discretization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DC76CA40-074F-BF44-8AFA-D416B1FF08AC}" type="slidenum">
              <a:rPr lang="en-US" altLang="ja-JP" smtClean="0"/>
              <a:pPr/>
              <a:t>12</a:t>
            </a:fld>
            <a:endParaRPr lang="en-US" altLang="ja-JP" smtClean="0"/>
          </a:p>
        </p:txBody>
      </p:sp>
      <p:sp>
        <p:nvSpPr>
          <p:cNvPr id="24579" name="Rectangle 2"/>
          <p:cNvSpPr>
            <a:spLocks noGrp="1" noChangeArrowheads="1"/>
          </p:cNvSpPr>
          <p:nvPr>
            <p:ph type="title"/>
          </p:nvPr>
        </p:nvSpPr>
        <p:spPr>
          <a:xfrm>
            <a:off x="685800" y="0"/>
            <a:ext cx="7772400" cy="1143000"/>
          </a:xfrm>
        </p:spPr>
        <p:txBody>
          <a:bodyPr/>
          <a:lstStyle/>
          <a:p>
            <a:r>
              <a:rPr lang="en-US" altLang="ja-JP"/>
              <a:t>Discrete orientation information</a:t>
            </a:r>
          </a:p>
        </p:txBody>
      </p:sp>
      <p:sp>
        <p:nvSpPr>
          <p:cNvPr id="24580" name="Rectangle 3"/>
          <p:cNvSpPr>
            <a:spLocks noChangeArrowheads="1"/>
          </p:cNvSpPr>
          <p:nvPr/>
        </p:nvSpPr>
        <p:spPr bwMode="auto">
          <a:xfrm>
            <a:off x="685800" y="1676400"/>
            <a:ext cx="7880350" cy="4473575"/>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 WorkDirectory		/usr/OIM/rollett</a:t>
            </a:r>
          </a:p>
          <a:p>
            <a:r>
              <a:rPr lang="en-US" altLang="ja-JP">
                <a:latin typeface="Times" charset="0"/>
              </a:rPr>
              <a:t># OIMDirectory		/usr/OIM</a:t>
            </a:r>
          </a:p>
          <a:p>
            <a:r>
              <a:rPr lang="en-US" altLang="ja-JP">
                <a:latin typeface="Times" charset="0"/>
              </a:rPr>
              <a:t>………...</a:t>
            </a:r>
          </a:p>
          <a:p>
            <a:r>
              <a:rPr lang="en-US" altLang="ja-JP">
                <a:latin typeface="Times" charset="0"/>
              </a:rPr>
              <a:t># </a:t>
            </a:r>
          </a:p>
          <a:p>
            <a:r>
              <a:rPr lang="en-US" altLang="ja-JP">
                <a:latin typeface="Times" charset="0"/>
              </a:rPr>
              <a:t>   4.724    0.234    4.904     0.500     0.866     1.0   1.000  0      0</a:t>
            </a:r>
          </a:p>
          <a:p>
            <a:r>
              <a:rPr lang="en-US" altLang="ja-JP">
                <a:latin typeface="Times" charset="0"/>
              </a:rPr>
              <a:t>   4.491    0.024    5.132     7.500     0.866     1.0   1.000  0      0</a:t>
            </a:r>
          </a:p>
          <a:p>
            <a:r>
              <a:rPr lang="en-US" altLang="ja-JP">
                <a:latin typeface="Times" charset="0"/>
              </a:rPr>
              <a:t>   4.932    0.040    4.698    19.500     0.866     1.0   1.000  0      0</a:t>
            </a:r>
          </a:p>
          <a:p>
            <a:r>
              <a:rPr lang="en-US" altLang="ja-JP">
                <a:latin typeface="Times" charset="0"/>
              </a:rPr>
              <a:t>   4.491    0.024    5.132    20.500     0.866     1.0   1.000  0      0</a:t>
            </a:r>
          </a:p>
          <a:p>
            <a:r>
              <a:rPr lang="en-US" altLang="ja-JP">
                <a:latin typeface="Times" charset="0"/>
              </a:rPr>
              <a:t>   4.491    0.024    5.132    21.500     0.866     1.0   1.000  0      0</a:t>
            </a:r>
          </a:p>
          <a:p>
            <a:r>
              <a:rPr lang="en-US" altLang="ja-JP">
                <a:latin typeface="Times" charset="0"/>
              </a:rPr>
              <a:t>   4.932    0.040    4.698    22.500     0.866     1.0   1.000  0      0</a:t>
            </a:r>
          </a:p>
          <a:p>
            <a:r>
              <a:rPr lang="en-US" altLang="ja-JP">
                <a:latin typeface="Times" charset="0"/>
              </a:rPr>
              <a:t>   4.932    0.040    4.698    23.500     0.866     1.0   1.000  0      0</a:t>
            </a:r>
          </a:p>
          <a:p>
            <a:r>
              <a:rPr lang="en-US" altLang="ja-JP">
                <a:latin typeface="Times" charset="0"/>
              </a:rPr>
              <a:t>   4.932    0.040    4.698    24.500     0.866     1.0   1.000  0      0</a:t>
            </a:r>
          </a:p>
        </p:txBody>
      </p:sp>
      <p:sp>
        <p:nvSpPr>
          <p:cNvPr id="24581" name="Text Box 4"/>
          <p:cNvSpPr txBox="1">
            <a:spLocks noChangeArrowheads="1"/>
          </p:cNvSpPr>
          <p:nvPr/>
        </p:nvSpPr>
        <p:spPr bwMode="auto">
          <a:xfrm>
            <a:off x="1143000" y="2667000"/>
            <a:ext cx="444500" cy="457200"/>
          </a:xfrm>
          <a:prstGeom prst="rect">
            <a:avLst/>
          </a:prstGeom>
          <a:noFill/>
          <a:ln w="9525">
            <a:noFill/>
            <a:miter lim="800000"/>
            <a:headEnd/>
            <a:tailEnd/>
          </a:ln>
        </p:spPr>
        <p:txBody>
          <a:bodyPr wrap="none">
            <a:prstTxWarp prst="textNoShape">
              <a:avLst/>
            </a:prstTxWarp>
            <a:spAutoFit/>
          </a:bodyPr>
          <a:lstStyle/>
          <a:p>
            <a:r>
              <a:rPr lang="en-US" altLang="ja-JP">
                <a:solidFill>
                  <a:schemeClr val="accent2"/>
                </a:solidFill>
                <a:latin typeface="Symbol" charset="2"/>
              </a:rPr>
              <a:t>f</a:t>
            </a:r>
            <a:r>
              <a:rPr lang="en-US" altLang="ja-JP" baseline="-25000">
                <a:solidFill>
                  <a:schemeClr val="accent2"/>
                </a:solidFill>
                <a:latin typeface="Times" charset="0"/>
              </a:rPr>
              <a:t>1</a:t>
            </a:r>
            <a:endParaRPr lang="en-US" altLang="ja-JP">
              <a:solidFill>
                <a:schemeClr val="accent2"/>
              </a:solidFill>
              <a:latin typeface="Times" charset="0"/>
            </a:endParaRPr>
          </a:p>
        </p:txBody>
      </p:sp>
      <p:sp>
        <p:nvSpPr>
          <p:cNvPr id="24582" name="Text Box 5"/>
          <p:cNvSpPr txBox="1">
            <a:spLocks noChangeArrowheads="1"/>
          </p:cNvSpPr>
          <p:nvPr/>
        </p:nvSpPr>
        <p:spPr bwMode="auto">
          <a:xfrm>
            <a:off x="2133600" y="2724150"/>
            <a:ext cx="417513" cy="457200"/>
          </a:xfrm>
          <a:prstGeom prst="rect">
            <a:avLst/>
          </a:prstGeom>
          <a:noFill/>
          <a:ln w="9525">
            <a:noFill/>
            <a:miter lim="800000"/>
            <a:headEnd/>
            <a:tailEnd/>
          </a:ln>
        </p:spPr>
        <p:txBody>
          <a:bodyPr wrap="none">
            <a:prstTxWarp prst="textNoShape">
              <a:avLst/>
            </a:prstTxWarp>
            <a:spAutoFit/>
          </a:bodyPr>
          <a:lstStyle/>
          <a:p>
            <a:r>
              <a:rPr lang="en-US" altLang="ja-JP">
                <a:solidFill>
                  <a:schemeClr val="accent2"/>
                </a:solidFill>
                <a:latin typeface="Symbol" charset="2"/>
              </a:rPr>
              <a:t>F</a:t>
            </a:r>
            <a:endParaRPr lang="en-US" altLang="ja-JP">
              <a:solidFill>
                <a:schemeClr val="accent2"/>
              </a:solidFill>
              <a:latin typeface="Times" charset="0"/>
            </a:endParaRPr>
          </a:p>
        </p:txBody>
      </p:sp>
      <p:sp>
        <p:nvSpPr>
          <p:cNvPr id="24583" name="Text Box 6"/>
          <p:cNvSpPr txBox="1">
            <a:spLocks noChangeArrowheads="1"/>
          </p:cNvSpPr>
          <p:nvPr/>
        </p:nvSpPr>
        <p:spPr bwMode="auto">
          <a:xfrm>
            <a:off x="3124200" y="2724150"/>
            <a:ext cx="444500" cy="457200"/>
          </a:xfrm>
          <a:prstGeom prst="rect">
            <a:avLst/>
          </a:prstGeom>
          <a:noFill/>
          <a:ln w="9525">
            <a:noFill/>
            <a:miter lim="800000"/>
            <a:headEnd/>
            <a:tailEnd/>
          </a:ln>
        </p:spPr>
        <p:txBody>
          <a:bodyPr wrap="none">
            <a:prstTxWarp prst="textNoShape">
              <a:avLst/>
            </a:prstTxWarp>
            <a:spAutoFit/>
          </a:bodyPr>
          <a:lstStyle/>
          <a:p>
            <a:r>
              <a:rPr lang="en-US" altLang="ja-JP">
                <a:solidFill>
                  <a:schemeClr val="accent2"/>
                </a:solidFill>
                <a:latin typeface="Symbol" charset="2"/>
              </a:rPr>
              <a:t>f</a:t>
            </a:r>
            <a:r>
              <a:rPr lang="en-US" altLang="ja-JP" baseline="-25000">
                <a:solidFill>
                  <a:schemeClr val="accent2"/>
                </a:solidFill>
                <a:latin typeface="Times" charset="0"/>
              </a:rPr>
              <a:t>2</a:t>
            </a:r>
            <a:endParaRPr lang="en-US" altLang="ja-JP">
              <a:solidFill>
                <a:schemeClr val="accent2"/>
              </a:solidFill>
              <a:latin typeface="Times" charset="0"/>
            </a:endParaRPr>
          </a:p>
        </p:txBody>
      </p:sp>
      <p:sp>
        <p:nvSpPr>
          <p:cNvPr id="24584" name="Text Box 7"/>
          <p:cNvSpPr txBox="1">
            <a:spLocks noChangeArrowheads="1"/>
          </p:cNvSpPr>
          <p:nvPr/>
        </p:nvSpPr>
        <p:spPr bwMode="auto">
          <a:xfrm>
            <a:off x="609600" y="6172200"/>
            <a:ext cx="2962275" cy="461963"/>
          </a:xfrm>
          <a:prstGeom prst="rect">
            <a:avLst/>
          </a:prstGeom>
          <a:noFill/>
          <a:ln w="9525">
            <a:noFill/>
            <a:miter lim="800000"/>
            <a:headEnd/>
            <a:tailEnd/>
          </a:ln>
        </p:spPr>
        <p:txBody>
          <a:bodyPr wrap="none">
            <a:prstTxWarp prst="textNoShape">
              <a:avLst/>
            </a:prstTxWarp>
            <a:spAutoFit/>
          </a:bodyPr>
          <a:lstStyle/>
          <a:p>
            <a:r>
              <a:rPr lang="en-US" altLang="ja-JP">
                <a:solidFill>
                  <a:schemeClr val="accent2"/>
                </a:solidFill>
                <a:latin typeface="Times" charset="0"/>
              </a:rPr>
              <a:t>(Euler angles, radians)</a:t>
            </a:r>
          </a:p>
        </p:txBody>
      </p:sp>
      <p:sp>
        <p:nvSpPr>
          <p:cNvPr id="24585" name="Text Box 8"/>
          <p:cNvSpPr txBox="1">
            <a:spLocks noChangeArrowheads="1"/>
          </p:cNvSpPr>
          <p:nvPr/>
        </p:nvSpPr>
        <p:spPr bwMode="auto">
          <a:xfrm>
            <a:off x="4251325" y="2727325"/>
            <a:ext cx="33655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x</a:t>
            </a:r>
          </a:p>
        </p:txBody>
      </p:sp>
      <p:sp>
        <p:nvSpPr>
          <p:cNvPr id="24586" name="Text Box 9"/>
          <p:cNvSpPr txBox="1">
            <a:spLocks noChangeArrowheads="1"/>
          </p:cNvSpPr>
          <p:nvPr/>
        </p:nvSpPr>
        <p:spPr bwMode="auto">
          <a:xfrm>
            <a:off x="5318125" y="2743200"/>
            <a:ext cx="33655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y</a:t>
            </a:r>
          </a:p>
        </p:txBody>
      </p:sp>
      <p:sp>
        <p:nvSpPr>
          <p:cNvPr id="24587" name="Rectangle 10"/>
          <p:cNvSpPr>
            <a:spLocks noChangeArrowheads="1"/>
          </p:cNvSpPr>
          <p:nvPr/>
        </p:nvSpPr>
        <p:spPr bwMode="auto">
          <a:xfrm>
            <a:off x="3810000" y="2667000"/>
            <a:ext cx="2209800" cy="3505200"/>
          </a:xfrm>
          <a:prstGeom prst="rect">
            <a:avLst/>
          </a:prstGeom>
          <a:noFill/>
          <a:ln w="9525">
            <a:solidFill>
              <a:srgbClr val="FF0000"/>
            </a:solidFill>
            <a:miter lim="800000"/>
            <a:headEnd/>
            <a:tailEnd/>
          </a:ln>
        </p:spPr>
        <p:txBody>
          <a:bodyPr wrap="none" anchor="ctr">
            <a:prstTxWarp prst="textNoShape">
              <a:avLst/>
            </a:prstTxWarp>
          </a:bodyPr>
          <a:lstStyle/>
          <a:p>
            <a:endParaRPr lang="ja-JP" altLang="en-US" dirty="0">
              <a:latin typeface="Calibri"/>
              <a:ea typeface="Calibri"/>
            </a:endParaRPr>
          </a:p>
        </p:txBody>
      </p:sp>
      <p:sp>
        <p:nvSpPr>
          <p:cNvPr id="24588" name="Rectangle 11"/>
          <p:cNvSpPr>
            <a:spLocks noChangeArrowheads="1"/>
          </p:cNvSpPr>
          <p:nvPr/>
        </p:nvSpPr>
        <p:spPr bwMode="auto">
          <a:xfrm>
            <a:off x="990600" y="2590800"/>
            <a:ext cx="2743200" cy="3581400"/>
          </a:xfrm>
          <a:prstGeom prst="rect">
            <a:avLst/>
          </a:prstGeom>
          <a:noFill/>
          <a:ln w="9525">
            <a:solidFill>
              <a:schemeClr val="accent2"/>
            </a:solidFill>
            <a:miter lim="800000"/>
            <a:headEnd/>
            <a:tailEnd/>
          </a:ln>
        </p:spPr>
        <p:txBody>
          <a:bodyPr wrap="none" anchor="ctr">
            <a:prstTxWarp prst="textNoShape">
              <a:avLst/>
            </a:prstTxWarp>
          </a:bodyPr>
          <a:lstStyle/>
          <a:p>
            <a:endParaRPr lang="ja-JP" altLang="en-US" dirty="0">
              <a:latin typeface="Calibri"/>
              <a:ea typeface="Calibri"/>
            </a:endParaRPr>
          </a:p>
        </p:txBody>
      </p:sp>
      <p:sp>
        <p:nvSpPr>
          <p:cNvPr id="24589" name="Text Box 12"/>
          <p:cNvSpPr txBox="1">
            <a:spLocks noChangeArrowheads="1"/>
          </p:cNvSpPr>
          <p:nvPr/>
        </p:nvSpPr>
        <p:spPr bwMode="auto">
          <a:xfrm>
            <a:off x="685800" y="914400"/>
            <a:ext cx="7712075" cy="830997"/>
          </a:xfrm>
          <a:prstGeom prst="rect">
            <a:avLst/>
          </a:prstGeom>
          <a:noFill/>
          <a:ln w="9525">
            <a:noFill/>
            <a:miter lim="800000"/>
            <a:headEnd/>
            <a:tailEnd/>
          </a:ln>
        </p:spPr>
        <p:txBody>
          <a:bodyPr wrap="square">
            <a:prstTxWarp prst="textNoShape">
              <a:avLst/>
            </a:prstTxWarp>
            <a:spAutoFit/>
          </a:bodyPr>
          <a:lstStyle/>
          <a:p>
            <a:r>
              <a:rPr lang="en-US" altLang="ja-JP" i="1" dirty="0">
                <a:latin typeface="Calibri"/>
              </a:rPr>
              <a:t>Typical text </a:t>
            </a:r>
            <a:r>
              <a:rPr lang="en-US" altLang="ja-JP" i="1" dirty="0" err="1">
                <a:latin typeface="Calibri"/>
              </a:rPr>
              <a:t>data.ANG</a:t>
            </a:r>
            <a:r>
              <a:rPr lang="en-US" altLang="ja-JP" i="1" dirty="0">
                <a:latin typeface="Calibri"/>
              </a:rPr>
              <a:t> file from TSL EBSD </a:t>
            </a:r>
            <a:r>
              <a:rPr lang="en-US" altLang="ja-JP" i="1" dirty="0" smtClean="0">
                <a:latin typeface="Calibri"/>
              </a:rPr>
              <a:t>system </a:t>
            </a:r>
            <a:br>
              <a:rPr lang="en-US" altLang="ja-JP" i="1" dirty="0" smtClean="0">
                <a:latin typeface="Calibri"/>
              </a:rPr>
            </a:br>
            <a:r>
              <a:rPr lang="en-US" altLang="ja-JP" i="1" dirty="0" smtClean="0">
                <a:latin typeface="Calibri"/>
              </a:rPr>
              <a:t>(</a:t>
            </a:r>
            <a:r>
              <a:rPr lang="en-US" altLang="ja-JP" i="1" dirty="0">
                <a:latin typeface="Calibri"/>
              </a:rPr>
              <a:t>e.g. SmallIN100/Slice_1.</a:t>
            </a:r>
            <a:r>
              <a:rPr lang="en-US" altLang="ja-JP" i="1" dirty="0" smtClean="0">
                <a:latin typeface="Calibri"/>
              </a:rPr>
              <a:t>ang </a:t>
            </a:r>
            <a:r>
              <a:rPr lang="en-US" altLang="ja-JP" i="1" dirty="0">
                <a:latin typeface="Calibri"/>
              </a:rPr>
              <a:t>available in SmallIN100.</a:t>
            </a:r>
            <a:r>
              <a:rPr lang="en-US" altLang="ja-JP" i="1" dirty="0" smtClean="0">
                <a:latin typeface="Calibri"/>
              </a:rPr>
              <a:t>zip):</a:t>
            </a:r>
            <a:endParaRPr lang="en-US" altLang="ja-JP" i="1" dirty="0">
              <a:latin typeface="Calibri"/>
            </a:endParaRPr>
          </a:p>
        </p:txBody>
      </p:sp>
      <p:sp>
        <p:nvSpPr>
          <p:cNvPr id="24590" name="TextBox 13"/>
          <p:cNvSpPr txBox="1">
            <a:spLocks noChangeArrowheads="1"/>
          </p:cNvSpPr>
          <p:nvPr/>
        </p:nvSpPr>
        <p:spPr bwMode="auto">
          <a:xfrm>
            <a:off x="6629400" y="1752600"/>
            <a:ext cx="2514600" cy="707886"/>
          </a:xfrm>
          <a:prstGeom prst="rect">
            <a:avLst/>
          </a:prstGeom>
          <a:noFill/>
          <a:ln w="9525">
            <a:noFill/>
            <a:miter lim="800000"/>
            <a:headEnd/>
            <a:tailEnd/>
          </a:ln>
        </p:spPr>
        <p:txBody>
          <a:bodyPr>
            <a:prstTxWarp prst="textNoShape">
              <a:avLst/>
            </a:prstTxWarp>
            <a:spAutoFit/>
          </a:bodyPr>
          <a:lstStyle/>
          <a:p>
            <a:r>
              <a:rPr lang="en-US" altLang="ja-JP" sz="2000" i="1" dirty="0">
                <a:solidFill>
                  <a:srgbClr val="660066"/>
                </a:solidFill>
                <a:latin typeface="Calibri"/>
              </a:rPr>
              <a:t>Each dataset may have millions of points</a:t>
            </a:r>
          </a:p>
        </p:txBody>
      </p:sp>
      <p:sp>
        <p:nvSpPr>
          <p:cNvPr id="24591" name="Text Box 7"/>
          <p:cNvSpPr txBox="1">
            <a:spLocks noChangeArrowheads="1"/>
          </p:cNvSpPr>
          <p:nvPr/>
        </p:nvSpPr>
        <p:spPr bwMode="auto">
          <a:xfrm>
            <a:off x="3633788" y="6172200"/>
            <a:ext cx="3833812" cy="461963"/>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(spatial coordinates, microns)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D0E6BED7-E933-AA4F-9C06-1690D64E32D7}" type="slidenum">
              <a:rPr lang="en-US" altLang="ja-JP" smtClean="0"/>
              <a:pPr/>
              <a:t>13</a:t>
            </a:fld>
            <a:endParaRPr lang="en-US" altLang="ja-JP" smtClean="0"/>
          </a:p>
        </p:txBody>
      </p:sp>
      <p:sp>
        <p:nvSpPr>
          <p:cNvPr id="25603" name="Rectangle 2"/>
          <p:cNvSpPr>
            <a:spLocks noGrp="1" noChangeArrowheads="1"/>
          </p:cNvSpPr>
          <p:nvPr>
            <p:ph type="title"/>
          </p:nvPr>
        </p:nvSpPr>
        <p:spPr>
          <a:xfrm>
            <a:off x="1143000" y="228600"/>
            <a:ext cx="7315200" cy="1143000"/>
          </a:xfrm>
        </p:spPr>
        <p:txBody>
          <a:bodyPr/>
          <a:lstStyle/>
          <a:p>
            <a:r>
              <a:rPr lang="en-US" altLang="ja-JP"/>
              <a:t>Binning individual orientations in a discrete OD</a:t>
            </a:r>
          </a:p>
        </p:txBody>
      </p:sp>
      <p:sp>
        <p:nvSpPr>
          <p:cNvPr id="25604" name="Rectangle 3"/>
          <p:cNvSpPr>
            <a:spLocks noChangeArrowheads="1"/>
          </p:cNvSpPr>
          <p:nvPr/>
        </p:nvSpPr>
        <p:spPr bwMode="auto">
          <a:xfrm>
            <a:off x="2895600" y="2819400"/>
            <a:ext cx="4038600" cy="3276600"/>
          </a:xfrm>
          <a:prstGeom prst="rect">
            <a:avLst/>
          </a:prstGeom>
          <a:noFill/>
          <a:ln w="9525">
            <a:solidFill>
              <a:schemeClr val="tx1"/>
            </a:solidFill>
            <a:miter lim="800000"/>
            <a:headEnd/>
            <a:tailEnd/>
          </a:ln>
        </p:spPr>
        <p:txBody>
          <a:bodyPr wrap="none" anchor="ctr">
            <a:prstTxWarp prst="textNoShape">
              <a:avLst/>
            </a:prstTxWarp>
          </a:bodyPr>
          <a:lstStyle/>
          <a:p>
            <a:endParaRPr lang="ja-JP" altLang="en-US" dirty="0">
              <a:latin typeface="Calibri"/>
              <a:ea typeface="Calibri"/>
            </a:endParaRPr>
          </a:p>
        </p:txBody>
      </p:sp>
      <p:sp>
        <p:nvSpPr>
          <p:cNvPr id="25605" name="Line 4"/>
          <p:cNvSpPr>
            <a:spLocks noChangeShapeType="1"/>
          </p:cNvSpPr>
          <p:nvPr/>
        </p:nvSpPr>
        <p:spPr bwMode="auto">
          <a:xfrm>
            <a:off x="3695700" y="28194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5606" name="Line 5"/>
          <p:cNvSpPr>
            <a:spLocks noChangeShapeType="1"/>
          </p:cNvSpPr>
          <p:nvPr/>
        </p:nvSpPr>
        <p:spPr bwMode="auto">
          <a:xfrm>
            <a:off x="4495800" y="28194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5607" name="Line 6"/>
          <p:cNvSpPr>
            <a:spLocks noChangeShapeType="1"/>
          </p:cNvSpPr>
          <p:nvPr/>
        </p:nvSpPr>
        <p:spPr bwMode="auto">
          <a:xfrm>
            <a:off x="6248400" y="2819400"/>
            <a:ext cx="0" cy="327660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5608" name="Text Box 7"/>
          <p:cNvSpPr txBox="1">
            <a:spLocks noChangeArrowheads="1"/>
          </p:cNvSpPr>
          <p:nvPr/>
        </p:nvSpPr>
        <p:spPr bwMode="auto">
          <a:xfrm>
            <a:off x="2803525" y="2141538"/>
            <a:ext cx="5492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0°</a:t>
            </a:r>
          </a:p>
        </p:txBody>
      </p:sp>
      <p:sp>
        <p:nvSpPr>
          <p:cNvPr id="25609" name="Line 8"/>
          <p:cNvSpPr>
            <a:spLocks noChangeShapeType="1"/>
          </p:cNvSpPr>
          <p:nvPr/>
        </p:nvSpPr>
        <p:spPr bwMode="auto">
          <a:xfrm>
            <a:off x="2895600" y="35052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5610" name="Line 9"/>
          <p:cNvSpPr>
            <a:spLocks noChangeShapeType="1"/>
          </p:cNvSpPr>
          <p:nvPr/>
        </p:nvSpPr>
        <p:spPr bwMode="auto">
          <a:xfrm>
            <a:off x="2895600" y="41148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5611" name="Text Box 10"/>
          <p:cNvSpPr txBox="1">
            <a:spLocks noChangeArrowheads="1"/>
          </p:cNvSpPr>
          <p:nvPr/>
        </p:nvSpPr>
        <p:spPr bwMode="auto">
          <a:xfrm>
            <a:off x="3429000" y="21463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10°</a:t>
            </a:r>
          </a:p>
        </p:txBody>
      </p:sp>
      <p:sp>
        <p:nvSpPr>
          <p:cNvPr id="25612" name="Text Box 11"/>
          <p:cNvSpPr txBox="1">
            <a:spLocks noChangeArrowheads="1"/>
          </p:cNvSpPr>
          <p:nvPr/>
        </p:nvSpPr>
        <p:spPr bwMode="auto">
          <a:xfrm>
            <a:off x="4195763" y="2138363"/>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20°</a:t>
            </a:r>
          </a:p>
        </p:txBody>
      </p:sp>
      <p:sp>
        <p:nvSpPr>
          <p:cNvPr id="25613" name="Text Box 12"/>
          <p:cNvSpPr txBox="1">
            <a:spLocks noChangeArrowheads="1"/>
          </p:cNvSpPr>
          <p:nvPr/>
        </p:nvSpPr>
        <p:spPr bwMode="auto">
          <a:xfrm>
            <a:off x="6553200" y="21590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90°</a:t>
            </a:r>
          </a:p>
        </p:txBody>
      </p:sp>
      <p:sp>
        <p:nvSpPr>
          <p:cNvPr id="25614" name="Text Box 13"/>
          <p:cNvSpPr txBox="1">
            <a:spLocks noChangeArrowheads="1"/>
          </p:cNvSpPr>
          <p:nvPr/>
        </p:nvSpPr>
        <p:spPr bwMode="auto">
          <a:xfrm>
            <a:off x="1905000" y="57912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90°</a:t>
            </a:r>
          </a:p>
        </p:txBody>
      </p:sp>
      <p:sp>
        <p:nvSpPr>
          <p:cNvPr id="25615" name="Line 14"/>
          <p:cNvSpPr>
            <a:spLocks noChangeShapeType="1"/>
          </p:cNvSpPr>
          <p:nvPr/>
        </p:nvSpPr>
        <p:spPr bwMode="auto">
          <a:xfrm>
            <a:off x="2895600" y="5486400"/>
            <a:ext cx="4038600" cy="0"/>
          </a:xfrm>
          <a:prstGeom prst="line">
            <a:avLst/>
          </a:prstGeom>
          <a:noFill/>
          <a:ln w="9525">
            <a:solidFill>
              <a:schemeClr val="tx1"/>
            </a:solidFill>
            <a:round/>
            <a:headEnd/>
            <a:tailEnd/>
          </a:ln>
        </p:spPr>
        <p:txBody>
          <a:bodyPr wrap="none" anchor="ctr">
            <a:prstTxWarp prst="textNoShape">
              <a:avLst/>
            </a:prstTxWarp>
          </a:bodyPr>
          <a:lstStyle/>
          <a:p>
            <a:endParaRPr lang="ja-JP" altLang="en-US" dirty="0">
              <a:latin typeface="Calibri"/>
            </a:endParaRPr>
          </a:p>
        </p:txBody>
      </p:sp>
      <p:sp>
        <p:nvSpPr>
          <p:cNvPr id="25616" name="Text Box 15"/>
          <p:cNvSpPr txBox="1">
            <a:spLocks noChangeArrowheads="1"/>
          </p:cNvSpPr>
          <p:nvPr/>
        </p:nvSpPr>
        <p:spPr bwMode="auto">
          <a:xfrm>
            <a:off x="5867400" y="21717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80°</a:t>
            </a:r>
          </a:p>
        </p:txBody>
      </p:sp>
      <p:sp>
        <p:nvSpPr>
          <p:cNvPr id="25617" name="Text Box 16"/>
          <p:cNvSpPr txBox="1">
            <a:spLocks noChangeArrowheads="1"/>
          </p:cNvSpPr>
          <p:nvPr/>
        </p:nvSpPr>
        <p:spPr bwMode="auto">
          <a:xfrm>
            <a:off x="1914525" y="52197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80°</a:t>
            </a:r>
          </a:p>
        </p:txBody>
      </p:sp>
      <p:sp>
        <p:nvSpPr>
          <p:cNvPr id="25618" name="Text Box 17"/>
          <p:cNvSpPr txBox="1">
            <a:spLocks noChangeArrowheads="1"/>
          </p:cNvSpPr>
          <p:nvPr/>
        </p:nvSpPr>
        <p:spPr bwMode="auto">
          <a:xfrm>
            <a:off x="1981200" y="3214688"/>
            <a:ext cx="752475" cy="579437"/>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10°</a:t>
            </a:r>
          </a:p>
        </p:txBody>
      </p:sp>
      <p:sp>
        <p:nvSpPr>
          <p:cNvPr id="25619" name="Text Box 18"/>
          <p:cNvSpPr txBox="1">
            <a:spLocks noChangeArrowheads="1"/>
          </p:cNvSpPr>
          <p:nvPr/>
        </p:nvSpPr>
        <p:spPr bwMode="auto">
          <a:xfrm>
            <a:off x="2006600" y="3810000"/>
            <a:ext cx="7524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20°</a:t>
            </a:r>
          </a:p>
        </p:txBody>
      </p:sp>
      <p:sp>
        <p:nvSpPr>
          <p:cNvPr id="25620" name="Text Box 19"/>
          <p:cNvSpPr txBox="1">
            <a:spLocks noChangeArrowheads="1"/>
          </p:cNvSpPr>
          <p:nvPr/>
        </p:nvSpPr>
        <p:spPr bwMode="auto">
          <a:xfrm>
            <a:off x="2120900" y="2578100"/>
            <a:ext cx="549275" cy="579438"/>
          </a:xfrm>
          <a:prstGeom prst="rect">
            <a:avLst/>
          </a:prstGeom>
          <a:noFill/>
          <a:ln w="9525">
            <a:noFill/>
            <a:miter lim="800000"/>
            <a:headEnd/>
            <a:tailEnd/>
          </a:ln>
        </p:spPr>
        <p:txBody>
          <a:bodyPr wrap="none">
            <a:prstTxWarp prst="textNoShape">
              <a:avLst/>
            </a:prstTxWarp>
            <a:spAutoFit/>
          </a:bodyPr>
          <a:lstStyle/>
          <a:p>
            <a:r>
              <a:rPr lang="en-US" altLang="ja-JP" sz="3200">
                <a:latin typeface="Times" charset="0"/>
              </a:rPr>
              <a:t>0°</a:t>
            </a:r>
          </a:p>
        </p:txBody>
      </p:sp>
      <p:sp>
        <p:nvSpPr>
          <p:cNvPr id="25621" name="AutoShape 20"/>
          <p:cNvSpPr>
            <a:spLocks/>
          </p:cNvSpPr>
          <p:nvPr/>
        </p:nvSpPr>
        <p:spPr bwMode="auto">
          <a:xfrm>
            <a:off x="7162800" y="3505200"/>
            <a:ext cx="228600" cy="609600"/>
          </a:xfrm>
          <a:prstGeom prst="rightBrace">
            <a:avLst>
              <a:gd name="adj1" fmla="val 66667"/>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22" name="Text Box 21"/>
          <p:cNvSpPr txBox="1">
            <a:spLocks noChangeArrowheads="1"/>
          </p:cNvSpPr>
          <p:nvPr/>
        </p:nvSpPr>
        <p:spPr bwMode="auto">
          <a:xfrm>
            <a:off x="7315200" y="3505200"/>
            <a:ext cx="1636713"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FF0000"/>
                </a:solidFill>
                <a:latin typeface="Times" charset="0"/>
              </a:rPr>
              <a:t>∆ </a:t>
            </a:r>
            <a:r>
              <a:rPr lang="en-US" altLang="ja-JP" sz="3200">
                <a:solidFill>
                  <a:srgbClr val="FF0000"/>
                </a:solidFill>
                <a:latin typeface="Symbol" charset="2"/>
              </a:rPr>
              <a:t>F=10°</a:t>
            </a:r>
          </a:p>
        </p:txBody>
      </p:sp>
      <p:sp>
        <p:nvSpPr>
          <p:cNvPr id="25623" name="Line 22"/>
          <p:cNvSpPr>
            <a:spLocks noChangeShapeType="1"/>
          </p:cNvSpPr>
          <p:nvPr/>
        </p:nvSpPr>
        <p:spPr bwMode="auto">
          <a:xfrm>
            <a:off x="1704975" y="2038350"/>
            <a:ext cx="1524000" cy="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25624" name="Line 23"/>
          <p:cNvSpPr>
            <a:spLocks noChangeShapeType="1"/>
          </p:cNvSpPr>
          <p:nvPr/>
        </p:nvSpPr>
        <p:spPr bwMode="auto">
          <a:xfrm>
            <a:off x="1704975" y="2038350"/>
            <a:ext cx="0" cy="167640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25625" name="Text Box 24"/>
          <p:cNvSpPr txBox="1">
            <a:spLocks noChangeArrowheads="1"/>
          </p:cNvSpPr>
          <p:nvPr/>
        </p:nvSpPr>
        <p:spPr bwMode="auto">
          <a:xfrm>
            <a:off x="3365500" y="1531938"/>
            <a:ext cx="444500"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Symbol" charset="2"/>
              </a:rPr>
              <a:t>f</a:t>
            </a:r>
            <a:r>
              <a:rPr lang="en-US" altLang="ja-JP" baseline="-25000">
                <a:solidFill>
                  <a:srgbClr val="FF0000"/>
                </a:solidFill>
                <a:latin typeface="Times" charset="0"/>
              </a:rPr>
              <a:t>1</a:t>
            </a:r>
            <a:endParaRPr lang="en-US" altLang="ja-JP">
              <a:solidFill>
                <a:srgbClr val="FF0000"/>
              </a:solidFill>
              <a:latin typeface="Times" charset="0"/>
            </a:endParaRPr>
          </a:p>
        </p:txBody>
      </p:sp>
      <p:sp>
        <p:nvSpPr>
          <p:cNvPr id="25626" name="Text Box 25"/>
          <p:cNvSpPr txBox="1">
            <a:spLocks noChangeArrowheads="1"/>
          </p:cNvSpPr>
          <p:nvPr/>
        </p:nvSpPr>
        <p:spPr bwMode="auto">
          <a:xfrm>
            <a:off x="1095375" y="3409950"/>
            <a:ext cx="417513"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Symbol" charset="2"/>
              </a:rPr>
              <a:t>F</a:t>
            </a:r>
            <a:endParaRPr lang="en-US" altLang="ja-JP">
              <a:solidFill>
                <a:srgbClr val="FF0000"/>
              </a:solidFill>
              <a:latin typeface="Times" charset="0"/>
            </a:endParaRPr>
          </a:p>
        </p:txBody>
      </p:sp>
      <p:sp>
        <p:nvSpPr>
          <p:cNvPr id="25627" name="AutoShape 26"/>
          <p:cNvSpPr>
            <a:spLocks/>
          </p:cNvSpPr>
          <p:nvPr/>
        </p:nvSpPr>
        <p:spPr bwMode="auto">
          <a:xfrm rot="5400000">
            <a:off x="4000500" y="5905500"/>
            <a:ext cx="304800" cy="838200"/>
          </a:xfrm>
          <a:prstGeom prst="rightBrace">
            <a:avLst>
              <a:gd name="adj1" fmla="val 68750"/>
              <a:gd name="adj2" fmla="val 50000"/>
            </a:avLst>
          </a:prstGeom>
          <a:noFill/>
          <a:ln w="19050">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28" name="Text Box 27"/>
          <p:cNvSpPr txBox="1">
            <a:spLocks noChangeArrowheads="1"/>
          </p:cNvSpPr>
          <p:nvPr/>
        </p:nvSpPr>
        <p:spPr bwMode="auto">
          <a:xfrm>
            <a:off x="4572000" y="6019800"/>
            <a:ext cx="1773238" cy="579438"/>
          </a:xfrm>
          <a:prstGeom prst="rect">
            <a:avLst/>
          </a:prstGeom>
          <a:noFill/>
          <a:ln w="9525">
            <a:noFill/>
            <a:miter lim="800000"/>
            <a:headEnd/>
            <a:tailEnd/>
          </a:ln>
        </p:spPr>
        <p:txBody>
          <a:bodyPr wrap="none">
            <a:prstTxWarp prst="textNoShape">
              <a:avLst/>
            </a:prstTxWarp>
            <a:spAutoFit/>
          </a:bodyPr>
          <a:lstStyle/>
          <a:p>
            <a:r>
              <a:rPr lang="en-US" altLang="ja-JP" sz="3200">
                <a:solidFill>
                  <a:srgbClr val="FF0000"/>
                </a:solidFill>
                <a:latin typeface="Times" charset="0"/>
              </a:rPr>
              <a:t>∆ </a:t>
            </a:r>
            <a:r>
              <a:rPr lang="en-US" altLang="ja-JP" sz="3200">
                <a:solidFill>
                  <a:srgbClr val="FF0000"/>
                </a:solidFill>
                <a:latin typeface="Symbol" charset="2"/>
              </a:rPr>
              <a:t>f</a:t>
            </a:r>
            <a:r>
              <a:rPr lang="en-US" altLang="ja-JP" sz="3200" baseline="-25000">
                <a:solidFill>
                  <a:srgbClr val="FF0000"/>
                </a:solidFill>
                <a:latin typeface="Times" charset="0"/>
              </a:rPr>
              <a:t>1</a:t>
            </a:r>
            <a:r>
              <a:rPr lang="en-US" altLang="ja-JP" sz="3200">
                <a:solidFill>
                  <a:srgbClr val="FF0000"/>
                </a:solidFill>
                <a:latin typeface="Symbol" charset="2"/>
              </a:rPr>
              <a:t> =10°</a:t>
            </a:r>
          </a:p>
        </p:txBody>
      </p:sp>
      <p:sp>
        <p:nvSpPr>
          <p:cNvPr id="25629" name="Text Box 28"/>
          <p:cNvSpPr txBox="1">
            <a:spLocks noChangeArrowheads="1"/>
          </p:cNvSpPr>
          <p:nvPr/>
        </p:nvSpPr>
        <p:spPr bwMode="auto">
          <a:xfrm>
            <a:off x="304800" y="4538663"/>
            <a:ext cx="2406650" cy="457200"/>
          </a:xfrm>
          <a:prstGeom prst="rect">
            <a:avLst/>
          </a:prstGeom>
          <a:noFill/>
          <a:ln w="9525">
            <a:noFill/>
            <a:miter lim="800000"/>
            <a:headEnd/>
            <a:tailEnd/>
          </a:ln>
        </p:spPr>
        <p:txBody>
          <a:bodyPr wrap="none">
            <a:prstTxWarp prst="textNoShape">
              <a:avLst/>
            </a:prstTxWarp>
            <a:spAutoFit/>
          </a:bodyPr>
          <a:lstStyle/>
          <a:p>
            <a:r>
              <a:rPr lang="en-US" altLang="ja-JP">
                <a:solidFill>
                  <a:schemeClr val="accent2"/>
                </a:solidFill>
                <a:latin typeface="Times" charset="0"/>
              </a:rPr>
              <a:t>Section at </a:t>
            </a:r>
            <a:r>
              <a:rPr lang="en-US" altLang="ja-JP">
                <a:solidFill>
                  <a:schemeClr val="accent2"/>
                </a:solidFill>
                <a:latin typeface="Symbol" charset="2"/>
              </a:rPr>
              <a:t>f</a:t>
            </a:r>
            <a:r>
              <a:rPr lang="en-US" altLang="ja-JP" baseline="-25000">
                <a:solidFill>
                  <a:schemeClr val="accent2"/>
                </a:solidFill>
                <a:latin typeface="Times" charset="0"/>
              </a:rPr>
              <a:t>2</a:t>
            </a:r>
            <a:r>
              <a:rPr lang="en-US" altLang="ja-JP">
                <a:solidFill>
                  <a:schemeClr val="accent2"/>
                </a:solidFill>
                <a:latin typeface="Times" charset="0"/>
              </a:rPr>
              <a:t>= 30°</a:t>
            </a:r>
          </a:p>
        </p:txBody>
      </p:sp>
      <p:sp>
        <p:nvSpPr>
          <p:cNvPr id="25630" name="Oval 29"/>
          <p:cNvSpPr>
            <a:spLocks noChangeArrowheads="1"/>
          </p:cNvSpPr>
          <p:nvPr/>
        </p:nvSpPr>
        <p:spPr bwMode="auto">
          <a:xfrm>
            <a:off x="4114800" y="57912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1" name="Oval 30"/>
          <p:cNvSpPr>
            <a:spLocks noChangeArrowheads="1"/>
          </p:cNvSpPr>
          <p:nvPr/>
        </p:nvSpPr>
        <p:spPr bwMode="auto">
          <a:xfrm>
            <a:off x="6477000" y="32004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2" name="Oval 31"/>
          <p:cNvSpPr>
            <a:spLocks noChangeArrowheads="1"/>
          </p:cNvSpPr>
          <p:nvPr/>
        </p:nvSpPr>
        <p:spPr bwMode="auto">
          <a:xfrm>
            <a:off x="4038600" y="30480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3" name="Oval 32"/>
          <p:cNvSpPr>
            <a:spLocks noChangeArrowheads="1"/>
          </p:cNvSpPr>
          <p:nvPr/>
        </p:nvSpPr>
        <p:spPr bwMode="auto">
          <a:xfrm>
            <a:off x="3733800" y="32004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4" name="Oval 33"/>
          <p:cNvSpPr>
            <a:spLocks noChangeArrowheads="1"/>
          </p:cNvSpPr>
          <p:nvPr/>
        </p:nvSpPr>
        <p:spPr bwMode="auto">
          <a:xfrm>
            <a:off x="3733800" y="28956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5" name="Oval 34"/>
          <p:cNvSpPr>
            <a:spLocks noChangeArrowheads="1"/>
          </p:cNvSpPr>
          <p:nvPr/>
        </p:nvSpPr>
        <p:spPr bwMode="auto">
          <a:xfrm>
            <a:off x="3276600" y="32004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6" name="Oval 35"/>
          <p:cNvSpPr>
            <a:spLocks noChangeArrowheads="1"/>
          </p:cNvSpPr>
          <p:nvPr/>
        </p:nvSpPr>
        <p:spPr bwMode="auto">
          <a:xfrm>
            <a:off x="3352800" y="38100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7" name="Oval 36"/>
          <p:cNvSpPr>
            <a:spLocks noChangeArrowheads="1"/>
          </p:cNvSpPr>
          <p:nvPr/>
        </p:nvSpPr>
        <p:spPr bwMode="auto">
          <a:xfrm>
            <a:off x="3276600" y="57150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8" name="Oval 37"/>
          <p:cNvSpPr>
            <a:spLocks noChangeArrowheads="1"/>
          </p:cNvSpPr>
          <p:nvPr/>
        </p:nvSpPr>
        <p:spPr bwMode="auto">
          <a:xfrm>
            <a:off x="3886200" y="55626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39" name="Oval 38"/>
          <p:cNvSpPr>
            <a:spLocks noChangeArrowheads="1"/>
          </p:cNvSpPr>
          <p:nvPr/>
        </p:nvSpPr>
        <p:spPr bwMode="auto">
          <a:xfrm>
            <a:off x="6553200" y="57912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40" name="Oval 39"/>
          <p:cNvSpPr>
            <a:spLocks noChangeArrowheads="1"/>
          </p:cNvSpPr>
          <p:nvPr/>
        </p:nvSpPr>
        <p:spPr bwMode="auto">
          <a:xfrm>
            <a:off x="6477000" y="38100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41" name="Oval 40"/>
          <p:cNvSpPr>
            <a:spLocks noChangeArrowheads="1"/>
          </p:cNvSpPr>
          <p:nvPr/>
        </p:nvSpPr>
        <p:spPr bwMode="auto">
          <a:xfrm>
            <a:off x="6248400" y="36576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42" name="Oval 41"/>
          <p:cNvSpPr>
            <a:spLocks noChangeArrowheads="1"/>
          </p:cNvSpPr>
          <p:nvPr/>
        </p:nvSpPr>
        <p:spPr bwMode="auto">
          <a:xfrm>
            <a:off x="6629400" y="3581400"/>
            <a:ext cx="228600" cy="228600"/>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5643" name="Line 42"/>
          <p:cNvSpPr>
            <a:spLocks noChangeShapeType="1"/>
          </p:cNvSpPr>
          <p:nvPr/>
        </p:nvSpPr>
        <p:spPr bwMode="auto">
          <a:xfrm>
            <a:off x="6781800" y="4038600"/>
            <a:ext cx="762000" cy="990600"/>
          </a:xfrm>
          <a:prstGeom prst="line">
            <a:avLst/>
          </a:prstGeom>
          <a:noFill/>
          <a:ln w="28575">
            <a:solidFill>
              <a:schemeClr val="accent2"/>
            </a:solidFill>
            <a:round/>
            <a:headEnd type="triangle" w="med" len="med"/>
            <a:tailEnd/>
          </a:ln>
        </p:spPr>
        <p:txBody>
          <a:bodyPr wrap="none" anchor="ctr">
            <a:prstTxWarp prst="textNoShape">
              <a:avLst/>
            </a:prstTxWarp>
          </a:bodyPr>
          <a:lstStyle/>
          <a:p>
            <a:endParaRPr lang="ja-JP" altLang="en-US" dirty="0">
              <a:latin typeface="Calibri"/>
            </a:endParaRPr>
          </a:p>
        </p:txBody>
      </p:sp>
      <p:sp>
        <p:nvSpPr>
          <p:cNvPr id="25644" name="Text Box 43"/>
          <p:cNvSpPr txBox="1">
            <a:spLocks noChangeArrowheads="1"/>
          </p:cNvSpPr>
          <p:nvPr/>
        </p:nvSpPr>
        <p:spPr bwMode="auto">
          <a:xfrm>
            <a:off x="7070725" y="4922838"/>
            <a:ext cx="1944688" cy="1066800"/>
          </a:xfrm>
          <a:prstGeom prst="rect">
            <a:avLst/>
          </a:prstGeom>
          <a:noFill/>
          <a:ln w="9525">
            <a:noFill/>
            <a:miter lim="800000"/>
            <a:headEnd/>
            <a:tailEnd/>
          </a:ln>
        </p:spPr>
        <p:txBody>
          <a:bodyPr wrap="none">
            <a:prstTxWarp prst="textNoShape">
              <a:avLst/>
            </a:prstTxWarp>
            <a:spAutoFit/>
          </a:bodyPr>
          <a:lstStyle/>
          <a:p>
            <a:r>
              <a:rPr lang="en-US" altLang="ja-JP" sz="3200">
                <a:solidFill>
                  <a:schemeClr val="accent2"/>
                </a:solidFill>
                <a:latin typeface="Times" charset="0"/>
              </a:rPr>
              <a:t>individual</a:t>
            </a:r>
            <a:br>
              <a:rPr lang="en-US" altLang="ja-JP" sz="3200">
                <a:solidFill>
                  <a:schemeClr val="accent2"/>
                </a:solidFill>
                <a:latin typeface="Times" charset="0"/>
              </a:rPr>
            </a:br>
            <a:r>
              <a:rPr lang="en-US" altLang="ja-JP" sz="3200">
                <a:solidFill>
                  <a:schemeClr val="accent2"/>
                </a:solidFill>
                <a:latin typeface="Times" charset="0"/>
              </a:rPr>
              <a:t>orientation</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1C01C50C-29D3-2E4E-8E35-955798C667DB}" type="slidenum">
              <a:rPr lang="en-US" altLang="ja-JP" smtClean="0"/>
              <a:pPr/>
              <a:t>14</a:t>
            </a:fld>
            <a:endParaRPr lang="en-US" altLang="ja-JP" smtClean="0"/>
          </a:p>
        </p:txBody>
      </p:sp>
      <p:sp>
        <p:nvSpPr>
          <p:cNvPr id="27651" name="Rectangle 2"/>
          <p:cNvSpPr>
            <a:spLocks noGrp="1" noChangeArrowheads="1"/>
          </p:cNvSpPr>
          <p:nvPr>
            <p:ph type="title"/>
          </p:nvPr>
        </p:nvSpPr>
        <p:spPr>
          <a:xfrm>
            <a:off x="228600" y="228600"/>
            <a:ext cx="4038600" cy="3352800"/>
          </a:xfrm>
        </p:spPr>
        <p:txBody>
          <a:bodyPr/>
          <a:lstStyle/>
          <a:p>
            <a:r>
              <a:rPr lang="en-US" altLang="ja-JP"/>
              <a:t>Example of random orientation distribution in Euler space</a:t>
            </a:r>
          </a:p>
        </p:txBody>
      </p:sp>
      <p:sp>
        <p:nvSpPr>
          <p:cNvPr id="27652" name="Rectangle 3"/>
          <p:cNvSpPr>
            <a:spLocks noGrp="1" noChangeArrowheads="1"/>
          </p:cNvSpPr>
          <p:nvPr>
            <p:ph type="body" idx="1"/>
          </p:nvPr>
        </p:nvSpPr>
        <p:spPr>
          <a:xfrm>
            <a:off x="914400" y="3810000"/>
            <a:ext cx="7543800" cy="2286000"/>
          </a:xfrm>
        </p:spPr>
        <p:txBody>
          <a:bodyPr/>
          <a:lstStyle/>
          <a:p>
            <a:pPr>
              <a:lnSpc>
                <a:spcPct val="90000"/>
              </a:lnSpc>
              <a:buFontTx/>
              <a:buNone/>
            </a:pPr>
            <a:r>
              <a:rPr lang="en-US" altLang="ja-JP" sz="2400" smtClean="0"/>
              <a:t>Note the smaller densities of </a:t>
            </a:r>
            <a:r>
              <a:rPr lang="en-US" altLang="ja-JP" sz="2400" i="1" smtClean="0"/>
              <a:t>points</a:t>
            </a:r>
            <a:r>
              <a:rPr lang="en-US" altLang="ja-JP" sz="2400" smtClean="0"/>
              <a:t> (arbitrary scale) near </a:t>
            </a:r>
            <a:r>
              <a:rPr lang="en-US" altLang="ja-JP" sz="2400" i="1" smtClean="0">
                <a:latin typeface="Symbol" charset="2"/>
              </a:rPr>
              <a:t>F </a:t>
            </a:r>
            <a:r>
              <a:rPr lang="en-US" altLang="ja-JP" sz="2400" smtClean="0"/>
              <a:t>= 0°.  When converted to </a:t>
            </a:r>
            <a:r>
              <a:rPr lang="en-US" altLang="ja-JP" sz="2400" i="1" smtClean="0"/>
              <a:t>intensities</a:t>
            </a:r>
            <a:r>
              <a:rPr lang="en-US" altLang="ja-JP" sz="2400" smtClean="0"/>
              <a:t>, however, then the result is a uniform, constant value of the OD (because of the effect of the volume element size,</a:t>
            </a:r>
            <a:r>
              <a:rPr lang="en-US" altLang="ja-JP" sz="2800" smtClean="0"/>
              <a:t> </a:t>
            </a:r>
            <a:r>
              <a:rPr lang="en-US" altLang="ja-JP" sz="2400" smtClean="0">
                <a:solidFill>
                  <a:srgbClr val="9900CC"/>
                </a:solidFill>
                <a:latin typeface="Times New Roman" charset="0"/>
              </a:rPr>
              <a:t>sin</a:t>
            </a:r>
            <a:r>
              <a:rPr lang="en-US" altLang="ja-JP" sz="2400" i="1" smtClean="0">
                <a:solidFill>
                  <a:srgbClr val="9900CC"/>
                </a:solidFill>
                <a:latin typeface="Symbol" charset="2"/>
              </a:rPr>
              <a:t></a:t>
            </a:r>
            <a:r>
              <a:rPr lang="en-US" altLang="ja-JP" sz="2400" i="1" smtClean="0">
                <a:solidFill>
                  <a:srgbClr val="9900CC"/>
                </a:solidFill>
                <a:latin typeface="Times New Roman" charset="0"/>
              </a:rPr>
              <a:t>d</a:t>
            </a:r>
            <a:r>
              <a:rPr lang="en-US" altLang="ja-JP" sz="2400" i="1" smtClean="0">
                <a:solidFill>
                  <a:srgbClr val="9900CC"/>
                </a:solidFill>
                <a:latin typeface="Symbol" charset="2"/>
              </a:rPr>
              <a:t></a:t>
            </a:r>
            <a:r>
              <a:rPr lang="en-US" altLang="ja-JP" sz="2400" i="1" smtClean="0">
                <a:solidFill>
                  <a:srgbClr val="9900CC"/>
                </a:solidFill>
                <a:latin typeface="Times New Roman" charset="0"/>
              </a:rPr>
              <a:t>d</a:t>
            </a:r>
            <a:r>
              <a:rPr lang="en-US" altLang="ja-JP" sz="2400" i="1" smtClean="0">
                <a:solidFill>
                  <a:srgbClr val="9900CC"/>
                </a:solidFill>
                <a:latin typeface="Symbol" charset="2"/>
              </a:rPr>
              <a:t></a:t>
            </a:r>
            <a:r>
              <a:rPr lang="en-US" altLang="ja-JP" sz="2400" i="1" baseline="-25000" smtClean="0">
                <a:solidFill>
                  <a:srgbClr val="9900CC"/>
                </a:solidFill>
                <a:latin typeface="Symbol" charset="2"/>
              </a:rPr>
              <a:t></a:t>
            </a:r>
            <a:r>
              <a:rPr lang="en-US" altLang="ja-JP" sz="2400" i="1" smtClean="0">
                <a:solidFill>
                  <a:srgbClr val="9900CC"/>
                </a:solidFill>
                <a:latin typeface="Times New Roman" charset="0"/>
              </a:rPr>
              <a:t>d</a:t>
            </a:r>
            <a:r>
              <a:rPr lang="en-US" altLang="ja-JP" sz="2400" i="1" smtClean="0">
                <a:solidFill>
                  <a:srgbClr val="9900CC"/>
                </a:solidFill>
                <a:latin typeface="Symbol" charset="2"/>
              </a:rPr>
              <a:t>f</a:t>
            </a:r>
            <a:r>
              <a:rPr lang="en-US" altLang="ja-JP" sz="2400" i="1" baseline="-25000" smtClean="0">
                <a:solidFill>
                  <a:srgbClr val="9900CC"/>
                </a:solidFill>
                <a:latin typeface="Symbol" charset="2"/>
              </a:rPr>
              <a:t></a:t>
            </a:r>
            <a:r>
              <a:rPr lang="en-US" altLang="ja-JP" sz="2400" smtClean="0"/>
              <a:t>).  If a material had randomly oriented grains all of the same size then this is how they would appear, as individual points in orientation space.</a:t>
            </a:r>
          </a:p>
        </p:txBody>
      </p:sp>
      <p:pic>
        <p:nvPicPr>
          <p:cNvPr id="27653" name="Picture 4" descr="random_Euler_space"/>
          <p:cNvPicPr>
            <a:picLocks noChangeAspect="1" noChangeArrowheads="1"/>
          </p:cNvPicPr>
          <p:nvPr/>
        </p:nvPicPr>
        <p:blipFill>
          <a:blip r:embed="rId2"/>
          <a:srcRect t="8336" r="10059" b="1633"/>
          <a:stretch>
            <a:fillRect/>
          </a:stretch>
        </p:blipFill>
        <p:spPr bwMode="auto">
          <a:xfrm rot="-5292296">
            <a:off x="4959350" y="-177799"/>
            <a:ext cx="3324225" cy="4724400"/>
          </a:xfrm>
          <a:prstGeom prst="rect">
            <a:avLst/>
          </a:prstGeom>
          <a:noFill/>
          <a:ln w="9525">
            <a:noFill/>
            <a:miter lim="800000"/>
            <a:headEnd/>
            <a:tailEnd/>
          </a:ln>
        </p:spPr>
      </p:pic>
      <p:sp>
        <p:nvSpPr>
          <p:cNvPr id="27654" name="Text Box 5"/>
          <p:cNvSpPr txBox="1">
            <a:spLocks noChangeArrowheads="1"/>
          </p:cNvSpPr>
          <p:nvPr/>
        </p:nvSpPr>
        <p:spPr bwMode="auto">
          <a:xfrm>
            <a:off x="7375525" y="1524000"/>
            <a:ext cx="1182688" cy="457200"/>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[Bunge]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FA715BA7-A786-BC4A-BAAB-1822099EABAD}" type="slidenum">
              <a:rPr lang="en-US" altLang="ja-JP" smtClean="0"/>
              <a:pPr/>
              <a:t>15</a:t>
            </a:fld>
            <a:endParaRPr lang="en-US" altLang="ja-JP" smtClean="0"/>
          </a:p>
        </p:txBody>
      </p:sp>
      <p:sp>
        <p:nvSpPr>
          <p:cNvPr id="28675" name="Rectangle 2"/>
          <p:cNvSpPr>
            <a:spLocks noGrp="1" noChangeArrowheads="1"/>
          </p:cNvSpPr>
          <p:nvPr>
            <p:ph type="title"/>
          </p:nvPr>
        </p:nvSpPr>
        <p:spPr/>
        <p:txBody>
          <a:bodyPr/>
          <a:lstStyle/>
          <a:p>
            <a:r>
              <a:rPr lang="en-US" altLang="ja-JP"/>
              <a:t>OD from discrete points: </a:t>
            </a:r>
            <a:br>
              <a:rPr lang="en-US" altLang="ja-JP"/>
            </a:br>
            <a:r>
              <a:rPr lang="en-US" altLang="ja-JP"/>
              <a:t>pseudo-code</a:t>
            </a:r>
          </a:p>
        </p:txBody>
      </p:sp>
      <p:sp>
        <p:nvSpPr>
          <p:cNvPr id="27652" name="Rectangle 3"/>
          <p:cNvSpPr>
            <a:spLocks noGrp="1" noChangeArrowheads="1"/>
          </p:cNvSpPr>
          <p:nvPr>
            <p:ph type="body" idx="1"/>
          </p:nvPr>
        </p:nvSpPr>
        <p:spPr>
          <a:xfrm>
            <a:off x="914400" y="1676400"/>
            <a:ext cx="7467600" cy="4343400"/>
          </a:xfrm>
        </p:spPr>
        <p:txBody>
          <a:bodyPr/>
          <a:lstStyle/>
          <a:p>
            <a:pPr marL="514350" indent="-514350">
              <a:buFont typeface="+mj-lt"/>
              <a:buAutoNum type="arabicPeriod"/>
              <a:defRPr/>
            </a:pPr>
            <a:r>
              <a:rPr lang="en-US" sz="2000" dirty="0" smtClean="0"/>
              <a:t>Compute the volume of the chosen orientation space, e.g. Euler space, e.g. 90° </a:t>
            </a:r>
            <a:r>
              <a:rPr lang="en-US" sz="2000" dirty="0" err="1" smtClean="0"/>
              <a:t>x</a:t>
            </a:r>
            <a:r>
              <a:rPr lang="en-US" sz="2000" dirty="0" smtClean="0"/>
              <a:t> 90° </a:t>
            </a:r>
            <a:r>
              <a:rPr lang="en-US" sz="2000" dirty="0" err="1" smtClean="0"/>
              <a:t>x</a:t>
            </a:r>
            <a:r>
              <a:rPr lang="en-US" sz="2000" dirty="0" smtClean="0"/>
              <a:t> 90° ⇒ </a:t>
            </a:r>
            <a:r>
              <a:rPr lang="en-US" sz="2000" i="1" dirty="0" smtClean="0">
                <a:solidFill>
                  <a:srgbClr val="0000FF"/>
                </a:solidFill>
                <a:latin typeface="Symbol" charset="2"/>
                <a:cs typeface="Symbol" charset="2"/>
              </a:rPr>
              <a:t>W </a:t>
            </a:r>
            <a:r>
              <a:rPr lang="en-US" sz="2000" i="1" dirty="0" smtClean="0">
                <a:solidFill>
                  <a:srgbClr val="0000FF"/>
                </a:solidFill>
                <a:latin typeface="+mj-lt"/>
                <a:cs typeface="Symbol" charset="2"/>
              </a:rPr>
              <a:t>=</a:t>
            </a:r>
            <a:r>
              <a:rPr lang="en-US" sz="2000" dirty="0" smtClean="0">
                <a:solidFill>
                  <a:srgbClr val="0000FF"/>
                </a:solidFill>
                <a:latin typeface="+mj-lt"/>
              </a:rPr>
              <a:t>∫</a:t>
            </a:r>
            <a:r>
              <a:rPr lang="en-US" sz="2000" i="1" dirty="0" smtClean="0">
                <a:solidFill>
                  <a:srgbClr val="0000FF"/>
                </a:solidFill>
                <a:latin typeface="+mj-lt"/>
              </a:rPr>
              <a:t>dg = </a:t>
            </a:r>
            <a:r>
              <a:rPr lang="en-US" sz="2000" dirty="0" smtClean="0">
                <a:solidFill>
                  <a:srgbClr val="0000FF"/>
                </a:solidFill>
              </a:rPr>
              <a:t>8100 °</a:t>
            </a:r>
            <a:r>
              <a:rPr lang="en-US" sz="2000" baseline="30000" dirty="0" smtClean="0">
                <a:solidFill>
                  <a:srgbClr val="0000FF"/>
                </a:solidFill>
              </a:rPr>
              <a:t>2</a:t>
            </a:r>
            <a:r>
              <a:rPr lang="en-US" sz="2000" dirty="0" smtClean="0"/>
              <a:t>. Also compute the volume of each cell; in this case </a:t>
            </a:r>
            <a:br>
              <a:rPr lang="en-US" sz="2000" dirty="0" smtClean="0"/>
            </a:br>
            <a:r>
              <a:rPr lang="en-US" sz="2000" i="1" dirty="0" smtClean="0">
                <a:solidFill>
                  <a:srgbClr val="FF6600"/>
                </a:solidFill>
                <a:latin typeface="+mj-lt"/>
              </a:rPr>
              <a:t>d</a:t>
            </a:r>
            <a:r>
              <a:rPr lang="en-US" sz="2000" i="1" dirty="0" smtClean="0">
                <a:solidFill>
                  <a:srgbClr val="FF6600"/>
                </a:solidFill>
                <a:latin typeface="Symbol" charset="2"/>
                <a:cs typeface="Symbol" charset="2"/>
              </a:rPr>
              <a:t>W</a:t>
            </a:r>
            <a:r>
              <a:rPr lang="en-US" sz="2000" dirty="0" smtClean="0">
                <a:solidFill>
                  <a:srgbClr val="FF6600"/>
                </a:solidFill>
                <a:latin typeface="+mj-lt"/>
              </a:rPr>
              <a:t>(</a:t>
            </a:r>
            <a:r>
              <a:rPr lang="en-US" sz="2000" i="1" dirty="0" smtClean="0">
                <a:solidFill>
                  <a:srgbClr val="FF6600"/>
                </a:solidFill>
                <a:latin typeface="Symbol" charset="2"/>
              </a:rPr>
              <a:t>f</a:t>
            </a:r>
            <a:r>
              <a:rPr lang="en-US" sz="2000" i="1" baseline="-25000" dirty="0" smtClean="0">
                <a:solidFill>
                  <a:srgbClr val="FF6600"/>
                </a:solidFill>
              </a:rPr>
              <a:t>1</a:t>
            </a:r>
            <a:r>
              <a:rPr lang="en-US" sz="2000" i="1" dirty="0" smtClean="0">
                <a:solidFill>
                  <a:srgbClr val="FF6600"/>
                </a:solidFill>
              </a:rPr>
              <a:t>,</a:t>
            </a:r>
            <a:r>
              <a:rPr lang="en-US" sz="2000" i="1" dirty="0" smtClean="0">
                <a:solidFill>
                  <a:srgbClr val="FF6600"/>
                </a:solidFill>
                <a:latin typeface="Symbol" charset="2"/>
              </a:rPr>
              <a:t>F,f</a:t>
            </a:r>
            <a:r>
              <a:rPr lang="en-US" sz="2000" baseline="-25000" dirty="0" smtClean="0">
                <a:solidFill>
                  <a:srgbClr val="FF6600"/>
                </a:solidFill>
                <a:latin typeface="+mj-lt"/>
              </a:rPr>
              <a:t>2</a:t>
            </a:r>
            <a:r>
              <a:rPr lang="en-US" sz="2000" dirty="0" smtClean="0">
                <a:solidFill>
                  <a:srgbClr val="FF6600"/>
                </a:solidFill>
                <a:latin typeface="+mj-lt"/>
              </a:rPr>
              <a:t>) = ∆(cos</a:t>
            </a:r>
            <a:r>
              <a:rPr lang="en-US" sz="2000" i="1" dirty="0" smtClean="0">
                <a:solidFill>
                  <a:srgbClr val="FF6600"/>
                </a:solidFill>
                <a:latin typeface="Symbol" charset="2"/>
              </a:rPr>
              <a:t>F</a:t>
            </a:r>
            <a:r>
              <a:rPr lang="en-US" sz="2000" dirty="0" smtClean="0">
                <a:solidFill>
                  <a:srgbClr val="FF6600"/>
                </a:solidFill>
                <a:latin typeface="Symbol" charset="2"/>
              </a:rPr>
              <a:t>)</a:t>
            </a:r>
            <a:r>
              <a:rPr lang="en-US" sz="2000" i="1" dirty="0" smtClean="0">
                <a:solidFill>
                  <a:srgbClr val="FF6600"/>
                </a:solidFill>
              </a:rPr>
              <a:t>∆</a:t>
            </a:r>
            <a:r>
              <a:rPr lang="en-US" sz="2000" i="1" dirty="0" smtClean="0">
                <a:solidFill>
                  <a:srgbClr val="FF6600"/>
                </a:solidFill>
                <a:latin typeface="Symbol" charset="2"/>
              </a:rPr>
              <a:t>f</a:t>
            </a:r>
            <a:r>
              <a:rPr lang="en-US" sz="2000" i="1" baseline="-25000" dirty="0" smtClean="0">
                <a:solidFill>
                  <a:srgbClr val="FF6600"/>
                </a:solidFill>
              </a:rPr>
              <a:t>1</a:t>
            </a:r>
            <a:r>
              <a:rPr lang="en-US" sz="2000" i="1" dirty="0" smtClean="0">
                <a:solidFill>
                  <a:srgbClr val="FF6600"/>
                </a:solidFill>
              </a:rPr>
              <a:t>∆</a:t>
            </a:r>
            <a:r>
              <a:rPr lang="en-US" sz="2000" i="1" dirty="0" smtClean="0">
                <a:solidFill>
                  <a:srgbClr val="FF6600"/>
                </a:solidFill>
                <a:latin typeface="Symbol" charset="2"/>
              </a:rPr>
              <a:t>f</a:t>
            </a:r>
            <a:r>
              <a:rPr lang="en-US" sz="2000" i="1" baseline="-25000" dirty="0" smtClean="0">
                <a:solidFill>
                  <a:srgbClr val="FF6600"/>
                </a:solidFill>
              </a:rPr>
              <a:t>2</a:t>
            </a:r>
            <a:endParaRPr lang="en-US" sz="2000" dirty="0" smtClean="0">
              <a:solidFill>
                <a:srgbClr val="FF6600"/>
              </a:solidFill>
            </a:endParaRPr>
          </a:p>
          <a:p>
            <a:pPr marL="514350" indent="-514350">
              <a:buFont typeface="+mj-lt"/>
              <a:buAutoNum type="arabicPeriod"/>
              <a:defRPr/>
            </a:pPr>
            <a:r>
              <a:rPr lang="en-US" sz="2000" dirty="0" smtClean="0"/>
              <a:t>Bin each orientation into a cell in the OD</a:t>
            </a:r>
          </a:p>
          <a:p>
            <a:pPr marL="514350" indent="-514350">
              <a:buFont typeface="+mj-lt"/>
              <a:buAutoNum type="arabicPeriod"/>
              <a:defRPr/>
            </a:pPr>
            <a:r>
              <a:rPr lang="en-US" sz="2000" dirty="0" smtClean="0"/>
              <a:t>Sum </a:t>
            </a:r>
            <a:r>
              <a:rPr lang="en-US" sz="2000" dirty="0"/>
              <a:t>number</a:t>
            </a:r>
            <a:r>
              <a:rPr lang="en-US" sz="2000" dirty="0" smtClean="0"/>
              <a:t> (or weight, if each orientation represents a different physical volume) in </a:t>
            </a:r>
            <a:r>
              <a:rPr lang="en-US" sz="2000" dirty="0"/>
              <a:t>each cell</a:t>
            </a:r>
          </a:p>
          <a:p>
            <a:pPr marL="514350" indent="-514350">
              <a:buFont typeface="+mj-lt"/>
              <a:buAutoNum type="arabicPeriod"/>
              <a:defRPr/>
            </a:pPr>
            <a:r>
              <a:rPr lang="en-US" sz="2000" dirty="0"/>
              <a:t>Divide</a:t>
            </a:r>
            <a:r>
              <a:rPr lang="en-US" sz="2000" dirty="0" smtClean="0"/>
              <a:t> the number (or physical volume) in each cell by the total </a:t>
            </a:r>
            <a:r>
              <a:rPr lang="en-US" sz="2000" dirty="0"/>
              <a:t>number of grains</a:t>
            </a:r>
            <a:r>
              <a:rPr lang="en-US" sz="2000" dirty="0" smtClean="0"/>
              <a:t> (or total physical volume) to obtain </a:t>
            </a:r>
            <a:r>
              <a:rPr lang="en-US" sz="2000" i="1" dirty="0" err="1" smtClean="0">
                <a:latin typeface="+mj-lt"/>
              </a:rPr>
              <a:t>V</a:t>
            </a:r>
            <a:r>
              <a:rPr lang="en-US" sz="2000" i="1" baseline="-25000" dirty="0" err="1" smtClean="0">
                <a:latin typeface="+mj-lt"/>
              </a:rPr>
              <a:t>f</a:t>
            </a:r>
            <a:endParaRPr lang="en-US" sz="2000" i="1" dirty="0">
              <a:latin typeface="+mj-lt"/>
            </a:endParaRPr>
          </a:p>
          <a:p>
            <a:pPr marL="514350" indent="-514350">
              <a:buFont typeface="+mj-lt"/>
              <a:buAutoNum type="arabicPeriod"/>
              <a:defRPr/>
            </a:pPr>
            <a:r>
              <a:rPr lang="en-US" sz="2000" dirty="0"/>
              <a:t>Convert from </a:t>
            </a:r>
            <a:br>
              <a:rPr lang="en-US" sz="2000" dirty="0"/>
            </a:br>
            <a:r>
              <a:rPr lang="en-US" sz="2000" i="1" dirty="0" err="1">
                <a:latin typeface="+mj-lt"/>
              </a:rPr>
              <a:t>V</a:t>
            </a:r>
            <a:r>
              <a:rPr lang="en-US" sz="2000" i="1" baseline="-25000" dirty="0" err="1">
                <a:latin typeface="+mj-lt"/>
              </a:rPr>
              <a:t>f</a:t>
            </a:r>
            <a:r>
              <a:rPr lang="en-US" sz="2000" dirty="0"/>
              <a:t> to </a:t>
            </a:r>
            <a:r>
              <a:rPr lang="en-US" sz="2000" i="1" dirty="0">
                <a:latin typeface="+mj-lt"/>
              </a:rPr>
              <a:t>f(g</a:t>
            </a:r>
            <a:r>
              <a:rPr lang="en-US" sz="2000" i="1" dirty="0" smtClean="0">
                <a:latin typeface="+mj-lt"/>
              </a:rPr>
              <a:t>)</a:t>
            </a:r>
            <a:r>
              <a:rPr lang="en-US" sz="2000" dirty="0" smtClean="0"/>
              <a:t>:</a:t>
            </a:r>
            <a:r>
              <a:rPr lang="en-US" sz="2000" dirty="0"/>
              <a:t/>
            </a:r>
            <a:br>
              <a:rPr lang="en-US" sz="2000" dirty="0"/>
            </a:br>
            <a:r>
              <a:rPr lang="en-US" sz="2000" dirty="0" smtClean="0"/>
              <a:t>	</a:t>
            </a:r>
            <a:r>
              <a:rPr lang="en-US" sz="2000" i="1" dirty="0" smtClean="0">
                <a:latin typeface="+mj-lt"/>
              </a:rPr>
              <a:t>f</a:t>
            </a:r>
            <a:r>
              <a:rPr lang="en-US" sz="2000" i="1" dirty="0">
                <a:latin typeface="+mj-lt"/>
              </a:rPr>
              <a:t>(g) </a:t>
            </a:r>
            <a:r>
              <a:rPr lang="en-US" sz="2000" i="1" dirty="0" smtClean="0">
                <a:latin typeface="+mj-lt"/>
              </a:rPr>
              <a:t>=</a:t>
            </a:r>
            <a:r>
              <a:rPr lang="en-US" sz="2000" i="1" dirty="0" err="1" smtClean="0">
                <a:latin typeface="+mj-lt"/>
              </a:rPr>
              <a:t>V</a:t>
            </a:r>
            <a:r>
              <a:rPr lang="en-US" sz="2000" i="1" baseline="-25000" dirty="0" err="1"/>
              <a:t>f</a:t>
            </a:r>
            <a:r>
              <a:rPr lang="en-US" sz="2000" i="1" dirty="0" smtClean="0">
                <a:latin typeface="+mj-lt"/>
              </a:rPr>
              <a:t>*</a:t>
            </a:r>
            <a:r>
              <a:rPr lang="en-US" sz="2000" i="1" dirty="0">
                <a:latin typeface="Symbol" charset="2"/>
                <a:cs typeface="Symbol" charset="2"/>
              </a:rPr>
              <a:t>W</a:t>
            </a:r>
            <a:r>
              <a:rPr lang="en-US" sz="2000" i="1" dirty="0" smtClean="0">
                <a:latin typeface="+mj-lt"/>
              </a:rPr>
              <a:t>/</a:t>
            </a:r>
            <a:r>
              <a:rPr lang="en-US" sz="2000" i="1" dirty="0" err="1" smtClean="0">
                <a:latin typeface="+mj-lt"/>
              </a:rPr>
              <a:t>d</a:t>
            </a:r>
            <a:r>
              <a:rPr lang="en-US" sz="2000" i="1" dirty="0" err="1" smtClean="0">
                <a:latin typeface="Symbol" charset="2"/>
                <a:cs typeface="Symbol" charset="2"/>
              </a:rPr>
              <a:t>W</a:t>
            </a:r>
            <a:r>
              <a:rPr lang="en-US" sz="2000" i="1" dirty="0" smtClean="0">
                <a:latin typeface="+mj-lt"/>
              </a:rPr>
              <a:t> = </a:t>
            </a:r>
            <a:r>
              <a:rPr lang="en-US" sz="2000" i="1" dirty="0">
                <a:solidFill>
                  <a:srgbClr val="0000FF"/>
                </a:solidFill>
                <a:latin typeface="+mj-lt"/>
              </a:rPr>
              <a:t>8100 </a:t>
            </a:r>
            <a:r>
              <a:rPr lang="en-US" sz="2000" i="1" dirty="0" err="1" smtClean="0">
                <a:latin typeface="+mj-lt"/>
              </a:rPr>
              <a:t>V</a:t>
            </a:r>
            <a:r>
              <a:rPr lang="en-US" sz="2000" i="1" baseline="-25000" dirty="0" err="1" smtClean="0">
                <a:latin typeface="+mj-lt"/>
              </a:rPr>
              <a:t>f</a:t>
            </a:r>
            <a:r>
              <a:rPr lang="en-US" sz="2000" i="1" baseline="-25000" dirty="0" smtClean="0">
                <a:latin typeface="+mj-lt"/>
              </a:rPr>
              <a:t> </a:t>
            </a:r>
            <a:r>
              <a:rPr lang="en-US" sz="2000" i="1" dirty="0" smtClean="0">
                <a:latin typeface="+mj-lt"/>
              </a:rPr>
              <a:t>/ {</a:t>
            </a:r>
            <a:r>
              <a:rPr lang="en-US" sz="2400" i="1" dirty="0" smtClean="0">
                <a:solidFill>
                  <a:srgbClr val="FF6600"/>
                </a:solidFill>
                <a:latin typeface="+mj-lt"/>
              </a:rPr>
              <a:t>∆</a:t>
            </a:r>
            <a:r>
              <a:rPr lang="en-US" sz="2400" i="1" dirty="0">
                <a:solidFill>
                  <a:srgbClr val="FF6600"/>
                </a:solidFill>
                <a:latin typeface="+mj-lt"/>
              </a:rPr>
              <a:t>(cos</a:t>
            </a:r>
            <a:r>
              <a:rPr lang="en-US" sz="2400" i="1" dirty="0">
                <a:solidFill>
                  <a:srgbClr val="FF6600"/>
                </a:solidFill>
                <a:latin typeface="Symbol" charset="2"/>
              </a:rPr>
              <a:t>F)</a:t>
            </a:r>
            <a:r>
              <a:rPr lang="en-US" sz="2400" i="1" dirty="0">
                <a:solidFill>
                  <a:srgbClr val="FF6600"/>
                </a:solidFill>
              </a:rPr>
              <a:t>∆</a:t>
            </a:r>
            <a:r>
              <a:rPr lang="en-US" sz="2400" i="1" dirty="0">
                <a:solidFill>
                  <a:srgbClr val="FF6600"/>
                </a:solidFill>
                <a:latin typeface="Symbol" charset="2"/>
              </a:rPr>
              <a:t>f</a:t>
            </a:r>
            <a:r>
              <a:rPr lang="en-US" sz="2400" i="1" baseline="-25000" dirty="0">
                <a:solidFill>
                  <a:srgbClr val="FF6600"/>
                </a:solidFill>
              </a:rPr>
              <a:t>1</a:t>
            </a:r>
            <a:r>
              <a:rPr lang="en-US" sz="2400" i="1" dirty="0">
                <a:solidFill>
                  <a:srgbClr val="FF6600"/>
                </a:solidFill>
              </a:rPr>
              <a:t>∆</a:t>
            </a:r>
            <a:r>
              <a:rPr lang="en-US" sz="2400" i="1" dirty="0" smtClean="0">
                <a:solidFill>
                  <a:srgbClr val="FF6600"/>
                </a:solidFill>
                <a:latin typeface="Symbol" charset="2"/>
              </a:rPr>
              <a:t>f</a:t>
            </a:r>
            <a:r>
              <a:rPr lang="en-US" sz="2400" i="1" baseline="-25000" dirty="0" smtClean="0">
                <a:solidFill>
                  <a:srgbClr val="FF6600"/>
                </a:solidFill>
                <a:latin typeface="+mj-lt"/>
              </a:rPr>
              <a:t>2</a:t>
            </a:r>
            <a:r>
              <a:rPr lang="en-US" sz="2400" i="1" dirty="0" smtClean="0">
                <a:latin typeface="+mj-lt"/>
              </a:rPr>
              <a:t>}</a:t>
            </a:r>
            <a:endParaRPr lang="en-US" sz="2400" i="1" dirty="0">
              <a:latin typeface="+mj-lt"/>
            </a:endParaRPr>
          </a:p>
        </p:txBody>
      </p:sp>
      <p:sp>
        <p:nvSpPr>
          <p:cNvPr id="28677" name="AutoShape 4"/>
          <p:cNvSpPr>
            <a:spLocks/>
          </p:cNvSpPr>
          <p:nvPr/>
        </p:nvSpPr>
        <p:spPr bwMode="auto">
          <a:xfrm rot="5389149">
            <a:off x="4569619" y="4801394"/>
            <a:ext cx="157162" cy="2286000"/>
          </a:xfrm>
          <a:prstGeom prst="rightBracket">
            <a:avLst>
              <a:gd name="adj" fmla="val 163502"/>
            </a:avLst>
          </a:prstGeom>
          <a:noFill/>
          <a:ln w="9525">
            <a:solidFill>
              <a:schemeClr val="accent2"/>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28678" name="Text Box 5"/>
          <p:cNvSpPr txBox="1">
            <a:spLocks noChangeArrowheads="1"/>
          </p:cNvSpPr>
          <p:nvPr/>
        </p:nvSpPr>
        <p:spPr bwMode="auto">
          <a:xfrm>
            <a:off x="3657600" y="5913438"/>
            <a:ext cx="2647950" cy="523875"/>
          </a:xfrm>
          <a:prstGeom prst="rect">
            <a:avLst/>
          </a:prstGeom>
          <a:noFill/>
          <a:ln w="9525">
            <a:noFill/>
            <a:miter lim="800000"/>
            <a:headEnd/>
            <a:tailEnd/>
          </a:ln>
        </p:spPr>
        <p:txBody>
          <a:bodyPr wrap="none">
            <a:prstTxWarp prst="textNoShape">
              <a:avLst/>
            </a:prstTxWarp>
            <a:spAutoFit/>
          </a:bodyPr>
          <a:lstStyle/>
          <a:p>
            <a:r>
              <a:rPr lang="en-US" altLang="ja-JP" sz="2800" i="1" dirty="0" err="1">
                <a:solidFill>
                  <a:srgbClr val="FF6600"/>
                </a:solidFill>
                <a:latin typeface="Times New Roman" charset="0"/>
                <a:ea typeface="Symbol" charset="2"/>
                <a:cs typeface="Symbol" charset="2"/>
              </a:rPr>
              <a:t>d</a:t>
            </a:r>
            <a:r>
              <a:rPr lang="en-US" altLang="ja-JP" sz="2800" i="1" dirty="0" err="1">
                <a:solidFill>
                  <a:srgbClr val="FF6600"/>
                </a:solidFill>
                <a:latin typeface="Symbol" charset="2"/>
                <a:ea typeface="Symbol" charset="2"/>
                <a:cs typeface="Symbol" charset="2"/>
              </a:rPr>
              <a:t>W</a:t>
            </a:r>
            <a:r>
              <a:rPr lang="en-US" altLang="ja-JP" sz="2800" i="1" dirty="0">
                <a:solidFill>
                  <a:srgbClr val="FF6600"/>
                </a:solidFill>
                <a:latin typeface="Symbol" charset="2"/>
                <a:ea typeface="Symbol" charset="2"/>
                <a:cs typeface="Symbol" charset="2"/>
              </a:rPr>
              <a:t> </a:t>
            </a:r>
            <a:r>
              <a:rPr lang="en-US" altLang="ja-JP" sz="2800" i="1" dirty="0">
                <a:solidFill>
                  <a:srgbClr val="FF6600"/>
                </a:solidFill>
                <a:latin typeface="Calibri"/>
                <a:ea typeface="Symbol" charset="2"/>
                <a:cs typeface="Symbol" charset="2"/>
              </a:rPr>
              <a:t>=</a:t>
            </a:r>
            <a:r>
              <a:rPr lang="en-US" altLang="ja-JP" sz="2800" dirty="0">
                <a:solidFill>
                  <a:srgbClr val="FF6600"/>
                </a:solidFill>
                <a:latin typeface="Times" charset="0"/>
              </a:rPr>
              <a:t>cell volume</a:t>
            </a:r>
          </a:p>
        </p:txBody>
      </p:sp>
      <p:sp>
        <p:nvSpPr>
          <p:cNvPr id="9" name="Rectangle 8"/>
          <p:cNvSpPr/>
          <p:nvPr/>
        </p:nvSpPr>
        <p:spPr>
          <a:xfrm>
            <a:off x="2286000" y="5867400"/>
            <a:ext cx="1117600" cy="461963"/>
          </a:xfrm>
          <a:prstGeom prst="rect">
            <a:avLst/>
          </a:prstGeom>
        </p:spPr>
        <p:txBody>
          <a:bodyPr wrap="none">
            <a:spAutoFit/>
          </a:bodyPr>
          <a:lstStyle/>
          <a:p>
            <a:pPr>
              <a:defRPr/>
            </a:pPr>
            <a:r>
              <a:rPr lang="en-US" i="1" dirty="0">
                <a:solidFill>
                  <a:srgbClr val="0000FF"/>
                </a:solidFill>
                <a:latin typeface="Symbol" charset="2"/>
                <a:cs typeface="Symbol" charset="2"/>
              </a:rPr>
              <a:t>W </a:t>
            </a:r>
            <a:r>
              <a:rPr lang="en-US" i="1" dirty="0">
                <a:solidFill>
                  <a:srgbClr val="0000FF"/>
                </a:solidFill>
                <a:latin typeface="Calibri"/>
                <a:cs typeface="Symbol" charset="2"/>
              </a:rPr>
              <a:t>=</a:t>
            </a:r>
            <a:r>
              <a:rPr lang="en-US" dirty="0">
                <a:solidFill>
                  <a:srgbClr val="0000FF"/>
                </a:solidFill>
                <a:latin typeface="Calibri"/>
              </a:rPr>
              <a:t>∫</a:t>
            </a:r>
            <a:r>
              <a:rPr lang="en-US" i="1" dirty="0">
                <a:solidFill>
                  <a:srgbClr val="0000FF"/>
                </a:solidFill>
                <a:latin typeface="+mj-lt"/>
              </a:rPr>
              <a:t>dg</a:t>
            </a:r>
            <a:endParaRPr lang="en-US" dirty="0">
              <a:solidFill>
                <a:srgbClr val="0000FF"/>
              </a:solidFill>
              <a:latin typeface="+mj-lt"/>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78DAD6D2-7652-924E-AFF3-F7CA49D20C87}" type="slidenum">
              <a:rPr lang="en-US" altLang="ja-JP" smtClean="0"/>
              <a:pPr/>
              <a:t>16</a:t>
            </a:fld>
            <a:endParaRPr lang="en-US" altLang="ja-JP" smtClean="0"/>
          </a:p>
        </p:txBody>
      </p:sp>
      <p:sp>
        <p:nvSpPr>
          <p:cNvPr id="29699" name="Rectangle 2"/>
          <p:cNvSpPr>
            <a:spLocks noGrp="1" noChangeArrowheads="1"/>
          </p:cNvSpPr>
          <p:nvPr>
            <p:ph type="title"/>
          </p:nvPr>
        </p:nvSpPr>
        <p:spPr>
          <a:xfrm>
            <a:off x="685800" y="152400"/>
            <a:ext cx="7772400" cy="1143000"/>
          </a:xfrm>
        </p:spPr>
        <p:txBody>
          <a:bodyPr/>
          <a:lstStyle/>
          <a:p>
            <a:r>
              <a:rPr lang="en-US" altLang="ja-JP"/>
              <a:t>Discrete OD from points</a:t>
            </a:r>
          </a:p>
        </p:txBody>
      </p:sp>
      <p:sp>
        <p:nvSpPr>
          <p:cNvPr id="29700" name="Rectangle 3"/>
          <p:cNvSpPr>
            <a:spLocks noGrp="1" noChangeArrowheads="1"/>
          </p:cNvSpPr>
          <p:nvPr>
            <p:ph type="body" idx="1"/>
          </p:nvPr>
        </p:nvSpPr>
        <p:spPr>
          <a:xfrm>
            <a:off x="685800" y="1371600"/>
            <a:ext cx="7772400" cy="4876800"/>
          </a:xfrm>
        </p:spPr>
        <p:txBody>
          <a:bodyPr/>
          <a:lstStyle/>
          <a:p>
            <a:pPr>
              <a:lnSpc>
                <a:spcPct val="90000"/>
              </a:lnSpc>
            </a:pPr>
            <a:r>
              <a:rPr lang="en-US" altLang="ja-JP" sz="2400"/>
              <a:t>The same </a:t>
            </a:r>
            <a:r>
              <a:rPr lang="en-US" altLang="ja-JP" sz="2400">
                <a:latin typeface="Times New Roman" charset="0"/>
              </a:rPr>
              <a:t>V</a:t>
            </a:r>
            <a:r>
              <a:rPr lang="en-US" altLang="ja-JP" sz="2400" baseline="-25000">
                <a:latin typeface="Times New Roman" charset="0"/>
              </a:rPr>
              <a:t>f</a:t>
            </a:r>
            <a:r>
              <a:rPr lang="en-US" altLang="ja-JP" sz="2400"/>
              <a:t> near </a:t>
            </a:r>
            <a:r>
              <a:rPr lang="en-US" altLang="ja-JP" sz="2400" i="1">
                <a:latin typeface="Symbol" charset="2"/>
              </a:rPr>
              <a:t>F</a:t>
            </a:r>
            <a:r>
              <a:rPr lang="en-US" altLang="ja-JP" sz="2400"/>
              <a:t>=0° will have much larger </a:t>
            </a:r>
            <a:r>
              <a:rPr lang="en-US" altLang="ja-JP" sz="2400" i="1">
                <a:latin typeface="Times New Roman" charset="0"/>
              </a:rPr>
              <a:t>f(g</a:t>
            </a:r>
            <a:r>
              <a:rPr lang="en-US" altLang="ja-JP" sz="2400">
                <a:latin typeface="Times New Roman" charset="0"/>
              </a:rPr>
              <a:t>)</a:t>
            </a:r>
            <a:r>
              <a:rPr lang="en-US" altLang="ja-JP" sz="2400"/>
              <a:t> than cells near </a:t>
            </a:r>
            <a:r>
              <a:rPr lang="en-US" altLang="ja-JP" sz="2400" i="1">
                <a:latin typeface="Symbol" charset="2"/>
              </a:rPr>
              <a:t>F</a:t>
            </a:r>
            <a:r>
              <a:rPr lang="en-US" altLang="ja-JP" sz="2400"/>
              <a:t> =90°.</a:t>
            </a:r>
          </a:p>
          <a:p>
            <a:pPr>
              <a:lnSpc>
                <a:spcPct val="90000"/>
              </a:lnSpc>
            </a:pPr>
            <a:r>
              <a:rPr lang="en-US" altLang="ja-JP" sz="2400"/>
              <a:t>Unless large number (&gt;10</a:t>
            </a:r>
            <a:r>
              <a:rPr lang="en-US" altLang="ja-JP" sz="2400" baseline="30000"/>
              <a:t>4</a:t>
            </a:r>
            <a:r>
              <a:rPr lang="en-US" altLang="ja-JP" sz="2400"/>
              <a:t>, texture dependent) of grains are measured, the resulting OD will be noisy, i.e. large variations in intensity between cells.</a:t>
            </a:r>
          </a:p>
          <a:p>
            <a:pPr>
              <a:lnSpc>
                <a:spcPct val="90000"/>
              </a:lnSpc>
            </a:pPr>
            <a:r>
              <a:rPr lang="en-US" altLang="ja-JP" sz="2400"/>
              <a:t>Typically, smoothing is used to facilitate presentation of results: always do this last and as a visual aid only!</a:t>
            </a:r>
          </a:p>
          <a:p>
            <a:pPr>
              <a:lnSpc>
                <a:spcPct val="90000"/>
              </a:lnSpc>
            </a:pPr>
            <a:r>
              <a:rPr lang="en-US" altLang="ja-JP" sz="2400"/>
              <a:t>An alternative to smoothing an ODF plot is to replace individual points by Gaussians and then evaluate the texture.  This is particularly helpful (and commonly applied) when performing a series expansion fit to a set of individual orientation measurements, such as OIM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729E2CEF-DF18-0A4F-B3CB-BA675A98684B}" type="slidenum">
              <a:rPr lang="en-US" altLang="ja-JP" smtClean="0"/>
              <a:pPr/>
              <a:t>17</a:t>
            </a:fld>
            <a:endParaRPr lang="en-US" altLang="ja-JP" smtClean="0"/>
          </a:p>
        </p:txBody>
      </p:sp>
      <p:sp>
        <p:nvSpPr>
          <p:cNvPr id="30723" name="Rectangle 2"/>
          <p:cNvSpPr>
            <a:spLocks noGrp="1" noChangeArrowheads="1"/>
          </p:cNvSpPr>
          <p:nvPr>
            <p:ph type="title"/>
          </p:nvPr>
        </p:nvSpPr>
        <p:spPr/>
        <p:txBody>
          <a:bodyPr/>
          <a:lstStyle/>
          <a:p>
            <a:r>
              <a:rPr lang="en-US" altLang="ja-JP"/>
              <a:t>Volume fraction calculation</a:t>
            </a:r>
          </a:p>
        </p:txBody>
      </p:sp>
      <p:sp>
        <p:nvSpPr>
          <p:cNvPr id="30724" name="Rectangle 3"/>
          <p:cNvSpPr>
            <a:spLocks noGrp="1" noChangeArrowheads="1"/>
          </p:cNvSpPr>
          <p:nvPr>
            <p:ph type="body" idx="1"/>
          </p:nvPr>
        </p:nvSpPr>
        <p:spPr/>
        <p:txBody>
          <a:bodyPr/>
          <a:lstStyle/>
          <a:p>
            <a:r>
              <a:rPr lang="en-US" altLang="ja-JP"/>
              <a:t>In its simplest form: sum up the intensities multiplied by the value of the volume increment (invariant measure) for each cell.</a:t>
            </a:r>
          </a:p>
          <a:p>
            <a:r>
              <a:rPr lang="en-US" altLang="ja-JP"/>
              <a:t>Check that when you compute this sum for the entire space the result is equal to one (else the normalization is not correct).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6119F4E6-5573-0D4D-885F-6DF1D10FB815}" type="slidenum">
              <a:rPr lang="en-US" altLang="ja-JP" smtClean="0"/>
              <a:pPr/>
              <a:t>18</a:t>
            </a:fld>
            <a:endParaRPr lang="en-US" altLang="ja-JP" smtClean="0"/>
          </a:p>
        </p:txBody>
      </p:sp>
      <p:sp>
        <p:nvSpPr>
          <p:cNvPr id="31747" name="Rectangle 2"/>
          <p:cNvSpPr>
            <a:spLocks noGrp="1" noChangeArrowheads="1"/>
          </p:cNvSpPr>
          <p:nvPr>
            <p:ph type="title"/>
          </p:nvPr>
        </p:nvSpPr>
        <p:spPr>
          <a:xfrm>
            <a:off x="685800" y="76200"/>
            <a:ext cx="7772400" cy="1143000"/>
          </a:xfrm>
        </p:spPr>
        <p:txBody>
          <a:bodyPr/>
          <a:lstStyle/>
          <a:p>
            <a:r>
              <a:rPr lang="en-US" altLang="ja-JP"/>
              <a:t>Simple results</a:t>
            </a:r>
          </a:p>
        </p:txBody>
      </p:sp>
      <p:sp>
        <p:nvSpPr>
          <p:cNvPr id="31748" name="Rectangle 3"/>
          <p:cNvSpPr>
            <a:spLocks noGrp="1" noChangeArrowheads="1"/>
          </p:cNvSpPr>
          <p:nvPr>
            <p:ph type="body" idx="1"/>
          </p:nvPr>
        </p:nvSpPr>
        <p:spPr>
          <a:xfrm>
            <a:off x="685800" y="1447800"/>
            <a:ext cx="4572000" cy="5029200"/>
          </a:xfrm>
        </p:spPr>
        <p:txBody>
          <a:bodyPr/>
          <a:lstStyle/>
          <a:p>
            <a:r>
              <a:rPr lang="en-US" altLang="ja-JP" sz="1600" dirty="0"/>
              <a:t>What if all the </a:t>
            </a:r>
            <a:r>
              <a:rPr lang="en-US" altLang="ja-JP" sz="1600" dirty="0" smtClean="0"/>
              <a:t>orientations/grains/</a:t>
            </a:r>
            <a:r>
              <a:rPr lang="en-US" altLang="ja-JP" sz="1600" dirty="0" err="1" smtClean="0"/>
              <a:t>sets_of_Euler_angles</a:t>
            </a:r>
            <a:r>
              <a:rPr lang="en-US" altLang="ja-JP" sz="1600" dirty="0" smtClean="0"/>
              <a:t> </a:t>
            </a:r>
            <a:r>
              <a:rPr lang="en-US" altLang="ja-JP" sz="1600" dirty="0"/>
              <a:t>fall in one cell?</a:t>
            </a:r>
          </a:p>
          <a:p>
            <a:r>
              <a:rPr lang="en-US" altLang="ja-JP" sz="1600" dirty="0"/>
              <a:t>Answer: the intensity (in units of Multiples of a Random Density, MRD) in that cell depends on its location in the space (assuming uniformly divided space by angle), and the intensity in all other cells is exactly zero.</a:t>
            </a:r>
          </a:p>
          <a:p>
            <a:r>
              <a:rPr lang="en-US" altLang="ja-JP" sz="1600" dirty="0"/>
              <a:t>Example: cell-edge coordinates with 10° increments in a 90x90x90 space (total volume, </a:t>
            </a:r>
            <a:r>
              <a:rPr lang="en-US" altLang="ja-JP" sz="1600" dirty="0">
                <a:solidFill>
                  <a:srgbClr val="0000FF"/>
                </a:solidFill>
                <a:latin typeface="Symbol" charset="2"/>
                <a:sym typeface="Symbol" charset="2"/>
              </a:rPr>
              <a:t></a:t>
            </a:r>
            <a:r>
              <a:rPr lang="en-US" altLang="ja-JP" sz="1600" dirty="0">
                <a:solidFill>
                  <a:srgbClr val="0000FF"/>
                </a:solidFill>
              </a:rPr>
              <a:t> = 8100 (°</a:t>
            </a:r>
            <a:r>
              <a:rPr lang="en-US" altLang="ja-JP" sz="1600" baseline="30000" dirty="0">
                <a:solidFill>
                  <a:srgbClr val="0000FF"/>
                </a:solidFill>
              </a:rPr>
              <a:t>2</a:t>
            </a:r>
            <a:r>
              <a:rPr lang="en-US" altLang="ja-JP" sz="1600" dirty="0">
                <a:solidFill>
                  <a:srgbClr val="0000FF"/>
                </a:solidFill>
              </a:rPr>
              <a:t>)</a:t>
            </a:r>
            <a:r>
              <a:rPr lang="en-US" altLang="ja-JP" sz="1600" dirty="0"/>
              <a:t>;</a:t>
            </a:r>
            <a:br>
              <a:rPr lang="en-US" altLang="ja-JP" sz="1600" dirty="0"/>
            </a:br>
            <a:r>
              <a:rPr lang="en-US" altLang="ja-JP" sz="1600" dirty="0"/>
              <a:t> each cell has volume </a:t>
            </a:r>
            <a:br>
              <a:rPr lang="en-US" altLang="ja-JP" sz="1600" dirty="0"/>
            </a:br>
            <a:r>
              <a:rPr lang="en-US" altLang="ja-JP" sz="1600" dirty="0">
                <a:solidFill>
                  <a:srgbClr val="FF6600"/>
                </a:solidFill>
              </a:rPr>
              <a:t> ∆</a:t>
            </a:r>
            <a:r>
              <a:rPr lang="en-US" altLang="ja-JP" sz="1600" dirty="0">
                <a:solidFill>
                  <a:srgbClr val="FF6600"/>
                </a:solidFill>
                <a:latin typeface="Symbol" charset="2"/>
                <a:sym typeface="Symbol" charset="2"/>
              </a:rPr>
              <a:t></a:t>
            </a:r>
            <a:r>
              <a:rPr lang="en-US" altLang="ja-JP" sz="1600" i="1" dirty="0">
                <a:solidFill>
                  <a:srgbClr val="FF6600"/>
                </a:solidFill>
                <a:latin typeface="Times New Roman" charset="0"/>
              </a:rPr>
              <a:t>(g)</a:t>
            </a:r>
            <a:r>
              <a:rPr lang="en-US" altLang="ja-JP" sz="1600" dirty="0">
                <a:solidFill>
                  <a:srgbClr val="FF6600"/>
                </a:solidFill>
                <a:latin typeface="Symbol" charset="2"/>
                <a:sym typeface="Symbol" charset="2"/>
              </a:rPr>
              <a:t> </a:t>
            </a:r>
            <a:r>
              <a:rPr lang="en-US" altLang="ja-JP" sz="1600" dirty="0">
                <a:solidFill>
                  <a:srgbClr val="FF6600"/>
                </a:solidFill>
              </a:rPr>
              <a:t> 100x∆cos(</a:t>
            </a:r>
            <a:r>
              <a:rPr lang="en-US" altLang="ja-JP" sz="1600" i="1" dirty="0">
                <a:solidFill>
                  <a:srgbClr val="FF6600"/>
                </a:solidFill>
                <a:latin typeface="Symbol" charset="2"/>
                <a:sym typeface="Symbol" charset="2"/>
              </a:rPr>
              <a:t></a:t>
            </a:r>
            <a:r>
              <a:rPr lang="en-US" altLang="ja-JP" sz="1600" dirty="0">
                <a:solidFill>
                  <a:srgbClr val="FF6600"/>
                </a:solidFill>
              </a:rPr>
              <a:t>))</a:t>
            </a:r>
            <a:r>
              <a:rPr lang="en-US" altLang="ja-JP" sz="1600" dirty="0"/>
              <a:t>.  </a:t>
            </a:r>
            <a:br>
              <a:rPr lang="en-US" altLang="ja-JP" sz="1600" dirty="0"/>
            </a:br>
            <a:r>
              <a:rPr lang="en-US" altLang="ja-JP" sz="1600" dirty="0"/>
              <a:t>Note that the sum of the second column is one, as it must be for the integral of sin(</a:t>
            </a:r>
            <a:r>
              <a:rPr lang="en-US" altLang="ja-JP" sz="1600" i="1" dirty="0">
                <a:latin typeface="Symbol" charset="2"/>
                <a:sym typeface="Symbol" charset="2"/>
              </a:rPr>
              <a:t></a:t>
            </a:r>
            <a:r>
              <a:rPr lang="en-US" altLang="ja-JP" sz="1600" dirty="0"/>
              <a:t>) over the interval [0..π/2].</a:t>
            </a:r>
          </a:p>
          <a:p>
            <a:r>
              <a:rPr lang="en-US" altLang="ja-JP" sz="1600" dirty="0"/>
              <a:t>More exactly: </a:t>
            </a:r>
            <a:r>
              <a:rPr lang="en-US" altLang="ja-JP" sz="1600" i="1" dirty="0">
                <a:latin typeface="Times New Roman" charset="0"/>
              </a:rPr>
              <a:t>f(g)</a:t>
            </a:r>
            <a:r>
              <a:rPr lang="en-US" altLang="ja-JP" sz="1600" dirty="0">
                <a:latin typeface="Times New Roman" charset="0"/>
              </a:rPr>
              <a:t> =</a:t>
            </a:r>
            <a:r>
              <a:rPr lang="en-US" altLang="ja-JP" sz="1600" dirty="0"/>
              <a:t> </a:t>
            </a:r>
            <a:r>
              <a:rPr lang="en-US" altLang="ja-JP" sz="1600" dirty="0">
                <a:latin typeface="Symbol" charset="2"/>
                <a:sym typeface="Symbol" charset="2"/>
              </a:rPr>
              <a:t></a:t>
            </a:r>
            <a:r>
              <a:rPr lang="en-US" altLang="ja-JP" sz="1600" dirty="0"/>
              <a:t>∆</a:t>
            </a:r>
            <a:r>
              <a:rPr lang="en-US" altLang="ja-JP" sz="1600" dirty="0">
                <a:latin typeface="Symbol" charset="2"/>
                <a:sym typeface="Symbol" charset="2"/>
              </a:rPr>
              <a:t></a:t>
            </a:r>
            <a:r>
              <a:rPr lang="en-US" altLang="ja-JP" sz="1600" dirty="0">
                <a:latin typeface="Times New Roman" charset="0"/>
              </a:rPr>
              <a:t>(g)</a:t>
            </a:r>
          </a:p>
          <a:p>
            <a:r>
              <a:rPr lang="en-US" altLang="ja-JP" sz="1600" dirty="0"/>
              <a:t>The magnitude of the peak depends on the cell size in relation to the volume, not on the measure (</a:t>
            </a:r>
            <a:r>
              <a:rPr lang="en-US" altLang="ja-JP" sz="1600" i="1" dirty="0"/>
              <a:t>degrees </a:t>
            </a:r>
            <a:r>
              <a:rPr lang="en-US" altLang="ja-JP" sz="1600" dirty="0"/>
              <a:t>versus </a:t>
            </a:r>
            <a:r>
              <a:rPr lang="en-US" altLang="ja-JP" sz="1600" i="1" dirty="0"/>
              <a:t>radians</a:t>
            </a:r>
            <a:r>
              <a:rPr lang="en-US" altLang="ja-JP" sz="1600" dirty="0"/>
              <a:t>).</a:t>
            </a:r>
            <a:endParaRPr lang="en-US" altLang="ja-JP" sz="1600" dirty="0">
              <a:latin typeface="Times New Roman" charset="0"/>
            </a:endParaRPr>
          </a:p>
        </p:txBody>
      </p:sp>
      <p:graphicFrame>
        <p:nvGraphicFramePr>
          <p:cNvPr id="114744" name="Group 56"/>
          <p:cNvGraphicFramePr>
            <a:graphicFrameLocks noGrp="1"/>
          </p:cNvGraphicFramePr>
          <p:nvPr/>
        </p:nvGraphicFramePr>
        <p:xfrm>
          <a:off x="5486400" y="1219200"/>
          <a:ext cx="3429000" cy="5380992"/>
        </p:xfrm>
        <a:graphic>
          <a:graphicData uri="http://schemas.openxmlformats.org/drawingml/2006/table">
            <a:tbl>
              <a:tblPr/>
              <a:tblGrid>
                <a:gridCol w="1143000"/>
                <a:gridCol w="1143000"/>
                <a:gridCol w="1143000"/>
              </a:tblGrid>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15A5"/>
                          </a:solidFill>
                          <a:effectLst/>
                          <a:latin typeface="Symbol" charset="2"/>
                          <a:sym typeface="Symbol" charset="2"/>
                        </a:rPr>
                        <a:t></a:t>
                      </a:r>
                      <a:r>
                        <a:rPr kumimoji="0" lang="en-US" sz="2400" b="0" i="0" u="none" strike="noStrike" cap="none" normalizeH="0" baseline="0" dirty="0">
                          <a:ln>
                            <a:noFill/>
                          </a:ln>
                          <a:solidFill>
                            <a:srgbClr val="0015A5"/>
                          </a:solidFill>
                          <a:effectLst/>
                          <a:latin typeface="Calibri"/>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a:t>
                      </a:r>
                      <a:r>
                        <a:rPr kumimoji="0" lang="en-US" sz="1800" b="0" i="0" u="none" strike="noStrike" cap="none" normalizeH="0" baseline="0" dirty="0" err="1">
                          <a:ln>
                            <a:noFill/>
                          </a:ln>
                          <a:solidFill>
                            <a:srgbClr val="0015A5"/>
                          </a:solidFill>
                          <a:effectLst/>
                          <a:latin typeface="Calibri"/>
                        </a:rPr>
                        <a:t>cos</a:t>
                      </a:r>
                      <a:r>
                        <a:rPr kumimoji="0" lang="en-US" sz="1800" b="0" i="0" u="none" strike="noStrike" cap="none" normalizeH="0" baseline="0" dirty="0">
                          <a:ln>
                            <a:noFill/>
                          </a:ln>
                          <a:solidFill>
                            <a:srgbClr val="0015A5"/>
                          </a:solidFill>
                          <a:effectLst/>
                          <a:latin typeface="Symbol" charset="2"/>
                          <a:sym typeface="Symbol" charset="2"/>
                        </a:rPr>
                        <a:t></a:t>
                      </a:r>
                      <a:r>
                        <a:rPr kumimoji="0" lang="en-US" sz="1800" b="0" i="0" u="none" strike="noStrike" cap="none" normalizeH="0" baseline="0" dirty="0">
                          <a:ln>
                            <a:noFill/>
                          </a:ln>
                          <a:solidFill>
                            <a:srgbClr val="0015A5"/>
                          </a:solidFill>
                          <a:effectLst/>
                          <a:latin typeface="Times New Roman" charset="0"/>
                        </a:rPr>
                        <a:t>(g)</a:t>
                      </a:r>
                      <a:endParaRPr kumimoji="0" lang="en-US" sz="16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Intensity (MRD)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0.0152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5331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0.0451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1795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0.0737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810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0.1233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657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0.1428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567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0.1580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512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0.1684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481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0.1736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15A5"/>
                          </a:solidFill>
                          <a:effectLst/>
                          <a:latin typeface="Calibri"/>
                        </a:rPr>
                        <a:t>466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B20491E2-4835-124F-8C5B-5D07D812B9DA}" type="slidenum">
              <a:rPr lang="en-US" altLang="ja-JP" smtClean="0"/>
              <a:pPr/>
              <a:t>19</a:t>
            </a:fld>
            <a:endParaRPr lang="en-US" altLang="ja-JP" smtClean="0"/>
          </a:p>
        </p:txBody>
      </p:sp>
      <p:sp>
        <p:nvSpPr>
          <p:cNvPr id="32771" name="Rectangle 2"/>
          <p:cNvSpPr>
            <a:spLocks noGrp="1" noChangeArrowheads="1"/>
          </p:cNvSpPr>
          <p:nvPr>
            <p:ph type="title"/>
          </p:nvPr>
        </p:nvSpPr>
        <p:spPr>
          <a:xfrm>
            <a:off x="685800" y="76200"/>
            <a:ext cx="7772400" cy="914400"/>
          </a:xfrm>
        </p:spPr>
        <p:txBody>
          <a:bodyPr/>
          <a:lstStyle/>
          <a:p>
            <a:r>
              <a:rPr lang="en-US" altLang="ja-JP"/>
              <a:t>Simple results: 2</a:t>
            </a:r>
          </a:p>
        </p:txBody>
      </p:sp>
      <p:sp>
        <p:nvSpPr>
          <p:cNvPr id="32772" name="Rectangle 3"/>
          <p:cNvSpPr>
            <a:spLocks noGrp="1" noChangeArrowheads="1"/>
          </p:cNvSpPr>
          <p:nvPr>
            <p:ph type="body" idx="1"/>
          </p:nvPr>
        </p:nvSpPr>
        <p:spPr>
          <a:xfrm>
            <a:off x="457200" y="1295400"/>
            <a:ext cx="4114800" cy="5029200"/>
          </a:xfrm>
        </p:spPr>
        <p:txBody>
          <a:bodyPr/>
          <a:lstStyle/>
          <a:p>
            <a:pPr>
              <a:lnSpc>
                <a:spcPct val="90000"/>
              </a:lnSpc>
            </a:pPr>
            <a:r>
              <a:rPr lang="en-US" altLang="ja-JP" sz="1600"/>
              <a:t>What if all, say, 9/10ths of the grains fall in one cell and the rest are randomly distributed?</a:t>
            </a:r>
          </a:p>
          <a:p>
            <a:pPr>
              <a:lnSpc>
                <a:spcPct val="90000"/>
              </a:lnSpc>
            </a:pPr>
            <a:r>
              <a:rPr lang="en-US" altLang="ja-JP" sz="1600"/>
              <a:t>Answer: the intensity in that cell once again depends on its location in the space (assuming uniformly divided space by angle), and the intensity in all other cells is fixed at 0.1/{remaining volume}, where the “remaining volume” is the total volume minus the volume of the individual cell that contains 9/10ths of the volume.</a:t>
            </a:r>
          </a:p>
          <a:p>
            <a:pPr>
              <a:lnSpc>
                <a:spcPct val="90000"/>
              </a:lnSpc>
            </a:pPr>
            <a:r>
              <a:rPr lang="en-US" altLang="ja-JP" sz="1600"/>
              <a:t>Example: cell-edge coordinates with 10° increments in a 90x90x90 space (</a:t>
            </a:r>
            <a:r>
              <a:rPr lang="en-US" altLang="ja-JP" sz="1600">
                <a:solidFill>
                  <a:srgbClr val="0000FF"/>
                </a:solidFill>
              </a:rPr>
              <a:t>total volume = 8100</a:t>
            </a:r>
            <a:r>
              <a:rPr lang="en-US" altLang="ja-JP" sz="1600"/>
              <a:t>; each cell has volume 100x∆cos(</a:t>
            </a:r>
            <a:r>
              <a:rPr lang="en-US" altLang="ja-JP" sz="1600" i="1">
                <a:latin typeface="Symbol" charset="2"/>
                <a:sym typeface="Symbol" charset="2"/>
              </a:rPr>
              <a:t></a:t>
            </a:r>
            <a:r>
              <a:rPr lang="en-US" altLang="ja-JP" sz="1600"/>
              <a:t>)).  Note that the sum of the second column is one.</a:t>
            </a:r>
            <a:endParaRPr lang="en-US" altLang="ja-JP" sz="1800"/>
          </a:p>
          <a:p>
            <a:pPr>
              <a:lnSpc>
                <a:spcPct val="90000"/>
              </a:lnSpc>
            </a:pPr>
            <a:r>
              <a:rPr lang="en-US" altLang="ja-JP" sz="1600"/>
              <a:t>More exactly (in the single cell): </a:t>
            </a:r>
            <a:r>
              <a:rPr lang="en-US" altLang="ja-JP" sz="1800"/>
              <a:t/>
            </a:r>
            <a:br>
              <a:rPr lang="en-US" altLang="ja-JP" sz="1800"/>
            </a:br>
            <a:r>
              <a:rPr lang="en-US" altLang="ja-JP" sz="1800"/>
              <a:t>  </a:t>
            </a:r>
            <a:r>
              <a:rPr lang="en-US" altLang="ja-JP" sz="1800" i="1">
                <a:latin typeface="Times New Roman" charset="0"/>
              </a:rPr>
              <a:t>f(g)</a:t>
            </a:r>
            <a:r>
              <a:rPr lang="en-US" altLang="ja-JP" sz="1800">
                <a:latin typeface="Times New Roman" charset="0"/>
              </a:rPr>
              <a:t> = 0.9 </a:t>
            </a:r>
            <a:r>
              <a:rPr lang="en-US" altLang="ja-JP" sz="1800">
                <a:solidFill>
                  <a:srgbClr val="0000FF"/>
                </a:solidFill>
                <a:latin typeface="Symbol" charset="2"/>
                <a:sym typeface="Symbol" charset="2"/>
              </a:rPr>
              <a:t></a:t>
            </a:r>
            <a:r>
              <a:rPr lang="en-US" altLang="ja-JP" sz="1800">
                <a:latin typeface="Symbol" charset="2"/>
                <a:sym typeface="Symbol" charset="2"/>
              </a:rPr>
              <a:t></a:t>
            </a:r>
            <a:r>
              <a:rPr lang="en-US" altLang="ja-JP" sz="1800">
                <a:solidFill>
                  <a:srgbClr val="FF6600"/>
                </a:solidFill>
              </a:rPr>
              <a:t>∆</a:t>
            </a:r>
            <a:r>
              <a:rPr lang="en-US" altLang="ja-JP" sz="1800">
                <a:solidFill>
                  <a:srgbClr val="FF6600"/>
                </a:solidFill>
                <a:latin typeface="Symbol" charset="2"/>
                <a:sym typeface="Symbol" charset="2"/>
              </a:rPr>
              <a:t></a:t>
            </a:r>
            <a:r>
              <a:rPr lang="en-US" altLang="ja-JP" sz="1800">
                <a:latin typeface="Times New Roman" charset="0"/>
              </a:rPr>
              <a:t>(g), </a:t>
            </a:r>
            <a:r>
              <a:rPr lang="en-US" altLang="ja-JP" sz="1600"/>
              <a:t>- “peak”</a:t>
            </a:r>
            <a:br>
              <a:rPr lang="en-US" altLang="ja-JP" sz="1600"/>
            </a:br>
            <a:r>
              <a:rPr lang="en-US" altLang="ja-JP" sz="1800">
                <a:latin typeface="Times New Roman" charset="0"/>
              </a:rPr>
              <a:t>or elsewhere, since ∫</a:t>
            </a:r>
            <a:r>
              <a:rPr lang="en-US" altLang="ja-JP" sz="1800" i="1">
                <a:latin typeface="Times New Roman" charset="0"/>
              </a:rPr>
              <a:t>f(g)</a:t>
            </a:r>
            <a:r>
              <a:rPr lang="en-US" altLang="ja-JP" sz="1800">
                <a:latin typeface="Times New Roman" charset="0"/>
              </a:rPr>
              <a:t> = </a:t>
            </a:r>
            <a:r>
              <a:rPr lang="en-US" altLang="ja-JP" sz="1800">
                <a:solidFill>
                  <a:srgbClr val="0000FF"/>
                </a:solidFill>
                <a:latin typeface="Symbol" charset="2"/>
                <a:sym typeface="Symbol" charset="2"/>
              </a:rPr>
              <a:t></a:t>
            </a:r>
            <a:r>
              <a:rPr lang="en-US" altLang="ja-JP" sz="1800">
                <a:latin typeface="Times New Roman" charset="0"/>
              </a:rPr>
              <a:t/>
            </a:r>
            <a:br>
              <a:rPr lang="en-US" altLang="ja-JP" sz="1800">
                <a:latin typeface="Times New Roman" charset="0"/>
              </a:rPr>
            </a:br>
            <a:r>
              <a:rPr lang="en-US" altLang="ja-JP" sz="1800"/>
              <a:t> </a:t>
            </a:r>
            <a:r>
              <a:rPr lang="en-US" altLang="ja-JP" sz="1800" i="1">
                <a:latin typeface="Times New Roman" charset="0"/>
              </a:rPr>
              <a:t>f(g)</a:t>
            </a:r>
            <a:r>
              <a:rPr lang="en-US" altLang="ja-JP" sz="1800">
                <a:latin typeface="Times New Roman" charset="0"/>
              </a:rPr>
              <a:t> = 0.1 </a:t>
            </a:r>
            <a:r>
              <a:rPr lang="en-US" altLang="ja-JP" sz="1800">
                <a:solidFill>
                  <a:srgbClr val="0000FF"/>
                </a:solidFill>
                <a:latin typeface="Symbol" charset="2"/>
                <a:sym typeface="Symbol" charset="2"/>
              </a:rPr>
              <a:t></a:t>
            </a:r>
            <a:r>
              <a:rPr lang="en-US" altLang="ja-JP" sz="1800">
                <a:latin typeface="Symbol" charset="2"/>
                <a:sym typeface="Symbol" charset="2"/>
              </a:rPr>
              <a:t></a:t>
            </a:r>
            <a:r>
              <a:rPr lang="en-US" altLang="ja-JP" sz="1800">
                <a:latin typeface="Times New Roman" charset="0"/>
              </a:rPr>
              <a:t>/ (</a:t>
            </a:r>
            <a:r>
              <a:rPr lang="en-US" altLang="ja-JP" sz="1800">
                <a:solidFill>
                  <a:srgbClr val="0000FF"/>
                </a:solidFill>
                <a:latin typeface="Symbol" charset="2"/>
                <a:sym typeface="Symbol" charset="2"/>
              </a:rPr>
              <a:t></a:t>
            </a:r>
            <a:r>
              <a:rPr lang="en-US" altLang="ja-JP" sz="1800">
                <a:latin typeface="Symbol" charset="2"/>
                <a:sym typeface="Symbol" charset="2"/>
              </a:rPr>
              <a:t></a:t>
            </a:r>
            <a:r>
              <a:rPr lang="en-US" altLang="ja-JP" sz="1800">
                <a:solidFill>
                  <a:srgbClr val="FF6600"/>
                </a:solidFill>
              </a:rPr>
              <a:t>∆</a:t>
            </a:r>
            <a:r>
              <a:rPr lang="en-US" altLang="ja-JP" sz="1800">
                <a:solidFill>
                  <a:srgbClr val="FF6600"/>
                </a:solidFill>
                <a:latin typeface="Symbol" charset="2"/>
                <a:sym typeface="Symbol" charset="2"/>
              </a:rPr>
              <a:t></a:t>
            </a:r>
            <a:r>
              <a:rPr lang="en-US" altLang="ja-JP" sz="1800">
                <a:latin typeface="Times New Roman" charset="0"/>
              </a:rPr>
              <a:t>(g)) </a:t>
            </a:r>
            <a:r>
              <a:rPr lang="en-US" altLang="ja-JP" sz="1600"/>
              <a:t>- “random”</a:t>
            </a:r>
          </a:p>
        </p:txBody>
      </p:sp>
      <p:graphicFrame>
        <p:nvGraphicFramePr>
          <p:cNvPr id="115799" name="Group 87"/>
          <p:cNvGraphicFramePr>
            <a:graphicFrameLocks noGrp="1"/>
          </p:cNvGraphicFramePr>
          <p:nvPr/>
        </p:nvGraphicFramePr>
        <p:xfrm>
          <a:off x="4724400" y="1219200"/>
          <a:ext cx="4191000" cy="5291582"/>
        </p:xfrm>
        <a:graphic>
          <a:graphicData uri="http://schemas.openxmlformats.org/drawingml/2006/table">
            <a:tbl>
              <a:tblPr/>
              <a:tblGrid>
                <a:gridCol w="914400"/>
                <a:gridCol w="1066800"/>
                <a:gridCol w="990600"/>
                <a:gridCol w="1219200"/>
              </a:tblGrid>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15A5"/>
                          </a:solidFill>
                          <a:effectLst/>
                          <a:latin typeface="Symbol" charset="2"/>
                          <a:sym typeface="Symbol" charset="2"/>
                        </a:rPr>
                        <a:t></a:t>
                      </a:r>
                      <a:r>
                        <a:rPr kumimoji="0" lang="en-US" sz="2000" b="0" i="0" u="none" strike="noStrike" cap="none" normalizeH="0" baseline="0" dirty="0">
                          <a:ln>
                            <a:noFill/>
                          </a:ln>
                          <a:solidFill>
                            <a:srgbClr val="0015A5"/>
                          </a:solidFill>
                          <a:effectLst/>
                          <a:latin typeface="Calibri"/>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15A5"/>
                          </a:solidFill>
                          <a:effectLst/>
                          <a:latin typeface="Calibri"/>
                        </a:rPr>
                        <a:t>∆</a:t>
                      </a:r>
                      <a:r>
                        <a:rPr kumimoji="0" lang="en-US" sz="1600" b="0" i="0" u="none" strike="noStrike" cap="none" normalizeH="0" baseline="0" dirty="0" err="1">
                          <a:ln>
                            <a:noFill/>
                          </a:ln>
                          <a:solidFill>
                            <a:srgbClr val="0015A5"/>
                          </a:solidFill>
                          <a:effectLst/>
                          <a:latin typeface="Calibri"/>
                        </a:rPr>
                        <a:t>cos</a:t>
                      </a:r>
                      <a:r>
                        <a:rPr kumimoji="0" lang="en-US" sz="1600" b="0" i="0" u="none" strike="noStrike" cap="none" normalizeH="0" baseline="0" dirty="0">
                          <a:ln>
                            <a:noFill/>
                          </a:ln>
                          <a:solidFill>
                            <a:srgbClr val="0015A5"/>
                          </a:solidFill>
                          <a:effectLst/>
                          <a:latin typeface="Symbol" charset="2"/>
                          <a:sym typeface="Symbol" charset="2"/>
                        </a:rPr>
                        <a:t></a:t>
                      </a:r>
                      <a:r>
                        <a:rPr kumimoji="0" lang="en-US" sz="1800" b="0" i="0" u="none" strike="noStrike" cap="none" normalizeH="0" baseline="0" dirty="0">
                          <a:ln>
                            <a:noFill/>
                          </a:ln>
                          <a:solidFill>
                            <a:srgbClr val="0015A5"/>
                          </a:solidFill>
                          <a:effectLst/>
                          <a:latin typeface="Times New Roman"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15A5"/>
                          </a:solidFill>
                          <a:effectLst/>
                          <a:latin typeface="Calibri"/>
                        </a:rPr>
                        <a:t>Intensity in Cell (MRD)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a:ln>
                            <a:noFill/>
                          </a:ln>
                          <a:solidFill>
                            <a:srgbClr val="0015A5"/>
                          </a:solidFill>
                          <a:effectLst/>
                          <a:latin typeface="Calibri"/>
                        </a:rPr>
                        <a:t>f(g)</a:t>
                      </a:r>
                      <a:r>
                        <a:rPr kumimoji="0" lang="en-US" sz="1400" b="0" i="0" u="none" strike="noStrike" cap="none" normalizeH="0" baseline="0" dirty="0">
                          <a:ln>
                            <a:noFill/>
                          </a:ln>
                          <a:solidFill>
                            <a:srgbClr val="0015A5"/>
                          </a:solidFill>
                          <a:effectLst/>
                          <a:latin typeface="Calibri"/>
                        </a:rPr>
                        <a:t> elsewhere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15A5"/>
                          </a:solidFill>
                          <a:effectLst/>
                          <a:latin typeface="Calibri"/>
                        </a:rPr>
                        <a:t>(10</a:t>
                      </a:r>
                      <a:r>
                        <a:rPr kumimoji="0" lang="en-US" sz="1400" b="0" i="0" u="none" strike="noStrike" cap="none" normalizeH="0" baseline="30000" dirty="0">
                          <a:ln>
                            <a:noFill/>
                          </a:ln>
                          <a:solidFill>
                            <a:srgbClr val="0015A5"/>
                          </a:solidFill>
                          <a:effectLst/>
                          <a:latin typeface="Calibri"/>
                        </a:rPr>
                        <a:t>-5</a:t>
                      </a:r>
                      <a:r>
                        <a:rPr kumimoji="0" lang="en-US" sz="1400" b="0" i="0" u="none" strike="noStrike" cap="none" normalizeH="0" baseline="0" dirty="0">
                          <a:ln>
                            <a:noFill/>
                          </a:ln>
                          <a:solidFill>
                            <a:srgbClr val="0015A5"/>
                          </a:solidFill>
                          <a:effectLst/>
                          <a:latin typeface="Calibri"/>
                        </a:rPr>
                        <a:t> MRD)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0.0152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4779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0.10002</a:t>
                      </a:r>
                      <a:endParaRPr kumimoji="0" lang="en-US" sz="2400" b="0" i="0" u="none" strike="noStrike" cap="none" normalizeH="0" baseline="0" dirty="0">
                        <a:ln>
                          <a:noFill/>
                        </a:ln>
                        <a:solidFill>
                          <a:schemeClr val="tx1"/>
                        </a:solidFill>
                        <a:effectLst/>
                        <a:latin typeface="Calibri"/>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0.0451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1615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0.0737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729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591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0.1580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461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0.1684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433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0.1736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15A5"/>
                          </a:solidFill>
                          <a:effectLst/>
                          <a:latin typeface="Calibri"/>
                        </a:rPr>
                        <a:t>0.10021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F593D62A-9FC7-9A42-AF7D-FDE41F4CBDCF}" type="slidenum">
              <a:rPr lang="en-US" altLang="ja-JP" smtClean="0"/>
              <a:pPr/>
              <a:t>2</a:t>
            </a:fld>
            <a:endParaRPr lang="en-US" altLang="ja-JP" smtClean="0"/>
          </a:p>
        </p:txBody>
      </p:sp>
      <p:sp>
        <p:nvSpPr>
          <p:cNvPr id="15363" name="Rectangle 2"/>
          <p:cNvSpPr>
            <a:spLocks noGrp="1" noChangeArrowheads="1"/>
          </p:cNvSpPr>
          <p:nvPr>
            <p:ph type="title"/>
          </p:nvPr>
        </p:nvSpPr>
        <p:spPr>
          <a:xfrm>
            <a:off x="685800" y="152400"/>
            <a:ext cx="7772400" cy="1143000"/>
          </a:xfrm>
        </p:spPr>
        <p:txBody>
          <a:bodyPr/>
          <a:lstStyle/>
          <a:p>
            <a:r>
              <a:rPr lang="en-US" altLang="ja-JP"/>
              <a:t>Lecture Objectives</a:t>
            </a:r>
          </a:p>
        </p:txBody>
      </p:sp>
      <p:sp>
        <p:nvSpPr>
          <p:cNvPr id="15364" name="Rectangle 3"/>
          <p:cNvSpPr>
            <a:spLocks noGrp="1" noChangeArrowheads="1"/>
          </p:cNvSpPr>
          <p:nvPr>
            <p:ph type="body" idx="1"/>
          </p:nvPr>
        </p:nvSpPr>
        <p:spPr>
          <a:xfrm>
            <a:off x="533400" y="1219200"/>
            <a:ext cx="8153400" cy="5029200"/>
          </a:xfrm>
        </p:spPr>
        <p:txBody>
          <a:bodyPr/>
          <a:lstStyle/>
          <a:p>
            <a:r>
              <a:rPr lang="en-US" altLang="ja-JP" sz="2400" dirty="0" smtClean="0"/>
              <a:t>Explain how to compute intensities in a discrete OD from counts of grains, points or volumes.</a:t>
            </a:r>
          </a:p>
          <a:p>
            <a:r>
              <a:rPr lang="en-US" altLang="ja-JP" sz="2400" dirty="0" smtClean="0"/>
              <a:t>Define </a:t>
            </a:r>
            <a:r>
              <a:rPr lang="en-US" altLang="ja-JP" sz="2400" i="1" dirty="0"/>
              <a:t>volume fraction</a:t>
            </a:r>
            <a:r>
              <a:rPr lang="en-US" altLang="ja-JP" sz="2400" dirty="0"/>
              <a:t> as the fraction of material whose orientation lies within a specified range of orientations.</a:t>
            </a:r>
          </a:p>
          <a:p>
            <a:r>
              <a:rPr lang="en-US" altLang="ja-JP" sz="2400" dirty="0"/>
              <a:t>Explain how to calculate volume fractions given a discrete orientation distribution.</a:t>
            </a:r>
          </a:p>
          <a:p>
            <a:r>
              <a:rPr lang="en-US" altLang="ja-JP" sz="2400" dirty="0"/>
              <a:t>Describe the calculation of </a:t>
            </a:r>
            <a:r>
              <a:rPr lang="en-US" altLang="ja-JP" sz="2400" i="1" dirty="0"/>
              <a:t>orientation distance</a:t>
            </a:r>
            <a:r>
              <a:rPr lang="en-US" altLang="ja-JP" sz="2400" dirty="0"/>
              <a:t> as a subset of the calculation of </a:t>
            </a:r>
            <a:r>
              <a:rPr lang="en-US" altLang="ja-JP" sz="2400" i="1" dirty="0"/>
              <a:t>misorientations</a:t>
            </a:r>
            <a:r>
              <a:rPr lang="en-US" altLang="ja-JP" sz="2400" dirty="0"/>
              <a:t>.  Also discuss how to apply symmetry, and some of the pitfalls</a:t>
            </a:r>
            <a:r>
              <a:rPr lang="en-US" altLang="ja-JP" sz="2400" dirty="0" smtClean="0"/>
              <a:t>.</a:t>
            </a:r>
          </a:p>
          <a:p>
            <a:r>
              <a:rPr lang="en-US" altLang="ja-JP" sz="2400" dirty="0" smtClean="0"/>
              <a:t>Illustrate the binning scheme used for 5-parameter grain boundary description, as part of the discussion of how to obtain MRD values for specific examples.</a:t>
            </a:r>
            <a:endParaRPr lang="en-US" altLang="ja-JP"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Boundary Space</a:t>
            </a:r>
            <a:endParaRPr lang="en-US" dirty="0"/>
          </a:p>
        </p:txBody>
      </p:sp>
      <p:sp>
        <p:nvSpPr>
          <p:cNvPr id="3" name="Content Placeholder 2"/>
          <p:cNvSpPr>
            <a:spLocks noGrp="1"/>
          </p:cNvSpPr>
          <p:nvPr>
            <p:ph idx="1"/>
          </p:nvPr>
        </p:nvSpPr>
        <p:spPr>
          <a:xfrm>
            <a:off x="457200" y="1295400"/>
            <a:ext cx="8153400" cy="5334000"/>
          </a:xfrm>
        </p:spPr>
        <p:txBody>
          <a:bodyPr/>
          <a:lstStyle/>
          <a:p>
            <a:r>
              <a:rPr lang="en-US" sz="1800" dirty="0" smtClean="0"/>
              <a:t>As a preview to dealing with grain boundaries, we explain the binning scheme and show how to compute intensities and expected area fractions.</a:t>
            </a:r>
          </a:p>
          <a:p>
            <a:r>
              <a:rPr lang="en-US" sz="1800" dirty="0" smtClean="0"/>
              <a:t>A grain boundary requires five (5) macroscopic parameters to describe its crystallographic character (which ignores translational parameters at the atomic scale).</a:t>
            </a:r>
          </a:p>
          <a:p>
            <a:r>
              <a:rPr lang="en-US" sz="1800" dirty="0" smtClean="0"/>
              <a:t>Generally, it is convenient to separate these parameters into the disorientation and the normal of the boundary plane.</a:t>
            </a:r>
          </a:p>
          <a:p>
            <a:r>
              <a:rPr lang="en-US" sz="1800" dirty="0" smtClean="0"/>
              <a:t>For the purposes of this lecture, assume that the disorientation is the difference in orientation across the boundary, reduced to a fundamental zone (FZ).  Assume that the normal is a unit vector described by two spherical angles, which can be referred to either one of the two crystal lattices (orientations).</a:t>
            </a:r>
          </a:p>
          <a:p>
            <a:r>
              <a:rPr lang="en-US" sz="1800" dirty="0" smtClean="0"/>
              <a:t>Assume a binning scheme in which the disorientation is expressed as Euler angles thus (</a:t>
            </a:r>
            <a:r>
              <a:rPr lang="en-US" sz="1800" dirty="0" smtClean="0">
                <a:latin typeface="Symbol" charset="2"/>
                <a:cs typeface="Symbol" charset="2"/>
              </a:rPr>
              <a:t>f</a:t>
            </a:r>
            <a:r>
              <a:rPr lang="en-US" sz="1800" baseline="-25000" dirty="0" smtClean="0"/>
              <a:t>1</a:t>
            </a:r>
            <a:r>
              <a:rPr lang="en-US" sz="1800" dirty="0" smtClean="0"/>
              <a:t>, </a:t>
            </a:r>
            <a:r>
              <a:rPr lang="en-US" sz="1800" dirty="0" err="1" smtClean="0"/>
              <a:t>cos</a:t>
            </a:r>
            <a:r>
              <a:rPr lang="en-US" sz="1800" dirty="0" smtClean="0"/>
              <a:t>(</a:t>
            </a:r>
            <a:r>
              <a:rPr lang="en-US" sz="1800" dirty="0" smtClean="0">
                <a:latin typeface="Symbol" charset="2"/>
                <a:cs typeface="Symbol" charset="2"/>
              </a:rPr>
              <a:t>F</a:t>
            </a:r>
            <a:r>
              <a:rPr lang="en-US" sz="1800" dirty="0" smtClean="0"/>
              <a:t>), </a:t>
            </a:r>
            <a:r>
              <a:rPr lang="en-US" sz="1800" dirty="0" smtClean="0">
                <a:latin typeface="Symbol" charset="2"/>
                <a:cs typeface="Symbol" charset="2"/>
              </a:rPr>
              <a:t>f</a:t>
            </a:r>
            <a:r>
              <a:rPr lang="en-US" sz="1800" baseline="-25000" dirty="0" smtClean="0"/>
              <a:t>2</a:t>
            </a:r>
            <a:r>
              <a:rPr lang="en-US" sz="1800" dirty="0" smtClean="0"/>
              <a:t>); each dimension is divided into equal size cells.  The use of the cosine provides cells of equal volume.  We bin the normal according to (</a:t>
            </a:r>
            <a:r>
              <a:rPr lang="en-US" sz="1800" dirty="0" smtClean="0">
                <a:latin typeface="Symbol" charset="2"/>
                <a:cs typeface="Symbol" charset="2"/>
              </a:rPr>
              <a:t>b</a:t>
            </a:r>
            <a:r>
              <a:rPr lang="en-US" sz="1800" dirty="0" smtClean="0"/>
              <a:t>, </a:t>
            </a:r>
            <a:r>
              <a:rPr lang="en-US" sz="1800" dirty="0" err="1"/>
              <a:t>cos</a:t>
            </a:r>
            <a:r>
              <a:rPr lang="en-US" sz="1800" dirty="0" smtClean="0"/>
              <a:t>(</a:t>
            </a:r>
            <a:r>
              <a:rPr lang="en-US" sz="1800" dirty="0" smtClean="0">
                <a:latin typeface="Symbol" charset="2"/>
                <a:cs typeface="Symbol" charset="2"/>
              </a:rPr>
              <a:t>a</a:t>
            </a:r>
            <a:r>
              <a:rPr lang="en-US" sz="1800" dirty="0" smtClean="0"/>
              <a:t>)), where alpha is the co-latitude and beta the longitude.</a:t>
            </a:r>
          </a:p>
          <a:p>
            <a:r>
              <a:rPr lang="en-US" sz="1800" dirty="0" smtClean="0"/>
              <a:t>For cubic materials, we can use a 90°x</a:t>
            </a:r>
            <a:r>
              <a:rPr lang="en-US" sz="1800" dirty="0"/>
              <a:t>90°</a:t>
            </a:r>
            <a:r>
              <a:rPr lang="en-US" sz="1800" dirty="0" smtClean="0"/>
              <a:t>x</a:t>
            </a:r>
            <a:r>
              <a:rPr lang="en-US" sz="1800" dirty="0"/>
              <a:t>90</a:t>
            </a:r>
            <a:r>
              <a:rPr lang="en-US" sz="1800" dirty="0" smtClean="0"/>
              <a:t>° space for disorientation (which contains multiple copies of the FZ) and a </a:t>
            </a:r>
            <a:r>
              <a:rPr lang="en-US" sz="1800" dirty="0"/>
              <a:t>90°</a:t>
            </a:r>
            <a:r>
              <a:rPr lang="en-US" sz="1800" dirty="0" smtClean="0"/>
              <a:t>x360° space for the normal (which has only one copy of the FZ).</a:t>
            </a:r>
            <a:endParaRPr lang="en-US" sz="1800" dirty="0"/>
          </a:p>
        </p:txBody>
      </p:sp>
      <p:sp>
        <p:nvSpPr>
          <p:cNvPr id="4" name="Slide Number Placeholder 3"/>
          <p:cNvSpPr>
            <a:spLocks noGrp="1"/>
          </p:cNvSpPr>
          <p:nvPr>
            <p:ph type="sldNum" sz="quarter" idx="12"/>
          </p:nvPr>
        </p:nvSpPr>
        <p:spPr/>
        <p:txBody>
          <a:bodyPr/>
          <a:lstStyle/>
          <a:p>
            <a:pPr>
              <a:defRPr/>
            </a:pPr>
            <a:fld id="{96F94EF6-775C-3847-A44F-6D714AC6ACF9}" type="slidenum">
              <a:rPr lang="en-US" smtClean="0"/>
              <a:pPr>
                <a:defRPr/>
              </a:pPr>
              <a:t>20</a:t>
            </a:fld>
            <a:endParaRPr lang="en-US"/>
          </a:p>
        </p:txBody>
      </p:sp>
    </p:spTree>
    <p:extLst>
      <p:ext uri="{BB962C8B-B14F-4D97-AF65-F5344CB8AC3E}">
        <p14:creationId xmlns:p14="http://schemas.microsoft.com/office/powerpoint/2010/main" val="2858433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Area Fractions of Grain Boundaries</a:t>
            </a:r>
            <a:endParaRPr lang="en-US" sz="4000" dirty="0"/>
          </a:p>
        </p:txBody>
      </p:sp>
      <p:sp>
        <p:nvSpPr>
          <p:cNvPr id="3" name="Content Placeholder 2"/>
          <p:cNvSpPr>
            <a:spLocks noGrp="1"/>
          </p:cNvSpPr>
          <p:nvPr>
            <p:ph idx="1"/>
          </p:nvPr>
        </p:nvSpPr>
        <p:spPr>
          <a:xfrm>
            <a:off x="685800" y="1524000"/>
            <a:ext cx="7772400" cy="4572000"/>
          </a:xfrm>
        </p:spPr>
        <p:txBody>
          <a:bodyPr/>
          <a:lstStyle/>
          <a:p>
            <a:r>
              <a:rPr lang="en-US" sz="1800" dirty="0" smtClean="0"/>
              <a:t>A reasonable discretization uses 9 intervals (cells) in all dimensions except we use 36 for the longitude of the normal.  This provides an approximate 10° resolution.</a:t>
            </a:r>
          </a:p>
          <a:p>
            <a:r>
              <a:rPr lang="en-US" sz="1800" dirty="0" smtClean="0"/>
              <a:t>Multiplying out the dimensions, 9*9*9*9*36 = 288,684.  Crystal symmetry provides a reduction of a factor of 36 (1152/96, the number of copies of the FZ in the disorientation space), down to 8,019 independent cells.  This means that, if we want an average of ten data points per bin (on average) then we need of order 80,000 points.</a:t>
            </a:r>
          </a:p>
          <a:p>
            <a:r>
              <a:rPr lang="en-US" sz="1800" dirty="0" smtClean="0"/>
              <a:t>Consider the intensity associated with coherent twin boundaries in an fcc metal, such as copper or silver.  This GB type corresponds to a single disorientation (S3, explained elsewhere) and a single normal, (111).  If 1/3 of the boundaries are of this type (i.e. the area fraction is 1/3) then all the corresponding data points fall into a single bin/cell.  Therefore the intensity associated with that cell is the area fraction divided by the fraction of bins for that type, but there is only 1 cell.  Therefore the intensity in units of MRD is 8019/3 = 2,673 (“times random”).</a:t>
            </a:r>
            <a:endParaRPr lang="en-US" sz="1800" dirty="0"/>
          </a:p>
        </p:txBody>
      </p:sp>
      <p:sp>
        <p:nvSpPr>
          <p:cNvPr id="4" name="Slide Number Placeholder 3"/>
          <p:cNvSpPr>
            <a:spLocks noGrp="1"/>
          </p:cNvSpPr>
          <p:nvPr>
            <p:ph type="sldNum" sz="quarter" idx="12"/>
          </p:nvPr>
        </p:nvSpPr>
        <p:spPr/>
        <p:txBody>
          <a:bodyPr/>
          <a:lstStyle/>
          <a:p>
            <a:pPr>
              <a:defRPr/>
            </a:pPr>
            <a:fld id="{96F94EF6-775C-3847-A44F-6D714AC6ACF9}" type="slidenum">
              <a:rPr lang="en-US" smtClean="0"/>
              <a:pPr>
                <a:defRPr/>
              </a:pPr>
              <a:t>21</a:t>
            </a:fld>
            <a:endParaRPr lang="en-US"/>
          </a:p>
        </p:txBody>
      </p:sp>
    </p:spTree>
    <p:extLst>
      <p:ext uri="{BB962C8B-B14F-4D97-AF65-F5344CB8AC3E}">
        <p14:creationId xmlns:p14="http://schemas.microsoft.com/office/powerpoint/2010/main" val="313873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630F2455-0059-674D-8374-A37C29FCD315}" type="slidenum">
              <a:rPr lang="en-US" altLang="ja-JP" smtClean="0"/>
              <a:pPr/>
              <a:t>22</a:t>
            </a:fld>
            <a:endParaRPr lang="en-US" altLang="ja-JP" smtClean="0"/>
          </a:p>
        </p:txBody>
      </p:sp>
      <p:sp>
        <p:nvSpPr>
          <p:cNvPr id="33795" name="Rectangle 2"/>
          <p:cNvSpPr>
            <a:spLocks noGrp="1" noChangeArrowheads="1"/>
          </p:cNvSpPr>
          <p:nvPr>
            <p:ph type="title"/>
          </p:nvPr>
        </p:nvSpPr>
        <p:spPr>
          <a:xfrm>
            <a:off x="685800" y="76200"/>
            <a:ext cx="7772400" cy="1143000"/>
          </a:xfrm>
        </p:spPr>
        <p:txBody>
          <a:bodyPr/>
          <a:lstStyle/>
          <a:p>
            <a:r>
              <a:rPr lang="en-US" altLang="ja-JP" dirty="0" smtClean="0"/>
              <a:t>Texture Component </a:t>
            </a:r>
            <a:r>
              <a:rPr lang="en-US" altLang="ja-JP" dirty="0" smtClean="0"/>
              <a:t>Fractions: Partitioning by Misorientation</a:t>
            </a:r>
            <a:endParaRPr lang="en-US" altLang="ja-JP" dirty="0"/>
          </a:p>
        </p:txBody>
      </p:sp>
      <p:sp>
        <p:nvSpPr>
          <p:cNvPr id="33796" name="Rectangle 3"/>
          <p:cNvSpPr>
            <a:spLocks noGrp="1" noChangeArrowheads="1"/>
          </p:cNvSpPr>
          <p:nvPr>
            <p:ph type="body" idx="1"/>
          </p:nvPr>
        </p:nvSpPr>
        <p:spPr>
          <a:xfrm>
            <a:off x="381000" y="1524000"/>
            <a:ext cx="8382000" cy="5181600"/>
          </a:xfrm>
        </p:spPr>
        <p:txBody>
          <a:bodyPr/>
          <a:lstStyle/>
          <a:p>
            <a:pPr>
              <a:lnSpc>
                <a:spcPct val="90000"/>
              </a:lnSpc>
            </a:pPr>
            <a:r>
              <a:rPr lang="en-US" altLang="ja-JP" sz="2000" dirty="0" smtClean="0"/>
              <a:t>Now we discuss how to compute the </a:t>
            </a:r>
            <a:r>
              <a:rPr lang="en-US" altLang="ja-JP" sz="2000" b="1" dirty="0" smtClean="0"/>
              <a:t>volume fraction of material associated with a particular texture component</a:t>
            </a:r>
            <a:r>
              <a:rPr lang="en-US" altLang="ja-JP" sz="2000" dirty="0" smtClean="0"/>
              <a:t>.</a:t>
            </a:r>
          </a:p>
          <a:p>
            <a:pPr>
              <a:lnSpc>
                <a:spcPct val="90000"/>
              </a:lnSpc>
            </a:pPr>
            <a:r>
              <a:rPr lang="en-US" altLang="ja-JP" sz="2000" dirty="0" smtClean="0"/>
              <a:t>The physical analogy is, how many (equal sized) grains will we find in a material that correspond to a particular texture component?</a:t>
            </a:r>
          </a:p>
          <a:p>
            <a:pPr>
              <a:lnSpc>
                <a:spcPct val="90000"/>
              </a:lnSpc>
            </a:pPr>
            <a:r>
              <a:rPr lang="en-US" altLang="ja-JP" sz="2000" dirty="0" smtClean="0"/>
              <a:t>The </a:t>
            </a:r>
            <a:r>
              <a:rPr lang="en-US" altLang="ja-JP" sz="2000" dirty="0"/>
              <a:t>simplest way to think about volume fractions is to consider that all cells within a certain angle of the location of the position of the texture component of interest belong to that component.</a:t>
            </a:r>
          </a:p>
          <a:p>
            <a:pPr>
              <a:lnSpc>
                <a:spcPct val="90000"/>
              </a:lnSpc>
            </a:pPr>
            <a:r>
              <a:rPr lang="en-US" altLang="ja-JP" sz="2000" dirty="0"/>
              <a:t>Although we will need to use the concept of orientation distance (equivalent to misorientation), for now we can use a fixed angular distance or </a:t>
            </a:r>
            <a:r>
              <a:rPr lang="en-US" altLang="ja-JP" sz="2000" i="1" dirty="0"/>
              <a:t>acceptance angle</a:t>
            </a:r>
            <a:r>
              <a:rPr lang="en-US" altLang="ja-JP" sz="2000" dirty="0"/>
              <a:t> to decide which component a particular cell belongs to</a:t>
            </a:r>
            <a:r>
              <a:rPr lang="en-US" altLang="ja-JP" sz="2000" dirty="0" smtClean="0"/>
              <a:t>.</a:t>
            </a:r>
          </a:p>
          <a:p>
            <a:pPr>
              <a:lnSpc>
                <a:spcPct val="90000"/>
              </a:lnSpc>
            </a:pPr>
            <a:r>
              <a:rPr lang="en-US" altLang="ja-JP" sz="2000" dirty="0" smtClean="0"/>
              <a:t>This latter approach introduces the concept of </a:t>
            </a:r>
            <a:r>
              <a:rPr lang="en-US" altLang="ja-JP" sz="2000" i="1" dirty="0" smtClean="0"/>
              <a:t>orientation distance</a:t>
            </a:r>
            <a:r>
              <a:rPr lang="en-US" altLang="ja-JP" sz="2000" dirty="0" smtClean="0"/>
              <a:t>, or the difference between two rotations/orientations, which is itself a rotation or </a:t>
            </a:r>
            <a:r>
              <a:rPr lang="en-US" altLang="ja-JP" sz="2000" i="1" dirty="0" smtClean="0"/>
              <a:t>misorientation</a:t>
            </a:r>
            <a:r>
              <a:rPr lang="en-US" altLang="ja-JP" sz="2000" dirty="0" smtClean="0"/>
              <a:t>.  Note that rotations are not Cartesian vectors and so we cannot use Euclidean distance; however, the angle associated with the difference in orientation (misorientation angle) provides a suitable measure of orientation distance.  </a:t>
            </a:r>
            <a:r>
              <a:rPr lang="en-US" altLang="ja-JP" sz="2000" i="1" dirty="0" smtClean="0"/>
              <a:t>Symmetry </a:t>
            </a:r>
            <a:r>
              <a:rPr lang="en-US" altLang="ja-JP" sz="2000" dirty="0" smtClean="0"/>
              <a:t>has to be included in order to find the smallest possible misorientation angle.</a:t>
            </a:r>
            <a:endParaRPr lang="en-US" altLang="ja-JP"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p>
            <a:fld id="{0D4630C4-5BBC-2A4C-BA75-5E2938F2A552}" type="slidenum">
              <a:rPr lang="en-US" altLang="ja-JP" smtClean="0"/>
              <a:pPr/>
              <a:t>23</a:t>
            </a:fld>
            <a:endParaRPr lang="en-US" altLang="ja-JP" smtClean="0"/>
          </a:p>
        </p:txBody>
      </p:sp>
      <p:sp>
        <p:nvSpPr>
          <p:cNvPr id="34819" name="Rectangle 2"/>
          <p:cNvSpPr>
            <a:spLocks noGrp="1" noChangeArrowheads="1"/>
          </p:cNvSpPr>
          <p:nvPr>
            <p:ph type="title"/>
          </p:nvPr>
        </p:nvSpPr>
        <p:spPr/>
        <p:txBody>
          <a:bodyPr/>
          <a:lstStyle/>
          <a:p>
            <a:r>
              <a:rPr lang="en-US" altLang="ja-JP"/>
              <a:t>Acceptance Angle Schematic</a:t>
            </a:r>
          </a:p>
        </p:txBody>
      </p:sp>
      <p:grpSp>
        <p:nvGrpSpPr>
          <p:cNvPr id="34820" name="Group 3"/>
          <p:cNvGrpSpPr>
            <a:grpSpLocks/>
          </p:cNvGrpSpPr>
          <p:nvPr/>
        </p:nvGrpSpPr>
        <p:grpSpPr bwMode="auto">
          <a:xfrm>
            <a:off x="3810000" y="1600200"/>
            <a:ext cx="4648200" cy="4419600"/>
            <a:chOff x="1008" y="1392"/>
            <a:chExt cx="1319" cy="1319"/>
          </a:xfrm>
        </p:grpSpPr>
        <p:sp>
          <p:nvSpPr>
            <p:cNvPr id="34822" name="Oval 4"/>
            <p:cNvSpPr>
              <a:spLocks noChangeAspect="1" noChangeArrowheads="1"/>
            </p:cNvSpPr>
            <p:nvPr/>
          </p:nvSpPr>
          <p:spPr bwMode="auto">
            <a:xfrm>
              <a:off x="1008" y="1392"/>
              <a:ext cx="1319" cy="1319"/>
            </a:xfrm>
            <a:prstGeom prst="ellipse">
              <a:avLst/>
            </a:prstGeom>
            <a:gradFill rotWithShape="0">
              <a:gsLst>
                <a:gs pos="0">
                  <a:srgbClr val="000066"/>
                </a:gs>
                <a:gs pos="100000">
                  <a:srgbClr val="FFFFFF"/>
                </a:gs>
              </a:gsLst>
              <a:path path="shape">
                <a:fillToRect l="50000" t="50000" r="50000" b="50000"/>
              </a:path>
            </a:gradFill>
            <a:ln w="9525">
              <a:noFill/>
              <a:round/>
              <a:headEnd/>
              <a:tailEnd/>
            </a:ln>
          </p:spPr>
          <p:txBody>
            <a:bodyPr wrap="none" anchor="ctr">
              <a:prstTxWarp prst="textNoShape">
                <a:avLst/>
              </a:prstTxWarp>
            </a:bodyPr>
            <a:lstStyle/>
            <a:p>
              <a:endParaRPr lang="ja-JP" altLang="en-US" dirty="0">
                <a:latin typeface="Calibri"/>
                <a:ea typeface="Calibri"/>
              </a:endParaRPr>
            </a:p>
          </p:txBody>
        </p:sp>
        <p:grpSp>
          <p:nvGrpSpPr>
            <p:cNvPr id="34823" name="Group 5"/>
            <p:cNvGrpSpPr>
              <a:grpSpLocks noChangeAspect="1"/>
            </p:cNvGrpSpPr>
            <p:nvPr/>
          </p:nvGrpSpPr>
          <p:grpSpPr bwMode="auto">
            <a:xfrm>
              <a:off x="1190" y="1545"/>
              <a:ext cx="1009" cy="1008"/>
              <a:chOff x="624" y="1057"/>
              <a:chExt cx="2016" cy="2015"/>
            </a:xfrm>
          </p:grpSpPr>
          <p:sp>
            <p:nvSpPr>
              <p:cNvPr id="34824" name="Line 6"/>
              <p:cNvSpPr>
                <a:spLocks noChangeAspect="1" noChangeShapeType="1"/>
              </p:cNvSpPr>
              <p:nvPr/>
            </p:nvSpPr>
            <p:spPr bwMode="auto">
              <a:xfrm flipV="1">
                <a:off x="1584" y="1488"/>
                <a:ext cx="768" cy="576"/>
              </a:xfrm>
              <a:prstGeom prst="line">
                <a:avLst/>
              </a:prstGeom>
              <a:noFill/>
              <a:ln w="28575">
                <a:solidFill>
                  <a:srgbClr val="000000"/>
                </a:solidFill>
                <a:round/>
                <a:headEnd/>
                <a:tailEnd type="triangle" w="med" len="med"/>
              </a:ln>
            </p:spPr>
            <p:txBody>
              <a:bodyPr>
                <a:prstTxWarp prst="textNoShape">
                  <a:avLst/>
                </a:prstTxWarp>
              </a:bodyPr>
              <a:lstStyle/>
              <a:p>
                <a:endParaRPr lang="ja-JP" altLang="en-US" dirty="0">
                  <a:latin typeface="Calibri"/>
                </a:endParaRPr>
              </a:p>
            </p:txBody>
          </p:sp>
          <p:sp>
            <p:nvSpPr>
              <p:cNvPr id="34825" name="Oval 7"/>
              <p:cNvSpPr>
                <a:spLocks noChangeAspect="1" noChangeArrowheads="1"/>
              </p:cNvSpPr>
              <p:nvPr/>
            </p:nvSpPr>
            <p:spPr bwMode="auto">
              <a:xfrm>
                <a:off x="624" y="1057"/>
                <a:ext cx="2016" cy="2015"/>
              </a:xfrm>
              <a:prstGeom prst="ellipse">
                <a:avLst/>
              </a:prstGeom>
              <a:noFill/>
              <a:ln w="28575">
                <a:solidFill>
                  <a:srgbClr val="808080"/>
                </a:solidFill>
                <a:prstDash val="dash"/>
                <a:round/>
                <a:headEnd/>
                <a:tailEnd/>
              </a:ln>
            </p:spPr>
            <p:txBody>
              <a:bodyPr wrap="none" anchor="ctr">
                <a:prstTxWarp prst="textNoShape">
                  <a:avLst/>
                </a:prstTxWarp>
              </a:bodyPr>
              <a:lstStyle/>
              <a:p>
                <a:endParaRPr lang="ja-JP" altLang="en-US" dirty="0">
                  <a:latin typeface="Calibri"/>
                  <a:ea typeface="Calibri"/>
                </a:endParaRPr>
              </a:p>
            </p:txBody>
          </p:sp>
        </p:grpSp>
      </p:grpSp>
      <p:sp>
        <p:nvSpPr>
          <p:cNvPr id="34821" name="Text Box 8"/>
          <p:cNvSpPr txBox="1">
            <a:spLocks noChangeArrowheads="1"/>
          </p:cNvSpPr>
          <p:nvPr/>
        </p:nvSpPr>
        <p:spPr bwMode="auto">
          <a:xfrm>
            <a:off x="593725" y="1736725"/>
            <a:ext cx="3521075" cy="3416320"/>
          </a:xfrm>
          <a:prstGeom prst="rect">
            <a:avLst/>
          </a:prstGeom>
          <a:noFill/>
          <a:ln w="9525">
            <a:noFill/>
            <a:miter lim="800000"/>
            <a:headEnd/>
            <a:tailEnd/>
          </a:ln>
        </p:spPr>
        <p:txBody>
          <a:bodyPr>
            <a:prstTxWarp prst="textNoShape">
              <a:avLst/>
            </a:prstTxWarp>
            <a:spAutoFit/>
          </a:bodyPr>
          <a:lstStyle/>
          <a:p>
            <a:r>
              <a:rPr lang="en-US" altLang="ja-JP" dirty="0">
                <a:latin typeface="Calibri"/>
              </a:rPr>
              <a:t>•  In principle, one might want to weight the intensity in each cell as a function of distance from the component location.</a:t>
            </a:r>
          </a:p>
          <a:p>
            <a:r>
              <a:rPr lang="en-US" altLang="ja-JP" dirty="0">
                <a:latin typeface="Calibri"/>
              </a:rPr>
              <a:t>•  For now, however, we will assign equal weight to all cells included in the volume fraction estimate.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4099ED1A-D487-F743-8F17-0B0A37228DB6}" type="slidenum">
              <a:rPr lang="en-US" altLang="ja-JP" smtClean="0"/>
              <a:pPr/>
              <a:t>24</a:t>
            </a:fld>
            <a:endParaRPr lang="en-US" altLang="ja-JP" smtClean="0"/>
          </a:p>
        </p:txBody>
      </p:sp>
      <p:sp>
        <p:nvSpPr>
          <p:cNvPr id="35843" name="Rectangle 2"/>
          <p:cNvSpPr>
            <a:spLocks noGrp="1" noChangeArrowheads="1"/>
          </p:cNvSpPr>
          <p:nvPr>
            <p:ph type="title"/>
          </p:nvPr>
        </p:nvSpPr>
        <p:spPr/>
        <p:txBody>
          <a:bodyPr/>
          <a:lstStyle/>
          <a:p>
            <a:r>
              <a:rPr lang="en-US" altLang="ja-JP"/>
              <a:t>Illustration of Acceptance Angle</a:t>
            </a:r>
          </a:p>
        </p:txBody>
      </p:sp>
      <p:sp>
        <p:nvSpPr>
          <p:cNvPr id="35844" name="Rectangle 3"/>
          <p:cNvSpPr>
            <a:spLocks noGrp="1" noChangeArrowheads="1"/>
          </p:cNvSpPr>
          <p:nvPr>
            <p:ph type="body" idx="1"/>
          </p:nvPr>
        </p:nvSpPr>
        <p:spPr>
          <a:xfrm>
            <a:off x="685800" y="1676400"/>
            <a:ext cx="7772400" cy="1828800"/>
          </a:xfrm>
        </p:spPr>
        <p:txBody>
          <a:bodyPr/>
          <a:lstStyle/>
          <a:p>
            <a:r>
              <a:rPr lang="en-US" altLang="ja-JP" dirty="0"/>
              <a:t>As a basic approach, include all cells within 10° of a central location.</a:t>
            </a:r>
          </a:p>
        </p:txBody>
      </p:sp>
      <p:graphicFrame>
        <p:nvGraphicFramePr>
          <p:cNvPr id="49225" name="Group 73"/>
          <p:cNvGraphicFramePr>
            <a:graphicFrameLocks noGrp="1"/>
          </p:cNvGraphicFramePr>
          <p:nvPr/>
        </p:nvGraphicFramePr>
        <p:xfrm>
          <a:off x="1981200" y="3006725"/>
          <a:ext cx="5105400" cy="3627119"/>
        </p:xfrm>
        <a:graphic>
          <a:graphicData uri="http://schemas.openxmlformats.org/drawingml/2006/table">
            <a:tbl>
              <a:tblPr/>
              <a:tblGrid>
                <a:gridCol w="728663"/>
                <a:gridCol w="730250"/>
                <a:gridCol w="728662"/>
                <a:gridCol w="730250"/>
                <a:gridCol w="728663"/>
                <a:gridCol w="730250"/>
                <a:gridCol w="728662"/>
              </a:tblGrid>
              <a:tr h="465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ja-JP" sz="2800" b="0" i="0" u="none" strike="noStrike" cap="none" normalizeH="0" baseline="0" dirty="0">
                          <a:ln>
                            <a:noFill/>
                          </a:ln>
                          <a:solidFill>
                            <a:schemeClr val="tx1"/>
                          </a:solidFill>
                          <a:effectLst/>
                          <a:latin typeface="Calibri"/>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ja-JP" altLang="en-US" sz="2800" b="0" i="0" u="none" strike="noStrike" cap="none" normalizeH="0" baseline="0" dirty="0">
                        <a:ln>
                          <a:noFill/>
                        </a:ln>
                        <a:solidFill>
                          <a:schemeClr val="tx1"/>
                        </a:solidFill>
                        <a:effectLst/>
                        <a:latin typeface="Calibri"/>
                        <a:ea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11" name="Line 74"/>
          <p:cNvSpPr>
            <a:spLocks noChangeShapeType="1"/>
          </p:cNvSpPr>
          <p:nvPr/>
        </p:nvSpPr>
        <p:spPr bwMode="auto">
          <a:xfrm>
            <a:off x="1447800" y="3505200"/>
            <a:ext cx="0" cy="1676400"/>
          </a:xfrm>
          <a:prstGeom prst="line">
            <a:avLst/>
          </a:prstGeom>
          <a:noFill/>
          <a:ln w="9525">
            <a:solidFill>
              <a:schemeClr val="accent2"/>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35912" name="Text Box 75"/>
          <p:cNvSpPr txBox="1">
            <a:spLocks noChangeArrowheads="1"/>
          </p:cNvSpPr>
          <p:nvPr/>
        </p:nvSpPr>
        <p:spPr bwMode="auto">
          <a:xfrm>
            <a:off x="822325" y="3946525"/>
            <a:ext cx="571500" cy="701675"/>
          </a:xfrm>
          <a:prstGeom prst="rect">
            <a:avLst/>
          </a:prstGeom>
          <a:noFill/>
          <a:ln w="9525">
            <a:noFill/>
            <a:miter lim="800000"/>
            <a:headEnd/>
            <a:tailEnd/>
          </a:ln>
        </p:spPr>
        <p:txBody>
          <a:bodyPr wrap="none">
            <a:prstTxWarp prst="textNoShape">
              <a:avLst/>
            </a:prstTxWarp>
            <a:spAutoFit/>
          </a:bodyPr>
          <a:lstStyle/>
          <a:p>
            <a:r>
              <a:rPr lang="en-US" altLang="ja-JP" sz="4000" i="1">
                <a:latin typeface="Symbol" charset="2"/>
              </a:rPr>
              <a:t>F</a:t>
            </a:r>
          </a:p>
        </p:txBody>
      </p:sp>
      <p:sp>
        <p:nvSpPr>
          <p:cNvPr id="35913" name="Line 77"/>
          <p:cNvSpPr>
            <a:spLocks noChangeShapeType="1"/>
          </p:cNvSpPr>
          <p:nvPr/>
        </p:nvSpPr>
        <p:spPr bwMode="auto">
          <a:xfrm>
            <a:off x="7162800" y="2590800"/>
            <a:ext cx="1447800" cy="0"/>
          </a:xfrm>
          <a:prstGeom prst="line">
            <a:avLst/>
          </a:prstGeom>
          <a:noFill/>
          <a:ln w="9525">
            <a:solidFill>
              <a:schemeClr val="accent2"/>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35914" name="Text Box 78"/>
          <p:cNvSpPr txBox="1">
            <a:spLocks noChangeArrowheads="1"/>
          </p:cNvSpPr>
          <p:nvPr/>
        </p:nvSpPr>
        <p:spPr bwMode="auto">
          <a:xfrm>
            <a:off x="7848600" y="2895600"/>
            <a:ext cx="620713" cy="701675"/>
          </a:xfrm>
          <a:prstGeom prst="rect">
            <a:avLst/>
          </a:prstGeom>
          <a:noFill/>
          <a:ln w="9525">
            <a:noFill/>
            <a:miter lim="800000"/>
            <a:headEnd/>
            <a:tailEnd/>
          </a:ln>
        </p:spPr>
        <p:txBody>
          <a:bodyPr wrap="none">
            <a:prstTxWarp prst="textNoShape">
              <a:avLst/>
            </a:prstTxWarp>
            <a:spAutoFit/>
          </a:bodyPr>
          <a:lstStyle/>
          <a:p>
            <a:r>
              <a:rPr lang="en-US" altLang="ja-JP" sz="4000" i="1">
                <a:latin typeface="Symbol" charset="2"/>
              </a:rPr>
              <a:t>f</a:t>
            </a:r>
            <a:r>
              <a:rPr lang="en-US" altLang="ja-JP" sz="4000" i="1" baseline="-25000">
                <a:latin typeface="Symbol" charset="2"/>
              </a:rPr>
              <a:t>1</a:t>
            </a:r>
            <a:endParaRPr lang="en-US" altLang="ja-JP" sz="4000" i="1">
              <a:latin typeface="Symbol"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6"/>
          <p:cNvSpPr>
            <a:spLocks noGrp="1"/>
          </p:cNvSpPr>
          <p:nvPr>
            <p:ph type="sldNum" sz="quarter" idx="12"/>
          </p:nvPr>
        </p:nvSpPr>
        <p:spPr>
          <a:noFill/>
        </p:spPr>
        <p:txBody>
          <a:bodyPr/>
          <a:lstStyle/>
          <a:p>
            <a:fld id="{F2E48886-B5A8-BF41-B752-15B97EF54806}" type="slidenum">
              <a:rPr lang="en-US" altLang="ja-JP" smtClean="0"/>
              <a:pPr/>
              <a:t>25</a:t>
            </a:fld>
            <a:endParaRPr lang="en-US" altLang="ja-JP" smtClean="0"/>
          </a:p>
        </p:txBody>
      </p:sp>
      <p:sp>
        <p:nvSpPr>
          <p:cNvPr id="36867" name="Rectangle 2"/>
          <p:cNvSpPr>
            <a:spLocks noGrp="1" noChangeArrowheads="1"/>
          </p:cNvSpPr>
          <p:nvPr>
            <p:ph type="title"/>
          </p:nvPr>
        </p:nvSpPr>
        <p:spPr>
          <a:xfrm>
            <a:off x="685800" y="228600"/>
            <a:ext cx="7772400" cy="1143000"/>
          </a:xfrm>
        </p:spPr>
        <p:txBody>
          <a:bodyPr/>
          <a:lstStyle/>
          <a:p>
            <a:r>
              <a:rPr lang="en-US" altLang="ja-JP"/>
              <a:t>Copper component example</a:t>
            </a:r>
          </a:p>
        </p:txBody>
      </p:sp>
      <p:sp>
        <p:nvSpPr>
          <p:cNvPr id="36868" name="Rectangle 4"/>
          <p:cNvSpPr>
            <a:spLocks noGrp="1" noChangeArrowheads="1"/>
          </p:cNvSpPr>
          <p:nvPr>
            <p:ph type="body" sz="half" idx="2"/>
          </p:nvPr>
        </p:nvSpPr>
        <p:spPr>
          <a:xfrm>
            <a:off x="762000" y="2362200"/>
            <a:ext cx="7772400" cy="4114800"/>
          </a:xfrm>
        </p:spPr>
        <p:txBody>
          <a:bodyPr/>
          <a:lstStyle/>
          <a:p>
            <a:pPr>
              <a:lnSpc>
                <a:spcPct val="90000"/>
              </a:lnSpc>
              <a:buFontTx/>
              <a:buNone/>
            </a:pPr>
            <a:r>
              <a:rPr lang="en-US" altLang="ja-JP" sz="1200">
                <a:latin typeface="Courier" charset="0"/>
              </a:rPr>
              <a:t>CUR80-2 6/13/88            35 Bwimv iter: 2.0%FON=  0 13-APR-** strength= 2.43</a:t>
            </a:r>
          </a:p>
          <a:p>
            <a:pPr>
              <a:lnSpc>
                <a:spcPct val="90000"/>
              </a:lnSpc>
              <a:buFontTx/>
              <a:buNone/>
            </a:pPr>
            <a:r>
              <a:rPr lang="en-US" altLang="ja-JP" sz="1200">
                <a:latin typeface="Courier" charset="0"/>
              </a:rPr>
              <a:t> CODK  5.0 90.0  5.0 90.0 1 1 1 2 3  100      phi= 45.0</a:t>
            </a:r>
          </a:p>
          <a:p>
            <a:pPr>
              <a:lnSpc>
                <a:spcPct val="90000"/>
              </a:lnSpc>
              <a:buFontTx/>
              <a:buNone/>
            </a:pPr>
            <a:r>
              <a:rPr lang="en-US" altLang="ja-JP" sz="1200">
                <a:latin typeface="Courier" charset="0"/>
              </a:rPr>
              <a:t>   15  12   8   3   3   6  14  42  89  89  89  42  14   6   3   3   8  12  15</a:t>
            </a:r>
          </a:p>
          <a:p>
            <a:pPr>
              <a:lnSpc>
                <a:spcPct val="90000"/>
              </a:lnSpc>
              <a:buFontTx/>
              <a:buNone/>
            </a:pPr>
            <a:r>
              <a:rPr lang="en-US" altLang="ja-JP" sz="1200">
                <a:latin typeface="Courier" charset="0"/>
              </a:rPr>
              <a:t>    5   5   5   6   8  20  43  53  57  65  65  45  21  14  12  10   8   9   7</a:t>
            </a:r>
          </a:p>
          <a:p>
            <a:pPr>
              <a:lnSpc>
                <a:spcPct val="90000"/>
              </a:lnSpc>
              <a:buFontTx/>
              <a:buNone/>
            </a:pPr>
            <a:r>
              <a:rPr lang="en-US" altLang="ja-JP" sz="1200">
                <a:latin typeface="Courier" charset="0"/>
              </a:rPr>
              <a:t>   12  11  10  14  20  30  60 118 136  84  49  16   2   1   1   1   2   4   5</a:t>
            </a:r>
          </a:p>
          <a:p>
            <a:pPr>
              <a:lnSpc>
                <a:spcPct val="90000"/>
              </a:lnSpc>
              <a:buFontTx/>
              <a:buNone/>
            </a:pPr>
            <a:r>
              <a:rPr lang="en-US" altLang="ja-JP" sz="1200">
                <a:latin typeface="Courier" charset="0"/>
              </a:rPr>
              <a:t>   22  21  32  49  68  81 100 123 132 108  37  12   6   3   3   3   3   2   1</a:t>
            </a:r>
          </a:p>
          <a:p>
            <a:pPr>
              <a:lnSpc>
                <a:spcPct val="90000"/>
              </a:lnSpc>
              <a:buFontTx/>
              <a:buNone/>
            </a:pPr>
            <a:r>
              <a:rPr lang="en-US" altLang="ja-JP" sz="1200">
                <a:latin typeface="Courier" charset="0"/>
              </a:rPr>
              <a:t>  </a:t>
            </a:r>
            <a:r>
              <a:rPr lang="en-US" altLang="ja-JP" sz="1200">
                <a:solidFill>
                  <a:srgbClr val="0000FF"/>
                </a:solidFill>
                <a:latin typeface="Courier" charset="0"/>
              </a:rPr>
              <a:t>321</a:t>
            </a:r>
            <a:r>
              <a:rPr lang="en-US" altLang="ja-JP" sz="1200">
                <a:latin typeface="Courier" charset="0"/>
              </a:rPr>
              <a:t> 284 228 185 172 190 207 178 109  48  19   7   5   5   4   3   3   1   1</a:t>
            </a:r>
          </a:p>
          <a:p>
            <a:pPr>
              <a:lnSpc>
                <a:spcPct val="90000"/>
              </a:lnSpc>
              <a:buFontTx/>
              <a:buNone/>
            </a:pPr>
            <a:r>
              <a:rPr lang="en-US" altLang="ja-JP" sz="1200">
                <a:latin typeface="Courier" charset="0"/>
              </a:rPr>
              <a:t>  </a:t>
            </a:r>
            <a:r>
              <a:rPr lang="en-US" altLang="ja-JP" sz="1200">
                <a:solidFill>
                  <a:srgbClr val="0000FF"/>
                </a:solidFill>
                <a:latin typeface="Courier" charset="0"/>
              </a:rPr>
              <a:t>955 899</a:t>
            </a:r>
            <a:r>
              <a:rPr lang="en-US" altLang="ja-JP" sz="1200">
                <a:latin typeface="Courier" charset="0"/>
              </a:rPr>
              <a:t> 770 575 389 293 223 131  55  12   3   2   2   1   1   1   0   0   0</a:t>
            </a:r>
          </a:p>
          <a:p>
            <a:pPr>
              <a:lnSpc>
                <a:spcPct val="90000"/>
              </a:lnSpc>
              <a:buFontTx/>
              <a:buNone/>
            </a:pPr>
            <a:r>
              <a:rPr lang="en-US" altLang="ja-JP" sz="1200">
                <a:latin typeface="Courier" charset="0"/>
              </a:rPr>
              <a:t> </a:t>
            </a:r>
            <a:r>
              <a:rPr lang="en-US" altLang="ja-JP" sz="1200">
                <a:solidFill>
                  <a:srgbClr val="0000FF"/>
                </a:solidFill>
                <a:latin typeface="Courier" charset="0"/>
              </a:rPr>
              <a:t>173015471100</a:t>
            </a:r>
            <a:r>
              <a:rPr lang="en-US" altLang="ja-JP" sz="1200">
                <a:latin typeface="Courier" charset="0"/>
              </a:rPr>
              <a:t> 652 382 233 132  62  23   7   2   1   1   1   1   0   1   0   0</a:t>
            </a:r>
          </a:p>
          <a:p>
            <a:pPr>
              <a:lnSpc>
                <a:spcPct val="90000"/>
              </a:lnSpc>
              <a:buFontTx/>
              <a:buNone/>
            </a:pPr>
            <a:r>
              <a:rPr lang="en-US" altLang="ja-JP" sz="1200">
                <a:latin typeface="Courier" charset="0"/>
              </a:rPr>
              <a:t> </a:t>
            </a:r>
            <a:r>
              <a:rPr lang="en-US" altLang="ja-JP" sz="1200" b="1">
                <a:solidFill>
                  <a:srgbClr val="0000FF"/>
                </a:solidFill>
                <a:latin typeface="Courier" charset="0"/>
              </a:rPr>
              <a:t>1513</a:t>
            </a:r>
            <a:r>
              <a:rPr lang="en-US" altLang="ja-JP" sz="1200">
                <a:solidFill>
                  <a:srgbClr val="0000FF"/>
                </a:solidFill>
                <a:latin typeface="Courier" charset="0"/>
              </a:rPr>
              <a:t>1342 881 436</a:t>
            </a:r>
            <a:r>
              <a:rPr lang="en-US" altLang="ja-JP" sz="1200">
                <a:latin typeface="Courier" charset="0"/>
              </a:rPr>
              <a:t> 191  90  53  29  17   6   2   1   0   0   1   0   0   0   0</a:t>
            </a:r>
          </a:p>
          <a:p>
            <a:pPr>
              <a:lnSpc>
                <a:spcPct val="90000"/>
              </a:lnSpc>
              <a:buFontTx/>
              <a:buNone/>
            </a:pPr>
            <a:r>
              <a:rPr lang="en-US" altLang="ja-JP" sz="1200">
                <a:latin typeface="Courier" charset="0"/>
              </a:rPr>
              <a:t>  </a:t>
            </a:r>
            <a:r>
              <a:rPr lang="en-US" altLang="ja-JP" sz="1200">
                <a:solidFill>
                  <a:srgbClr val="0000FF"/>
                </a:solidFill>
                <a:latin typeface="Courier" charset="0"/>
              </a:rPr>
              <a:t>137 135 109</a:t>
            </a:r>
            <a:r>
              <a:rPr lang="en-US" altLang="ja-JP" sz="1200">
                <a:latin typeface="Courier" charset="0"/>
              </a:rPr>
              <a:t>  77  59  41  24  10   4   2   1   0   0   0   0   0   0   0   0</a:t>
            </a:r>
          </a:p>
          <a:p>
            <a:pPr>
              <a:lnSpc>
                <a:spcPct val="90000"/>
              </a:lnSpc>
              <a:buFontTx/>
              <a:buNone/>
            </a:pPr>
            <a:r>
              <a:rPr lang="en-US" altLang="ja-JP" sz="1200">
                <a:solidFill>
                  <a:srgbClr val="0000FF"/>
                </a:solidFill>
                <a:latin typeface="Courier" charset="0"/>
              </a:rPr>
              <a:t>    1   0</a:t>
            </a:r>
            <a:r>
              <a:rPr lang="en-US" altLang="ja-JP" sz="1200">
                <a:latin typeface="Courier" charset="0"/>
              </a:rPr>
              <a:t>   1   3   5  10  13  14  10   3   1   1   0   0   0   0   0   0   0</a:t>
            </a:r>
          </a:p>
          <a:p>
            <a:pPr>
              <a:lnSpc>
                <a:spcPct val="90000"/>
              </a:lnSpc>
              <a:buFontTx/>
              <a:buNone/>
            </a:pPr>
            <a:r>
              <a:rPr lang="en-US" altLang="ja-JP" sz="1200">
                <a:latin typeface="Courier" charset="0"/>
              </a:rPr>
              <a:t>    </a:t>
            </a:r>
            <a:r>
              <a:rPr lang="en-US" altLang="ja-JP" sz="1200">
                <a:solidFill>
                  <a:srgbClr val="0000FF"/>
                </a:solidFill>
                <a:latin typeface="Courier" charset="0"/>
              </a:rPr>
              <a:t>0</a:t>
            </a:r>
            <a:r>
              <a:rPr lang="en-US" altLang="ja-JP" sz="1200">
                <a:latin typeface="Courier" charset="0"/>
              </a:rPr>
              <a:t>   1   1   1   1   1   1   1   1   0   0   0   0   0   0   0   0   0   0</a:t>
            </a:r>
          </a:p>
          <a:p>
            <a:pPr>
              <a:lnSpc>
                <a:spcPct val="90000"/>
              </a:lnSpc>
              <a:buFontTx/>
              <a:buNone/>
            </a:pPr>
            <a:r>
              <a:rPr lang="en-US" altLang="ja-JP" sz="1200">
                <a:latin typeface="Courier" charset="0"/>
              </a:rPr>
              <a:t>    0   0   0   1   1   1   1   1   1   1   0   0   0   0   0   1   1   1   1</a:t>
            </a:r>
          </a:p>
          <a:p>
            <a:pPr>
              <a:lnSpc>
                <a:spcPct val="90000"/>
              </a:lnSpc>
              <a:buFontTx/>
              <a:buNone/>
            </a:pPr>
            <a:r>
              <a:rPr lang="en-US" altLang="ja-JP" sz="1200">
                <a:latin typeface="Courier" charset="0"/>
              </a:rPr>
              <a:t>    0   0   0   0   1   0   1   2   2   1   1   1   2   2   3   4   5   6   7</a:t>
            </a:r>
          </a:p>
          <a:p>
            <a:pPr>
              <a:lnSpc>
                <a:spcPct val="90000"/>
              </a:lnSpc>
              <a:buFontTx/>
              <a:buNone/>
            </a:pPr>
            <a:r>
              <a:rPr lang="en-US" altLang="ja-JP" sz="1200">
                <a:latin typeface="Courier" charset="0"/>
              </a:rPr>
              <a:t>    0   0   0   0   1   1   2   4   5   5   5   4   3   6   8   6   6   7   5</a:t>
            </a:r>
          </a:p>
          <a:p>
            <a:pPr>
              <a:lnSpc>
                <a:spcPct val="90000"/>
              </a:lnSpc>
              <a:buFontTx/>
              <a:buNone/>
            </a:pPr>
            <a:r>
              <a:rPr lang="en-US" altLang="ja-JP" sz="1200">
                <a:latin typeface="Courier" charset="0"/>
              </a:rPr>
              <a:t>    2   2   2   2   2   2   2   2   4   3   3   3   4   7   9   6  12  17  16</a:t>
            </a:r>
          </a:p>
          <a:p>
            <a:pPr>
              <a:lnSpc>
                <a:spcPct val="90000"/>
              </a:lnSpc>
              <a:buFontTx/>
              <a:buNone/>
            </a:pPr>
            <a:r>
              <a:rPr lang="en-US" altLang="ja-JP" sz="1200">
                <a:latin typeface="Courier" charset="0"/>
              </a:rPr>
              <a:t>    3   4   4   4   4   7  33  80  86  66  42  29  29  31  33  40  51  46  40</a:t>
            </a:r>
          </a:p>
          <a:p>
            <a:pPr>
              <a:lnSpc>
                <a:spcPct val="90000"/>
              </a:lnSpc>
              <a:buFontTx/>
              <a:buNone/>
            </a:pPr>
            <a:r>
              <a:rPr lang="en-US" altLang="ja-JP" sz="1200">
                <a:latin typeface="Courier" charset="0"/>
              </a:rPr>
              <a:t>    7   7   9  14  31  71 144 179 145  81  31  11   7   7  10  17  25  23  23</a:t>
            </a:r>
          </a:p>
          <a:p>
            <a:pPr>
              <a:lnSpc>
                <a:spcPct val="90000"/>
              </a:lnSpc>
              <a:buFontTx/>
              <a:buNone/>
            </a:pPr>
            <a:r>
              <a:rPr lang="en-US" altLang="ja-JP" sz="1200">
                <a:latin typeface="Courier" charset="0"/>
              </a:rPr>
              <a:t>  203 190 188 193 224 304 417 486 410 249 109  51  36  26  16  12  12  12   8</a:t>
            </a:r>
          </a:p>
          <a:p>
            <a:pPr>
              <a:lnSpc>
                <a:spcPct val="90000"/>
              </a:lnSpc>
              <a:buFontTx/>
              <a:buNone/>
            </a:pPr>
            <a:r>
              <a:rPr lang="en-US" altLang="ja-JP" sz="1200">
                <a:latin typeface="Courier" charset="0"/>
              </a:rPr>
              <a:t>  301 315 404 559 752100511801140 861 494 237 132  65  42  29  26  31  30  30</a:t>
            </a:r>
          </a:p>
          <a:p>
            <a:pPr>
              <a:lnSpc>
                <a:spcPct val="90000"/>
              </a:lnSpc>
              <a:buFontTx/>
              <a:buNone/>
            </a:pPr>
            <a:endParaRPr lang="en-US" altLang="ja-JP" sz="1200">
              <a:latin typeface="Courier" charset="0"/>
            </a:endParaRPr>
          </a:p>
        </p:txBody>
      </p:sp>
      <p:sp>
        <p:nvSpPr>
          <p:cNvPr id="47109" name="Text Box 5"/>
          <p:cNvSpPr txBox="1">
            <a:spLocks noChangeArrowheads="1"/>
          </p:cNvSpPr>
          <p:nvPr/>
        </p:nvSpPr>
        <p:spPr bwMode="auto">
          <a:xfrm>
            <a:off x="822325" y="1157288"/>
            <a:ext cx="5967413" cy="946150"/>
          </a:xfrm>
          <a:prstGeom prst="rect">
            <a:avLst/>
          </a:prstGeom>
          <a:noFill/>
          <a:ln w="9525">
            <a:noFill/>
            <a:miter lim="800000"/>
            <a:headEnd/>
            <a:tailEnd/>
          </a:ln>
          <a:effectLst/>
        </p:spPr>
        <p:txBody>
          <a:bodyPr wrap="none">
            <a:prstTxWarp prst="textNoShape">
              <a:avLst/>
            </a:prstTxWarp>
            <a:spAutoFit/>
          </a:bodyPr>
          <a:lstStyle/>
          <a:p>
            <a:pPr>
              <a:defRPr/>
            </a:pPr>
            <a:r>
              <a:rPr lang="en-US" sz="2800">
                <a:solidFill>
                  <a:srgbClr val="0033FF"/>
                </a:solidFill>
                <a:latin typeface="Times" charset="0"/>
              </a:rPr>
              <a:t>15° acceptance angle</a:t>
            </a:r>
            <a:r>
              <a:rPr lang="en-US" sz="2800">
                <a:latin typeface="Times" charset="0"/>
              </a:rPr>
              <a:t>; location of </a:t>
            </a:r>
            <a:br>
              <a:rPr lang="en-US" sz="2800">
                <a:latin typeface="Times" charset="0"/>
              </a:rPr>
            </a:br>
            <a:r>
              <a:rPr lang="en-US" sz="2800">
                <a:effectLst>
                  <a:outerShdw blurRad="38100" dist="38100" dir="2700000" algn="tl">
                    <a:srgbClr val="DDDDDD"/>
                  </a:outerShdw>
                </a:effectLst>
                <a:latin typeface="Times" charset="0"/>
              </a:rPr>
              <a:t>maximum intensity</a:t>
            </a:r>
            <a:r>
              <a:rPr lang="en-US" sz="2800">
                <a:latin typeface="Times" charset="0"/>
              </a:rPr>
              <a:t> 5° off </a:t>
            </a:r>
            <a:r>
              <a:rPr lang="en-US" sz="2800" b="1">
                <a:latin typeface="Times" charset="0"/>
              </a:rPr>
              <a:t>ideal position</a:t>
            </a:r>
            <a:endParaRPr lang="en-US" sz="2800">
              <a:latin typeface="Times" charset="0"/>
            </a:endParaRPr>
          </a:p>
        </p:txBody>
      </p:sp>
      <p:sp>
        <p:nvSpPr>
          <p:cNvPr id="36870" name="Line 6"/>
          <p:cNvSpPr>
            <a:spLocks noChangeShapeType="1"/>
          </p:cNvSpPr>
          <p:nvPr/>
        </p:nvSpPr>
        <p:spPr bwMode="auto">
          <a:xfrm flipH="1">
            <a:off x="1295400" y="2057400"/>
            <a:ext cx="533400" cy="1981200"/>
          </a:xfrm>
          <a:prstGeom prst="line">
            <a:avLst/>
          </a:prstGeom>
          <a:noFill/>
          <a:ln w="9525">
            <a:solidFill>
              <a:schemeClr val="tx1"/>
            </a:solidFill>
            <a:round/>
            <a:headEnd/>
            <a:tailEnd type="arrow" w="med" len="med"/>
          </a:ln>
        </p:spPr>
        <p:txBody>
          <a:bodyPr wrap="none" anchor="ctr">
            <a:prstTxWarp prst="textNoShape">
              <a:avLst/>
            </a:prstTxWarp>
          </a:bodyPr>
          <a:lstStyle/>
          <a:p>
            <a:endParaRPr lang="ja-JP" altLang="en-US" dirty="0">
              <a:latin typeface="Calibri"/>
            </a:endParaRPr>
          </a:p>
        </p:txBody>
      </p:sp>
      <p:sp>
        <p:nvSpPr>
          <p:cNvPr id="36871" name="Line 7"/>
          <p:cNvSpPr>
            <a:spLocks noChangeShapeType="1"/>
          </p:cNvSpPr>
          <p:nvPr/>
        </p:nvSpPr>
        <p:spPr bwMode="auto">
          <a:xfrm flipH="1">
            <a:off x="1295400" y="2057400"/>
            <a:ext cx="3810000" cy="2209800"/>
          </a:xfrm>
          <a:prstGeom prst="line">
            <a:avLst/>
          </a:prstGeom>
          <a:noFill/>
          <a:ln w="9525">
            <a:solidFill>
              <a:schemeClr val="tx1"/>
            </a:solidFill>
            <a:round/>
            <a:headEnd/>
            <a:tailEnd type="arrow" w="med" len="med"/>
          </a:ln>
        </p:spPr>
        <p:txBody>
          <a:bodyPr wrap="none" anchor="ctr">
            <a:prstTxWarp prst="textNoShape">
              <a:avLst/>
            </a:prstTxWarp>
          </a:bodyPr>
          <a:lstStyle/>
          <a:p>
            <a:endParaRPr lang="ja-JP" altLang="en-US" dirty="0">
              <a:latin typeface="Calibri"/>
            </a:endParaRPr>
          </a:p>
        </p:txBody>
      </p:sp>
      <p:sp>
        <p:nvSpPr>
          <p:cNvPr id="36872" name="Line 8"/>
          <p:cNvSpPr>
            <a:spLocks noChangeShapeType="1"/>
          </p:cNvSpPr>
          <p:nvPr/>
        </p:nvSpPr>
        <p:spPr bwMode="auto">
          <a:xfrm>
            <a:off x="854075" y="4648200"/>
            <a:ext cx="0" cy="16764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36873" name="Text Box 9"/>
          <p:cNvSpPr txBox="1">
            <a:spLocks noChangeArrowheads="1"/>
          </p:cNvSpPr>
          <p:nvPr/>
        </p:nvSpPr>
        <p:spPr bwMode="auto">
          <a:xfrm>
            <a:off x="228600" y="5089525"/>
            <a:ext cx="571500" cy="701675"/>
          </a:xfrm>
          <a:prstGeom prst="rect">
            <a:avLst/>
          </a:prstGeom>
          <a:noFill/>
          <a:ln w="9525">
            <a:noFill/>
            <a:miter lim="800000"/>
            <a:headEnd/>
            <a:tailEnd/>
          </a:ln>
        </p:spPr>
        <p:txBody>
          <a:bodyPr wrap="none">
            <a:prstTxWarp prst="textNoShape">
              <a:avLst/>
            </a:prstTxWarp>
            <a:spAutoFit/>
          </a:bodyPr>
          <a:lstStyle/>
          <a:p>
            <a:r>
              <a:rPr lang="en-US" altLang="ja-JP" sz="4000" i="1">
                <a:solidFill>
                  <a:srgbClr val="FF0000"/>
                </a:solidFill>
                <a:latin typeface="Symbol" charset="2"/>
              </a:rPr>
              <a:t>F</a:t>
            </a:r>
          </a:p>
        </p:txBody>
      </p:sp>
      <p:sp>
        <p:nvSpPr>
          <p:cNvPr id="36874" name="Line 10"/>
          <p:cNvSpPr>
            <a:spLocks noChangeShapeType="1"/>
          </p:cNvSpPr>
          <p:nvPr/>
        </p:nvSpPr>
        <p:spPr bwMode="auto">
          <a:xfrm>
            <a:off x="7162800" y="2743200"/>
            <a:ext cx="14478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ja-JP" altLang="en-US" dirty="0">
              <a:latin typeface="Calibri"/>
            </a:endParaRPr>
          </a:p>
        </p:txBody>
      </p:sp>
      <p:sp>
        <p:nvSpPr>
          <p:cNvPr id="36875" name="Text Box 11"/>
          <p:cNvSpPr txBox="1">
            <a:spLocks noChangeArrowheads="1"/>
          </p:cNvSpPr>
          <p:nvPr/>
        </p:nvSpPr>
        <p:spPr bwMode="auto">
          <a:xfrm>
            <a:off x="7848600" y="3048000"/>
            <a:ext cx="620713" cy="701675"/>
          </a:xfrm>
          <a:prstGeom prst="rect">
            <a:avLst/>
          </a:prstGeom>
          <a:noFill/>
          <a:ln w="9525">
            <a:noFill/>
            <a:miter lim="800000"/>
            <a:headEnd/>
            <a:tailEnd/>
          </a:ln>
        </p:spPr>
        <p:txBody>
          <a:bodyPr wrap="none">
            <a:prstTxWarp prst="textNoShape">
              <a:avLst/>
            </a:prstTxWarp>
            <a:spAutoFit/>
          </a:bodyPr>
          <a:lstStyle/>
          <a:p>
            <a:r>
              <a:rPr lang="en-US" altLang="ja-JP" sz="4000" i="1">
                <a:solidFill>
                  <a:srgbClr val="FF0000"/>
                </a:solidFill>
                <a:latin typeface="Symbol" charset="2"/>
              </a:rPr>
              <a:t>f</a:t>
            </a:r>
            <a:r>
              <a:rPr lang="en-US" altLang="ja-JP" sz="4000" i="1" baseline="-25000">
                <a:solidFill>
                  <a:srgbClr val="FF0000"/>
                </a:solidFill>
                <a:latin typeface="Symbol" charset="2"/>
              </a:rPr>
              <a:t>1</a:t>
            </a:r>
            <a:endParaRPr lang="en-US" altLang="ja-JP" sz="4000" i="1">
              <a:solidFill>
                <a:srgbClr val="FF0000"/>
              </a:solidFill>
              <a:latin typeface="Symbol"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6"/>
          <p:cNvSpPr>
            <a:spLocks noGrp="1"/>
          </p:cNvSpPr>
          <p:nvPr>
            <p:ph type="sldNum" sz="quarter" idx="12"/>
          </p:nvPr>
        </p:nvSpPr>
        <p:spPr>
          <a:noFill/>
        </p:spPr>
        <p:txBody>
          <a:bodyPr/>
          <a:lstStyle/>
          <a:p>
            <a:fld id="{57CEE82B-6297-424E-B7D0-CC3DB1878DF8}" type="slidenum">
              <a:rPr lang="en-US" altLang="ja-JP" smtClean="0"/>
              <a:pPr/>
              <a:t>26</a:t>
            </a:fld>
            <a:endParaRPr lang="en-US" altLang="ja-JP" smtClean="0"/>
          </a:p>
        </p:txBody>
      </p:sp>
      <p:sp>
        <p:nvSpPr>
          <p:cNvPr id="37891" name="Rectangle 2"/>
          <p:cNvSpPr>
            <a:spLocks noGrp="1" noChangeArrowheads="1"/>
          </p:cNvSpPr>
          <p:nvPr>
            <p:ph type="title"/>
          </p:nvPr>
        </p:nvSpPr>
        <p:spPr/>
        <p:txBody>
          <a:bodyPr/>
          <a:lstStyle/>
          <a:p>
            <a:r>
              <a:rPr lang="en-US" altLang="ja-JP"/>
              <a:t>Partitioning Orientation Space</a:t>
            </a:r>
          </a:p>
        </p:txBody>
      </p:sp>
      <p:sp>
        <p:nvSpPr>
          <p:cNvPr id="37892" name="Rectangle 3"/>
          <p:cNvSpPr>
            <a:spLocks noGrp="1" noChangeArrowheads="1"/>
          </p:cNvSpPr>
          <p:nvPr>
            <p:ph type="body" sz="half" idx="1"/>
          </p:nvPr>
        </p:nvSpPr>
        <p:spPr>
          <a:xfrm>
            <a:off x="381000" y="1295400"/>
            <a:ext cx="3810000" cy="4114800"/>
          </a:xfrm>
        </p:spPr>
        <p:txBody>
          <a:bodyPr/>
          <a:lstStyle/>
          <a:p>
            <a:r>
              <a:rPr lang="en-US" altLang="ja-JP"/>
              <a:t>Problem!</a:t>
            </a:r>
          </a:p>
          <a:p>
            <a:r>
              <a:rPr lang="en-US" altLang="ja-JP"/>
              <a:t>If one chooses too large an acceptance angle, overlap occurs between different components</a:t>
            </a:r>
          </a:p>
        </p:txBody>
      </p:sp>
      <p:sp>
        <p:nvSpPr>
          <p:cNvPr id="37893" name="Rectangle 4"/>
          <p:cNvSpPr>
            <a:spLocks noGrp="1" noChangeArrowheads="1"/>
          </p:cNvSpPr>
          <p:nvPr>
            <p:ph type="body" sz="half" idx="2"/>
          </p:nvPr>
        </p:nvSpPr>
        <p:spPr>
          <a:xfrm>
            <a:off x="4648200" y="1447800"/>
            <a:ext cx="3810000" cy="4114800"/>
          </a:xfrm>
        </p:spPr>
        <p:txBody>
          <a:bodyPr/>
          <a:lstStyle/>
          <a:p>
            <a:r>
              <a:rPr lang="en-US" altLang="ja-JP" sz="2400"/>
              <a:t>Solution:</a:t>
            </a:r>
          </a:p>
          <a:p>
            <a:r>
              <a:rPr lang="en-US" altLang="ja-JP" sz="2400">
                <a:solidFill>
                  <a:srgbClr val="FF0000"/>
                </a:solidFill>
              </a:rPr>
              <a:t>It is necessary to go through the entire space and </a:t>
            </a:r>
            <a:r>
              <a:rPr lang="en-US" altLang="ja-JP" sz="2400" i="1">
                <a:solidFill>
                  <a:srgbClr val="FF0000"/>
                </a:solidFill>
              </a:rPr>
              <a:t>partition</a:t>
            </a:r>
            <a:r>
              <a:rPr lang="en-US" altLang="ja-JP" sz="2400">
                <a:solidFill>
                  <a:srgbClr val="FF0000"/>
                </a:solidFill>
              </a:rPr>
              <a:t> the space into separate regions with one subregion for each component.</a:t>
            </a:r>
            <a:r>
              <a:rPr lang="en-US" altLang="ja-JP" sz="2400"/>
              <a:t>  Each cell is assigned to the “nearest” component.</a:t>
            </a:r>
          </a:p>
        </p:txBody>
      </p:sp>
      <p:grpSp>
        <p:nvGrpSpPr>
          <p:cNvPr id="37894" name="Group 5"/>
          <p:cNvGrpSpPr>
            <a:grpSpLocks/>
          </p:cNvGrpSpPr>
          <p:nvPr/>
        </p:nvGrpSpPr>
        <p:grpSpPr bwMode="auto">
          <a:xfrm>
            <a:off x="2057400" y="3886200"/>
            <a:ext cx="2636838" cy="2743200"/>
            <a:chOff x="6120" y="1896"/>
            <a:chExt cx="4153" cy="4320"/>
          </a:xfrm>
        </p:grpSpPr>
        <p:sp>
          <p:nvSpPr>
            <p:cNvPr id="37895" name="Oval 6"/>
            <p:cNvSpPr>
              <a:spLocks noChangeAspect="1" noChangeArrowheads="1"/>
            </p:cNvSpPr>
            <p:nvPr/>
          </p:nvSpPr>
          <p:spPr bwMode="auto">
            <a:xfrm>
              <a:off x="6120" y="3864"/>
              <a:ext cx="2233" cy="2305"/>
            </a:xfrm>
            <a:prstGeom prst="ellipse">
              <a:avLst/>
            </a:prstGeom>
            <a:gradFill rotWithShape="0">
              <a:gsLst>
                <a:gs pos="0">
                  <a:srgbClr val="008000"/>
                </a:gs>
                <a:gs pos="100000">
                  <a:srgbClr val="A9D4A9"/>
                </a:gs>
              </a:gsLst>
              <a:path path="shape">
                <a:fillToRect l="50000" t="50000" r="50000" b="50000"/>
              </a:path>
            </a:gradFill>
            <a:ln w="9525">
              <a:noFill/>
              <a:round/>
              <a:headEnd/>
              <a:tailEnd/>
            </a:ln>
          </p:spPr>
          <p:txBody>
            <a:bodyPr wrap="none" anchor="ctr">
              <a:prstTxWarp prst="textNoShape">
                <a:avLst/>
              </a:prstTxWarp>
            </a:bodyPr>
            <a:lstStyle/>
            <a:p>
              <a:endParaRPr lang="ja-JP" altLang="en-US" dirty="0">
                <a:latin typeface="Calibri"/>
                <a:ea typeface="Calibri"/>
              </a:endParaRPr>
            </a:p>
          </p:txBody>
        </p:sp>
        <p:sp>
          <p:nvSpPr>
            <p:cNvPr id="37896" name="Oval 7"/>
            <p:cNvSpPr>
              <a:spLocks noChangeAspect="1" noChangeArrowheads="1"/>
            </p:cNvSpPr>
            <p:nvPr/>
          </p:nvSpPr>
          <p:spPr bwMode="auto">
            <a:xfrm>
              <a:off x="8040" y="1896"/>
              <a:ext cx="2233" cy="2305"/>
            </a:xfrm>
            <a:prstGeom prst="ellipse">
              <a:avLst/>
            </a:prstGeom>
            <a:gradFill rotWithShape="0">
              <a:gsLst>
                <a:gs pos="0">
                  <a:srgbClr val="FF0000"/>
                </a:gs>
                <a:gs pos="100000">
                  <a:srgbClr val="FFDCDC"/>
                </a:gs>
              </a:gsLst>
              <a:path path="shape">
                <a:fillToRect l="50000" t="50000" r="50000" b="50000"/>
              </a:path>
            </a:gradFill>
            <a:ln w="9525">
              <a:noFill/>
              <a:round/>
              <a:headEnd/>
              <a:tailEnd/>
            </a:ln>
          </p:spPr>
          <p:txBody>
            <a:bodyPr wrap="none" anchor="ctr">
              <a:prstTxWarp prst="textNoShape">
                <a:avLst/>
              </a:prstTxWarp>
            </a:bodyPr>
            <a:lstStyle/>
            <a:p>
              <a:endParaRPr lang="ja-JP" altLang="en-US" dirty="0">
                <a:latin typeface="Calibri"/>
                <a:ea typeface="Calibri"/>
              </a:endParaRPr>
            </a:p>
          </p:txBody>
        </p:sp>
        <p:sp>
          <p:nvSpPr>
            <p:cNvPr id="37897" name="Text Box 8"/>
            <p:cNvSpPr txBox="1">
              <a:spLocks noChangeAspect="1" noChangeArrowheads="1"/>
            </p:cNvSpPr>
            <p:nvPr/>
          </p:nvSpPr>
          <p:spPr bwMode="auto">
            <a:xfrm>
              <a:off x="6480" y="5016"/>
              <a:ext cx="1425" cy="480"/>
            </a:xfrm>
            <a:prstGeom prst="rect">
              <a:avLst/>
            </a:prstGeom>
            <a:noFill/>
            <a:ln w="9525">
              <a:noFill/>
              <a:miter lim="800000"/>
              <a:headEnd/>
              <a:tailEnd/>
            </a:ln>
          </p:spPr>
          <p:txBody>
            <a:bodyPr wrap="none">
              <a:prstTxWarp prst="textNoShape">
                <a:avLst/>
              </a:prstTxWarp>
              <a:spAutoFit/>
            </a:bodyPr>
            <a:lstStyle/>
            <a:p>
              <a:r>
                <a:rPr lang="en-US" altLang="ja-JP" sz="1400" b="1" dirty="0">
                  <a:solidFill>
                    <a:srgbClr val="000000"/>
                  </a:solidFill>
                  <a:latin typeface="Times" charset="0"/>
                  <a:ea typeface="Calibri"/>
                  <a:cs typeface="Calibri"/>
                </a:rPr>
                <a:t>Brass(#1)</a:t>
              </a:r>
            </a:p>
          </p:txBody>
        </p:sp>
        <p:sp>
          <p:nvSpPr>
            <p:cNvPr id="37898" name="Text Box 9"/>
            <p:cNvSpPr txBox="1">
              <a:spLocks noChangeAspect="1" noChangeArrowheads="1"/>
            </p:cNvSpPr>
            <p:nvPr/>
          </p:nvSpPr>
          <p:spPr bwMode="auto">
            <a:xfrm>
              <a:off x="8400" y="2076"/>
              <a:ext cx="1658" cy="480"/>
            </a:xfrm>
            <a:prstGeom prst="rect">
              <a:avLst/>
            </a:prstGeom>
            <a:noFill/>
            <a:ln w="9525">
              <a:noFill/>
              <a:miter lim="800000"/>
              <a:headEnd/>
              <a:tailEnd/>
            </a:ln>
          </p:spPr>
          <p:txBody>
            <a:bodyPr wrap="none">
              <a:prstTxWarp prst="textNoShape">
                <a:avLst/>
              </a:prstTxWarp>
              <a:spAutoFit/>
            </a:bodyPr>
            <a:lstStyle/>
            <a:p>
              <a:r>
                <a:rPr lang="en-US" altLang="ja-JP" sz="1400" b="1" dirty="0">
                  <a:solidFill>
                    <a:srgbClr val="000000"/>
                  </a:solidFill>
                  <a:latin typeface="Times" charset="0"/>
                  <a:ea typeface="Calibri"/>
                  <a:cs typeface="Calibri"/>
                </a:rPr>
                <a:t>Copper(#3)</a:t>
              </a:r>
            </a:p>
          </p:txBody>
        </p:sp>
        <p:sp>
          <p:nvSpPr>
            <p:cNvPr id="37899" name="Line 10"/>
            <p:cNvSpPr>
              <a:spLocks noChangeAspect="1" noChangeShapeType="1"/>
            </p:cNvSpPr>
            <p:nvPr/>
          </p:nvSpPr>
          <p:spPr bwMode="auto">
            <a:xfrm flipH="1">
              <a:off x="7368" y="3096"/>
              <a:ext cx="1872" cy="1730"/>
            </a:xfrm>
            <a:prstGeom prst="line">
              <a:avLst/>
            </a:prstGeom>
            <a:noFill/>
            <a:ln w="28575">
              <a:solidFill>
                <a:srgbClr val="000000"/>
              </a:solidFill>
              <a:round/>
              <a:headEnd type="triangle" w="med" len="med"/>
              <a:tailEnd type="triangle" w="med" len="med"/>
            </a:ln>
          </p:spPr>
          <p:txBody>
            <a:bodyPr>
              <a:prstTxWarp prst="textNoShape">
                <a:avLst/>
              </a:prstTxWarp>
            </a:bodyPr>
            <a:lstStyle/>
            <a:p>
              <a:endParaRPr lang="ja-JP" altLang="en-US" dirty="0">
                <a:latin typeface="Calibri"/>
              </a:endParaRPr>
            </a:p>
          </p:txBody>
        </p:sp>
        <p:sp>
          <p:nvSpPr>
            <p:cNvPr id="37900" name="Text Box 11"/>
            <p:cNvSpPr txBox="1">
              <a:spLocks noChangeAspect="1" noChangeArrowheads="1"/>
            </p:cNvSpPr>
            <p:nvPr/>
          </p:nvSpPr>
          <p:spPr bwMode="auto">
            <a:xfrm>
              <a:off x="7380" y="3376"/>
              <a:ext cx="1058" cy="485"/>
            </a:xfrm>
            <a:prstGeom prst="rect">
              <a:avLst/>
            </a:prstGeom>
            <a:noFill/>
            <a:ln w="9525">
              <a:noFill/>
              <a:miter lim="800000"/>
              <a:headEnd/>
              <a:tailEnd/>
            </a:ln>
          </p:spPr>
          <p:txBody>
            <a:bodyPr wrap="none">
              <a:prstTxWarp prst="textNoShape">
                <a:avLst/>
              </a:prstTxWarp>
              <a:spAutoFit/>
            </a:bodyPr>
            <a:lstStyle/>
            <a:p>
              <a:r>
                <a:rPr lang="en-US" altLang="ja-JP" sz="1400" b="1" dirty="0">
                  <a:solidFill>
                    <a:srgbClr val="000000"/>
                  </a:solidFill>
                  <a:latin typeface="Times" charset="0"/>
                  <a:ea typeface="Calibri"/>
                  <a:cs typeface="Calibri"/>
                </a:rPr>
                <a:t>35</a:t>
              </a:r>
              <a:r>
                <a:rPr lang="en-US" altLang="ja-JP" sz="1400" b="1" dirty="0">
                  <a:solidFill>
                    <a:srgbClr val="000000"/>
                  </a:solidFill>
                  <a:latin typeface="Calibri"/>
                  <a:ea typeface="Calibri"/>
                  <a:cs typeface="Calibri"/>
                </a:rPr>
                <a:t>.</a:t>
              </a:r>
              <a:r>
                <a:rPr lang="en-US" altLang="ja-JP" sz="1400" b="1" dirty="0">
                  <a:solidFill>
                    <a:srgbClr val="000000"/>
                  </a:solidFill>
                  <a:latin typeface="Times" charset="0"/>
                  <a:ea typeface="Calibri"/>
                  <a:cs typeface="Calibri"/>
                </a:rPr>
                <a:t>66</a:t>
              </a:r>
              <a:r>
                <a:rPr lang="en-US" altLang="ja-JP" sz="1400" b="1" baseline="30000" dirty="0">
                  <a:solidFill>
                    <a:srgbClr val="000000"/>
                  </a:solidFill>
                  <a:latin typeface="Times" charset="0"/>
                  <a:ea typeface="Calibri"/>
                  <a:cs typeface="Calibri"/>
                </a:rPr>
                <a:t>o</a:t>
              </a:r>
              <a:endParaRPr lang="en-US" altLang="ja-JP" sz="1400" b="1" baseline="30000" dirty="0">
                <a:solidFill>
                  <a:srgbClr val="000000"/>
                </a:solidFill>
                <a:latin typeface="Calibri"/>
                <a:ea typeface="Calibri"/>
                <a:cs typeface="Calibri"/>
              </a:endParaRPr>
            </a:p>
          </p:txBody>
        </p:sp>
        <p:sp>
          <p:nvSpPr>
            <p:cNvPr id="37901" name="Oval 12"/>
            <p:cNvSpPr>
              <a:spLocks noChangeAspect="1" noChangeArrowheads="1"/>
            </p:cNvSpPr>
            <p:nvPr/>
          </p:nvSpPr>
          <p:spPr bwMode="auto">
            <a:xfrm>
              <a:off x="8028" y="3911"/>
              <a:ext cx="2232" cy="2305"/>
            </a:xfrm>
            <a:prstGeom prst="ellipse">
              <a:avLst/>
            </a:prstGeom>
            <a:solidFill>
              <a:srgbClr val="00CC99">
                <a:alpha val="50195"/>
              </a:srgbClr>
            </a:solidFill>
            <a:ln w="9525">
              <a:noFill/>
              <a:round/>
              <a:headEnd/>
              <a:tailEnd/>
            </a:ln>
          </p:spPr>
          <p:txBody>
            <a:bodyPr wrap="none" anchor="ctr">
              <a:prstTxWarp prst="textNoShape">
                <a:avLst/>
              </a:prstTxWarp>
            </a:bodyPr>
            <a:lstStyle/>
            <a:p>
              <a:endParaRPr lang="ja-JP" altLang="en-US" dirty="0">
                <a:latin typeface="Calibri"/>
                <a:ea typeface="Calibri"/>
              </a:endParaRPr>
            </a:p>
          </p:txBody>
        </p:sp>
        <p:sp>
          <p:nvSpPr>
            <p:cNvPr id="37902" name="Text Box 13"/>
            <p:cNvSpPr txBox="1">
              <a:spLocks noChangeAspect="1" noChangeArrowheads="1"/>
            </p:cNvSpPr>
            <p:nvPr/>
          </p:nvSpPr>
          <p:spPr bwMode="auto">
            <a:xfrm>
              <a:off x="9180" y="3696"/>
              <a:ext cx="1058" cy="485"/>
            </a:xfrm>
            <a:prstGeom prst="rect">
              <a:avLst/>
            </a:prstGeom>
            <a:noFill/>
            <a:ln w="9525">
              <a:noFill/>
              <a:miter lim="800000"/>
              <a:headEnd/>
              <a:tailEnd/>
            </a:ln>
          </p:spPr>
          <p:txBody>
            <a:bodyPr wrap="none">
              <a:prstTxWarp prst="textNoShape">
                <a:avLst/>
              </a:prstTxWarp>
              <a:spAutoFit/>
            </a:bodyPr>
            <a:lstStyle/>
            <a:p>
              <a:r>
                <a:rPr lang="en-US" altLang="ja-JP" sz="1400" b="1" dirty="0">
                  <a:solidFill>
                    <a:srgbClr val="000000"/>
                  </a:solidFill>
                  <a:latin typeface="Times" charset="0"/>
                  <a:ea typeface="Calibri"/>
                  <a:cs typeface="Calibri"/>
                </a:rPr>
                <a:t>19</a:t>
              </a:r>
              <a:r>
                <a:rPr lang="en-US" altLang="ja-JP" sz="1400" b="1" dirty="0">
                  <a:solidFill>
                    <a:srgbClr val="000000"/>
                  </a:solidFill>
                  <a:latin typeface="Calibri"/>
                  <a:ea typeface="Calibri"/>
                  <a:cs typeface="Calibri"/>
                </a:rPr>
                <a:t>.</a:t>
              </a:r>
              <a:r>
                <a:rPr lang="en-US" altLang="ja-JP" sz="1400" b="1" dirty="0">
                  <a:solidFill>
                    <a:srgbClr val="000000"/>
                  </a:solidFill>
                  <a:latin typeface="Times" charset="0"/>
                  <a:ea typeface="Calibri"/>
                  <a:cs typeface="Calibri"/>
                </a:rPr>
                <a:t>41</a:t>
              </a:r>
              <a:r>
                <a:rPr lang="en-US" altLang="ja-JP" sz="1400" b="1" baseline="30000" dirty="0">
                  <a:solidFill>
                    <a:srgbClr val="000000"/>
                  </a:solidFill>
                  <a:latin typeface="Times" charset="0"/>
                  <a:ea typeface="Calibri"/>
                  <a:cs typeface="Calibri"/>
                </a:rPr>
                <a:t>o</a:t>
              </a:r>
            </a:p>
          </p:txBody>
        </p:sp>
        <p:sp>
          <p:nvSpPr>
            <p:cNvPr id="37903" name="Text Box 14"/>
            <p:cNvSpPr txBox="1">
              <a:spLocks noChangeAspect="1" noChangeArrowheads="1"/>
            </p:cNvSpPr>
            <p:nvPr/>
          </p:nvSpPr>
          <p:spPr bwMode="auto">
            <a:xfrm>
              <a:off x="9240" y="4956"/>
              <a:ext cx="913" cy="480"/>
            </a:xfrm>
            <a:prstGeom prst="rect">
              <a:avLst/>
            </a:prstGeom>
            <a:noFill/>
            <a:ln w="9525">
              <a:noFill/>
              <a:miter lim="800000"/>
              <a:headEnd/>
              <a:tailEnd/>
            </a:ln>
          </p:spPr>
          <p:txBody>
            <a:bodyPr wrap="none">
              <a:prstTxWarp prst="textNoShape">
                <a:avLst/>
              </a:prstTxWarp>
              <a:spAutoFit/>
            </a:bodyPr>
            <a:lstStyle/>
            <a:p>
              <a:r>
                <a:rPr lang="en-US" altLang="ja-JP" sz="1400" b="1" dirty="0">
                  <a:solidFill>
                    <a:srgbClr val="000000"/>
                  </a:solidFill>
                  <a:latin typeface="Times" charset="0"/>
                  <a:ea typeface="Calibri"/>
                  <a:cs typeface="Calibri"/>
                </a:rPr>
                <a:t>S(#5)</a:t>
              </a:r>
            </a:p>
          </p:txBody>
        </p:sp>
        <p:sp>
          <p:nvSpPr>
            <p:cNvPr id="37904" name="Text Box 15"/>
            <p:cNvSpPr txBox="1">
              <a:spLocks noChangeAspect="1" noChangeArrowheads="1"/>
            </p:cNvSpPr>
            <p:nvPr/>
          </p:nvSpPr>
          <p:spPr bwMode="auto">
            <a:xfrm>
              <a:off x="8000" y="5044"/>
              <a:ext cx="1038" cy="485"/>
            </a:xfrm>
            <a:prstGeom prst="rect">
              <a:avLst/>
            </a:prstGeom>
            <a:noFill/>
            <a:ln w="9525">
              <a:noFill/>
              <a:miter lim="800000"/>
              <a:headEnd/>
              <a:tailEnd/>
            </a:ln>
          </p:spPr>
          <p:txBody>
            <a:bodyPr wrap="none">
              <a:prstTxWarp prst="textNoShape">
                <a:avLst/>
              </a:prstTxWarp>
              <a:spAutoFit/>
            </a:bodyPr>
            <a:lstStyle/>
            <a:p>
              <a:r>
                <a:rPr lang="en-US" altLang="ja-JP" sz="1400" b="1" dirty="0">
                  <a:solidFill>
                    <a:srgbClr val="000000"/>
                  </a:solidFill>
                  <a:latin typeface="Times" charset="0"/>
                  <a:ea typeface="Calibri"/>
                  <a:cs typeface="Calibri"/>
                </a:rPr>
                <a:t>19.41</a:t>
              </a:r>
              <a:r>
                <a:rPr lang="en-US" altLang="ja-JP" sz="1400" b="1" baseline="30000" dirty="0">
                  <a:solidFill>
                    <a:srgbClr val="000000"/>
                  </a:solidFill>
                  <a:latin typeface="Times" charset="0"/>
                  <a:ea typeface="Calibri"/>
                  <a:cs typeface="Calibri"/>
                </a:rPr>
                <a:t>o</a:t>
              </a:r>
            </a:p>
          </p:txBody>
        </p:sp>
        <p:sp>
          <p:nvSpPr>
            <p:cNvPr id="37905" name="Line 16"/>
            <p:cNvSpPr>
              <a:spLocks noChangeAspect="1" noChangeShapeType="1"/>
            </p:cNvSpPr>
            <p:nvPr/>
          </p:nvSpPr>
          <p:spPr bwMode="auto">
            <a:xfrm>
              <a:off x="7320" y="5016"/>
              <a:ext cx="1853" cy="0"/>
            </a:xfrm>
            <a:prstGeom prst="line">
              <a:avLst/>
            </a:prstGeom>
            <a:noFill/>
            <a:ln w="28575">
              <a:solidFill>
                <a:srgbClr val="000000"/>
              </a:solidFill>
              <a:round/>
              <a:headEnd type="triangle" w="med" len="med"/>
              <a:tailEnd type="triangle" w="med" len="med"/>
            </a:ln>
          </p:spPr>
          <p:txBody>
            <a:bodyPr>
              <a:prstTxWarp prst="textNoShape">
                <a:avLst/>
              </a:prstTxWarp>
            </a:bodyPr>
            <a:lstStyle/>
            <a:p>
              <a:endParaRPr lang="ja-JP" altLang="en-US" dirty="0">
                <a:latin typeface="Calibri"/>
              </a:endParaRPr>
            </a:p>
          </p:txBody>
        </p:sp>
        <p:sp>
          <p:nvSpPr>
            <p:cNvPr id="37906" name="Line 17"/>
            <p:cNvSpPr>
              <a:spLocks noChangeAspect="1" noChangeShapeType="1"/>
            </p:cNvSpPr>
            <p:nvPr/>
          </p:nvSpPr>
          <p:spPr bwMode="auto">
            <a:xfrm rot="20952139" flipH="1">
              <a:off x="9000" y="3336"/>
              <a:ext cx="360" cy="1513"/>
            </a:xfrm>
            <a:prstGeom prst="line">
              <a:avLst/>
            </a:prstGeom>
            <a:noFill/>
            <a:ln w="28575">
              <a:solidFill>
                <a:srgbClr val="000000"/>
              </a:solidFill>
              <a:round/>
              <a:headEnd type="triangle" w="med" len="med"/>
              <a:tailEnd type="triangle" w="med" len="med"/>
            </a:ln>
          </p:spPr>
          <p:txBody>
            <a:bodyPr>
              <a:prstTxWarp prst="textNoShape">
                <a:avLst/>
              </a:prstTxWarp>
            </a:bodyPr>
            <a:lstStyle/>
            <a:p>
              <a:endParaRPr lang="ja-JP" altLang="en-US" dirty="0">
                <a:latin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38649944-0F44-D545-BE26-4862CD72D1E2}" type="slidenum">
              <a:rPr lang="en-US" altLang="ja-JP" smtClean="0"/>
              <a:pPr/>
              <a:t>27</a:t>
            </a:fld>
            <a:endParaRPr lang="en-US" altLang="ja-JP" smtClean="0"/>
          </a:p>
        </p:txBody>
      </p:sp>
      <p:sp>
        <p:nvSpPr>
          <p:cNvPr id="38915" name="Rectangle 2"/>
          <p:cNvSpPr>
            <a:spLocks noGrp="1" noChangeArrowheads="1"/>
          </p:cNvSpPr>
          <p:nvPr>
            <p:ph type="title"/>
          </p:nvPr>
        </p:nvSpPr>
        <p:spPr/>
        <p:txBody>
          <a:bodyPr/>
          <a:lstStyle/>
          <a:p>
            <a:r>
              <a:rPr lang="en-US" altLang="ja-JP"/>
              <a:t>Distance in Orientation Space</a:t>
            </a:r>
          </a:p>
        </p:txBody>
      </p:sp>
      <p:sp>
        <p:nvSpPr>
          <p:cNvPr id="38916" name="Rectangle 3"/>
          <p:cNvSpPr>
            <a:spLocks noGrp="1" noChangeArrowheads="1"/>
          </p:cNvSpPr>
          <p:nvPr>
            <p:ph type="body" sz="half" idx="1"/>
          </p:nvPr>
        </p:nvSpPr>
        <p:spPr>
          <a:xfrm>
            <a:off x="685800" y="1447800"/>
            <a:ext cx="3886200" cy="4800600"/>
          </a:xfrm>
          <a:noFill/>
          <a:ln>
            <a:solidFill>
              <a:schemeClr val="tx1"/>
            </a:solidFill>
          </a:ln>
        </p:spPr>
        <p:txBody>
          <a:bodyPr/>
          <a:lstStyle/>
          <a:p>
            <a:r>
              <a:rPr lang="en-US" altLang="ja-JP" sz="2400"/>
              <a:t>What does “distance” mean in orientation space?</a:t>
            </a:r>
          </a:p>
          <a:p>
            <a:r>
              <a:rPr lang="en-US" altLang="ja-JP" sz="2400"/>
              <a:t>Note: distance is </a:t>
            </a:r>
            <a:r>
              <a:rPr lang="en-US" altLang="ja-JP" sz="2400" i="1"/>
              <a:t>not </a:t>
            </a:r>
            <a:r>
              <a:rPr lang="en-US" altLang="ja-JP" sz="2400"/>
              <a:t> the Cartesian distance (Pythagorean, √{∆x</a:t>
            </a:r>
            <a:r>
              <a:rPr lang="en-US" altLang="ja-JP" sz="2400" baseline="30000"/>
              <a:t>2+</a:t>
            </a:r>
            <a:r>
              <a:rPr lang="en-US" altLang="ja-JP" sz="2400"/>
              <a:t>∆y</a:t>
            </a:r>
            <a:r>
              <a:rPr lang="en-US" altLang="ja-JP" sz="2400" baseline="30000"/>
              <a:t>2+</a:t>
            </a:r>
            <a:r>
              <a:rPr lang="en-US" altLang="ja-JP" sz="2400"/>
              <a:t>∆z</a:t>
            </a:r>
            <a:r>
              <a:rPr lang="en-US" altLang="ja-JP" sz="2400" baseline="30000"/>
              <a:t>2</a:t>
            </a:r>
            <a:r>
              <a:rPr lang="en-US" altLang="ja-JP" sz="2400"/>
              <a:t>})</a:t>
            </a:r>
          </a:p>
          <a:p>
            <a:r>
              <a:rPr lang="en-US" altLang="ja-JP" sz="2400"/>
              <a:t>This is an issue because the volume increment varies with [the </a:t>
            </a:r>
            <a:r>
              <a:rPr lang="en-US" altLang="ja-JP" sz="2400" i="1"/>
              <a:t>sine</a:t>
            </a:r>
            <a:r>
              <a:rPr lang="en-US" altLang="ja-JP" sz="2400"/>
              <a:t> of the] the 2nd Euler angle.</a:t>
            </a:r>
          </a:p>
        </p:txBody>
      </p:sp>
      <p:sp>
        <p:nvSpPr>
          <p:cNvPr id="38917" name="Rectangle 4"/>
          <p:cNvSpPr>
            <a:spLocks noGrp="1" noChangeArrowheads="1"/>
          </p:cNvSpPr>
          <p:nvPr>
            <p:ph type="body" sz="half" idx="2"/>
          </p:nvPr>
        </p:nvSpPr>
        <p:spPr>
          <a:xfrm>
            <a:off x="4648200" y="1447800"/>
            <a:ext cx="3733800" cy="4800600"/>
          </a:xfrm>
          <a:noFill/>
          <a:ln>
            <a:solidFill>
              <a:schemeClr val="tx1"/>
            </a:solidFill>
          </a:ln>
        </p:spPr>
        <p:txBody>
          <a:bodyPr/>
          <a:lstStyle/>
          <a:p>
            <a:pPr>
              <a:lnSpc>
                <a:spcPct val="90000"/>
              </a:lnSpc>
            </a:pPr>
            <a:r>
              <a:rPr lang="en-US" altLang="ja-JP" sz="2400" dirty="0"/>
              <a:t>Answer:</a:t>
            </a:r>
          </a:p>
          <a:p>
            <a:pPr>
              <a:lnSpc>
                <a:spcPct val="90000"/>
              </a:lnSpc>
            </a:pPr>
            <a:r>
              <a:rPr lang="en-US" altLang="ja-JP" sz="2400" dirty="0"/>
              <a:t>Distance in orientation space is measured by </a:t>
            </a:r>
            <a:r>
              <a:rPr lang="en-US" altLang="ja-JP" sz="2400" i="1" dirty="0"/>
              <a:t>misorientation</a:t>
            </a:r>
            <a:r>
              <a:rPr lang="en-US" altLang="ja-JP" sz="2400" dirty="0"/>
              <a:t>.</a:t>
            </a:r>
          </a:p>
          <a:p>
            <a:pPr>
              <a:lnSpc>
                <a:spcPct val="90000"/>
              </a:lnSpc>
            </a:pPr>
            <a:r>
              <a:rPr lang="en-US" altLang="ja-JP" sz="2400" dirty="0"/>
              <a:t>This provides a better method for partitioning the space.</a:t>
            </a:r>
          </a:p>
          <a:p>
            <a:pPr>
              <a:lnSpc>
                <a:spcPct val="90000"/>
              </a:lnSpc>
            </a:pPr>
            <a:r>
              <a:rPr lang="en-US" altLang="ja-JP" sz="2400" dirty="0"/>
              <a:t>Misorientation distance is the </a:t>
            </a:r>
            <a:r>
              <a:rPr lang="en-US" altLang="ja-JP" sz="2400" i="1" dirty="0"/>
              <a:t>minimum available rotation angle </a:t>
            </a:r>
            <a:r>
              <a:rPr lang="en-US" altLang="ja-JP" sz="2400" dirty="0"/>
              <a:t>between a pair of orientations</a:t>
            </a:r>
            <a:r>
              <a:rPr lang="en-US" altLang="ja-JP" sz="2400" dirty="0" smtClean="0"/>
              <a:t>.</a:t>
            </a:r>
          </a:p>
          <a:p>
            <a:pPr>
              <a:lnSpc>
                <a:spcPct val="90000"/>
              </a:lnSpc>
            </a:pPr>
            <a:r>
              <a:rPr lang="en-US" altLang="ja-JP" sz="2400" dirty="0" smtClean="0"/>
              <a:t>Symmetry must be included.</a:t>
            </a:r>
            <a:endParaRPr lang="en-US" altLang="ja-JP"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5000A8D7-9DC1-FE46-B4D2-78D978A04382}" type="slidenum">
              <a:rPr lang="en-US" altLang="ja-JP" smtClean="0"/>
              <a:pPr/>
              <a:t>28</a:t>
            </a:fld>
            <a:endParaRPr lang="en-US" altLang="ja-JP" dirty="0" smtClean="0"/>
          </a:p>
        </p:txBody>
      </p:sp>
      <p:sp>
        <p:nvSpPr>
          <p:cNvPr id="39939" name="Rectangle 2"/>
          <p:cNvSpPr>
            <a:spLocks noGrp="1" noChangeArrowheads="1"/>
          </p:cNvSpPr>
          <p:nvPr>
            <p:ph type="title"/>
          </p:nvPr>
        </p:nvSpPr>
        <p:spPr>
          <a:xfrm>
            <a:off x="685800" y="0"/>
            <a:ext cx="7772400" cy="1143000"/>
          </a:xfrm>
        </p:spPr>
        <p:txBody>
          <a:bodyPr/>
          <a:lstStyle/>
          <a:p>
            <a:r>
              <a:rPr lang="en-US" altLang="ja-JP" dirty="0" smtClean="0"/>
              <a:t>Misorientation Calculation</a:t>
            </a:r>
            <a:endParaRPr lang="en-US" altLang="ja-JP" dirty="0"/>
          </a:p>
        </p:txBody>
      </p:sp>
      <p:sp>
        <p:nvSpPr>
          <p:cNvPr id="38916" name="Rectangle 3"/>
          <p:cNvSpPr>
            <a:spLocks noGrp="1" noChangeArrowheads="1"/>
          </p:cNvSpPr>
          <p:nvPr>
            <p:ph type="body" idx="1"/>
          </p:nvPr>
        </p:nvSpPr>
        <p:spPr>
          <a:xfrm>
            <a:off x="685800" y="1066800"/>
            <a:ext cx="7924800" cy="5334000"/>
          </a:xfrm>
        </p:spPr>
        <p:txBody>
          <a:bodyPr/>
          <a:lstStyle/>
          <a:p>
            <a:pPr>
              <a:lnSpc>
                <a:spcPct val="90000"/>
              </a:lnSpc>
              <a:defRPr/>
            </a:pPr>
            <a:r>
              <a:rPr lang="en-US" sz="1800" dirty="0"/>
              <a:t>Compute misorientation by “reversing” one orientation and then applying the other orientation.  More precisely stated, compose the inverse of one </a:t>
            </a:r>
            <a:r>
              <a:rPr lang="en-US" sz="1800" dirty="0" smtClean="0"/>
              <a:t>orientation, </a:t>
            </a:r>
            <a:r>
              <a:rPr lang="en-US" sz="1800" i="1" dirty="0" err="1" smtClean="0">
                <a:latin typeface="Cambria Math"/>
                <a:cs typeface="Cambria Math"/>
              </a:rPr>
              <a:t>g</a:t>
            </a:r>
            <a:r>
              <a:rPr lang="en-US" sz="1800" baseline="-25000" dirty="0" err="1" smtClean="0">
                <a:latin typeface="Cambria Math"/>
                <a:cs typeface="Cambria Math"/>
              </a:rPr>
              <a:t>A</a:t>
            </a:r>
            <a:r>
              <a:rPr lang="en-US" sz="1800" dirty="0"/>
              <a:t>, with the other orientation, </a:t>
            </a:r>
            <a:r>
              <a:rPr lang="en-US" sz="1800" i="1" dirty="0" err="1" smtClean="0">
                <a:latin typeface="Cambria Math"/>
                <a:cs typeface="Cambria Math"/>
              </a:rPr>
              <a:t>g</a:t>
            </a:r>
            <a:r>
              <a:rPr lang="en-US" sz="1800" baseline="-25000" dirty="0" err="1" smtClean="0">
                <a:latin typeface="Cambria Math"/>
                <a:cs typeface="Cambria Math"/>
              </a:rPr>
              <a:t>B</a:t>
            </a:r>
            <a:r>
              <a:rPr lang="en-US" sz="1800" dirty="0" smtClean="0"/>
              <a:t>.</a:t>
            </a:r>
            <a:endParaRPr lang="en-US" sz="1800" dirty="0"/>
          </a:p>
          <a:p>
            <a:pPr>
              <a:lnSpc>
                <a:spcPct val="90000"/>
              </a:lnSpc>
              <a:defRPr/>
            </a:pPr>
            <a:r>
              <a:rPr lang="en-US" sz="1800" dirty="0">
                <a:latin typeface="Times New Roman" charset="0"/>
              </a:rPr>
              <a:t>|∆</a:t>
            </a:r>
            <a:r>
              <a:rPr lang="en-US" sz="1800" i="1" dirty="0" err="1">
                <a:latin typeface="Times New Roman" charset="0"/>
              </a:rPr>
              <a:t>g</a:t>
            </a:r>
            <a:r>
              <a:rPr lang="en-US" sz="1800" dirty="0">
                <a:latin typeface="Times New Roman" charset="0"/>
              </a:rPr>
              <a:t>| = </a:t>
            </a:r>
            <a:r>
              <a:rPr lang="en-US" sz="1800" i="1" dirty="0" err="1">
                <a:latin typeface="Times New Roman" charset="0"/>
              </a:rPr>
              <a:t>min</a:t>
            </a:r>
            <a:r>
              <a:rPr lang="en-US" sz="1800" i="1" baseline="-25000" dirty="0" err="1">
                <a:latin typeface="Times New Roman" charset="0"/>
              </a:rPr>
              <a:t>ij</a:t>
            </a:r>
            <a:r>
              <a:rPr lang="en-US" sz="1800" dirty="0">
                <a:latin typeface="Times New Roman" charset="0"/>
              </a:rPr>
              <a:t>{ </a:t>
            </a:r>
            <a:r>
              <a:rPr lang="en-US" sz="1800" i="1" dirty="0">
                <a:latin typeface="Times New Roman" charset="0"/>
              </a:rPr>
              <a:t>cos</a:t>
            </a:r>
            <a:r>
              <a:rPr lang="en-US" sz="1800" baseline="30000" dirty="0">
                <a:latin typeface="Times New Roman" charset="0"/>
              </a:rPr>
              <a:t>-1</a:t>
            </a:r>
            <a:r>
              <a:rPr lang="en-US" sz="1800" dirty="0">
                <a:latin typeface="Times New Roman" charset="0"/>
              </a:rPr>
              <a:t>( { </a:t>
            </a:r>
            <a:r>
              <a:rPr lang="en-US" sz="1800" i="1" dirty="0" err="1">
                <a:solidFill>
                  <a:srgbClr val="0015A5"/>
                </a:solidFill>
                <a:latin typeface="Times New Roman" charset="0"/>
              </a:rPr>
              <a:t>tr</a:t>
            </a:r>
            <a:r>
              <a:rPr lang="en-US" sz="1800" dirty="0" err="1">
                <a:solidFill>
                  <a:srgbClr val="0015A5"/>
                </a:solidFill>
                <a:latin typeface="Times New Roman" charset="0"/>
              </a:rPr>
              <a:t>([</a:t>
            </a:r>
            <a:r>
              <a:rPr lang="en-US" sz="1800" i="1" dirty="0" err="1">
                <a:solidFill>
                  <a:srgbClr val="0015A5"/>
                </a:solidFill>
                <a:latin typeface="Times New Roman" charset="0"/>
              </a:rPr>
              <a:t>O</a:t>
            </a:r>
            <a:r>
              <a:rPr lang="en-US" sz="1800" i="1" baseline="-25000" dirty="0" err="1">
                <a:solidFill>
                  <a:srgbClr val="0015A5"/>
                </a:solidFill>
                <a:latin typeface="Times New Roman" charset="0"/>
              </a:rPr>
              <a:t>i</a:t>
            </a:r>
            <a:r>
              <a:rPr lang="en-US" sz="1800" i="1" baseline="30000" dirty="0" err="1">
                <a:solidFill>
                  <a:srgbClr val="0015A5"/>
                </a:solidFill>
                <a:latin typeface="Times New Roman" charset="0"/>
              </a:rPr>
              <a:t>xtal</a:t>
            </a:r>
            <a:r>
              <a:rPr lang="en-US" sz="1800" i="1" dirty="0" err="1">
                <a:solidFill>
                  <a:srgbClr val="0015A5"/>
                </a:solidFill>
                <a:latin typeface="Times New Roman" charset="0"/>
              </a:rPr>
              <a:t>g</a:t>
            </a:r>
            <a:r>
              <a:rPr lang="en-US" sz="1800" i="1" baseline="-25000" dirty="0" err="1">
                <a:solidFill>
                  <a:srgbClr val="0015A5"/>
                </a:solidFill>
                <a:latin typeface="Times New Roman" charset="0"/>
              </a:rPr>
              <a:t>A</a:t>
            </a:r>
            <a:r>
              <a:rPr lang="en-US" sz="1800" i="1" dirty="0" err="1">
                <a:solidFill>
                  <a:srgbClr val="0015A5"/>
                </a:solidFill>
                <a:latin typeface="Times New Roman" charset="0"/>
              </a:rPr>
              <a:t>O</a:t>
            </a:r>
            <a:r>
              <a:rPr lang="en-US" sz="1800" i="1" baseline="-25000" dirty="0" err="1">
                <a:solidFill>
                  <a:srgbClr val="0015A5"/>
                </a:solidFill>
                <a:latin typeface="Times New Roman" charset="0"/>
              </a:rPr>
              <a:t>j</a:t>
            </a:r>
            <a:r>
              <a:rPr lang="en-US" sz="1800" i="1" baseline="30000" dirty="0" err="1">
                <a:solidFill>
                  <a:srgbClr val="0015A5"/>
                </a:solidFill>
                <a:latin typeface="Times New Roman" charset="0"/>
              </a:rPr>
              <a:t>sample</a:t>
            </a:r>
            <a:r>
              <a:rPr lang="en-US" sz="1800" dirty="0" err="1">
                <a:solidFill>
                  <a:srgbClr val="0015A5"/>
                </a:solidFill>
                <a:latin typeface="Times New Roman" charset="0"/>
              </a:rPr>
              <a:t>]</a:t>
            </a:r>
            <a:r>
              <a:rPr lang="en-US" sz="1800" i="1" dirty="0" err="1">
                <a:solidFill>
                  <a:srgbClr val="0015A5"/>
                </a:solidFill>
                <a:latin typeface="Times New Roman" charset="0"/>
              </a:rPr>
              <a:t>g</a:t>
            </a:r>
            <a:r>
              <a:rPr lang="en-US" sz="1800" i="1" baseline="-25000" dirty="0" err="1">
                <a:solidFill>
                  <a:srgbClr val="0015A5"/>
                </a:solidFill>
                <a:latin typeface="Times New Roman" charset="0"/>
              </a:rPr>
              <a:t>B</a:t>
            </a:r>
            <a:r>
              <a:rPr lang="en-US" sz="1800" i="1" baseline="30000" dirty="0" err="1">
                <a:solidFill>
                  <a:srgbClr val="0015A5"/>
                </a:solidFill>
                <a:latin typeface="Times New Roman" charset="0"/>
              </a:rPr>
              <a:t>T</a:t>
            </a:r>
            <a:r>
              <a:rPr lang="en-US" sz="1800" dirty="0">
                <a:solidFill>
                  <a:srgbClr val="0015A5"/>
                </a:solidFill>
                <a:latin typeface="Times New Roman" charset="0"/>
              </a:rPr>
              <a:t>)</a:t>
            </a:r>
            <a:r>
              <a:rPr lang="en-US" sz="1800" dirty="0">
                <a:latin typeface="Times New Roman" charset="0"/>
              </a:rPr>
              <a:t> -1}/2 )}</a:t>
            </a:r>
          </a:p>
          <a:p>
            <a:pPr>
              <a:lnSpc>
                <a:spcPct val="90000"/>
              </a:lnSpc>
              <a:defRPr/>
            </a:pPr>
            <a:r>
              <a:rPr lang="en-US" sz="1800" dirty="0"/>
              <a:t>The symbol “</a:t>
            </a:r>
            <a:r>
              <a:rPr lang="en-US" sz="1800" i="1" dirty="0" err="1">
                <a:solidFill>
                  <a:srgbClr val="0015A5"/>
                </a:solidFill>
                <a:latin typeface="+mj-lt"/>
              </a:rPr>
              <a:t>tr</a:t>
            </a:r>
            <a:r>
              <a:rPr lang="en-US" sz="1800" i="1" dirty="0">
                <a:solidFill>
                  <a:srgbClr val="0015A5"/>
                </a:solidFill>
                <a:latin typeface="+mj-lt"/>
              </a:rPr>
              <a:t>()</a:t>
            </a:r>
            <a:r>
              <a:rPr lang="en-US" sz="1800" dirty="0"/>
              <a:t>” means the trace of (sum of leading diagonal entries) of the </a:t>
            </a:r>
            <a:r>
              <a:rPr lang="en-US" sz="1800" dirty="0">
                <a:solidFill>
                  <a:srgbClr val="0015A5"/>
                </a:solidFill>
              </a:rPr>
              <a:t>matrix</a:t>
            </a:r>
            <a:r>
              <a:rPr lang="en-US" sz="1800" dirty="0"/>
              <a:t> within the parentheses. The </a:t>
            </a:r>
            <a:r>
              <a:rPr lang="en-US" sz="1800" i="1" dirty="0"/>
              <a:t>minimum</a:t>
            </a:r>
            <a:r>
              <a:rPr lang="en-US" sz="1800" dirty="0"/>
              <a:t> function indicates that one chooses the particular combination of crystal symmetry operator, </a:t>
            </a:r>
            <a:r>
              <a:rPr lang="en-US" sz="1800" i="1" dirty="0"/>
              <a:t>O</a:t>
            </a:r>
            <a:r>
              <a:rPr lang="en-US" sz="1800" i="1" baseline="-25000" dirty="0"/>
              <a:t>i</a:t>
            </a:r>
            <a:r>
              <a:rPr lang="en-US" sz="1800" i="1" dirty="0">
                <a:sym typeface="Symbol" charset="2"/>
              </a:rPr>
              <a:t></a:t>
            </a:r>
            <a:r>
              <a:rPr lang="en-US" sz="1800" i="1" dirty="0"/>
              <a:t>O</a:t>
            </a:r>
            <a:r>
              <a:rPr lang="en-US" sz="1800" i="1" baseline="-25000" dirty="0"/>
              <a:t>432</a:t>
            </a:r>
            <a:r>
              <a:rPr lang="en-US" sz="1800" dirty="0"/>
              <a:t>, and sample symmetry operator, </a:t>
            </a:r>
            <a:r>
              <a:rPr lang="en-US" sz="1800" i="1" dirty="0"/>
              <a:t>O</a:t>
            </a:r>
            <a:r>
              <a:rPr lang="en-US" sz="1800" i="1" baseline="-25000" dirty="0"/>
              <a:t>j</a:t>
            </a:r>
            <a:r>
              <a:rPr lang="en-US" sz="1800" i="1" dirty="0">
                <a:sym typeface="Symbol" charset="2"/>
              </a:rPr>
              <a:t></a:t>
            </a:r>
            <a:r>
              <a:rPr lang="en-US" sz="1800" i="1" dirty="0"/>
              <a:t>O</a:t>
            </a:r>
            <a:r>
              <a:rPr lang="en-US" sz="1800" i="1" baseline="-25000" dirty="0"/>
              <a:t>222</a:t>
            </a:r>
            <a:r>
              <a:rPr lang="en-US" sz="1800" dirty="0"/>
              <a:t>, that results in the smallest angle (for cubic crystals, computed for all 24 proper rotations in the crystal symmetry point group).  Thus </a:t>
            </a:r>
            <a:r>
              <a:rPr lang="en-US" sz="1800" i="1" dirty="0" err="1">
                <a:latin typeface="Times New Roman" charset="0"/>
              </a:rPr>
              <a:t>i</a:t>
            </a:r>
            <a:r>
              <a:rPr lang="en-US" sz="1800" i="1" dirty="0">
                <a:latin typeface="Times New Roman" charset="0"/>
              </a:rPr>
              <a:t>=1..24</a:t>
            </a:r>
            <a:r>
              <a:rPr lang="en-US" sz="1800" i="1" dirty="0"/>
              <a:t> </a:t>
            </a:r>
            <a:r>
              <a:rPr lang="en-US" sz="1800" dirty="0"/>
              <a:t>and </a:t>
            </a:r>
            <a:r>
              <a:rPr lang="en-US" sz="1800" i="1" dirty="0" err="1">
                <a:latin typeface="Times New Roman" charset="0"/>
              </a:rPr>
              <a:t>j</a:t>
            </a:r>
            <a:r>
              <a:rPr lang="en-US" sz="1800" i="1" dirty="0">
                <a:latin typeface="Times New Roman" charset="0"/>
              </a:rPr>
              <a:t>=1..4.</a:t>
            </a:r>
            <a:endParaRPr lang="en-US" sz="1800" dirty="0"/>
          </a:p>
          <a:p>
            <a:pPr>
              <a:lnSpc>
                <a:spcPct val="90000"/>
              </a:lnSpc>
              <a:defRPr/>
            </a:pPr>
            <a:r>
              <a:rPr lang="en-US" sz="1800" dirty="0"/>
              <a:t>Superscript </a:t>
            </a:r>
            <a:r>
              <a:rPr lang="en-US" sz="1800" i="1" dirty="0"/>
              <a:t>T</a:t>
            </a:r>
            <a:r>
              <a:rPr lang="en-US" sz="1800" dirty="0"/>
              <a:t> indicates (</a:t>
            </a:r>
            <a:r>
              <a:rPr lang="en-US" sz="1800" i="1" dirty="0"/>
              <a:t>matrix) transpose</a:t>
            </a:r>
            <a:r>
              <a:rPr lang="en-US" sz="1800" dirty="0"/>
              <a:t> which gives the inverse rotation.  Subscripts </a:t>
            </a:r>
            <a:r>
              <a:rPr lang="en-US" sz="1800" i="1" dirty="0"/>
              <a:t>A</a:t>
            </a:r>
            <a:r>
              <a:rPr lang="en-US" sz="1800" dirty="0"/>
              <a:t> and </a:t>
            </a:r>
            <a:r>
              <a:rPr lang="en-US" sz="1800" i="1" dirty="0"/>
              <a:t>B </a:t>
            </a:r>
            <a:r>
              <a:rPr lang="en-US" sz="1800" dirty="0"/>
              <a:t>denote first and second component.  For this purpose, the order of the rotations does not matter (but it will matter when the rotation axis is important!).</a:t>
            </a:r>
          </a:p>
          <a:p>
            <a:pPr>
              <a:lnSpc>
                <a:spcPct val="90000"/>
              </a:lnSpc>
              <a:defRPr/>
            </a:pPr>
            <a:r>
              <a:rPr lang="en-US" sz="1800" dirty="0"/>
              <a:t>Note that including the symmetry operators allows points near the edges of orientation space to be close to each other, even though they may be at opposite edges of the space</a:t>
            </a:r>
            <a:r>
              <a:rPr lang="en-US" sz="1800" dirty="0" smtClean="0"/>
              <a:t>.</a:t>
            </a:r>
          </a:p>
          <a:p>
            <a:pPr>
              <a:lnSpc>
                <a:spcPct val="90000"/>
              </a:lnSpc>
              <a:defRPr/>
            </a:pPr>
            <a:r>
              <a:rPr lang="en-US" sz="1800" dirty="0" smtClean="0"/>
              <a:t>Including sample symmetry ensures that a given cell in orientation space is associated with the nearest of any variant of a given component.</a:t>
            </a:r>
            <a:endParaRPr lang="en-US" sz="1800" dirty="0"/>
          </a:p>
          <a:p>
            <a:pPr>
              <a:lnSpc>
                <a:spcPct val="90000"/>
              </a:lnSpc>
              <a:defRPr/>
            </a:pPr>
            <a:r>
              <a:rPr lang="en-US" sz="1800" dirty="0"/>
              <a:t>More details provided in later slides.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xfrm>
            <a:off x="7924800" y="6019800"/>
            <a:ext cx="533400" cy="457200"/>
          </a:xfrm>
          <a:noFill/>
        </p:spPr>
        <p:txBody>
          <a:bodyPr/>
          <a:lstStyle/>
          <a:p>
            <a:fld id="{E68991E0-7610-FC44-8A41-460E6F700CD6}" type="slidenum">
              <a:rPr lang="en-US" altLang="ja-JP" smtClean="0"/>
              <a:pPr/>
              <a:t>29</a:t>
            </a:fld>
            <a:endParaRPr lang="en-US" altLang="ja-JP" dirty="0" smtClean="0"/>
          </a:p>
        </p:txBody>
      </p:sp>
      <p:sp>
        <p:nvSpPr>
          <p:cNvPr id="40963" name="Rectangle 2"/>
          <p:cNvSpPr>
            <a:spLocks noGrp="1" noChangeArrowheads="1"/>
          </p:cNvSpPr>
          <p:nvPr>
            <p:ph type="title"/>
          </p:nvPr>
        </p:nvSpPr>
        <p:spPr>
          <a:xfrm>
            <a:off x="152400" y="457200"/>
            <a:ext cx="8915400" cy="1143000"/>
          </a:xfrm>
        </p:spPr>
        <p:txBody>
          <a:bodyPr/>
          <a:lstStyle/>
          <a:p>
            <a:r>
              <a:rPr lang="en-US" altLang="ja-JP" dirty="0"/>
              <a:t>Partitioning by </a:t>
            </a:r>
            <a:r>
              <a:rPr lang="en-US" altLang="ja-JP" dirty="0" smtClean="0"/>
              <a:t>Misorientation</a:t>
            </a:r>
            <a:endParaRPr lang="en-US" altLang="ja-JP" dirty="0"/>
          </a:p>
        </p:txBody>
      </p:sp>
      <p:sp>
        <p:nvSpPr>
          <p:cNvPr id="40964" name="Rectangle 3"/>
          <p:cNvSpPr>
            <a:spLocks noGrp="1" noChangeArrowheads="1"/>
          </p:cNvSpPr>
          <p:nvPr>
            <p:ph type="body" idx="1"/>
          </p:nvPr>
        </p:nvSpPr>
        <p:spPr/>
        <p:txBody>
          <a:bodyPr/>
          <a:lstStyle/>
          <a:p>
            <a:pPr>
              <a:lnSpc>
                <a:spcPct val="90000"/>
              </a:lnSpc>
            </a:pPr>
            <a:r>
              <a:rPr lang="en-US" altLang="ja-JP" sz="2400"/>
              <a:t>For each point (cell) in the orientation space, compute the misorientation of that point with every component of interest (including all 3 variants of that component within the space); this gives a list of, say, six misorientation values between the cell and each of the six components of interest.</a:t>
            </a:r>
          </a:p>
          <a:p>
            <a:pPr>
              <a:lnSpc>
                <a:spcPct val="90000"/>
              </a:lnSpc>
            </a:pPr>
            <a:r>
              <a:rPr lang="en-US" altLang="ja-JP" sz="2400"/>
              <a:t>Assign the point (cell) to the component with which it has the smallest misorientation, provided that it is less than the acceptance angle.</a:t>
            </a:r>
          </a:p>
          <a:p>
            <a:pPr>
              <a:lnSpc>
                <a:spcPct val="90000"/>
              </a:lnSpc>
            </a:pPr>
            <a:r>
              <a:rPr lang="en-US" altLang="ja-JP" sz="2400"/>
              <a:t>If a point (cell) does not belong to a particular component (because it is not close enough), label it as “other” or “random”.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p:spPr>
        <p:txBody>
          <a:bodyPr/>
          <a:lstStyle/>
          <a:p>
            <a:fld id="{A4D2098D-887A-1E47-BA09-D6DEAF7D78FB}" type="slidenum">
              <a:rPr lang="en-US" altLang="ja-JP" smtClean="0"/>
              <a:pPr/>
              <a:t>3</a:t>
            </a:fld>
            <a:endParaRPr lang="en-US" altLang="ja-JP" smtClean="0"/>
          </a:p>
        </p:txBody>
      </p:sp>
      <p:sp>
        <p:nvSpPr>
          <p:cNvPr id="16387" name="Rectangle 2"/>
          <p:cNvSpPr>
            <a:spLocks noGrp="1" noChangeArrowheads="1"/>
          </p:cNvSpPr>
          <p:nvPr>
            <p:ph type="title"/>
          </p:nvPr>
        </p:nvSpPr>
        <p:spPr>
          <a:xfrm>
            <a:off x="685800" y="0"/>
            <a:ext cx="7772400" cy="1143000"/>
          </a:xfrm>
        </p:spPr>
        <p:txBody>
          <a:bodyPr/>
          <a:lstStyle/>
          <a:p>
            <a:r>
              <a:rPr lang="en-US" altLang="ja-JP"/>
              <a:t>Notation</a:t>
            </a:r>
          </a:p>
        </p:txBody>
      </p:sp>
      <p:sp>
        <p:nvSpPr>
          <p:cNvPr id="16388" name="Rectangle 3"/>
          <p:cNvSpPr>
            <a:spLocks noGrp="1" noChangeArrowheads="1"/>
          </p:cNvSpPr>
          <p:nvPr>
            <p:ph type="body" sz="half" idx="1"/>
          </p:nvPr>
        </p:nvSpPr>
        <p:spPr>
          <a:xfrm>
            <a:off x="609600" y="1143000"/>
            <a:ext cx="8001000" cy="5486400"/>
          </a:xfrm>
        </p:spPr>
        <p:txBody>
          <a:bodyPr/>
          <a:lstStyle/>
          <a:p>
            <a:pPr>
              <a:lnSpc>
                <a:spcPct val="90000"/>
              </a:lnSpc>
              <a:buFontTx/>
              <a:buNone/>
            </a:pPr>
            <a:r>
              <a:rPr lang="en-US" altLang="ja-JP" sz="2400" dirty="0">
                <a:latin typeface="Times New Roman" charset="0"/>
              </a:rPr>
              <a:t> </a:t>
            </a:r>
            <a:r>
              <a:rPr lang="en-US" altLang="ja-JP" sz="2400" i="1" dirty="0">
                <a:latin typeface="Times New Roman" charset="0"/>
              </a:rPr>
              <a:t>g</a:t>
            </a:r>
            <a:r>
              <a:rPr lang="en-US" altLang="ja-JP" sz="2400" dirty="0">
                <a:latin typeface="Times New Roman" charset="0"/>
              </a:rPr>
              <a:t> -  orientation</a:t>
            </a:r>
          </a:p>
          <a:p>
            <a:pPr>
              <a:lnSpc>
                <a:spcPct val="90000"/>
              </a:lnSpc>
              <a:buFontTx/>
              <a:buNone/>
            </a:pPr>
            <a:r>
              <a:rPr lang="en-US" altLang="ja-JP" sz="2400" dirty="0">
                <a:latin typeface="Times New Roman" charset="0"/>
              </a:rPr>
              <a:t> </a:t>
            </a:r>
            <a:r>
              <a:rPr lang="en-US" altLang="ja-JP" sz="2400" i="1" dirty="0">
                <a:latin typeface="Times New Roman" charset="0"/>
              </a:rPr>
              <a:t>f(g)</a:t>
            </a:r>
            <a:r>
              <a:rPr lang="en-US" altLang="ja-JP" sz="2400" dirty="0">
                <a:latin typeface="Times New Roman" charset="0"/>
              </a:rPr>
              <a:t> - orientation distribution</a:t>
            </a:r>
          </a:p>
          <a:p>
            <a:pPr>
              <a:lnSpc>
                <a:spcPct val="90000"/>
              </a:lnSpc>
              <a:buFontTx/>
              <a:buNone/>
            </a:pPr>
            <a:r>
              <a:rPr lang="en-US" altLang="ja-JP" sz="2400" dirty="0">
                <a:latin typeface="Times New Roman" charset="0"/>
              </a:rPr>
              <a:t> </a:t>
            </a:r>
            <a:r>
              <a:rPr lang="en-US" altLang="ja-JP" sz="2400" i="1" dirty="0">
                <a:latin typeface="Times New Roman" charset="0"/>
              </a:rPr>
              <a:t>O</a:t>
            </a:r>
            <a:r>
              <a:rPr lang="en-US" altLang="ja-JP" sz="2400" dirty="0">
                <a:latin typeface="Times New Roman" charset="0"/>
              </a:rPr>
              <a:t>   - symmetry operator</a:t>
            </a:r>
          </a:p>
          <a:p>
            <a:pPr>
              <a:lnSpc>
                <a:spcPct val="90000"/>
              </a:lnSpc>
              <a:buFontTx/>
              <a:buNone/>
            </a:pPr>
            <a:r>
              <a:rPr lang="en-US" altLang="ja-JP" sz="2400" dirty="0">
                <a:latin typeface="Times New Roman" charset="0"/>
              </a:rPr>
              <a:t> </a:t>
            </a:r>
            <a:r>
              <a:rPr lang="en-US" altLang="ja-JP" sz="2400" i="1" dirty="0">
                <a:latin typeface="Times New Roman" charset="0"/>
              </a:rPr>
              <a:t>O</a:t>
            </a:r>
            <a:r>
              <a:rPr lang="en-US" altLang="ja-JP" sz="2400" baseline="-25000" dirty="0">
                <a:latin typeface="Times New Roman" charset="0"/>
              </a:rPr>
              <a:t>432 </a:t>
            </a:r>
            <a:r>
              <a:rPr lang="en-US" altLang="ja-JP" sz="2400" dirty="0">
                <a:latin typeface="Times New Roman" charset="0"/>
              </a:rPr>
              <a:t>- 432 point group</a:t>
            </a:r>
          </a:p>
          <a:p>
            <a:pPr>
              <a:lnSpc>
                <a:spcPct val="90000"/>
              </a:lnSpc>
              <a:buFontTx/>
              <a:buNone/>
            </a:pPr>
            <a:r>
              <a:rPr lang="en-US" altLang="ja-JP" sz="2400" dirty="0">
                <a:latin typeface="Times New Roman" charset="0"/>
              </a:rPr>
              <a:t> </a:t>
            </a:r>
            <a:r>
              <a:rPr lang="en-US" altLang="ja-JP" sz="2400" i="1" dirty="0">
                <a:latin typeface="Times New Roman" charset="0"/>
              </a:rPr>
              <a:t>O</a:t>
            </a:r>
            <a:r>
              <a:rPr lang="en-US" altLang="ja-JP" sz="2400" baseline="-25000" dirty="0">
                <a:latin typeface="Times New Roman" charset="0"/>
              </a:rPr>
              <a:t>C </a:t>
            </a:r>
            <a:r>
              <a:rPr lang="en-US" altLang="ja-JP" sz="2400" dirty="0">
                <a:latin typeface="Times New Roman" charset="0"/>
              </a:rPr>
              <a:t>- crystal symmetry operator</a:t>
            </a:r>
          </a:p>
          <a:p>
            <a:pPr>
              <a:lnSpc>
                <a:spcPct val="90000"/>
              </a:lnSpc>
              <a:buFontTx/>
              <a:buNone/>
            </a:pPr>
            <a:r>
              <a:rPr lang="en-US" altLang="ja-JP" sz="2400" dirty="0">
                <a:latin typeface="Times New Roman" charset="0"/>
              </a:rPr>
              <a:t> </a:t>
            </a:r>
            <a:r>
              <a:rPr lang="en-US" altLang="ja-JP" sz="2400" i="1" dirty="0">
                <a:latin typeface="Times New Roman" charset="0"/>
              </a:rPr>
              <a:t>O</a:t>
            </a:r>
            <a:r>
              <a:rPr lang="en-US" altLang="ja-JP" sz="2400" baseline="-25000" dirty="0">
                <a:latin typeface="Times New Roman" charset="0"/>
              </a:rPr>
              <a:t>S </a:t>
            </a:r>
            <a:r>
              <a:rPr lang="en-US" altLang="ja-JP" sz="2400" dirty="0">
                <a:latin typeface="Times New Roman" charset="0"/>
              </a:rPr>
              <a:t>- sample symmetry operator</a:t>
            </a:r>
          </a:p>
          <a:p>
            <a:pPr>
              <a:lnSpc>
                <a:spcPct val="90000"/>
              </a:lnSpc>
              <a:buFontTx/>
              <a:buNone/>
            </a:pPr>
            <a:r>
              <a:rPr lang="en-US" altLang="ja-JP" sz="2400" dirty="0">
                <a:latin typeface="Times New Roman" charset="0"/>
              </a:rPr>
              <a:t> </a:t>
            </a:r>
            <a:r>
              <a:rPr lang="en-US" altLang="ja-JP" sz="2400" dirty="0" err="1">
                <a:latin typeface="Times New Roman" charset="0"/>
              </a:rPr>
              <a:t>tr</a:t>
            </a:r>
            <a:r>
              <a:rPr lang="en-US" altLang="ja-JP" sz="2400" dirty="0">
                <a:latin typeface="Times New Roman" charset="0"/>
              </a:rPr>
              <a:t>  - trace of a matrix</a:t>
            </a:r>
          </a:p>
          <a:p>
            <a:pPr>
              <a:lnSpc>
                <a:spcPct val="90000"/>
              </a:lnSpc>
              <a:buFontTx/>
              <a:buNone/>
            </a:pPr>
            <a:r>
              <a:rPr lang="en-US" altLang="ja-JP" sz="2400" dirty="0">
                <a:latin typeface="Times New Roman" charset="0"/>
              </a:rPr>
              <a:t> ∆</a:t>
            </a:r>
            <a:r>
              <a:rPr lang="en-US" altLang="ja-JP" sz="2400" i="1" dirty="0">
                <a:latin typeface="Times New Roman" charset="0"/>
              </a:rPr>
              <a:t>g</a:t>
            </a:r>
            <a:r>
              <a:rPr lang="en-US" altLang="ja-JP" sz="2400" dirty="0">
                <a:latin typeface="Times New Roman" charset="0"/>
              </a:rPr>
              <a:t> - misorientation</a:t>
            </a:r>
          </a:p>
          <a:p>
            <a:pPr>
              <a:lnSpc>
                <a:spcPct val="90000"/>
              </a:lnSpc>
              <a:buFontTx/>
              <a:buNone/>
            </a:pPr>
            <a:r>
              <a:rPr lang="en-US" altLang="ja-JP" sz="2400" dirty="0">
                <a:latin typeface="Times New Roman" charset="0"/>
              </a:rPr>
              <a:t> </a:t>
            </a:r>
            <a:r>
              <a:rPr lang="en-US" altLang="ja-JP" sz="2400" i="1" dirty="0" err="1">
                <a:latin typeface="Times New Roman" charset="0"/>
              </a:rPr>
              <a:t>V</a:t>
            </a:r>
            <a:r>
              <a:rPr lang="en-US" altLang="ja-JP" sz="2400" baseline="-25000" dirty="0" err="1">
                <a:latin typeface="Times New Roman" charset="0"/>
              </a:rPr>
              <a:t>f</a:t>
            </a:r>
            <a:r>
              <a:rPr lang="en-US" altLang="ja-JP" sz="2400" baseline="-25000" dirty="0">
                <a:latin typeface="Times New Roman" charset="0"/>
              </a:rPr>
              <a:t> </a:t>
            </a:r>
            <a:r>
              <a:rPr lang="en-US" altLang="ja-JP" sz="2400" dirty="0">
                <a:latin typeface="Times New Roman" charset="0"/>
              </a:rPr>
              <a:t>– physical volume fraction of grain, material, orientation</a:t>
            </a:r>
          </a:p>
          <a:p>
            <a:pPr>
              <a:lnSpc>
                <a:spcPct val="90000"/>
              </a:lnSpc>
              <a:buFontTx/>
              <a:buNone/>
            </a:pPr>
            <a:r>
              <a:rPr lang="en-US" altLang="ja-JP" sz="2400" dirty="0">
                <a:latin typeface="Times New Roman" charset="0"/>
              </a:rPr>
              <a:t> </a:t>
            </a:r>
            <a:r>
              <a:rPr lang="en-US" altLang="ja-JP" sz="2400" i="1" dirty="0">
                <a:latin typeface="Symbol" charset="2"/>
                <a:sym typeface="Symbol" charset="2"/>
              </a:rPr>
              <a:t></a:t>
            </a:r>
            <a:r>
              <a:rPr lang="en-US" altLang="ja-JP" sz="2400" i="1" baseline="-25000" dirty="0">
                <a:latin typeface="Symbol" charset="2"/>
                <a:sym typeface="Symbol" charset="2"/>
              </a:rPr>
              <a:t></a:t>
            </a:r>
            <a:r>
              <a:rPr lang="en-US" altLang="ja-JP" sz="2400" i="1" dirty="0">
                <a:latin typeface="Symbol" charset="2"/>
                <a:sym typeface="Symbol" charset="2"/>
              </a:rPr>
              <a:t>  </a:t>
            </a:r>
            <a:r>
              <a:rPr lang="en-US" altLang="ja-JP" sz="2400" i="1" baseline="-25000" dirty="0">
                <a:latin typeface="Symbol" charset="2"/>
                <a:sym typeface="Symbol" charset="2"/>
              </a:rPr>
              <a:t></a:t>
            </a:r>
            <a:r>
              <a:rPr lang="en-US" altLang="ja-JP" sz="2400" dirty="0">
                <a:latin typeface="Times New Roman" charset="0"/>
              </a:rPr>
              <a:t> - Euler angles</a:t>
            </a:r>
          </a:p>
          <a:p>
            <a:pPr>
              <a:lnSpc>
                <a:spcPct val="90000"/>
              </a:lnSpc>
              <a:buFontTx/>
              <a:buNone/>
            </a:pPr>
            <a:r>
              <a:rPr lang="en-US" altLang="ja-JP" sz="2400" dirty="0">
                <a:latin typeface="Times New Roman" charset="0"/>
              </a:rPr>
              <a:t> </a:t>
            </a:r>
            <a:r>
              <a:rPr lang="en-US" altLang="ja-JP" sz="2400" i="1" dirty="0">
                <a:solidFill>
                  <a:srgbClr val="0000FF"/>
                </a:solidFill>
                <a:latin typeface="Symbol" charset="2"/>
                <a:sym typeface="Symbol" charset="2"/>
              </a:rPr>
              <a:t></a:t>
            </a:r>
            <a:r>
              <a:rPr lang="en-US" altLang="ja-JP" sz="2400" i="1" dirty="0">
                <a:latin typeface="Symbol" charset="2"/>
                <a:sym typeface="Symbol" charset="2"/>
              </a:rPr>
              <a:t> </a:t>
            </a:r>
            <a:r>
              <a:rPr lang="en-US" altLang="ja-JP" sz="2400" dirty="0">
                <a:solidFill>
                  <a:srgbClr val="FF6600"/>
                </a:solidFill>
                <a:latin typeface="Times New Roman" charset="0"/>
              </a:rPr>
              <a:t>∆</a:t>
            </a:r>
            <a:r>
              <a:rPr lang="en-US" altLang="ja-JP" sz="2400" i="1" dirty="0">
                <a:solidFill>
                  <a:srgbClr val="FF6600"/>
                </a:solidFill>
                <a:latin typeface="Symbol" charset="2"/>
                <a:sym typeface="Symbol" charset="2"/>
              </a:rPr>
              <a:t></a:t>
            </a:r>
            <a:r>
              <a:rPr lang="en-US" altLang="ja-JP" sz="2400" dirty="0">
                <a:latin typeface="Times New Roman" charset="0"/>
              </a:rPr>
              <a:t> - Volume of orientation space, increment of </a:t>
            </a:r>
            <a:r>
              <a:rPr lang="en-US" altLang="ja-JP" sz="2400" dirty="0" smtClean="0">
                <a:latin typeface="Times New Roman" charset="0"/>
              </a:rPr>
              <a:t>volume</a:t>
            </a:r>
          </a:p>
          <a:p>
            <a:pPr>
              <a:lnSpc>
                <a:spcPct val="90000"/>
              </a:lnSpc>
              <a:buFontTx/>
              <a:buNone/>
            </a:pPr>
            <a:r>
              <a:rPr lang="en-US" altLang="ja-JP" sz="2400" dirty="0" err="1" smtClean="0">
                <a:solidFill>
                  <a:srgbClr val="0000FF"/>
                </a:solidFill>
                <a:latin typeface="Times New Roman" charset="0"/>
              </a:rPr>
              <a:t>popLA</a:t>
            </a:r>
            <a:r>
              <a:rPr lang="en-US" altLang="ja-JP" sz="2400" dirty="0" smtClean="0">
                <a:latin typeface="Times New Roman" charset="0"/>
              </a:rPr>
              <a:t> – </a:t>
            </a:r>
            <a:r>
              <a:rPr lang="en-US" altLang="ja-JP" sz="2400" dirty="0" smtClean="0">
                <a:solidFill>
                  <a:srgbClr val="0000FF"/>
                </a:solidFill>
                <a:latin typeface="Times New Roman" charset="0"/>
              </a:rPr>
              <a:t>p</a:t>
            </a:r>
            <a:r>
              <a:rPr lang="en-US" altLang="ja-JP" sz="2400" dirty="0" smtClean="0">
                <a:latin typeface="Times New Roman" charset="0"/>
              </a:rPr>
              <a:t>referred </a:t>
            </a:r>
            <a:r>
              <a:rPr lang="en-US" altLang="ja-JP" sz="2400" dirty="0" smtClean="0">
                <a:solidFill>
                  <a:srgbClr val="0000FF"/>
                </a:solidFill>
                <a:latin typeface="Times New Roman" charset="0"/>
              </a:rPr>
              <a:t>o</a:t>
            </a:r>
            <a:r>
              <a:rPr lang="en-US" altLang="ja-JP" sz="2400" dirty="0" smtClean="0">
                <a:latin typeface="Times New Roman" charset="0"/>
              </a:rPr>
              <a:t>rientation </a:t>
            </a:r>
            <a:r>
              <a:rPr lang="en-US" altLang="ja-JP" sz="2400" dirty="0" smtClean="0">
                <a:solidFill>
                  <a:srgbClr val="0000FF"/>
                </a:solidFill>
                <a:latin typeface="Times New Roman" charset="0"/>
              </a:rPr>
              <a:t>p</a:t>
            </a:r>
            <a:r>
              <a:rPr lang="en-US" altLang="ja-JP" sz="2400" dirty="0" smtClean="0">
                <a:latin typeface="Times New Roman" charset="0"/>
              </a:rPr>
              <a:t>ackage </a:t>
            </a:r>
            <a:r>
              <a:rPr lang="en-US" altLang="ja-JP" sz="2400" dirty="0" smtClean="0">
                <a:solidFill>
                  <a:srgbClr val="0000FF"/>
                </a:solidFill>
                <a:latin typeface="Times New Roman" charset="0"/>
              </a:rPr>
              <a:t>L</a:t>
            </a:r>
            <a:r>
              <a:rPr lang="en-US" altLang="ja-JP" sz="2400" dirty="0" smtClean="0">
                <a:latin typeface="Times New Roman" charset="0"/>
              </a:rPr>
              <a:t>os </a:t>
            </a:r>
            <a:r>
              <a:rPr lang="en-US" altLang="ja-JP" sz="2400" dirty="0" smtClean="0">
                <a:solidFill>
                  <a:srgbClr val="0000FF"/>
                </a:solidFill>
                <a:latin typeface="Times New Roman" charset="0"/>
              </a:rPr>
              <a:t>A</a:t>
            </a:r>
            <a:r>
              <a:rPr lang="en-US" altLang="ja-JP" sz="2400" dirty="0" smtClean="0">
                <a:latin typeface="Times New Roman" charset="0"/>
              </a:rPr>
              <a:t>lamos, a software package written in the early 1990s to analyze texture data, based on the DOS operating system.</a:t>
            </a:r>
            <a:endParaRPr lang="en-US" altLang="ja-JP" sz="2400" dirty="0">
              <a:latin typeface="Times New Roman" charset="0"/>
            </a:endParaRPr>
          </a:p>
          <a:p>
            <a:pPr>
              <a:lnSpc>
                <a:spcPct val="90000"/>
              </a:lnSpc>
              <a:buFontTx/>
              <a:buNone/>
            </a:pPr>
            <a:endParaRPr lang="ja-JP" altLang="en-US" sz="2400" dirty="0">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noFill/>
        </p:spPr>
        <p:txBody>
          <a:bodyPr/>
          <a:lstStyle/>
          <a:p>
            <a:fld id="{12BA2290-9762-074B-9BEA-319D3B5EF8B6}" type="slidenum">
              <a:rPr lang="en-US" altLang="ja-JP" smtClean="0"/>
              <a:pPr/>
              <a:t>30</a:t>
            </a:fld>
            <a:endParaRPr lang="en-US" altLang="ja-JP" smtClean="0"/>
          </a:p>
        </p:txBody>
      </p:sp>
      <p:sp>
        <p:nvSpPr>
          <p:cNvPr id="41987" name="Rectangle 2"/>
          <p:cNvSpPr>
            <a:spLocks noGrp="1" noChangeArrowheads="1"/>
          </p:cNvSpPr>
          <p:nvPr>
            <p:ph type="title"/>
          </p:nvPr>
        </p:nvSpPr>
        <p:spPr>
          <a:xfrm>
            <a:off x="609600" y="304800"/>
            <a:ext cx="7772400" cy="1143000"/>
          </a:xfrm>
        </p:spPr>
        <p:txBody>
          <a:bodyPr/>
          <a:lstStyle/>
          <a:p>
            <a:r>
              <a:rPr lang="en-US" altLang="ja-JP"/>
              <a:t>Partition Map, COD, </a:t>
            </a:r>
            <a:r>
              <a:rPr lang="en-US" altLang="ja-JP">
                <a:latin typeface="Symbol" charset="2"/>
              </a:rPr>
              <a:t>f</a:t>
            </a:r>
            <a:r>
              <a:rPr lang="en-US" altLang="ja-JP" baseline="-25000"/>
              <a:t>2</a:t>
            </a:r>
            <a:r>
              <a:rPr lang="en-US" altLang="ja-JP"/>
              <a:t> = 0°</a:t>
            </a:r>
          </a:p>
        </p:txBody>
      </p:sp>
      <p:sp>
        <p:nvSpPr>
          <p:cNvPr id="41988" name="Text Box 3"/>
          <p:cNvSpPr txBox="1">
            <a:spLocks noChangeArrowheads="1"/>
          </p:cNvSpPr>
          <p:nvPr/>
        </p:nvSpPr>
        <p:spPr bwMode="auto">
          <a:xfrm>
            <a:off x="381000" y="1524000"/>
            <a:ext cx="8505825" cy="4984750"/>
          </a:xfrm>
          <a:prstGeom prst="rect">
            <a:avLst/>
          </a:prstGeom>
          <a:noFill/>
          <a:ln w="9525">
            <a:noFill/>
            <a:miter lim="800000"/>
            <a:headEnd/>
            <a:tailEnd/>
          </a:ln>
        </p:spPr>
        <p:txBody>
          <a:bodyPr wrap="none">
            <a:prstTxWarp prst="textNoShape">
              <a:avLst/>
            </a:prstTxWarp>
            <a:spAutoFit/>
          </a:bodyPr>
          <a:lstStyle/>
          <a:p>
            <a:r>
              <a:rPr lang="en-US" altLang="ja-JP" sz="1400">
                <a:latin typeface="Courier New" charset="0"/>
              </a:rPr>
              <a:t> Acceptance angle (degrees) =   15.</a:t>
            </a:r>
          </a:p>
          <a:p>
            <a:r>
              <a:rPr lang="en-US" altLang="ja-JP" sz="1400">
                <a:latin typeface="Courier New" charset="0"/>
              </a:rPr>
              <a:t>AL       3/08/02           99 WIMV iter: 1.2%,Fon=  0 20-MAY-** strength= 3.88</a:t>
            </a:r>
          </a:p>
          <a:p>
            <a:r>
              <a:rPr lang="en-US" altLang="ja-JP" sz="1400">
                <a:latin typeface="Courier New" charset="0"/>
              </a:rPr>
              <a:t> CODB  5.0 90.0  5.0 90.0 1 1 1 2 3    0 6859Phi2=  0.0</a:t>
            </a:r>
          </a:p>
          <a:p>
            <a:r>
              <a:rPr lang="en-US" altLang="ja-JP" sz="1400">
                <a:latin typeface="Courier New" charset="0"/>
              </a:rPr>
              <a:t>    1   1   1   4   4   4   4   0   0   0   0   0   4   4   4   4   1   1   1</a:t>
            </a:r>
          </a:p>
          <a:p>
            <a:r>
              <a:rPr lang="en-US" altLang="ja-JP" sz="1400">
                <a:latin typeface="Courier New" charset="0"/>
              </a:rPr>
              <a:t>    1   1   1   4   4   4   4   0   0   0   0   0   4   4   4   4   1   1   1</a:t>
            </a:r>
          </a:p>
          <a:p>
            <a:r>
              <a:rPr lang="en-US" altLang="ja-JP" sz="1400">
                <a:latin typeface="Courier New" charset="0"/>
              </a:rPr>
              <a:t>    2   2   2   4   4   4   4   0   0   0   0   0   4   4   4   4   5   5   5</a:t>
            </a:r>
          </a:p>
          <a:p>
            <a:r>
              <a:rPr lang="en-US" altLang="ja-JP" sz="1400">
                <a:latin typeface="Courier New" charset="0"/>
              </a:rPr>
              <a:t>    2   2   2   2   4   0   0   0   0   0   0   0   0   0   0   0   5   5   5</a:t>
            </a:r>
          </a:p>
          <a:p>
            <a:r>
              <a:rPr lang="en-US" altLang="ja-JP" sz="1400">
                <a:latin typeface="Courier New" charset="0"/>
              </a:rPr>
              <a:t>    2   2   2   0   0   0   0   0   0   0   0   0   0   0   0   0   5   5   5</a:t>
            </a:r>
          </a:p>
          <a:p>
            <a:r>
              <a:rPr lang="en-US" altLang="ja-JP" sz="1400">
                <a:latin typeface="Courier New" charset="0"/>
              </a:rPr>
              <a:t>    2   2   2   0   0   0   9   9   9   0   0   0   0   0   0   0   0   0   0</a:t>
            </a:r>
          </a:p>
          <a:p>
            <a:r>
              <a:rPr lang="en-US" altLang="ja-JP" sz="1400">
                <a:latin typeface="Courier New" charset="0"/>
              </a:rPr>
              <a:t>    3   3   3   7   0   9   9   9   9   9   0   0   0   0   0   0   0   0   0</a:t>
            </a:r>
          </a:p>
          <a:p>
            <a:r>
              <a:rPr lang="en-US" altLang="ja-JP" sz="1400">
                <a:latin typeface="Courier New" charset="0"/>
              </a:rPr>
              <a:t>    3   3   3   7   7   9   9   9   9   9   0   0   0   0   0   0   0   0   0</a:t>
            </a:r>
          </a:p>
          <a:p>
            <a:r>
              <a:rPr lang="en-US" altLang="ja-JP" sz="1400">
                <a:latin typeface="Courier New" charset="0"/>
              </a:rPr>
              <a:t>    3   3   7   7   7   7   8   8   8   8   0   0   0   0   0   0   0   0   0</a:t>
            </a:r>
          </a:p>
          <a:p>
            <a:r>
              <a:rPr lang="en-US" altLang="ja-JP" sz="1400">
                <a:latin typeface="Courier New" charset="0"/>
              </a:rPr>
              <a:t>    3   7   7   7   7   7   8   8   8   8   0   0   0   0   0   0   0   0   0</a:t>
            </a:r>
          </a:p>
          <a:p>
            <a:r>
              <a:rPr lang="en-US" altLang="ja-JP" sz="1400">
                <a:latin typeface="Courier New" charset="0"/>
              </a:rPr>
              <a:t>    3   3   7   7   7   7   8   8   8   8   0   0   0   0   0   0   0   0   0</a:t>
            </a:r>
          </a:p>
          <a:p>
            <a:r>
              <a:rPr lang="en-US" altLang="ja-JP" sz="1400">
                <a:latin typeface="Courier New" charset="0"/>
              </a:rPr>
              <a:t>    3   3   3   7   7   9   9   9   9   9   0   0   0   0   0   0   0   0   0</a:t>
            </a:r>
          </a:p>
          <a:p>
            <a:r>
              <a:rPr lang="en-US" altLang="ja-JP" sz="1400">
                <a:latin typeface="Courier New" charset="0"/>
              </a:rPr>
              <a:t>    3   3   3   7   0   9   9   9   9   9   0   0   0   0   0   0   0   0   0</a:t>
            </a:r>
          </a:p>
          <a:p>
            <a:r>
              <a:rPr lang="en-US" altLang="ja-JP" sz="1400">
                <a:latin typeface="Courier New" charset="0"/>
              </a:rPr>
              <a:t>    2   2   2   0   0   0   9   9   9   0   0   0   0   0   0   0   0   0   5</a:t>
            </a:r>
          </a:p>
          <a:p>
            <a:r>
              <a:rPr lang="en-US" altLang="ja-JP" sz="1400">
                <a:latin typeface="Courier New" charset="0"/>
              </a:rPr>
              <a:t>    2   2   2   0   0   0   0   0   0   0   0   0   0   0   0   0   5   5   5</a:t>
            </a:r>
          </a:p>
          <a:p>
            <a:r>
              <a:rPr lang="en-US" altLang="ja-JP" sz="1400">
                <a:latin typeface="Courier New" charset="0"/>
              </a:rPr>
              <a:t>    2   2   2   0   4   0   0   0   0   0   0   0   0   0   0   0   5   5   5</a:t>
            </a:r>
          </a:p>
          <a:p>
            <a:r>
              <a:rPr lang="en-US" altLang="ja-JP" sz="1400">
                <a:latin typeface="Courier New" charset="0"/>
              </a:rPr>
              <a:t>    2   2   2   4   4   4   4   0   0   0   0   0   4   4   4   4   5   5   5</a:t>
            </a:r>
          </a:p>
          <a:p>
            <a:r>
              <a:rPr lang="en-US" altLang="ja-JP" sz="1400">
                <a:latin typeface="Courier New" charset="0"/>
              </a:rPr>
              <a:t>    1   1   1   4   4   4   4   0   0   0   0   0   4   4   4   4   1   1   1</a:t>
            </a:r>
          </a:p>
          <a:p>
            <a:r>
              <a:rPr lang="en-US" altLang="ja-JP" sz="1400">
                <a:latin typeface="Courier New" charset="0"/>
              </a:rPr>
              <a:t>    1   1   1   4   4   4   4   0   0   0   0   0   4   4   4   4   1   1   1</a:t>
            </a:r>
          </a:p>
          <a:p>
            <a:endParaRPr lang="en-US" altLang="ja-JP" sz="1400">
              <a:latin typeface="Courier New" charset="0"/>
            </a:endParaRPr>
          </a:p>
        </p:txBody>
      </p:sp>
      <p:sp>
        <p:nvSpPr>
          <p:cNvPr id="41989" name="Freeform 4"/>
          <p:cNvSpPr>
            <a:spLocks/>
          </p:cNvSpPr>
          <p:nvPr/>
        </p:nvSpPr>
        <p:spPr bwMode="auto">
          <a:xfrm>
            <a:off x="685800" y="2209800"/>
            <a:ext cx="1447800" cy="469900"/>
          </a:xfrm>
          <a:custGeom>
            <a:avLst/>
            <a:gdLst>
              <a:gd name="T0" fmla="*/ 2147483647 w 912"/>
              <a:gd name="T1" fmla="*/ 0 h 296"/>
              <a:gd name="T2" fmla="*/ 2147483647 w 912"/>
              <a:gd name="T3" fmla="*/ 2147483647 h 296"/>
              <a:gd name="T4" fmla="*/ 2147483647 w 912"/>
              <a:gd name="T5" fmla="*/ 2147483647 h 296"/>
              <a:gd name="T6" fmla="*/ 2147483647 w 912"/>
              <a:gd name="T7" fmla="*/ 2147483647 h 296"/>
              <a:gd name="T8" fmla="*/ 2147483647 w 912"/>
              <a:gd name="T9" fmla="*/ 2147483647 h 296"/>
              <a:gd name="T10" fmla="*/ 0 w 912"/>
              <a:gd name="T11" fmla="*/ 2147483647 h 296"/>
              <a:gd name="T12" fmla="*/ 0 60000 65536"/>
              <a:gd name="T13" fmla="*/ 0 60000 65536"/>
              <a:gd name="T14" fmla="*/ 0 60000 65536"/>
              <a:gd name="T15" fmla="*/ 0 60000 65536"/>
              <a:gd name="T16" fmla="*/ 0 60000 65536"/>
              <a:gd name="T17" fmla="*/ 0 60000 65536"/>
              <a:gd name="T18" fmla="*/ 0 w 912"/>
              <a:gd name="T19" fmla="*/ 0 h 296"/>
              <a:gd name="T20" fmla="*/ 912 w 912"/>
              <a:gd name="T21" fmla="*/ 296 h 296"/>
            </a:gdLst>
            <a:ahLst/>
            <a:cxnLst>
              <a:cxn ang="T12">
                <a:pos x="T0" y="T1"/>
              </a:cxn>
              <a:cxn ang="T13">
                <a:pos x="T2" y="T3"/>
              </a:cxn>
              <a:cxn ang="T14">
                <a:pos x="T4" y="T5"/>
              </a:cxn>
              <a:cxn ang="T15">
                <a:pos x="T6" y="T7"/>
              </a:cxn>
              <a:cxn ang="T16">
                <a:pos x="T8" y="T9"/>
              </a:cxn>
              <a:cxn ang="T17">
                <a:pos x="T10" y="T11"/>
              </a:cxn>
            </a:cxnLst>
            <a:rect l="T18" t="T19" r="T20" b="T21"/>
            <a:pathLst>
              <a:path w="912" h="296">
                <a:moveTo>
                  <a:pt x="912" y="0"/>
                </a:moveTo>
                <a:cubicBezTo>
                  <a:pt x="904" y="72"/>
                  <a:pt x="896" y="144"/>
                  <a:pt x="864" y="192"/>
                </a:cubicBezTo>
                <a:cubicBezTo>
                  <a:pt x="832" y="240"/>
                  <a:pt x="784" y="280"/>
                  <a:pt x="720" y="288"/>
                </a:cubicBezTo>
                <a:cubicBezTo>
                  <a:pt x="656" y="296"/>
                  <a:pt x="560" y="240"/>
                  <a:pt x="480" y="240"/>
                </a:cubicBezTo>
                <a:cubicBezTo>
                  <a:pt x="400" y="240"/>
                  <a:pt x="320" y="288"/>
                  <a:pt x="240" y="288"/>
                </a:cubicBezTo>
                <a:cubicBezTo>
                  <a:pt x="160" y="288"/>
                  <a:pt x="80" y="264"/>
                  <a:pt x="0" y="240"/>
                </a:cubicBezTo>
              </a:path>
            </a:pathLst>
          </a:custGeom>
          <a:noFill/>
          <a:ln w="57150">
            <a:solidFill>
              <a:srgbClr val="FF0000"/>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1990" name="Freeform 5"/>
          <p:cNvSpPr>
            <a:spLocks/>
          </p:cNvSpPr>
          <p:nvPr/>
        </p:nvSpPr>
        <p:spPr bwMode="auto">
          <a:xfrm>
            <a:off x="7518400" y="2133600"/>
            <a:ext cx="1397000" cy="533400"/>
          </a:xfrm>
          <a:custGeom>
            <a:avLst/>
            <a:gdLst>
              <a:gd name="T0" fmla="*/ 2147483647 w 880"/>
              <a:gd name="T1" fmla="*/ 0 h 336"/>
              <a:gd name="T2" fmla="*/ 2147483647 w 880"/>
              <a:gd name="T3" fmla="*/ 2147483647 h 336"/>
              <a:gd name="T4" fmla="*/ 2147483647 w 880"/>
              <a:gd name="T5" fmla="*/ 2147483647 h 336"/>
              <a:gd name="T6" fmla="*/ 2147483647 w 880"/>
              <a:gd name="T7" fmla="*/ 2147483647 h 336"/>
              <a:gd name="T8" fmla="*/ 2147483647 w 880"/>
              <a:gd name="T9" fmla="*/ 2147483647 h 336"/>
              <a:gd name="T10" fmla="*/ 2147483647 w 880"/>
              <a:gd name="T11" fmla="*/ 2147483647 h 336"/>
              <a:gd name="T12" fmla="*/ 0 60000 65536"/>
              <a:gd name="T13" fmla="*/ 0 60000 65536"/>
              <a:gd name="T14" fmla="*/ 0 60000 65536"/>
              <a:gd name="T15" fmla="*/ 0 60000 65536"/>
              <a:gd name="T16" fmla="*/ 0 60000 65536"/>
              <a:gd name="T17" fmla="*/ 0 60000 65536"/>
              <a:gd name="T18" fmla="*/ 0 w 880"/>
              <a:gd name="T19" fmla="*/ 0 h 336"/>
              <a:gd name="T20" fmla="*/ 880 w 880"/>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880" h="336">
                <a:moveTo>
                  <a:pt x="16" y="0"/>
                </a:moveTo>
                <a:cubicBezTo>
                  <a:pt x="8" y="72"/>
                  <a:pt x="0" y="144"/>
                  <a:pt x="16" y="192"/>
                </a:cubicBezTo>
                <a:cubicBezTo>
                  <a:pt x="32" y="240"/>
                  <a:pt x="64" y="264"/>
                  <a:pt x="112" y="288"/>
                </a:cubicBezTo>
                <a:cubicBezTo>
                  <a:pt x="160" y="312"/>
                  <a:pt x="240" y="336"/>
                  <a:pt x="304" y="336"/>
                </a:cubicBezTo>
                <a:cubicBezTo>
                  <a:pt x="368" y="336"/>
                  <a:pt x="400" y="288"/>
                  <a:pt x="496" y="288"/>
                </a:cubicBezTo>
                <a:cubicBezTo>
                  <a:pt x="592" y="288"/>
                  <a:pt x="736" y="312"/>
                  <a:pt x="880" y="336"/>
                </a:cubicBezTo>
              </a:path>
            </a:pathLst>
          </a:custGeom>
          <a:noFill/>
          <a:ln w="57150">
            <a:solidFill>
              <a:srgbClr val="FF0000"/>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1991" name="Freeform 6"/>
          <p:cNvSpPr>
            <a:spLocks/>
          </p:cNvSpPr>
          <p:nvPr/>
        </p:nvSpPr>
        <p:spPr bwMode="auto">
          <a:xfrm flipV="1">
            <a:off x="7543800" y="5772150"/>
            <a:ext cx="1397000" cy="533400"/>
          </a:xfrm>
          <a:custGeom>
            <a:avLst/>
            <a:gdLst>
              <a:gd name="T0" fmla="*/ 2147483647 w 880"/>
              <a:gd name="T1" fmla="*/ 0 h 336"/>
              <a:gd name="T2" fmla="*/ 2147483647 w 880"/>
              <a:gd name="T3" fmla="*/ 2147483647 h 336"/>
              <a:gd name="T4" fmla="*/ 2147483647 w 880"/>
              <a:gd name="T5" fmla="*/ 2147483647 h 336"/>
              <a:gd name="T6" fmla="*/ 2147483647 w 880"/>
              <a:gd name="T7" fmla="*/ 2147483647 h 336"/>
              <a:gd name="T8" fmla="*/ 2147483647 w 880"/>
              <a:gd name="T9" fmla="*/ 2147483647 h 336"/>
              <a:gd name="T10" fmla="*/ 2147483647 w 880"/>
              <a:gd name="T11" fmla="*/ 2147483647 h 336"/>
              <a:gd name="T12" fmla="*/ 0 60000 65536"/>
              <a:gd name="T13" fmla="*/ 0 60000 65536"/>
              <a:gd name="T14" fmla="*/ 0 60000 65536"/>
              <a:gd name="T15" fmla="*/ 0 60000 65536"/>
              <a:gd name="T16" fmla="*/ 0 60000 65536"/>
              <a:gd name="T17" fmla="*/ 0 60000 65536"/>
              <a:gd name="T18" fmla="*/ 0 w 880"/>
              <a:gd name="T19" fmla="*/ 0 h 336"/>
              <a:gd name="T20" fmla="*/ 880 w 880"/>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880" h="336">
                <a:moveTo>
                  <a:pt x="16" y="0"/>
                </a:moveTo>
                <a:cubicBezTo>
                  <a:pt x="8" y="72"/>
                  <a:pt x="0" y="144"/>
                  <a:pt x="16" y="192"/>
                </a:cubicBezTo>
                <a:cubicBezTo>
                  <a:pt x="32" y="240"/>
                  <a:pt x="64" y="264"/>
                  <a:pt x="112" y="288"/>
                </a:cubicBezTo>
                <a:cubicBezTo>
                  <a:pt x="160" y="312"/>
                  <a:pt x="240" y="336"/>
                  <a:pt x="304" y="336"/>
                </a:cubicBezTo>
                <a:cubicBezTo>
                  <a:pt x="368" y="336"/>
                  <a:pt x="400" y="288"/>
                  <a:pt x="496" y="288"/>
                </a:cubicBezTo>
                <a:cubicBezTo>
                  <a:pt x="592" y="288"/>
                  <a:pt x="736" y="312"/>
                  <a:pt x="880" y="336"/>
                </a:cubicBezTo>
              </a:path>
            </a:pathLst>
          </a:custGeom>
          <a:noFill/>
          <a:ln w="57150">
            <a:solidFill>
              <a:srgbClr val="FF0000"/>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1992" name="Freeform 7"/>
          <p:cNvSpPr>
            <a:spLocks/>
          </p:cNvSpPr>
          <p:nvPr/>
        </p:nvSpPr>
        <p:spPr bwMode="auto">
          <a:xfrm flipH="1" flipV="1">
            <a:off x="628650" y="5762625"/>
            <a:ext cx="1397000" cy="533400"/>
          </a:xfrm>
          <a:custGeom>
            <a:avLst/>
            <a:gdLst>
              <a:gd name="T0" fmla="*/ 2147483647 w 880"/>
              <a:gd name="T1" fmla="*/ 0 h 336"/>
              <a:gd name="T2" fmla="*/ 2147483647 w 880"/>
              <a:gd name="T3" fmla="*/ 2147483647 h 336"/>
              <a:gd name="T4" fmla="*/ 2147483647 w 880"/>
              <a:gd name="T5" fmla="*/ 2147483647 h 336"/>
              <a:gd name="T6" fmla="*/ 2147483647 w 880"/>
              <a:gd name="T7" fmla="*/ 2147483647 h 336"/>
              <a:gd name="T8" fmla="*/ 2147483647 w 880"/>
              <a:gd name="T9" fmla="*/ 2147483647 h 336"/>
              <a:gd name="T10" fmla="*/ 2147483647 w 880"/>
              <a:gd name="T11" fmla="*/ 2147483647 h 336"/>
              <a:gd name="T12" fmla="*/ 0 60000 65536"/>
              <a:gd name="T13" fmla="*/ 0 60000 65536"/>
              <a:gd name="T14" fmla="*/ 0 60000 65536"/>
              <a:gd name="T15" fmla="*/ 0 60000 65536"/>
              <a:gd name="T16" fmla="*/ 0 60000 65536"/>
              <a:gd name="T17" fmla="*/ 0 60000 65536"/>
              <a:gd name="T18" fmla="*/ 0 w 880"/>
              <a:gd name="T19" fmla="*/ 0 h 336"/>
              <a:gd name="T20" fmla="*/ 880 w 880"/>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880" h="336">
                <a:moveTo>
                  <a:pt x="16" y="0"/>
                </a:moveTo>
                <a:cubicBezTo>
                  <a:pt x="8" y="72"/>
                  <a:pt x="0" y="144"/>
                  <a:pt x="16" y="192"/>
                </a:cubicBezTo>
                <a:cubicBezTo>
                  <a:pt x="32" y="240"/>
                  <a:pt x="64" y="264"/>
                  <a:pt x="112" y="288"/>
                </a:cubicBezTo>
                <a:cubicBezTo>
                  <a:pt x="160" y="312"/>
                  <a:pt x="240" y="336"/>
                  <a:pt x="304" y="336"/>
                </a:cubicBezTo>
                <a:cubicBezTo>
                  <a:pt x="368" y="336"/>
                  <a:pt x="400" y="288"/>
                  <a:pt x="496" y="288"/>
                </a:cubicBezTo>
                <a:cubicBezTo>
                  <a:pt x="592" y="288"/>
                  <a:pt x="736" y="312"/>
                  <a:pt x="880" y="336"/>
                </a:cubicBezTo>
              </a:path>
            </a:pathLst>
          </a:custGeom>
          <a:noFill/>
          <a:ln w="57150">
            <a:solidFill>
              <a:srgbClr val="FF0000"/>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1993" name="Text Box 8"/>
          <p:cNvSpPr txBox="1">
            <a:spLocks noChangeArrowheads="1"/>
          </p:cNvSpPr>
          <p:nvPr/>
        </p:nvSpPr>
        <p:spPr bwMode="auto">
          <a:xfrm>
            <a:off x="925513" y="2133600"/>
            <a:ext cx="827087"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Cube</a:t>
            </a:r>
          </a:p>
        </p:txBody>
      </p:sp>
      <p:sp>
        <p:nvSpPr>
          <p:cNvPr id="41994" name="Text Box 10"/>
          <p:cNvSpPr txBox="1">
            <a:spLocks noChangeArrowheads="1"/>
          </p:cNvSpPr>
          <p:nvPr/>
        </p:nvSpPr>
        <p:spPr bwMode="auto">
          <a:xfrm>
            <a:off x="7924800" y="1981200"/>
            <a:ext cx="827088"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Cube</a:t>
            </a:r>
          </a:p>
        </p:txBody>
      </p:sp>
      <p:sp>
        <p:nvSpPr>
          <p:cNvPr id="41995" name="Text Box 11"/>
          <p:cNvSpPr txBox="1">
            <a:spLocks noChangeArrowheads="1"/>
          </p:cNvSpPr>
          <p:nvPr/>
        </p:nvSpPr>
        <p:spPr bwMode="auto">
          <a:xfrm>
            <a:off x="609600" y="5943600"/>
            <a:ext cx="827088"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Cube</a:t>
            </a:r>
          </a:p>
        </p:txBody>
      </p:sp>
      <p:sp>
        <p:nvSpPr>
          <p:cNvPr id="41996" name="Text Box 12"/>
          <p:cNvSpPr txBox="1">
            <a:spLocks noChangeArrowheads="1"/>
          </p:cNvSpPr>
          <p:nvPr/>
        </p:nvSpPr>
        <p:spPr bwMode="auto">
          <a:xfrm>
            <a:off x="7924800" y="5943600"/>
            <a:ext cx="827088" cy="457200"/>
          </a:xfrm>
          <a:prstGeom prst="rect">
            <a:avLst/>
          </a:prstGeom>
          <a:noFill/>
          <a:ln w="9525">
            <a:noFill/>
            <a:miter lim="800000"/>
            <a:headEnd/>
            <a:tailEnd/>
          </a:ln>
        </p:spPr>
        <p:txBody>
          <a:bodyPr wrap="none">
            <a:prstTxWarp prst="textNoShape">
              <a:avLst/>
            </a:prstTxWarp>
            <a:spAutoFit/>
          </a:bodyPr>
          <a:lstStyle/>
          <a:p>
            <a:r>
              <a:rPr lang="en-US" altLang="ja-JP">
                <a:solidFill>
                  <a:srgbClr val="FF0000"/>
                </a:solidFill>
                <a:latin typeface="Times" charset="0"/>
              </a:rPr>
              <a:t>Cube</a:t>
            </a:r>
          </a:p>
        </p:txBody>
      </p:sp>
      <p:sp>
        <p:nvSpPr>
          <p:cNvPr id="41997" name="Freeform 13"/>
          <p:cNvSpPr>
            <a:spLocks/>
          </p:cNvSpPr>
          <p:nvPr/>
        </p:nvSpPr>
        <p:spPr bwMode="auto">
          <a:xfrm>
            <a:off x="3225800" y="3822700"/>
            <a:ext cx="1892300" cy="800100"/>
          </a:xfrm>
          <a:custGeom>
            <a:avLst/>
            <a:gdLst>
              <a:gd name="T0" fmla="*/ 2147483647 w 1192"/>
              <a:gd name="T1" fmla="*/ 2147483647 h 504"/>
              <a:gd name="T2" fmla="*/ 2147483647 w 1192"/>
              <a:gd name="T3" fmla="*/ 2147483647 h 504"/>
              <a:gd name="T4" fmla="*/ 2147483647 w 1192"/>
              <a:gd name="T5" fmla="*/ 2147483647 h 504"/>
              <a:gd name="T6" fmla="*/ 2147483647 w 1192"/>
              <a:gd name="T7" fmla="*/ 2147483647 h 504"/>
              <a:gd name="T8" fmla="*/ 2147483647 w 1192"/>
              <a:gd name="T9" fmla="*/ 2147483647 h 504"/>
              <a:gd name="T10" fmla="*/ 2147483647 w 1192"/>
              <a:gd name="T11" fmla="*/ 2147483647 h 504"/>
              <a:gd name="T12" fmla="*/ 2147483647 w 1192"/>
              <a:gd name="T13" fmla="*/ 2147483647 h 504"/>
              <a:gd name="T14" fmla="*/ 2147483647 w 1192"/>
              <a:gd name="T15" fmla="*/ 2147483647 h 504"/>
              <a:gd name="T16" fmla="*/ 2147483647 w 1192"/>
              <a:gd name="T17" fmla="*/ 2147483647 h 504"/>
              <a:gd name="T18" fmla="*/ 2147483647 w 1192"/>
              <a:gd name="T19" fmla="*/ 2147483647 h 504"/>
              <a:gd name="T20" fmla="*/ 2147483647 w 1192"/>
              <a:gd name="T21" fmla="*/ 2147483647 h 504"/>
              <a:gd name="T22" fmla="*/ 2147483647 w 1192"/>
              <a:gd name="T23" fmla="*/ 2147483647 h 504"/>
              <a:gd name="T24" fmla="*/ 2147483647 w 1192"/>
              <a:gd name="T25" fmla="*/ 2147483647 h 5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2"/>
              <a:gd name="T40" fmla="*/ 0 h 504"/>
              <a:gd name="T41" fmla="*/ 1192 w 1192"/>
              <a:gd name="T42" fmla="*/ 504 h 5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2" h="504">
                <a:moveTo>
                  <a:pt x="320" y="40"/>
                </a:moveTo>
                <a:cubicBezTo>
                  <a:pt x="208" y="40"/>
                  <a:pt x="168" y="24"/>
                  <a:pt x="128" y="40"/>
                </a:cubicBezTo>
                <a:cubicBezTo>
                  <a:pt x="88" y="56"/>
                  <a:pt x="96" y="104"/>
                  <a:pt x="80" y="136"/>
                </a:cubicBezTo>
                <a:cubicBezTo>
                  <a:pt x="64" y="168"/>
                  <a:pt x="40" y="184"/>
                  <a:pt x="32" y="232"/>
                </a:cubicBezTo>
                <a:cubicBezTo>
                  <a:pt x="24" y="280"/>
                  <a:pt x="0" y="384"/>
                  <a:pt x="32" y="424"/>
                </a:cubicBezTo>
                <a:cubicBezTo>
                  <a:pt x="64" y="464"/>
                  <a:pt x="144" y="464"/>
                  <a:pt x="224" y="472"/>
                </a:cubicBezTo>
                <a:cubicBezTo>
                  <a:pt x="304" y="480"/>
                  <a:pt x="392" y="472"/>
                  <a:pt x="512" y="472"/>
                </a:cubicBezTo>
                <a:cubicBezTo>
                  <a:pt x="632" y="472"/>
                  <a:pt x="848" y="472"/>
                  <a:pt x="944" y="472"/>
                </a:cubicBezTo>
                <a:cubicBezTo>
                  <a:pt x="1040" y="472"/>
                  <a:pt x="1056" y="504"/>
                  <a:pt x="1088" y="472"/>
                </a:cubicBezTo>
                <a:cubicBezTo>
                  <a:pt x="1120" y="440"/>
                  <a:pt x="1128" y="352"/>
                  <a:pt x="1136" y="280"/>
                </a:cubicBezTo>
                <a:cubicBezTo>
                  <a:pt x="1144" y="208"/>
                  <a:pt x="1192" y="80"/>
                  <a:pt x="1136" y="40"/>
                </a:cubicBezTo>
                <a:cubicBezTo>
                  <a:pt x="1080" y="0"/>
                  <a:pt x="936" y="40"/>
                  <a:pt x="800" y="40"/>
                </a:cubicBezTo>
                <a:cubicBezTo>
                  <a:pt x="664" y="40"/>
                  <a:pt x="432" y="40"/>
                  <a:pt x="320" y="40"/>
                </a:cubicBezTo>
                <a:close/>
              </a:path>
            </a:pathLst>
          </a:custGeom>
          <a:noFill/>
          <a:ln w="44450">
            <a:solidFill>
              <a:srgbClr val="000080"/>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1998" name="Text Box 14"/>
          <p:cNvSpPr txBox="1">
            <a:spLocks noChangeArrowheads="1"/>
          </p:cNvSpPr>
          <p:nvPr/>
        </p:nvSpPr>
        <p:spPr bwMode="auto">
          <a:xfrm>
            <a:off x="5029200" y="3581400"/>
            <a:ext cx="862013" cy="457200"/>
          </a:xfrm>
          <a:prstGeom prst="rect">
            <a:avLst/>
          </a:prstGeom>
          <a:noFill/>
          <a:ln w="9525">
            <a:noFill/>
            <a:miter lim="800000"/>
            <a:headEnd/>
            <a:tailEnd/>
          </a:ln>
        </p:spPr>
        <p:txBody>
          <a:bodyPr wrap="none">
            <a:prstTxWarp prst="textNoShape">
              <a:avLst/>
            </a:prstTxWarp>
            <a:spAutoFit/>
          </a:bodyPr>
          <a:lstStyle/>
          <a:p>
            <a:r>
              <a:rPr lang="en-US" altLang="ja-JP">
                <a:solidFill>
                  <a:srgbClr val="0033FF"/>
                </a:solidFill>
                <a:latin typeface="Times" charset="0"/>
              </a:rPr>
              <a:t>Brass</a:t>
            </a:r>
          </a:p>
        </p:txBody>
      </p:sp>
      <p:sp>
        <p:nvSpPr>
          <p:cNvPr id="41999" name="Text Box 15"/>
          <p:cNvSpPr txBox="1">
            <a:spLocks noChangeArrowheads="1"/>
          </p:cNvSpPr>
          <p:nvPr/>
        </p:nvSpPr>
        <p:spPr bwMode="auto">
          <a:xfrm>
            <a:off x="1374775" y="6216650"/>
            <a:ext cx="7540625" cy="641350"/>
          </a:xfrm>
          <a:prstGeom prst="rect">
            <a:avLst/>
          </a:prstGeom>
          <a:solidFill>
            <a:srgbClr val="F4F4D8"/>
          </a:solidFill>
          <a:ln w="9525">
            <a:noFill/>
            <a:miter lim="800000"/>
            <a:headEnd/>
            <a:tailEnd/>
          </a:ln>
        </p:spPr>
        <p:txBody>
          <a:bodyPr>
            <a:prstTxWarp prst="textNoShape">
              <a:avLst/>
            </a:prstTxWarp>
            <a:spAutoFit/>
          </a:bodyPr>
          <a:lstStyle/>
          <a:p>
            <a:r>
              <a:rPr lang="en-US" altLang="ja-JP" sz="1800" i="1">
                <a:latin typeface="Times" charset="0"/>
              </a:rPr>
              <a:t>The number in each cell indicates which component it belongs to.  </a:t>
            </a:r>
            <a:r>
              <a:rPr lang="en-US" altLang="ja-JP" sz="1800">
                <a:latin typeface="Times" charset="0"/>
              </a:rPr>
              <a:t>0</a:t>
            </a:r>
            <a:r>
              <a:rPr lang="en-US" altLang="ja-JP" sz="1800" i="1">
                <a:latin typeface="Times" charset="0"/>
              </a:rPr>
              <a:t> = “random”; 8 = Brass; 1 = Cube.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p:spPr>
        <p:txBody>
          <a:bodyPr/>
          <a:lstStyle/>
          <a:p>
            <a:fld id="{E56A9A4B-3EEE-A64F-851F-8C8FF9945BA8}" type="slidenum">
              <a:rPr lang="en-US" altLang="ja-JP" smtClean="0"/>
              <a:pPr/>
              <a:t>31</a:t>
            </a:fld>
            <a:endParaRPr lang="en-US" altLang="ja-JP" smtClean="0"/>
          </a:p>
        </p:txBody>
      </p:sp>
      <p:sp>
        <p:nvSpPr>
          <p:cNvPr id="43011" name="Rectangle 2"/>
          <p:cNvSpPr>
            <a:spLocks noGrp="1" noChangeArrowheads="1"/>
          </p:cNvSpPr>
          <p:nvPr>
            <p:ph type="title"/>
          </p:nvPr>
        </p:nvSpPr>
        <p:spPr>
          <a:xfrm>
            <a:off x="609600" y="304800"/>
            <a:ext cx="7772400" cy="1143000"/>
          </a:xfrm>
        </p:spPr>
        <p:txBody>
          <a:bodyPr/>
          <a:lstStyle/>
          <a:p>
            <a:r>
              <a:rPr lang="en-US" altLang="ja-JP"/>
              <a:t>Partition Map, COD, </a:t>
            </a:r>
            <a:r>
              <a:rPr lang="en-US" altLang="ja-JP">
                <a:latin typeface="Symbol" charset="2"/>
              </a:rPr>
              <a:t>f</a:t>
            </a:r>
            <a:r>
              <a:rPr lang="en-US" altLang="ja-JP" baseline="-25000"/>
              <a:t>2</a:t>
            </a:r>
            <a:r>
              <a:rPr lang="en-US" altLang="ja-JP"/>
              <a:t> = 45°</a:t>
            </a:r>
          </a:p>
        </p:txBody>
      </p:sp>
      <p:sp>
        <p:nvSpPr>
          <p:cNvPr id="43012" name="Text Box 3"/>
          <p:cNvSpPr txBox="1">
            <a:spLocks noChangeArrowheads="1"/>
          </p:cNvSpPr>
          <p:nvPr/>
        </p:nvSpPr>
        <p:spPr bwMode="auto">
          <a:xfrm>
            <a:off x="381000" y="1524000"/>
            <a:ext cx="8505825" cy="4559300"/>
          </a:xfrm>
          <a:prstGeom prst="rect">
            <a:avLst/>
          </a:prstGeom>
          <a:noFill/>
          <a:ln w="9525">
            <a:noFill/>
            <a:miter lim="800000"/>
            <a:headEnd/>
            <a:tailEnd/>
          </a:ln>
        </p:spPr>
        <p:txBody>
          <a:bodyPr wrap="none">
            <a:prstTxWarp prst="textNoShape">
              <a:avLst/>
            </a:prstTxWarp>
            <a:spAutoFit/>
          </a:bodyPr>
          <a:lstStyle/>
          <a:p>
            <a:r>
              <a:rPr lang="en-US" altLang="ja-JP" sz="1400">
                <a:latin typeface="Courier New" charset="0"/>
              </a:rPr>
              <a:t>AL       3/08/02           99 WIMV iter: 1.2%,Fon=  0 20-MAY-** strength= 3.88</a:t>
            </a:r>
          </a:p>
          <a:p>
            <a:r>
              <a:rPr lang="en-US" altLang="ja-JP" sz="1400">
                <a:latin typeface="Courier New" charset="0"/>
              </a:rPr>
              <a:t> CODB  5.0 90.0  5.0 90.0 1 1 1 2 3    0 6859Phi2= 45.0</a:t>
            </a:r>
          </a:p>
          <a:p>
            <a:r>
              <a:rPr lang="en-US" altLang="ja-JP" sz="1400">
                <a:latin typeface="Courier New" charset="0"/>
              </a:rPr>
              <a:t>    0   0   4   4   4   4   4   1   1   1   1   1   4   4   4   4   4   0   0</a:t>
            </a:r>
          </a:p>
          <a:p>
            <a:r>
              <a:rPr lang="en-US" altLang="ja-JP" sz="1400">
                <a:latin typeface="Courier New" charset="0"/>
              </a:rPr>
              <a:t>    0   0   0   4   4   4   4   1   1   1   1   1   4   4   4   4   0   0   0</a:t>
            </a:r>
          </a:p>
          <a:p>
            <a:r>
              <a:rPr lang="en-US" altLang="ja-JP" sz="1400">
                <a:latin typeface="Courier New" charset="0"/>
              </a:rPr>
              <a:t>    0   0   0   4   4   4   4   6   6   6   6   6   4   4   4   4   0   0   0</a:t>
            </a:r>
          </a:p>
          <a:p>
            <a:r>
              <a:rPr lang="en-US" altLang="ja-JP" sz="1400">
                <a:latin typeface="Courier New" charset="0"/>
              </a:rPr>
              <a:t>    0   0   0   0   0   0   6   6   6   6   6   6   6   0  11  11  12  12  12</a:t>
            </a:r>
          </a:p>
          <a:p>
            <a:r>
              <a:rPr lang="en-US" altLang="ja-JP" sz="1400">
                <a:latin typeface="Courier New" charset="0"/>
              </a:rPr>
              <a:t>    0   0   0   0   0   0   0   6   6   6   6   6   0  11  11  11  12  12  12</a:t>
            </a:r>
          </a:p>
          <a:p>
            <a:r>
              <a:rPr lang="en-US" altLang="ja-JP" sz="1400">
                <a:latin typeface="Courier New" charset="0"/>
              </a:rPr>
              <a:t>    0   0   0   0   0   0   0   6   6   6   6   6   0  11  11  11  12  12  12</a:t>
            </a:r>
          </a:p>
          <a:p>
            <a:r>
              <a:rPr lang="en-US" altLang="ja-JP" sz="1400">
                <a:latin typeface="Courier New" charset="0"/>
              </a:rPr>
              <a:t>    0   0   0   0   0   0   0   0   0   6   0   0   0  11  11  11  12  12  12</a:t>
            </a:r>
          </a:p>
          <a:p>
            <a:r>
              <a:rPr lang="en-US" altLang="ja-JP" sz="1400">
                <a:latin typeface="Courier New" charset="0"/>
              </a:rPr>
              <a:t>    0   0   0   0   0   0   0   0   0   0   0   0   0  11  11  11  12  12  12</a:t>
            </a:r>
          </a:p>
          <a:p>
            <a:r>
              <a:rPr lang="en-US" altLang="ja-JP" sz="1400">
                <a:latin typeface="Courier New" charset="0"/>
              </a:rPr>
              <a:t>    0   0   0   0   0   0   0   0   0   0   0   0   0   0  11  11  12  12  12</a:t>
            </a:r>
          </a:p>
          <a:p>
            <a:r>
              <a:rPr lang="en-US" altLang="ja-JP" sz="1400">
                <a:latin typeface="Courier New" charset="0"/>
              </a:rPr>
              <a:t>    0   0   0   0   0   0   0   0   0   0   0   0   0   0   0   0   0   0   0</a:t>
            </a:r>
          </a:p>
          <a:p>
            <a:r>
              <a:rPr lang="en-US" altLang="ja-JP" sz="1400">
                <a:latin typeface="Courier New" charset="0"/>
              </a:rPr>
              <a:t>    0   0   0   0   0   0   0   0   0   0   0   0   0   0   0   0   0   0   0</a:t>
            </a:r>
          </a:p>
          <a:p>
            <a:r>
              <a:rPr lang="en-US" altLang="ja-JP" sz="1400">
                <a:latin typeface="Courier New" charset="0"/>
              </a:rPr>
              <a:t>    0   0   0   0   0   0   0   0   0   0   0   0   0   0   0   0   0   0   0</a:t>
            </a:r>
          </a:p>
          <a:p>
            <a:r>
              <a:rPr lang="en-US" altLang="ja-JP" sz="1400">
                <a:latin typeface="Courier New" charset="0"/>
              </a:rPr>
              <a:t>    0   0   0   0   0   0   0   0   0   0   0   0   0   0   0   0   0   0   0</a:t>
            </a:r>
          </a:p>
          <a:p>
            <a:r>
              <a:rPr lang="en-US" altLang="ja-JP" sz="1400">
                <a:latin typeface="Courier New" charset="0"/>
              </a:rPr>
              <a:t>    0   0   0   0   0   0   0   0   0   0   0   0   0   0   0   0   0   0   0</a:t>
            </a:r>
          </a:p>
          <a:p>
            <a:r>
              <a:rPr lang="en-US" altLang="ja-JP" sz="1400">
                <a:latin typeface="Courier New" charset="0"/>
              </a:rPr>
              <a:t>    0   0   0   0   0   0   0   0   0   0  10  10   0   0   0   0   0   0   0</a:t>
            </a:r>
          </a:p>
          <a:p>
            <a:r>
              <a:rPr lang="en-US" altLang="ja-JP" sz="1400">
                <a:latin typeface="Courier New" charset="0"/>
              </a:rPr>
              <a:t>    0   0   0   0   0   0   0   0   0  10  10  10  10   0   0   0   0   0   0</a:t>
            </a:r>
          </a:p>
          <a:p>
            <a:r>
              <a:rPr lang="en-US" altLang="ja-JP" sz="1400">
                <a:latin typeface="Courier New" charset="0"/>
              </a:rPr>
              <a:t>    0   0   0   0   0   0   0   0   0   9   9   9   9   9   7   7   7   7   3</a:t>
            </a:r>
          </a:p>
          <a:p>
            <a:r>
              <a:rPr lang="en-US" altLang="ja-JP" sz="1400">
                <a:latin typeface="Courier New" charset="0"/>
              </a:rPr>
              <a:t>    0   0   0   0   0   0   0   0   0   8   8   8   8   7   7   7   7   7   3</a:t>
            </a:r>
          </a:p>
          <a:p>
            <a:r>
              <a:rPr lang="en-US" altLang="ja-JP" sz="1400">
                <a:latin typeface="Courier New" charset="0"/>
              </a:rPr>
              <a:t>    0   0   0   0   0   0   0   0   8   8   8   8   8   7   7   7   7   7   3</a:t>
            </a:r>
            <a:endParaRPr lang="en-US" altLang="ja-JP" sz="800">
              <a:latin typeface="Courier New" charset="0"/>
            </a:endParaRPr>
          </a:p>
        </p:txBody>
      </p:sp>
      <p:sp>
        <p:nvSpPr>
          <p:cNvPr id="43013" name="Text Box 13"/>
          <p:cNvSpPr txBox="1">
            <a:spLocks noChangeArrowheads="1"/>
          </p:cNvSpPr>
          <p:nvPr/>
        </p:nvSpPr>
        <p:spPr bwMode="auto">
          <a:xfrm>
            <a:off x="4953000" y="5943600"/>
            <a:ext cx="862013" cy="457200"/>
          </a:xfrm>
          <a:prstGeom prst="rect">
            <a:avLst/>
          </a:prstGeom>
          <a:noFill/>
          <a:ln w="9525">
            <a:noFill/>
            <a:miter lim="800000"/>
            <a:headEnd/>
            <a:tailEnd/>
          </a:ln>
        </p:spPr>
        <p:txBody>
          <a:bodyPr wrap="none">
            <a:prstTxWarp prst="textNoShape">
              <a:avLst/>
            </a:prstTxWarp>
            <a:spAutoFit/>
          </a:bodyPr>
          <a:lstStyle/>
          <a:p>
            <a:r>
              <a:rPr lang="en-US" altLang="ja-JP">
                <a:solidFill>
                  <a:srgbClr val="0033FF"/>
                </a:solidFill>
                <a:latin typeface="Times" charset="0"/>
              </a:rPr>
              <a:t>Brass</a:t>
            </a:r>
          </a:p>
        </p:txBody>
      </p:sp>
      <p:sp>
        <p:nvSpPr>
          <p:cNvPr id="43014" name="Freeform 14"/>
          <p:cNvSpPr>
            <a:spLocks/>
          </p:cNvSpPr>
          <p:nvPr/>
        </p:nvSpPr>
        <p:spPr bwMode="auto">
          <a:xfrm>
            <a:off x="4114800" y="5556250"/>
            <a:ext cx="2311400" cy="635000"/>
          </a:xfrm>
          <a:custGeom>
            <a:avLst/>
            <a:gdLst>
              <a:gd name="T0" fmla="*/ 0 w 1456"/>
              <a:gd name="T1" fmla="*/ 2147483647 h 400"/>
              <a:gd name="T2" fmla="*/ 2147483647 w 1456"/>
              <a:gd name="T3" fmla="*/ 2147483647 h 400"/>
              <a:gd name="T4" fmla="*/ 2147483647 w 1456"/>
              <a:gd name="T5" fmla="*/ 2147483647 h 400"/>
              <a:gd name="T6" fmla="*/ 2147483647 w 1456"/>
              <a:gd name="T7" fmla="*/ 2147483647 h 400"/>
              <a:gd name="T8" fmla="*/ 2147483647 w 1456"/>
              <a:gd name="T9" fmla="*/ 2147483647 h 400"/>
              <a:gd name="T10" fmla="*/ 2147483647 w 1456"/>
              <a:gd name="T11" fmla="*/ 2147483647 h 400"/>
              <a:gd name="T12" fmla="*/ 2147483647 w 1456"/>
              <a:gd name="T13" fmla="*/ 2147483647 h 400"/>
              <a:gd name="T14" fmla="*/ 2147483647 w 1456"/>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1456"/>
              <a:gd name="T25" fmla="*/ 0 h 400"/>
              <a:gd name="T26" fmla="*/ 1456 w 1456"/>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6" h="400">
                <a:moveTo>
                  <a:pt x="0" y="304"/>
                </a:moveTo>
                <a:cubicBezTo>
                  <a:pt x="12" y="268"/>
                  <a:pt x="24" y="232"/>
                  <a:pt x="48" y="208"/>
                </a:cubicBezTo>
                <a:cubicBezTo>
                  <a:pt x="72" y="184"/>
                  <a:pt x="112" y="176"/>
                  <a:pt x="144" y="160"/>
                </a:cubicBezTo>
                <a:cubicBezTo>
                  <a:pt x="176" y="144"/>
                  <a:pt x="216" y="128"/>
                  <a:pt x="240" y="112"/>
                </a:cubicBezTo>
                <a:cubicBezTo>
                  <a:pt x="264" y="96"/>
                  <a:pt x="256" y="80"/>
                  <a:pt x="288" y="64"/>
                </a:cubicBezTo>
                <a:cubicBezTo>
                  <a:pt x="320" y="48"/>
                  <a:pt x="264" y="16"/>
                  <a:pt x="432" y="16"/>
                </a:cubicBezTo>
                <a:cubicBezTo>
                  <a:pt x="600" y="16"/>
                  <a:pt x="1136" y="0"/>
                  <a:pt x="1296" y="64"/>
                </a:cubicBezTo>
                <a:cubicBezTo>
                  <a:pt x="1456" y="128"/>
                  <a:pt x="1424" y="264"/>
                  <a:pt x="1392" y="400"/>
                </a:cubicBezTo>
              </a:path>
            </a:pathLst>
          </a:custGeom>
          <a:noFill/>
          <a:ln w="57150">
            <a:solidFill>
              <a:srgbClr val="0033FF"/>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3015" name="Freeform 15"/>
          <p:cNvSpPr>
            <a:spLocks/>
          </p:cNvSpPr>
          <p:nvPr/>
        </p:nvSpPr>
        <p:spPr bwMode="auto">
          <a:xfrm>
            <a:off x="7315200" y="2514600"/>
            <a:ext cx="1524000" cy="1460500"/>
          </a:xfrm>
          <a:custGeom>
            <a:avLst/>
            <a:gdLst>
              <a:gd name="T0" fmla="*/ 2147483647 w 960"/>
              <a:gd name="T1" fmla="*/ 2147483647 h 920"/>
              <a:gd name="T2" fmla="*/ 2147483647 w 960"/>
              <a:gd name="T3" fmla="*/ 2147483647 h 920"/>
              <a:gd name="T4" fmla="*/ 2147483647 w 960"/>
              <a:gd name="T5" fmla="*/ 2147483647 h 920"/>
              <a:gd name="T6" fmla="*/ 2147483647 w 960"/>
              <a:gd name="T7" fmla="*/ 2147483647 h 920"/>
              <a:gd name="T8" fmla="*/ 2147483647 w 960"/>
              <a:gd name="T9" fmla="*/ 2147483647 h 920"/>
              <a:gd name="T10" fmla="*/ 2147483647 w 960"/>
              <a:gd name="T11" fmla="*/ 2147483647 h 920"/>
              <a:gd name="T12" fmla="*/ 2147483647 w 960"/>
              <a:gd name="T13" fmla="*/ 2147483647 h 920"/>
              <a:gd name="T14" fmla="*/ 0 60000 65536"/>
              <a:gd name="T15" fmla="*/ 0 60000 65536"/>
              <a:gd name="T16" fmla="*/ 0 60000 65536"/>
              <a:gd name="T17" fmla="*/ 0 60000 65536"/>
              <a:gd name="T18" fmla="*/ 0 60000 65536"/>
              <a:gd name="T19" fmla="*/ 0 60000 65536"/>
              <a:gd name="T20" fmla="*/ 0 60000 65536"/>
              <a:gd name="T21" fmla="*/ 0 w 960"/>
              <a:gd name="T22" fmla="*/ 0 h 920"/>
              <a:gd name="T23" fmla="*/ 960 w 960"/>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920">
                <a:moveTo>
                  <a:pt x="960" y="96"/>
                </a:moveTo>
                <a:cubicBezTo>
                  <a:pt x="624" y="48"/>
                  <a:pt x="288" y="0"/>
                  <a:pt x="144" y="48"/>
                </a:cubicBezTo>
                <a:cubicBezTo>
                  <a:pt x="0" y="96"/>
                  <a:pt x="96" y="288"/>
                  <a:pt x="96" y="384"/>
                </a:cubicBezTo>
                <a:cubicBezTo>
                  <a:pt x="96" y="480"/>
                  <a:pt x="144" y="552"/>
                  <a:pt x="144" y="624"/>
                </a:cubicBezTo>
                <a:cubicBezTo>
                  <a:pt x="144" y="696"/>
                  <a:pt x="80" y="768"/>
                  <a:pt x="96" y="816"/>
                </a:cubicBezTo>
                <a:cubicBezTo>
                  <a:pt x="112" y="864"/>
                  <a:pt x="96" y="904"/>
                  <a:pt x="240" y="912"/>
                </a:cubicBezTo>
                <a:cubicBezTo>
                  <a:pt x="384" y="920"/>
                  <a:pt x="672" y="892"/>
                  <a:pt x="960" y="864"/>
                </a:cubicBezTo>
              </a:path>
            </a:pathLst>
          </a:custGeom>
          <a:noFill/>
          <a:ln w="57150">
            <a:solidFill>
              <a:srgbClr val="9900CC"/>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43016" name="Text Box 16"/>
          <p:cNvSpPr txBox="1">
            <a:spLocks noChangeArrowheads="1"/>
          </p:cNvSpPr>
          <p:nvPr/>
        </p:nvSpPr>
        <p:spPr bwMode="auto">
          <a:xfrm>
            <a:off x="8001000" y="3048000"/>
            <a:ext cx="1081088" cy="457200"/>
          </a:xfrm>
          <a:prstGeom prst="rect">
            <a:avLst/>
          </a:prstGeom>
          <a:noFill/>
          <a:ln w="9525">
            <a:noFill/>
            <a:miter lim="800000"/>
            <a:headEnd/>
            <a:tailEnd/>
          </a:ln>
        </p:spPr>
        <p:txBody>
          <a:bodyPr wrap="none">
            <a:prstTxWarp prst="textNoShape">
              <a:avLst/>
            </a:prstTxWarp>
            <a:spAutoFit/>
          </a:bodyPr>
          <a:lstStyle/>
          <a:p>
            <a:r>
              <a:rPr lang="en-US" altLang="ja-JP">
                <a:solidFill>
                  <a:srgbClr val="9900CC"/>
                </a:solidFill>
                <a:latin typeface="Times" charset="0"/>
              </a:rPr>
              <a:t>Copper</a:t>
            </a:r>
          </a:p>
        </p:txBody>
      </p:sp>
      <p:sp>
        <p:nvSpPr>
          <p:cNvPr id="43017" name="Text Box 17"/>
          <p:cNvSpPr txBox="1">
            <a:spLocks noChangeArrowheads="1"/>
          </p:cNvSpPr>
          <p:nvPr/>
        </p:nvSpPr>
        <p:spPr bwMode="auto">
          <a:xfrm>
            <a:off x="636588" y="6384925"/>
            <a:ext cx="7974012" cy="396875"/>
          </a:xfrm>
          <a:prstGeom prst="rect">
            <a:avLst/>
          </a:prstGeom>
          <a:solidFill>
            <a:srgbClr val="F4F4D8"/>
          </a:solidFill>
          <a:ln w="9525">
            <a:noFill/>
            <a:miter lim="800000"/>
            <a:headEnd/>
            <a:tailEnd/>
          </a:ln>
        </p:spPr>
        <p:txBody>
          <a:bodyPr wrap="none">
            <a:prstTxWarp prst="textNoShape">
              <a:avLst/>
            </a:prstTxWarp>
            <a:spAutoFit/>
          </a:bodyPr>
          <a:lstStyle/>
          <a:p>
            <a:r>
              <a:rPr lang="en-US" altLang="ja-JP" sz="2000" i="1">
                <a:latin typeface="Times" charset="0"/>
              </a:rPr>
              <a:t>Component numbers: 0:=random; 8:=Brass; 11:= Dillamore; 12:=Copper.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337F8549-C18F-494D-862E-518F801955DD}" type="slidenum">
              <a:rPr lang="en-US" altLang="ja-JP" smtClean="0"/>
              <a:pPr/>
              <a:t>32</a:t>
            </a:fld>
            <a:endParaRPr lang="en-US" altLang="ja-JP" smtClean="0"/>
          </a:p>
        </p:txBody>
      </p:sp>
      <p:sp>
        <p:nvSpPr>
          <p:cNvPr id="44035" name="Rectangle 2"/>
          <p:cNvSpPr>
            <a:spLocks noGrp="1" noChangeArrowheads="1"/>
          </p:cNvSpPr>
          <p:nvPr>
            <p:ph type="title"/>
          </p:nvPr>
        </p:nvSpPr>
        <p:spPr>
          <a:xfrm>
            <a:off x="228600" y="533400"/>
            <a:ext cx="3505200" cy="2438400"/>
          </a:xfrm>
        </p:spPr>
        <p:txBody>
          <a:bodyPr/>
          <a:lstStyle/>
          <a:p>
            <a:r>
              <a:rPr lang="en-US" altLang="ja-JP"/>
              <a:t>Component Volumes: fcc rolling texture</a:t>
            </a:r>
          </a:p>
        </p:txBody>
      </p:sp>
      <p:sp>
        <p:nvSpPr>
          <p:cNvPr id="44036" name="Rectangle 3"/>
          <p:cNvSpPr>
            <a:spLocks noGrp="1" noChangeArrowheads="1"/>
          </p:cNvSpPr>
          <p:nvPr>
            <p:ph type="body" idx="1"/>
          </p:nvPr>
        </p:nvSpPr>
        <p:spPr>
          <a:xfrm>
            <a:off x="533400" y="3048000"/>
            <a:ext cx="3200400" cy="3581400"/>
          </a:xfrm>
        </p:spPr>
        <p:txBody>
          <a:bodyPr/>
          <a:lstStyle/>
          <a:p>
            <a:r>
              <a:rPr lang="en-US" altLang="ja-JP" sz="2800"/>
              <a:t>These contour maps of individual components in Euler space are drawn for an acceptance angle of ~12°.</a:t>
            </a:r>
          </a:p>
        </p:txBody>
      </p:sp>
      <p:pic>
        <p:nvPicPr>
          <p:cNvPr id="44037" name="Picture 6"/>
          <p:cNvPicPr>
            <a:picLocks noChangeAspect="1" noChangeArrowheads="1"/>
          </p:cNvPicPr>
          <p:nvPr/>
        </p:nvPicPr>
        <p:blipFill>
          <a:blip r:embed="rId2"/>
          <a:srcRect/>
          <a:stretch>
            <a:fillRect/>
          </a:stretch>
        </p:blipFill>
        <p:spPr bwMode="auto">
          <a:xfrm>
            <a:off x="4090988" y="169863"/>
            <a:ext cx="4875212" cy="6548437"/>
          </a:xfrm>
          <a:prstGeom prst="rect">
            <a:avLst/>
          </a:prstGeom>
          <a:noFill/>
          <a:ln w="9525">
            <a:noFill/>
            <a:miter lim="800000"/>
            <a:headEnd/>
            <a:tailEnd/>
          </a:ln>
        </p:spPr>
      </p:pic>
      <p:sp>
        <p:nvSpPr>
          <p:cNvPr id="44038" name="Text Box 7"/>
          <p:cNvSpPr txBox="1">
            <a:spLocks noChangeArrowheads="1"/>
          </p:cNvSpPr>
          <p:nvPr/>
        </p:nvSpPr>
        <p:spPr bwMode="auto">
          <a:xfrm>
            <a:off x="3505200" y="228600"/>
            <a:ext cx="811213" cy="457200"/>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brass</a:t>
            </a:r>
          </a:p>
        </p:txBody>
      </p:sp>
      <p:sp>
        <p:nvSpPr>
          <p:cNvPr id="44039" name="Text Box 8"/>
          <p:cNvSpPr txBox="1">
            <a:spLocks noChangeArrowheads="1"/>
          </p:cNvSpPr>
          <p:nvPr/>
        </p:nvSpPr>
        <p:spPr bwMode="auto">
          <a:xfrm>
            <a:off x="6400800" y="76200"/>
            <a:ext cx="1012825" cy="457200"/>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copper</a:t>
            </a:r>
          </a:p>
        </p:txBody>
      </p:sp>
      <p:sp>
        <p:nvSpPr>
          <p:cNvPr id="44040" name="Text Box 9"/>
          <p:cNvSpPr txBox="1">
            <a:spLocks noChangeArrowheads="1"/>
          </p:cNvSpPr>
          <p:nvPr/>
        </p:nvSpPr>
        <p:spPr bwMode="auto">
          <a:xfrm>
            <a:off x="3733800" y="2438400"/>
            <a:ext cx="354013" cy="457200"/>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S</a:t>
            </a:r>
          </a:p>
        </p:txBody>
      </p:sp>
      <p:sp>
        <p:nvSpPr>
          <p:cNvPr id="44041" name="Text Box 10"/>
          <p:cNvSpPr txBox="1">
            <a:spLocks noChangeArrowheads="1"/>
          </p:cNvSpPr>
          <p:nvPr/>
        </p:nvSpPr>
        <p:spPr bwMode="auto">
          <a:xfrm>
            <a:off x="6291263" y="2438400"/>
            <a:ext cx="793750" cy="457200"/>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Goss</a:t>
            </a:r>
          </a:p>
        </p:txBody>
      </p:sp>
      <p:sp>
        <p:nvSpPr>
          <p:cNvPr id="44042" name="Text Box 11"/>
          <p:cNvSpPr txBox="1">
            <a:spLocks noChangeArrowheads="1"/>
          </p:cNvSpPr>
          <p:nvPr/>
        </p:nvSpPr>
        <p:spPr bwMode="auto">
          <a:xfrm>
            <a:off x="3657600" y="4419600"/>
            <a:ext cx="827088" cy="457200"/>
          </a:xfrm>
          <a:prstGeom prst="rect">
            <a:avLst/>
          </a:prstGeom>
          <a:noFill/>
          <a:ln w="9525">
            <a:noFill/>
            <a:miter lim="800000"/>
            <a:headEnd/>
            <a:tailEnd/>
          </a:ln>
        </p:spPr>
        <p:txBody>
          <a:bodyPr wrap="none">
            <a:prstTxWarp prst="textNoShape">
              <a:avLst/>
            </a:prstTxWarp>
            <a:spAutoFit/>
          </a:bodyPr>
          <a:lstStyle/>
          <a:p>
            <a:r>
              <a:rPr lang="en-US" altLang="ja-JP">
                <a:latin typeface="Times" charset="0"/>
              </a:rPr>
              <a:t>Cube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xfrm>
            <a:off x="152400" y="152400"/>
            <a:ext cx="533400" cy="457200"/>
          </a:xfrm>
          <a:noFill/>
        </p:spPr>
        <p:txBody>
          <a:bodyPr/>
          <a:lstStyle/>
          <a:p>
            <a:pPr algn="l"/>
            <a:fld id="{CDDD4E1F-E383-EC43-9330-BD0A42AC2BF9}" type="slidenum">
              <a:rPr lang="en-US" altLang="ja-JP" smtClean="0"/>
              <a:pPr algn="l"/>
              <a:t>33</a:t>
            </a:fld>
            <a:endParaRPr lang="en-US" altLang="ja-JP" smtClean="0"/>
          </a:p>
        </p:txBody>
      </p:sp>
      <p:sp>
        <p:nvSpPr>
          <p:cNvPr id="45059" name="Rectangle 2"/>
          <p:cNvSpPr>
            <a:spLocks noGrp="1" noChangeArrowheads="1"/>
          </p:cNvSpPr>
          <p:nvPr>
            <p:ph type="title"/>
          </p:nvPr>
        </p:nvSpPr>
        <p:spPr>
          <a:xfrm>
            <a:off x="838200" y="152400"/>
            <a:ext cx="7772400" cy="1143000"/>
          </a:xfrm>
        </p:spPr>
        <p:txBody>
          <a:bodyPr/>
          <a:lstStyle/>
          <a:p>
            <a:r>
              <a:rPr lang="en-US" altLang="ja-JP"/>
              <a:t>How to calculate misorientation?</a:t>
            </a:r>
          </a:p>
        </p:txBody>
      </p:sp>
      <p:sp>
        <p:nvSpPr>
          <p:cNvPr id="45060" name="Rectangle 3"/>
          <p:cNvSpPr>
            <a:spLocks noGrp="1" noChangeArrowheads="1"/>
          </p:cNvSpPr>
          <p:nvPr>
            <p:ph type="body" idx="1"/>
          </p:nvPr>
        </p:nvSpPr>
        <p:spPr>
          <a:xfrm>
            <a:off x="685800" y="1752600"/>
            <a:ext cx="7772400" cy="4114800"/>
          </a:xfrm>
        </p:spPr>
        <p:txBody>
          <a:bodyPr/>
          <a:lstStyle/>
          <a:p>
            <a:r>
              <a:rPr lang="en-US" altLang="ja-JP" sz="2000"/>
              <a:t>The next set of slides describe how to calculate misorientations, how to deal with crystal symmetry and sample symmetry, and some of the pitfalls that can arise.</a:t>
            </a:r>
          </a:p>
          <a:p>
            <a:r>
              <a:rPr lang="en-US" altLang="ja-JP" sz="2000"/>
              <a:t>For </a:t>
            </a:r>
            <a:r>
              <a:rPr lang="en-US" altLang="ja-JP" sz="2000" i="1"/>
              <a:t>orientation distance</a:t>
            </a:r>
            <a:r>
              <a:rPr lang="en-US" altLang="ja-JP" sz="2000"/>
              <a:t>, only the magnitude of the difference in orientation needs to be calculated.  Therefore some of the details that follow go beyond what you need for volume fraction.  Nevertheless, you need to be aware of these issues so that you do not become confused in subsequent exercises.</a:t>
            </a:r>
          </a:p>
          <a:p>
            <a:r>
              <a:rPr lang="en-US" altLang="ja-JP" sz="2000"/>
              <a:t>This misorientation calculation is </a:t>
            </a:r>
            <a:r>
              <a:rPr lang="en-US" altLang="ja-JP" sz="2000" i="1"/>
              <a:t>not</a:t>
            </a:r>
            <a:r>
              <a:rPr lang="en-US" altLang="ja-JP" sz="2000"/>
              <a:t> available in popLA but </a:t>
            </a:r>
            <a:r>
              <a:rPr lang="en-US" altLang="ja-JP" sz="2000" i="1"/>
              <a:t>is </a:t>
            </a:r>
            <a:r>
              <a:rPr lang="en-US" altLang="ja-JP" sz="2000"/>
              <a:t>available in TSL/HKL software.  It is completely reliable but does not allow you to control the application of symmetry.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9BB0426F-10CB-F942-9C94-5C3FE629C8B1}" type="slidenum">
              <a:rPr lang="en-US" altLang="ja-JP" smtClean="0"/>
              <a:pPr/>
              <a:t>34</a:t>
            </a:fld>
            <a:endParaRPr lang="en-US" altLang="ja-JP" smtClean="0"/>
          </a:p>
        </p:txBody>
      </p:sp>
      <p:sp>
        <p:nvSpPr>
          <p:cNvPr id="46083" name="Rectangle 2"/>
          <p:cNvSpPr>
            <a:spLocks noGrp="1" noChangeArrowheads="1"/>
          </p:cNvSpPr>
          <p:nvPr>
            <p:ph type="title"/>
          </p:nvPr>
        </p:nvSpPr>
        <p:spPr/>
        <p:txBody>
          <a:bodyPr/>
          <a:lstStyle/>
          <a:p>
            <a:r>
              <a:rPr lang="en-US" altLang="ja-JP"/>
              <a:t>Objective</a:t>
            </a:r>
          </a:p>
        </p:txBody>
      </p:sp>
      <p:sp>
        <p:nvSpPr>
          <p:cNvPr id="46084" name="Rectangle 3"/>
          <p:cNvSpPr>
            <a:spLocks noGrp="1" noChangeArrowheads="1"/>
          </p:cNvSpPr>
          <p:nvPr>
            <p:ph type="body" idx="1"/>
          </p:nvPr>
        </p:nvSpPr>
        <p:spPr/>
        <p:txBody>
          <a:bodyPr/>
          <a:lstStyle/>
          <a:p>
            <a:r>
              <a:rPr lang="en-US" altLang="ja-JP" sz="2800"/>
              <a:t>To make clear how it is possible to express a misorientation in more than (physically) equivalent fashion.</a:t>
            </a:r>
          </a:p>
          <a:p>
            <a:r>
              <a:rPr lang="en-US" altLang="ja-JP" sz="2800"/>
              <a:t>To allow researchers to apply symmetry correctly; mistakes are easy to make!</a:t>
            </a:r>
          </a:p>
          <a:p>
            <a:r>
              <a:rPr lang="en-US" altLang="ja-JP" sz="2800"/>
              <a:t>It is </a:t>
            </a:r>
            <a:r>
              <a:rPr lang="en-US" altLang="ja-JP" sz="2800" i="1"/>
              <a:t>essential</a:t>
            </a:r>
            <a:r>
              <a:rPr lang="en-US" altLang="ja-JP" sz="2800"/>
              <a:t> to know how a rotation/orientation/texture component is expressed in order to know how to apply symmetry operations.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noFill/>
        </p:spPr>
        <p:txBody>
          <a:bodyPr/>
          <a:lstStyle/>
          <a:p>
            <a:fld id="{23C6634F-9ED5-6340-A08A-2EBBFA0983CC}" type="slidenum">
              <a:rPr lang="en-US" altLang="ja-JP" smtClean="0"/>
              <a:pPr/>
              <a:t>35</a:t>
            </a:fld>
            <a:endParaRPr lang="en-US" altLang="ja-JP" smtClean="0"/>
          </a:p>
        </p:txBody>
      </p:sp>
      <p:sp>
        <p:nvSpPr>
          <p:cNvPr id="48131" name="Rectangle 2"/>
          <p:cNvSpPr>
            <a:spLocks noGrp="1" noChangeArrowheads="1"/>
          </p:cNvSpPr>
          <p:nvPr>
            <p:ph type="title"/>
          </p:nvPr>
        </p:nvSpPr>
        <p:spPr>
          <a:xfrm>
            <a:off x="685800" y="76200"/>
            <a:ext cx="7772400" cy="1143000"/>
          </a:xfrm>
        </p:spPr>
        <p:txBody>
          <a:bodyPr/>
          <a:lstStyle/>
          <a:p>
            <a:r>
              <a:rPr lang="en-US" altLang="ja-JP"/>
              <a:t>Worked Example</a:t>
            </a:r>
          </a:p>
        </p:txBody>
      </p:sp>
      <p:sp>
        <p:nvSpPr>
          <p:cNvPr id="48132" name="Rectangle 3"/>
          <p:cNvSpPr>
            <a:spLocks noChangeArrowheads="1"/>
          </p:cNvSpPr>
          <p:nvPr/>
        </p:nvSpPr>
        <p:spPr bwMode="auto">
          <a:xfrm>
            <a:off x="457200" y="1219200"/>
            <a:ext cx="8458200" cy="56388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altLang="ja-JP" dirty="0">
                <a:latin typeface="Calibri"/>
              </a:rPr>
              <a:t>In this example, we take a pair of orientations that were chosen to have a 60°&lt;111&gt; misorientation between them (rotation axis expressed in crystal coordinates).  In fact the pair of orientations are the two sample symmetry </a:t>
            </a:r>
            <a:r>
              <a:rPr lang="en-US" altLang="ja-JP" dirty="0" smtClean="0">
                <a:latin typeface="Calibri"/>
              </a:rPr>
              <a:t>related variants of the </a:t>
            </a:r>
            <a:r>
              <a:rPr lang="en-US" altLang="ja-JP" dirty="0">
                <a:latin typeface="Calibri"/>
              </a:rPr>
              <a:t>Copper </a:t>
            </a:r>
            <a:r>
              <a:rPr lang="en-US" altLang="ja-JP" dirty="0" smtClean="0">
                <a:latin typeface="Calibri"/>
              </a:rPr>
              <a:t>component.  </a:t>
            </a:r>
            <a:r>
              <a:rPr lang="en-US" altLang="ja-JP" dirty="0">
                <a:latin typeface="Calibri"/>
              </a:rPr>
              <a:t>The Copper component </a:t>
            </a:r>
            <a:r>
              <a:rPr lang="en-US" altLang="ja-JP" dirty="0" smtClean="0">
                <a:latin typeface="Calibri"/>
              </a:rPr>
              <a:t>can be written with Miller indices as (</a:t>
            </a:r>
            <a:r>
              <a:rPr lang="en-US" altLang="ja-JP" dirty="0">
                <a:latin typeface="Calibri"/>
              </a:rPr>
              <a:t>112)[11-1].</a:t>
            </a:r>
          </a:p>
          <a:p>
            <a:pPr marL="342900" indent="-342900">
              <a:spcBef>
                <a:spcPct val="20000"/>
              </a:spcBef>
              <a:buFontTx/>
              <a:buChar char="•"/>
            </a:pPr>
            <a:r>
              <a:rPr lang="en-US" altLang="ja-JP" dirty="0">
                <a:latin typeface="Calibri"/>
              </a:rPr>
              <a:t>We calculate the 3x3 Rotation matrix for each orientation, </a:t>
            </a:r>
            <a:r>
              <a:rPr lang="en-US" altLang="ja-JP" i="1" dirty="0" err="1">
                <a:latin typeface="Times New Roman" charset="0"/>
              </a:rPr>
              <a:t>g</a:t>
            </a:r>
            <a:r>
              <a:rPr lang="en-US" altLang="ja-JP" i="1" baseline="-25000" dirty="0" err="1">
                <a:latin typeface="Times New Roman" charset="0"/>
              </a:rPr>
              <a:t>A</a:t>
            </a:r>
            <a:r>
              <a:rPr lang="en-US" altLang="ja-JP" dirty="0">
                <a:latin typeface="Calibri"/>
              </a:rPr>
              <a:t> and </a:t>
            </a:r>
            <a:r>
              <a:rPr lang="en-US" altLang="ja-JP" i="1" dirty="0" err="1">
                <a:latin typeface="Times New Roman" charset="0"/>
              </a:rPr>
              <a:t>g</a:t>
            </a:r>
            <a:r>
              <a:rPr lang="en-US" altLang="ja-JP" i="1" baseline="-25000" dirty="0" err="1">
                <a:latin typeface="Times New Roman" charset="0"/>
              </a:rPr>
              <a:t>B</a:t>
            </a:r>
            <a:r>
              <a:rPr lang="en-US" altLang="ja-JP" dirty="0">
                <a:latin typeface="Calibri"/>
              </a:rPr>
              <a:t>, and then form the </a:t>
            </a:r>
            <a:r>
              <a:rPr lang="en-US" altLang="ja-JP" dirty="0">
                <a:solidFill>
                  <a:srgbClr val="CC0000"/>
                </a:solidFill>
                <a:latin typeface="Calibri"/>
              </a:rPr>
              <a:t>misorientation </a:t>
            </a:r>
            <a:r>
              <a:rPr lang="en-US" altLang="ja-JP" dirty="0">
                <a:latin typeface="Calibri"/>
              </a:rPr>
              <a:t>matrix, </a:t>
            </a:r>
            <a:r>
              <a:rPr lang="en-US" altLang="ja-JP" i="1" dirty="0">
                <a:solidFill>
                  <a:srgbClr val="CC0000"/>
                </a:solidFill>
                <a:latin typeface="Times New Roman" charset="0"/>
              </a:rPr>
              <a:t>∆g=g</a:t>
            </a:r>
            <a:r>
              <a:rPr lang="en-US" altLang="ja-JP" i="1" baseline="-25000" dirty="0">
                <a:solidFill>
                  <a:srgbClr val="CC0000"/>
                </a:solidFill>
                <a:latin typeface="Times New Roman" charset="0"/>
              </a:rPr>
              <a:t>B</a:t>
            </a:r>
            <a:r>
              <a:rPr lang="en-US" altLang="ja-JP" i="1" dirty="0">
                <a:solidFill>
                  <a:srgbClr val="CC0000"/>
                </a:solidFill>
                <a:latin typeface="Times New Roman" charset="0"/>
              </a:rPr>
              <a:t>g</a:t>
            </a:r>
            <a:r>
              <a:rPr lang="en-US" altLang="ja-JP" i="1" baseline="-25000" dirty="0">
                <a:solidFill>
                  <a:srgbClr val="CC0000"/>
                </a:solidFill>
                <a:latin typeface="Times New Roman" charset="0"/>
              </a:rPr>
              <a:t>A</a:t>
            </a:r>
            <a:r>
              <a:rPr lang="en-US" altLang="ja-JP" sz="3200" i="1" baseline="30000" dirty="0">
                <a:solidFill>
                  <a:srgbClr val="CC0000"/>
                </a:solidFill>
                <a:latin typeface="Times New Roman" charset="0"/>
              </a:rPr>
              <a:t>-1</a:t>
            </a:r>
            <a:r>
              <a:rPr lang="en-US" altLang="ja-JP" dirty="0">
                <a:latin typeface="Calibri"/>
              </a:rPr>
              <a:t>.</a:t>
            </a:r>
          </a:p>
          <a:p>
            <a:pPr marL="342900" indent="-342900">
              <a:spcBef>
                <a:spcPct val="20000"/>
              </a:spcBef>
              <a:buFontTx/>
              <a:buChar char="•"/>
            </a:pPr>
            <a:r>
              <a:rPr lang="en-US" altLang="ja-JP" dirty="0">
                <a:latin typeface="Calibri"/>
              </a:rPr>
              <a:t>From the misorientation matrix, we calculate the angle, </a:t>
            </a:r>
            <a:br>
              <a:rPr lang="en-US" altLang="ja-JP" dirty="0">
                <a:latin typeface="Calibri"/>
              </a:rPr>
            </a:br>
            <a:r>
              <a:rPr lang="en-US" altLang="ja-JP" dirty="0">
                <a:latin typeface="Calibri"/>
              </a:rPr>
              <a:t>= </a:t>
            </a:r>
            <a:r>
              <a:rPr lang="en-US" altLang="ja-JP" dirty="0">
                <a:latin typeface="Times New Roman" charset="0"/>
              </a:rPr>
              <a:t>cos</a:t>
            </a:r>
            <a:r>
              <a:rPr lang="en-US" altLang="ja-JP" baseline="30000" dirty="0">
                <a:latin typeface="Times New Roman" charset="0"/>
              </a:rPr>
              <a:t>-1</a:t>
            </a:r>
            <a:r>
              <a:rPr lang="en-US" altLang="ja-JP" dirty="0">
                <a:latin typeface="Times New Roman" charset="0"/>
              </a:rPr>
              <a:t>(trace(∆g)-1)/2),</a:t>
            </a:r>
            <a:r>
              <a:rPr lang="en-US" altLang="ja-JP" dirty="0">
                <a:latin typeface="Calibri"/>
              </a:rPr>
              <a:t> and the rotation axis.</a:t>
            </a:r>
          </a:p>
          <a:p>
            <a:pPr marL="342900" indent="-342900">
              <a:spcBef>
                <a:spcPct val="20000"/>
              </a:spcBef>
              <a:buFontTx/>
              <a:buChar char="•"/>
            </a:pPr>
            <a:r>
              <a:rPr lang="en-US" altLang="ja-JP" dirty="0">
                <a:latin typeface="Calibri"/>
              </a:rPr>
              <a:t>In order to find the smallest possible misorientation angle, we have to apply crystal symmetry operators, </a:t>
            </a:r>
            <a:r>
              <a:rPr lang="en-US" altLang="ja-JP" i="1" dirty="0">
                <a:latin typeface="Times New Roman" charset="0"/>
              </a:rPr>
              <a:t>O</a:t>
            </a:r>
            <a:r>
              <a:rPr lang="en-US" altLang="ja-JP" dirty="0">
                <a:latin typeface="Calibri"/>
              </a:rPr>
              <a:t>, to the misorientation matrix, </a:t>
            </a:r>
            <a:r>
              <a:rPr lang="en-US" altLang="ja-JP" i="1" dirty="0" err="1">
                <a:latin typeface="Times New Roman" charset="0"/>
              </a:rPr>
              <a:t>O∆g</a:t>
            </a:r>
            <a:r>
              <a:rPr lang="en-US" altLang="ja-JP" dirty="0">
                <a:latin typeface="Calibri"/>
              </a:rPr>
              <a:t>, and recalculate the angle and axis</a:t>
            </a:r>
            <a:r>
              <a:rPr lang="en-US" altLang="ja-JP" i="1" dirty="0">
                <a:latin typeface="Calibri"/>
              </a:rPr>
              <a:t>.</a:t>
            </a:r>
          </a:p>
          <a:p>
            <a:pPr marL="342900" indent="-342900">
              <a:spcBef>
                <a:spcPct val="20000"/>
              </a:spcBef>
              <a:buFontTx/>
              <a:buChar char="•"/>
            </a:pPr>
            <a:r>
              <a:rPr lang="en-US" altLang="ja-JP" dirty="0">
                <a:latin typeface="Calibri"/>
              </a:rPr>
              <a:t>First, let’s examine the result….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2"/>
          </p:nvPr>
        </p:nvSpPr>
        <p:spPr>
          <a:noFill/>
        </p:spPr>
        <p:txBody>
          <a:bodyPr/>
          <a:lstStyle/>
          <a:p>
            <a:fld id="{DC1984BE-1652-9D43-BD8A-C05DA77F29B8}" type="slidenum">
              <a:rPr lang="en-US" altLang="ja-JP" smtClean="0"/>
              <a:pPr/>
              <a:t>36</a:t>
            </a:fld>
            <a:endParaRPr lang="en-US" altLang="ja-JP" smtClean="0"/>
          </a:p>
        </p:txBody>
      </p:sp>
      <p:sp>
        <p:nvSpPr>
          <p:cNvPr id="50179" name="Rectangle 2"/>
          <p:cNvSpPr>
            <a:spLocks noGrp="1" noChangeArrowheads="1"/>
          </p:cNvSpPr>
          <p:nvPr>
            <p:ph type="title"/>
          </p:nvPr>
        </p:nvSpPr>
        <p:spPr>
          <a:xfrm>
            <a:off x="685800" y="76200"/>
            <a:ext cx="7772400" cy="1143000"/>
          </a:xfrm>
        </p:spPr>
        <p:txBody>
          <a:bodyPr/>
          <a:lstStyle/>
          <a:p>
            <a:r>
              <a:rPr lang="en-US" altLang="ja-JP"/>
              <a:t>Worked Example</a:t>
            </a:r>
          </a:p>
        </p:txBody>
      </p:sp>
      <p:sp>
        <p:nvSpPr>
          <p:cNvPr id="50180" name="Text Box 3"/>
          <p:cNvSpPr txBox="1">
            <a:spLocks noChangeArrowheads="1"/>
          </p:cNvSpPr>
          <p:nvPr/>
        </p:nvSpPr>
        <p:spPr bwMode="auto">
          <a:xfrm>
            <a:off x="838200" y="1371600"/>
            <a:ext cx="5411788" cy="4695825"/>
          </a:xfrm>
          <a:prstGeom prst="rect">
            <a:avLst/>
          </a:prstGeom>
          <a:noFill/>
          <a:ln w="9525">
            <a:noFill/>
            <a:miter lim="800000"/>
            <a:headEnd/>
            <a:tailEnd/>
          </a:ln>
        </p:spPr>
        <p:txBody>
          <a:bodyPr wrap="none">
            <a:prstTxWarp prst="textNoShape">
              <a:avLst/>
            </a:prstTxWarp>
            <a:spAutoFit/>
          </a:bodyPr>
          <a:lstStyle/>
          <a:p>
            <a:r>
              <a:rPr lang="en-US" altLang="ja-JP" sz="1400" b="1">
                <a:latin typeface="Courier" charset="0"/>
              </a:rPr>
              <a:t> angles..    90.  35.2599983  45.</a:t>
            </a:r>
          </a:p>
          <a:p>
            <a:r>
              <a:rPr lang="en-US" altLang="ja-JP" sz="1400" b="1">
                <a:latin typeface="Courier" charset="0"/>
              </a:rPr>
              <a:t> angles..    270.  35.2599983  45.</a:t>
            </a:r>
          </a:p>
          <a:p>
            <a:endParaRPr lang="en-US" altLang="ja-JP" sz="1400" b="1">
              <a:latin typeface="Courier" charset="0"/>
            </a:endParaRPr>
          </a:p>
          <a:p>
            <a:r>
              <a:rPr lang="en-US" altLang="ja-JP" sz="1400" b="1">
                <a:latin typeface="Courier" charset="0"/>
              </a:rPr>
              <a:t> 1st Grain: Euler angles:   90.  35.2599983  45.</a:t>
            </a:r>
          </a:p>
          <a:p>
            <a:r>
              <a:rPr lang="en-US" altLang="ja-JP" sz="1400" b="1">
                <a:latin typeface="Courier" charset="0"/>
              </a:rPr>
              <a:t> 2nd Grain: Euler angles:   270.  35.2599983  45.</a:t>
            </a:r>
          </a:p>
          <a:p>
            <a:endParaRPr lang="en-US" altLang="ja-JP" sz="1400" b="1">
              <a:latin typeface="Courier" charset="0"/>
            </a:endParaRPr>
          </a:p>
          <a:p>
            <a:r>
              <a:rPr lang="en-US" altLang="ja-JP" sz="1400" b="1">
                <a:latin typeface="Courier" charset="0"/>
              </a:rPr>
              <a:t> 1st matrix:</a:t>
            </a:r>
          </a:p>
          <a:p>
            <a:r>
              <a:rPr lang="en-US" altLang="ja-JP" sz="1400" b="1">
                <a:latin typeface="Courier" charset="0"/>
              </a:rPr>
              <a:t>[    -0.577     0.707     0.408 ]</a:t>
            </a:r>
          </a:p>
          <a:p>
            <a:r>
              <a:rPr lang="en-US" altLang="ja-JP" sz="1400" b="1">
                <a:latin typeface="Courier" charset="0"/>
              </a:rPr>
              <a:t>[    -0.577    -0.707     0.408 ]</a:t>
            </a:r>
          </a:p>
          <a:p>
            <a:r>
              <a:rPr lang="en-US" altLang="ja-JP" sz="1400" b="1">
                <a:latin typeface="Courier" charset="0"/>
              </a:rPr>
              <a:t>[     0.577     0.000     0.817 ]</a:t>
            </a:r>
          </a:p>
          <a:p>
            <a:endParaRPr lang="en-US" altLang="ja-JP" sz="1400" b="1">
              <a:latin typeface="Courier" charset="0"/>
            </a:endParaRPr>
          </a:p>
          <a:p>
            <a:r>
              <a:rPr lang="en-US" altLang="ja-JP" sz="1400" b="1">
                <a:latin typeface="Courier" charset="0"/>
              </a:rPr>
              <a:t> 2nd matrix:</a:t>
            </a:r>
          </a:p>
          <a:p>
            <a:r>
              <a:rPr lang="en-US" altLang="ja-JP" sz="1400" b="1">
                <a:latin typeface="Courier" charset="0"/>
              </a:rPr>
              <a:t>[     0.577    -0.707     0.408 ]</a:t>
            </a:r>
          </a:p>
          <a:p>
            <a:r>
              <a:rPr lang="en-US" altLang="ja-JP" sz="1400" b="1">
                <a:latin typeface="Courier" charset="0"/>
              </a:rPr>
              <a:t>[     0.577     0.707     0.408 ]</a:t>
            </a:r>
          </a:p>
          <a:p>
            <a:r>
              <a:rPr lang="en-US" altLang="ja-JP" sz="1400" b="1">
                <a:latin typeface="Courier" charset="0"/>
              </a:rPr>
              <a:t>[    -0.577     0.000     0.817 ]</a:t>
            </a:r>
          </a:p>
          <a:p>
            <a:endParaRPr lang="en-US" altLang="ja-JP" sz="1400" b="1">
              <a:latin typeface="Courier" charset="0"/>
            </a:endParaRPr>
          </a:p>
          <a:p>
            <a:r>
              <a:rPr lang="en-US" altLang="ja-JP" sz="1400" b="1">
                <a:latin typeface="Courier" charset="0"/>
              </a:rPr>
              <a:t> Product matrix for gA X gB^-1:</a:t>
            </a:r>
          </a:p>
          <a:p>
            <a:r>
              <a:rPr lang="en-US" altLang="ja-JP" sz="1400" b="1">
                <a:latin typeface="Courier" charset="0"/>
              </a:rPr>
              <a:t>[    -0.667     0.333     0.667 ]</a:t>
            </a:r>
          </a:p>
          <a:p>
            <a:r>
              <a:rPr lang="en-US" altLang="ja-JP" sz="1400" b="1">
                <a:latin typeface="Courier" charset="0"/>
              </a:rPr>
              <a:t>[     0.333    -0.667     0.667 ]</a:t>
            </a:r>
          </a:p>
          <a:p>
            <a:r>
              <a:rPr lang="en-US" altLang="ja-JP" sz="1400" b="1">
                <a:latin typeface="Courier" charset="0"/>
              </a:rPr>
              <a:t>[     0.667     0.667     0.333 ]</a:t>
            </a:r>
          </a:p>
          <a:p>
            <a:r>
              <a:rPr lang="en-US" altLang="ja-JP" sz="1400" b="1">
                <a:latin typeface="Courier" charset="0"/>
              </a:rPr>
              <a:t> MISORI: angle=   60. axis=  1 1 -1</a:t>
            </a:r>
          </a:p>
          <a:p>
            <a:endParaRPr lang="en-US" altLang="ja-JP" sz="900" b="1">
              <a:latin typeface="Courier" charset="0"/>
            </a:endParaRPr>
          </a:p>
        </p:txBody>
      </p:sp>
      <p:pic>
        <p:nvPicPr>
          <p:cNvPr id="50181" name="Picture 4"/>
          <p:cNvPicPr>
            <a:picLocks noChangeAspect="1" noChangeArrowheads="1"/>
          </p:cNvPicPr>
          <p:nvPr/>
        </p:nvPicPr>
        <p:blipFill>
          <a:blip r:embed="rId3"/>
          <a:srcRect t="83519" r="58311"/>
          <a:stretch>
            <a:fillRect/>
          </a:stretch>
        </p:blipFill>
        <p:spPr bwMode="auto">
          <a:xfrm>
            <a:off x="6350000" y="4487863"/>
            <a:ext cx="2362200" cy="1455737"/>
          </a:xfrm>
          <a:prstGeom prst="rect">
            <a:avLst/>
          </a:prstGeom>
          <a:noFill/>
          <a:ln w="9525">
            <a:noFill/>
            <a:miter lim="800000"/>
            <a:headEnd/>
            <a:tailEnd/>
          </a:ln>
        </p:spPr>
      </p:pic>
      <p:pic>
        <p:nvPicPr>
          <p:cNvPr id="50182" name="Picture 5"/>
          <p:cNvPicPr>
            <a:picLocks noChangeAspect="1" noChangeArrowheads="1"/>
          </p:cNvPicPr>
          <p:nvPr/>
        </p:nvPicPr>
        <p:blipFill>
          <a:blip r:embed="rId3"/>
          <a:srcRect t="83519" r="58311"/>
          <a:stretch>
            <a:fillRect/>
          </a:stretch>
        </p:blipFill>
        <p:spPr bwMode="auto">
          <a:xfrm flipV="1">
            <a:off x="6324600" y="2209800"/>
            <a:ext cx="2438400" cy="1501775"/>
          </a:xfrm>
          <a:prstGeom prst="rect">
            <a:avLst/>
          </a:prstGeom>
          <a:noFill/>
          <a:ln w="9525">
            <a:noFill/>
            <a:miter lim="800000"/>
            <a:headEnd/>
            <a:tailEnd/>
          </a:ln>
        </p:spPr>
      </p:pic>
      <p:sp>
        <p:nvSpPr>
          <p:cNvPr id="50183" name="Text Box 6"/>
          <p:cNvSpPr txBox="1">
            <a:spLocks noChangeArrowheads="1"/>
          </p:cNvSpPr>
          <p:nvPr/>
        </p:nvSpPr>
        <p:spPr bwMode="auto">
          <a:xfrm>
            <a:off x="7620000" y="3581400"/>
            <a:ext cx="606206" cy="1107996"/>
          </a:xfrm>
          <a:prstGeom prst="rect">
            <a:avLst/>
          </a:prstGeom>
          <a:noFill/>
          <a:ln w="9525">
            <a:noFill/>
            <a:miter lim="800000"/>
            <a:headEnd/>
            <a:tailEnd/>
          </a:ln>
        </p:spPr>
        <p:txBody>
          <a:bodyPr wrap="none">
            <a:prstTxWarp prst="textNoShape">
              <a:avLst/>
            </a:prstTxWarp>
            <a:spAutoFit/>
          </a:bodyPr>
          <a:lstStyle/>
          <a:p>
            <a:r>
              <a:rPr lang="en-US" altLang="ja-JP" sz="6600" dirty="0">
                <a:solidFill>
                  <a:srgbClr val="CC0000"/>
                </a:solidFill>
                <a:latin typeface="Calibri"/>
              </a:rPr>
              <a:t>+</a:t>
            </a:r>
          </a:p>
        </p:txBody>
      </p:sp>
      <p:sp>
        <p:nvSpPr>
          <p:cNvPr id="50184" name="Text Box 7"/>
          <p:cNvSpPr txBox="1">
            <a:spLocks noChangeArrowheads="1"/>
          </p:cNvSpPr>
          <p:nvPr/>
        </p:nvSpPr>
        <p:spPr bwMode="auto">
          <a:xfrm>
            <a:off x="6765925" y="1431925"/>
            <a:ext cx="1650512" cy="338554"/>
          </a:xfrm>
          <a:prstGeom prst="rect">
            <a:avLst/>
          </a:prstGeom>
          <a:noFill/>
          <a:ln w="9525">
            <a:noFill/>
            <a:miter lim="800000"/>
            <a:headEnd/>
            <a:tailEnd/>
          </a:ln>
        </p:spPr>
        <p:txBody>
          <a:bodyPr wrap="none">
            <a:prstTxWarp prst="textNoShape">
              <a:avLst/>
            </a:prstTxWarp>
            <a:spAutoFit/>
          </a:bodyPr>
          <a:lstStyle/>
          <a:p>
            <a:r>
              <a:rPr lang="en-US" altLang="ja-JP" sz="1600" dirty="0">
                <a:latin typeface="Calibri"/>
              </a:rPr>
              <a:t>{100} pole figures</a:t>
            </a:r>
          </a:p>
        </p:txBody>
      </p:sp>
      <p:sp>
        <p:nvSpPr>
          <p:cNvPr id="50185" name="TextBox 8"/>
          <p:cNvSpPr txBox="1">
            <a:spLocks noChangeArrowheads="1"/>
          </p:cNvSpPr>
          <p:nvPr/>
        </p:nvSpPr>
        <p:spPr bwMode="auto">
          <a:xfrm>
            <a:off x="609600" y="5943600"/>
            <a:ext cx="8229600" cy="830263"/>
          </a:xfrm>
          <a:prstGeom prst="rect">
            <a:avLst/>
          </a:prstGeom>
          <a:noFill/>
          <a:ln w="9525">
            <a:noFill/>
            <a:miter lim="800000"/>
            <a:headEnd/>
            <a:tailEnd/>
          </a:ln>
        </p:spPr>
        <p:txBody>
          <a:bodyPr>
            <a:prstTxWarp prst="textNoShape">
              <a:avLst/>
            </a:prstTxWarp>
            <a:spAutoFit/>
          </a:bodyPr>
          <a:lstStyle/>
          <a:p>
            <a:r>
              <a:rPr lang="en-US" altLang="ja-JP" dirty="0">
                <a:solidFill>
                  <a:srgbClr val="0000FF"/>
                </a:solidFill>
                <a:latin typeface="Calibri"/>
              </a:rPr>
              <a:t>As it happens, the result is 60°[11-1], which looks reasonable, but is it, in fact, the smallest angle?</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2"/>
          </p:nvPr>
        </p:nvSpPr>
        <p:spPr>
          <a:noFill/>
        </p:spPr>
        <p:txBody>
          <a:bodyPr/>
          <a:lstStyle/>
          <a:p>
            <a:fld id="{EA5057F6-D2CF-7A4A-B6E9-CF54FE65E208}" type="slidenum">
              <a:rPr lang="en-US" altLang="ja-JP" smtClean="0"/>
              <a:pPr/>
              <a:t>37</a:t>
            </a:fld>
            <a:endParaRPr lang="en-US" altLang="ja-JP" smtClean="0"/>
          </a:p>
        </p:txBody>
      </p:sp>
      <p:sp>
        <p:nvSpPr>
          <p:cNvPr id="52227" name="Rectangle 2"/>
          <p:cNvSpPr>
            <a:spLocks noGrp="1" noChangeArrowheads="1"/>
          </p:cNvSpPr>
          <p:nvPr>
            <p:ph type="title"/>
          </p:nvPr>
        </p:nvSpPr>
        <p:spPr>
          <a:xfrm>
            <a:off x="685800" y="0"/>
            <a:ext cx="7772400" cy="914400"/>
          </a:xfrm>
        </p:spPr>
        <p:txBody>
          <a:bodyPr/>
          <a:lstStyle/>
          <a:p>
            <a:r>
              <a:rPr lang="en-US" altLang="ja-JP" smtClean="0"/>
              <a:t>Output with Symmetry Applied</a:t>
            </a:r>
          </a:p>
        </p:txBody>
      </p:sp>
      <p:sp>
        <p:nvSpPr>
          <p:cNvPr id="52228" name="Text Box 3"/>
          <p:cNvSpPr txBox="1">
            <a:spLocks noChangeArrowheads="1"/>
          </p:cNvSpPr>
          <p:nvPr/>
        </p:nvSpPr>
        <p:spPr bwMode="auto">
          <a:xfrm>
            <a:off x="663575" y="1249363"/>
            <a:ext cx="1512888" cy="5470525"/>
          </a:xfrm>
          <a:prstGeom prst="rect">
            <a:avLst/>
          </a:prstGeom>
          <a:noFill/>
          <a:ln w="9525">
            <a:noFill/>
            <a:miter lim="800000"/>
            <a:headEnd/>
            <a:tailEnd/>
          </a:ln>
        </p:spPr>
        <p:txBody>
          <a:bodyPr wrap="none">
            <a:prstTxWarp prst="textNoShape">
              <a:avLst/>
            </a:prstTxWarp>
            <a:spAutoFit/>
          </a:bodyPr>
          <a:lstStyle/>
          <a:p>
            <a:r>
              <a:rPr lang="en-US" altLang="ja-JP" sz="800">
                <a:latin typeface="Times" charset="0"/>
              </a:rPr>
              <a:t> 1st matrix:</a:t>
            </a:r>
          </a:p>
          <a:p>
            <a:r>
              <a:rPr lang="en-US" altLang="ja-JP" sz="800">
                <a:latin typeface="Times" charset="0"/>
              </a:rPr>
              <a:t>[    -0.691     0.596     0.408 ]</a:t>
            </a:r>
          </a:p>
          <a:p>
            <a:r>
              <a:rPr lang="en-US" altLang="ja-JP" sz="800">
                <a:latin typeface="Times" charset="0"/>
              </a:rPr>
              <a:t>[    -0.446    -0.797     0.408 ]</a:t>
            </a:r>
          </a:p>
          <a:p>
            <a:r>
              <a:rPr lang="en-US" altLang="ja-JP" sz="800">
                <a:latin typeface="Times" charset="0"/>
              </a:rPr>
              <a:t>[     0.569     0.100     0.817 ]</a:t>
            </a:r>
          </a:p>
          <a:p>
            <a:endParaRPr lang="en-US" altLang="ja-JP" sz="800">
              <a:latin typeface="Times" charset="0"/>
            </a:endParaRPr>
          </a:p>
          <a:p>
            <a:r>
              <a:rPr lang="en-US" altLang="ja-JP" sz="800">
                <a:latin typeface="Times" charset="0"/>
              </a:rPr>
              <a:t> 2nd matrix:</a:t>
            </a:r>
          </a:p>
          <a:p>
            <a:r>
              <a:rPr lang="en-US" altLang="ja-JP" sz="800">
                <a:latin typeface="Times" charset="0"/>
              </a:rPr>
              <a:t>[     0.691    -0.596     0.408 ]</a:t>
            </a:r>
          </a:p>
          <a:p>
            <a:r>
              <a:rPr lang="en-US" altLang="ja-JP" sz="800">
                <a:latin typeface="Times" charset="0"/>
              </a:rPr>
              <a:t>[     0.446     0.797     0.408 ]</a:t>
            </a:r>
          </a:p>
          <a:p>
            <a:r>
              <a:rPr lang="en-US" altLang="ja-JP" sz="800">
                <a:latin typeface="Times" charset="0"/>
              </a:rPr>
              <a:t>[    -0.569    -0.100     0.817 ]</a:t>
            </a:r>
          </a:p>
          <a:p>
            <a:endParaRPr lang="en-US" altLang="ja-JP" sz="800">
              <a:latin typeface="Times" charset="0"/>
            </a:endParaRPr>
          </a:p>
          <a:p>
            <a:r>
              <a:rPr lang="en-US" altLang="ja-JP" sz="800">
                <a:latin typeface="Times" charset="0"/>
              </a:rPr>
              <a:t>  Symmetry operator number  1</a:t>
            </a:r>
          </a:p>
          <a:p>
            <a:r>
              <a:rPr lang="en-US" altLang="ja-JP" sz="800">
                <a:latin typeface="Times" charset="0"/>
              </a:rPr>
              <a:t> Product matrix for gA X gB^-1:</a:t>
            </a:r>
          </a:p>
          <a:p>
            <a:r>
              <a:rPr lang="en-US" altLang="ja-JP" sz="800">
                <a:latin typeface="Times" charset="0"/>
              </a:rPr>
              <a:t>[    -0.667     0.333     0.667 ]</a:t>
            </a:r>
          </a:p>
          <a:p>
            <a:r>
              <a:rPr lang="en-US" altLang="ja-JP" sz="800">
                <a:latin typeface="Times" charset="0"/>
              </a:rPr>
              <a:t>[     0.333    -0.667     0.667 ]</a:t>
            </a:r>
          </a:p>
          <a:p>
            <a:r>
              <a:rPr lang="en-US" altLang="ja-JP" sz="800">
                <a:latin typeface="Times" charset="0"/>
              </a:rPr>
              <a:t>[     0.667     0.667     0.333 ]</a:t>
            </a:r>
          </a:p>
          <a:p>
            <a:r>
              <a:rPr lang="en-US" altLang="ja-JP" sz="800">
                <a:latin typeface="Times" charset="0"/>
              </a:rPr>
              <a:t> Trace =  -1.</a:t>
            </a:r>
          </a:p>
          <a:p>
            <a:r>
              <a:rPr lang="en-US" altLang="ja-JP" sz="800">
                <a:latin typeface="Times" charset="0"/>
              </a:rPr>
              <a:t>  angle =   180.</a:t>
            </a:r>
          </a:p>
          <a:p>
            <a:endParaRPr lang="en-US" altLang="ja-JP" sz="800">
              <a:latin typeface="Times" charset="0"/>
            </a:endParaRPr>
          </a:p>
          <a:p>
            <a:r>
              <a:rPr lang="en-US" altLang="ja-JP" sz="800">
                <a:latin typeface="Times" charset="0"/>
              </a:rPr>
              <a:t>  Symmetry operator number  2</a:t>
            </a:r>
          </a:p>
          <a:p>
            <a:r>
              <a:rPr lang="en-US" altLang="ja-JP" sz="800">
                <a:latin typeface="Times" charset="0"/>
              </a:rPr>
              <a:t> Product matrix for gA X gB^-1:</a:t>
            </a:r>
          </a:p>
          <a:p>
            <a:r>
              <a:rPr lang="en-US" altLang="ja-JP" sz="800">
                <a:latin typeface="Times" charset="0"/>
              </a:rPr>
              <a:t>[    -0.667     0.333     0.667 ]</a:t>
            </a:r>
          </a:p>
          <a:p>
            <a:r>
              <a:rPr lang="en-US" altLang="ja-JP" sz="800">
                <a:latin typeface="Times" charset="0"/>
              </a:rPr>
              <a:t>[    -0.667    -0.667    -0.333 ]</a:t>
            </a:r>
          </a:p>
          <a:p>
            <a:r>
              <a:rPr lang="en-US" altLang="ja-JP" sz="800">
                <a:latin typeface="Times" charset="0"/>
              </a:rPr>
              <a:t>[     0.333    -0.667     0.667 ]</a:t>
            </a:r>
          </a:p>
          <a:p>
            <a:r>
              <a:rPr lang="en-US" altLang="ja-JP" sz="800">
                <a:latin typeface="Times" charset="0"/>
              </a:rPr>
              <a:t> Trace =  -0.666738808</a:t>
            </a:r>
          </a:p>
          <a:p>
            <a:r>
              <a:rPr lang="en-US" altLang="ja-JP" sz="800">
                <a:latin typeface="Times" charset="0"/>
              </a:rPr>
              <a:t>  angle =   146.446426</a:t>
            </a:r>
          </a:p>
          <a:p>
            <a:endParaRPr lang="en-US" altLang="ja-JP" sz="800">
              <a:latin typeface="Times" charset="0"/>
            </a:endParaRPr>
          </a:p>
          <a:p>
            <a:r>
              <a:rPr lang="en-US" altLang="ja-JP" sz="800">
                <a:latin typeface="Times" charset="0"/>
              </a:rPr>
              <a:t>  Symmetry operator number  3</a:t>
            </a:r>
          </a:p>
          <a:p>
            <a:r>
              <a:rPr lang="en-US" altLang="ja-JP" sz="800">
                <a:latin typeface="Times" charset="0"/>
              </a:rPr>
              <a:t> Product matrix for gA X gB^-1:</a:t>
            </a:r>
          </a:p>
          <a:p>
            <a:r>
              <a:rPr lang="en-US" altLang="ja-JP" sz="800">
                <a:latin typeface="Times" charset="0"/>
              </a:rPr>
              <a:t>[    -0.667     0.333     0.667 ]</a:t>
            </a:r>
          </a:p>
          <a:p>
            <a:r>
              <a:rPr lang="en-US" altLang="ja-JP" sz="800">
                <a:latin typeface="Times" charset="0"/>
              </a:rPr>
              <a:t>[    -0.333     0.667    -0.667 ]</a:t>
            </a:r>
          </a:p>
          <a:p>
            <a:r>
              <a:rPr lang="en-US" altLang="ja-JP" sz="800">
                <a:latin typeface="Times" charset="0"/>
              </a:rPr>
              <a:t>[    -0.667    -0.667    -0.333 ]</a:t>
            </a:r>
          </a:p>
          <a:p>
            <a:r>
              <a:rPr lang="en-US" altLang="ja-JP" sz="800">
                <a:latin typeface="Times" charset="0"/>
              </a:rPr>
              <a:t> Trace =  -0.333477736</a:t>
            </a:r>
          </a:p>
          <a:p>
            <a:r>
              <a:rPr lang="en-US" altLang="ja-JP" sz="800">
                <a:latin typeface="Times" charset="0"/>
              </a:rPr>
              <a:t>  angle =   131.815857</a:t>
            </a:r>
          </a:p>
          <a:p>
            <a:endParaRPr lang="en-US" altLang="ja-JP" sz="800">
              <a:latin typeface="Times" charset="0"/>
            </a:endParaRPr>
          </a:p>
          <a:p>
            <a:r>
              <a:rPr lang="en-US" altLang="ja-JP" sz="800">
                <a:latin typeface="Times" charset="0"/>
              </a:rPr>
              <a:t>  Symmetry operator number  4</a:t>
            </a:r>
          </a:p>
          <a:p>
            <a:r>
              <a:rPr lang="en-US" altLang="ja-JP" sz="800">
                <a:latin typeface="Times" charset="0"/>
              </a:rPr>
              <a:t> Product matrix for gA X gB^-1:</a:t>
            </a:r>
          </a:p>
          <a:p>
            <a:r>
              <a:rPr lang="en-US" altLang="ja-JP" sz="800">
                <a:latin typeface="Times" charset="0"/>
              </a:rPr>
              <a:t>[    -0.667     0.333     0.667 ]</a:t>
            </a:r>
          </a:p>
          <a:p>
            <a:r>
              <a:rPr lang="en-US" altLang="ja-JP" sz="800">
                <a:latin typeface="Times" charset="0"/>
              </a:rPr>
              <a:t>[     0.667     0.667     0.333 ]</a:t>
            </a:r>
          </a:p>
          <a:p>
            <a:r>
              <a:rPr lang="en-US" altLang="ja-JP" sz="800">
                <a:latin typeface="Times" charset="0"/>
              </a:rPr>
              <a:t>[    -0.333     0.667    -0.667 ]</a:t>
            </a:r>
          </a:p>
          <a:p>
            <a:r>
              <a:rPr lang="en-US" altLang="ja-JP" sz="800">
                <a:latin typeface="Times" charset="0"/>
              </a:rPr>
              <a:t> Trace =  -0.666738927</a:t>
            </a:r>
          </a:p>
          <a:p>
            <a:r>
              <a:rPr lang="en-US" altLang="ja-JP" sz="800">
                <a:latin typeface="Times" charset="0"/>
              </a:rPr>
              <a:t>  angle =   146.446442</a:t>
            </a:r>
          </a:p>
          <a:p>
            <a:endParaRPr lang="en-US" altLang="ja-JP" sz="800">
              <a:latin typeface="Times" charset="0"/>
            </a:endParaRPr>
          </a:p>
          <a:p>
            <a:endParaRPr lang="en-US" altLang="ja-JP" sz="800">
              <a:latin typeface="Times" charset="0"/>
            </a:endParaRPr>
          </a:p>
          <a:p>
            <a:endParaRPr lang="en-US" altLang="ja-JP" sz="800">
              <a:latin typeface="Times" charset="0"/>
            </a:endParaRPr>
          </a:p>
        </p:txBody>
      </p:sp>
      <p:sp>
        <p:nvSpPr>
          <p:cNvPr id="52229" name="Text Box 4"/>
          <p:cNvSpPr txBox="1">
            <a:spLocks noChangeArrowheads="1"/>
          </p:cNvSpPr>
          <p:nvPr/>
        </p:nvSpPr>
        <p:spPr bwMode="auto">
          <a:xfrm>
            <a:off x="2362200" y="838200"/>
            <a:ext cx="1577975" cy="5837238"/>
          </a:xfrm>
          <a:prstGeom prst="rect">
            <a:avLst/>
          </a:prstGeom>
          <a:noFill/>
          <a:ln w="9525">
            <a:noFill/>
            <a:miter lim="800000"/>
            <a:headEnd/>
            <a:tailEnd/>
          </a:ln>
        </p:spPr>
        <p:txBody>
          <a:bodyPr>
            <a:prstTxWarp prst="textNoShape">
              <a:avLst/>
            </a:prstTxWarp>
            <a:spAutoFit/>
          </a:bodyPr>
          <a:lstStyle/>
          <a:p>
            <a:r>
              <a:rPr lang="en-US" altLang="ja-JP" sz="800" dirty="0">
                <a:latin typeface="Times" charset="0"/>
              </a:rPr>
              <a:t>Symmetry operator number  5</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-0.667    -0.333 ]</a:t>
            </a:r>
          </a:p>
          <a:p>
            <a:r>
              <a:rPr lang="en-US" altLang="ja-JP" sz="800" dirty="0">
                <a:latin typeface="Times" charset="0"/>
              </a:rPr>
              <a:t>[     0.333    -0.667     0.667 ]</a:t>
            </a:r>
          </a:p>
          <a:p>
            <a:r>
              <a:rPr lang="en-US" altLang="ja-JP" sz="800" dirty="0">
                <a:latin typeface="Times" charset="0"/>
              </a:rPr>
              <a:t>[    -0.667     0.333     0.667 ]</a:t>
            </a:r>
          </a:p>
          <a:p>
            <a:r>
              <a:rPr lang="en-US" altLang="ja-JP" sz="800" dirty="0">
                <a:latin typeface="Times" charset="0"/>
              </a:rPr>
              <a:t> Trace =  -0.666738987</a:t>
            </a:r>
          </a:p>
          <a:p>
            <a:r>
              <a:rPr lang="en-US" altLang="ja-JP" sz="800" dirty="0">
                <a:latin typeface="Times" charset="0"/>
              </a:rPr>
              <a:t>  angle =   146.446442</a:t>
            </a:r>
          </a:p>
          <a:p>
            <a:endParaRPr lang="en-US" altLang="ja-JP" sz="800" dirty="0">
              <a:latin typeface="Times" charset="0"/>
            </a:endParaRPr>
          </a:p>
          <a:p>
            <a:r>
              <a:rPr lang="en-US" altLang="ja-JP" sz="800" dirty="0">
                <a:latin typeface="Times" charset="0"/>
              </a:rPr>
              <a:t>  Symmetry operator number  6</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0.667     0.333 ]</a:t>
            </a:r>
          </a:p>
          <a:p>
            <a:r>
              <a:rPr lang="en-US" altLang="ja-JP" sz="800" dirty="0">
                <a:latin typeface="Times" charset="0"/>
              </a:rPr>
              <a:t>[     0.333    -0.667     0.667 ]</a:t>
            </a:r>
          </a:p>
          <a:p>
            <a:r>
              <a:rPr lang="en-US" altLang="ja-JP" sz="800" dirty="0">
                <a:latin typeface="Times" charset="0"/>
              </a:rPr>
              <a:t>[     0.667    -0.333    -0.667 ]</a:t>
            </a:r>
          </a:p>
          <a:p>
            <a:r>
              <a:rPr lang="en-US" altLang="ja-JP" sz="800" dirty="0">
                <a:latin typeface="Times" charset="0"/>
              </a:rPr>
              <a:t> Trace =  -0.666738987</a:t>
            </a:r>
          </a:p>
          <a:p>
            <a:r>
              <a:rPr lang="en-US" altLang="ja-JP" sz="800" dirty="0">
                <a:latin typeface="Times" charset="0"/>
              </a:rPr>
              <a:t>  angle =   146.446442</a:t>
            </a:r>
          </a:p>
          <a:p>
            <a:endParaRPr lang="en-US" altLang="ja-JP" sz="800" dirty="0">
              <a:latin typeface="Times" charset="0"/>
            </a:endParaRPr>
          </a:p>
          <a:p>
            <a:r>
              <a:rPr lang="en-US" altLang="ja-JP" sz="800" dirty="0">
                <a:latin typeface="Times" charset="0"/>
              </a:rPr>
              <a:t>  Symmetry operator number  7</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-0.333    -0.667 ]</a:t>
            </a:r>
          </a:p>
          <a:p>
            <a:r>
              <a:rPr lang="en-US" altLang="ja-JP" sz="800" dirty="0">
                <a:latin typeface="Times" charset="0"/>
              </a:rPr>
              <a:t>[     0.333    -0.667     0.667 ]</a:t>
            </a:r>
          </a:p>
          <a:p>
            <a:r>
              <a:rPr lang="en-US" altLang="ja-JP" sz="800" dirty="0">
                <a:latin typeface="Times" charset="0"/>
              </a:rPr>
              <a:t>[    -0.667    -0.667    -0.333 ]</a:t>
            </a:r>
          </a:p>
          <a:p>
            <a:r>
              <a:rPr lang="en-US" altLang="ja-JP" sz="800" dirty="0">
                <a:latin typeface="Times" charset="0"/>
              </a:rPr>
              <a:t> Trace =  -0.333477974</a:t>
            </a:r>
          </a:p>
          <a:p>
            <a:r>
              <a:rPr lang="en-US" altLang="ja-JP" sz="800" dirty="0">
                <a:latin typeface="Times" charset="0"/>
              </a:rPr>
              <a:t>  angle =   131.815872</a:t>
            </a:r>
          </a:p>
          <a:p>
            <a:endParaRPr lang="en-US" altLang="ja-JP" sz="800" dirty="0">
              <a:latin typeface="Times" charset="0"/>
            </a:endParaRPr>
          </a:p>
          <a:p>
            <a:r>
              <a:rPr lang="en-US" altLang="ja-JP" sz="800" dirty="0">
                <a:latin typeface="Times" charset="0"/>
              </a:rPr>
              <a:t>  Symmetry operator number  8</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a:t>
            </a:r>
            <a:r>
              <a:rPr lang="en-US" altLang="ja-JP" sz="800" dirty="0" smtClean="0">
                <a:latin typeface="Times" charset="0"/>
              </a:rPr>
              <a:t>0`.</a:t>
            </a:r>
            <a:r>
              <a:rPr lang="en-US" altLang="ja-JP" sz="800" dirty="0">
                <a:latin typeface="Times" charset="0"/>
              </a:rPr>
              <a:t>333    -0.667 ]</a:t>
            </a:r>
          </a:p>
          <a:p>
            <a:r>
              <a:rPr lang="en-US" altLang="ja-JP" sz="800" dirty="0">
                <a:latin typeface="Times" charset="0"/>
              </a:rPr>
              <a:t>[    -0.333     0.667    -0.667 ]</a:t>
            </a:r>
          </a:p>
          <a:p>
            <a:r>
              <a:rPr lang="en-US" altLang="ja-JP" sz="800" dirty="0">
                <a:latin typeface="Times" charset="0"/>
              </a:rPr>
              <a:t>[     0.667     0.667     0.333 ]</a:t>
            </a:r>
          </a:p>
          <a:p>
            <a:r>
              <a:rPr lang="en-US" altLang="ja-JP" sz="800" dirty="0">
                <a:latin typeface="Times" charset="0"/>
              </a:rPr>
              <a:t> Trace =   1.66695571</a:t>
            </a:r>
          </a:p>
          <a:p>
            <a:r>
              <a:rPr lang="en-US" altLang="ja-JP" sz="800" dirty="0">
                <a:latin typeface="Times" charset="0"/>
              </a:rPr>
              <a:t>  angle =   70.5199966</a:t>
            </a:r>
          </a:p>
          <a:p>
            <a:endParaRPr lang="en-US" altLang="ja-JP" sz="800" dirty="0">
              <a:latin typeface="Times" charset="0"/>
            </a:endParaRPr>
          </a:p>
          <a:p>
            <a:r>
              <a:rPr lang="en-US" altLang="ja-JP" sz="800" dirty="0">
                <a:latin typeface="Times" charset="0"/>
              </a:rPr>
              <a:t>  Symmetry operator number  9</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0.333    -0.667     0.667 ]</a:t>
            </a:r>
          </a:p>
          <a:p>
            <a:r>
              <a:rPr lang="en-US" altLang="ja-JP" sz="800" dirty="0">
                <a:latin typeface="Times" charset="0"/>
              </a:rPr>
              <a:t>[     0.667    -0.333    -0.667 ]</a:t>
            </a:r>
          </a:p>
          <a:p>
            <a:r>
              <a:rPr lang="en-US" altLang="ja-JP" sz="800" dirty="0">
                <a:latin typeface="Times" charset="0"/>
              </a:rPr>
              <a:t>[     0.667     0.667     0.333 ]</a:t>
            </a:r>
          </a:p>
          <a:p>
            <a:r>
              <a:rPr lang="en-US" altLang="ja-JP" sz="800" dirty="0">
                <a:latin typeface="Times" charset="0"/>
              </a:rPr>
              <a:t> Trace =   0.333477855</a:t>
            </a:r>
          </a:p>
          <a:p>
            <a:r>
              <a:rPr lang="en-US" altLang="ja-JP" sz="800" dirty="0">
                <a:latin typeface="Times" charset="0"/>
              </a:rPr>
              <a:t>  angle =   109.46682</a:t>
            </a:r>
          </a:p>
          <a:p>
            <a:endParaRPr lang="en-US" altLang="ja-JP" sz="800" dirty="0">
              <a:latin typeface="Times" charset="0"/>
            </a:endParaRPr>
          </a:p>
          <a:p>
            <a:r>
              <a:rPr lang="en-US" altLang="ja-JP" sz="800" dirty="0">
                <a:latin typeface="Times" charset="0"/>
              </a:rPr>
              <a:t>  Symmetry operator number  10</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-0.333     0.667    -0.667 ]</a:t>
            </a:r>
          </a:p>
          <a:p>
            <a:r>
              <a:rPr lang="en-US" altLang="ja-JP" sz="800" dirty="0">
                <a:latin typeface="Times" charset="0"/>
              </a:rPr>
              <a:t>[    -0.667     0.333     0.667 ]</a:t>
            </a:r>
          </a:p>
          <a:p>
            <a:r>
              <a:rPr lang="en-US" altLang="ja-JP" sz="800" dirty="0">
                <a:latin typeface="Times" charset="0"/>
              </a:rPr>
              <a:t>[     0.667     0.667     0.333 ]</a:t>
            </a:r>
          </a:p>
          <a:p>
            <a:r>
              <a:rPr lang="en-US" altLang="ja-JP" sz="800" dirty="0">
                <a:latin typeface="Times" charset="0"/>
              </a:rPr>
              <a:t> Trace =   0.333477855</a:t>
            </a:r>
          </a:p>
          <a:p>
            <a:r>
              <a:rPr lang="en-US" altLang="ja-JP" sz="800" dirty="0">
                <a:latin typeface="Times" charset="0"/>
              </a:rPr>
              <a:t>  angle =   109.46682</a:t>
            </a:r>
          </a:p>
        </p:txBody>
      </p:sp>
      <p:sp>
        <p:nvSpPr>
          <p:cNvPr id="52230" name="Text Box 5"/>
          <p:cNvSpPr txBox="1">
            <a:spLocks noChangeArrowheads="1"/>
          </p:cNvSpPr>
          <p:nvPr/>
        </p:nvSpPr>
        <p:spPr bwMode="auto">
          <a:xfrm>
            <a:off x="3886200" y="838200"/>
            <a:ext cx="1512888" cy="5837237"/>
          </a:xfrm>
          <a:prstGeom prst="rect">
            <a:avLst/>
          </a:prstGeom>
          <a:noFill/>
          <a:ln w="9525">
            <a:noFill/>
            <a:miter lim="800000"/>
            <a:headEnd/>
            <a:tailEnd/>
          </a:ln>
        </p:spPr>
        <p:txBody>
          <a:bodyPr wrap="none">
            <a:prstTxWarp prst="textNoShape">
              <a:avLst/>
            </a:prstTxWarp>
            <a:spAutoFit/>
          </a:bodyPr>
          <a:lstStyle/>
          <a:p>
            <a:r>
              <a:rPr lang="en-US" altLang="ja-JP" sz="800" dirty="0">
                <a:latin typeface="Times" charset="0"/>
              </a:rPr>
              <a:t>Symmetry operator number  11</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-0.333     0.667    -0.667 ]</a:t>
            </a:r>
          </a:p>
          <a:p>
            <a:r>
              <a:rPr lang="en-US" altLang="ja-JP" sz="800" dirty="0">
                <a:latin typeface="Times" charset="0"/>
              </a:rPr>
              <a:t>[     0.667     0.667     0.333 ]</a:t>
            </a:r>
          </a:p>
          <a:p>
            <a:r>
              <a:rPr lang="en-US" altLang="ja-JP" sz="800" dirty="0">
                <a:latin typeface="Times" charset="0"/>
              </a:rPr>
              <a:t>[     0.667    -0.333    -0.667 ]</a:t>
            </a:r>
          </a:p>
          <a:p>
            <a:r>
              <a:rPr lang="en-US" altLang="ja-JP" sz="800" dirty="0">
                <a:latin typeface="Times" charset="0"/>
              </a:rPr>
              <a:t> Trace =  -0.333261013</a:t>
            </a:r>
          </a:p>
          <a:p>
            <a:r>
              <a:rPr lang="en-US" altLang="ja-JP" sz="800" dirty="0">
                <a:latin typeface="Times" charset="0"/>
              </a:rPr>
              <a:t>  angle =   131.807526</a:t>
            </a:r>
          </a:p>
          <a:p>
            <a:endParaRPr lang="en-US" altLang="ja-JP" sz="800" dirty="0">
              <a:latin typeface="Times" charset="0"/>
            </a:endParaRPr>
          </a:p>
          <a:p>
            <a:r>
              <a:rPr lang="en-US" altLang="ja-JP" sz="800" dirty="0">
                <a:latin typeface="Times" charset="0"/>
              </a:rPr>
              <a:t>  Symmetry operator number  12</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0.667     0.333 ]</a:t>
            </a:r>
          </a:p>
          <a:p>
            <a:r>
              <a:rPr lang="en-US" altLang="ja-JP" sz="800" dirty="0">
                <a:latin typeface="Times" charset="0"/>
              </a:rPr>
              <a:t>[     0.667    -0.333    -0.667 ]</a:t>
            </a:r>
          </a:p>
          <a:p>
            <a:r>
              <a:rPr lang="en-US" altLang="ja-JP" sz="800" dirty="0">
                <a:latin typeface="Times" charset="0"/>
              </a:rPr>
              <a:t>[    -0.333     0.667    -0.667 ]</a:t>
            </a:r>
          </a:p>
          <a:p>
            <a:r>
              <a:rPr lang="en-US" altLang="ja-JP" sz="800" dirty="0">
                <a:latin typeface="Times" charset="0"/>
              </a:rPr>
              <a:t> Trace =  -0.333261073</a:t>
            </a:r>
          </a:p>
          <a:p>
            <a:r>
              <a:rPr lang="en-US" altLang="ja-JP" sz="800" dirty="0">
                <a:latin typeface="Times" charset="0"/>
              </a:rPr>
              <a:t>  angle =   131.807526</a:t>
            </a:r>
          </a:p>
          <a:p>
            <a:endParaRPr lang="en-US" altLang="ja-JP" sz="800" dirty="0">
              <a:latin typeface="Times" charset="0"/>
            </a:endParaRPr>
          </a:p>
          <a:p>
            <a:r>
              <a:rPr lang="en-US" altLang="ja-JP" sz="800" dirty="0">
                <a:latin typeface="Times" charset="0"/>
              </a:rPr>
              <a:t>  Symmetry operator number  13</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-0.333     0.667    -0.667 ]</a:t>
            </a:r>
          </a:p>
          <a:p>
            <a:r>
              <a:rPr lang="en-US" altLang="ja-JP" sz="800" dirty="0">
                <a:latin typeface="Times" charset="0"/>
              </a:rPr>
              <a:t>[    -0.667    -0.667    -0.333 ]</a:t>
            </a:r>
          </a:p>
          <a:p>
            <a:r>
              <a:rPr lang="en-US" altLang="ja-JP" sz="800" dirty="0">
                <a:latin typeface="Times" charset="0"/>
              </a:rPr>
              <a:t>[    -0.667     0.333     0.667 ]</a:t>
            </a:r>
          </a:p>
          <a:p>
            <a:r>
              <a:rPr lang="en-US" altLang="ja-JP" sz="800" dirty="0">
                <a:latin typeface="Times" charset="0"/>
              </a:rPr>
              <a:t> Trace =  -0.333261013</a:t>
            </a:r>
          </a:p>
          <a:p>
            <a:r>
              <a:rPr lang="en-US" altLang="ja-JP" sz="800" dirty="0">
                <a:latin typeface="Times" charset="0"/>
              </a:rPr>
              <a:t>  angle =   131.807526</a:t>
            </a:r>
          </a:p>
          <a:p>
            <a:endParaRPr lang="en-US" altLang="ja-JP" sz="800" dirty="0">
              <a:latin typeface="Times" charset="0"/>
            </a:endParaRPr>
          </a:p>
          <a:p>
            <a:r>
              <a:rPr lang="en-US" altLang="ja-JP" sz="800" dirty="0">
                <a:latin typeface="Times" charset="0"/>
              </a:rPr>
              <a:t>  Symmetry operator number  14</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-0.667    -0.333 ]</a:t>
            </a:r>
          </a:p>
          <a:p>
            <a:r>
              <a:rPr lang="en-US" altLang="ja-JP" sz="800" dirty="0">
                <a:latin typeface="Times" charset="0"/>
              </a:rPr>
              <a:t>[    -0.667     0.333     0.667 ]</a:t>
            </a:r>
          </a:p>
          <a:p>
            <a:r>
              <a:rPr lang="en-US" altLang="ja-JP" sz="800" dirty="0">
                <a:latin typeface="Times" charset="0"/>
              </a:rPr>
              <a:t>[    -0.333     0.667    -0.667 ]</a:t>
            </a:r>
          </a:p>
          <a:p>
            <a:r>
              <a:rPr lang="en-US" altLang="ja-JP" sz="800" dirty="0">
                <a:latin typeface="Times" charset="0"/>
              </a:rPr>
              <a:t> Trace =  -1.</a:t>
            </a:r>
          </a:p>
          <a:p>
            <a:r>
              <a:rPr lang="en-US" altLang="ja-JP" sz="800" dirty="0">
                <a:latin typeface="Times" charset="0"/>
              </a:rPr>
              <a:t>  angle =   180.</a:t>
            </a:r>
          </a:p>
          <a:p>
            <a:endParaRPr lang="en-US" altLang="ja-JP" sz="800" dirty="0">
              <a:latin typeface="Times" charset="0"/>
            </a:endParaRPr>
          </a:p>
          <a:p>
            <a:r>
              <a:rPr lang="en-US" altLang="ja-JP" sz="800" dirty="0">
                <a:latin typeface="Times" charset="0"/>
              </a:rPr>
              <a:t>  Symmetry operator number  15</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0.333    -0.667     0.667 ]</a:t>
            </a:r>
          </a:p>
          <a:p>
            <a:r>
              <a:rPr lang="en-US" altLang="ja-JP" sz="800" dirty="0">
                <a:latin typeface="Times" charset="0"/>
              </a:rPr>
              <a:t>[    -0.667    -0.667    -0.333 ]</a:t>
            </a:r>
          </a:p>
          <a:p>
            <a:r>
              <a:rPr lang="en-US" altLang="ja-JP" sz="800" dirty="0">
                <a:latin typeface="Times" charset="0"/>
              </a:rPr>
              <a:t>[     0.667    -0.333    -0.667 ]</a:t>
            </a:r>
          </a:p>
          <a:p>
            <a:r>
              <a:rPr lang="en-US" altLang="ja-JP" sz="800" dirty="0">
                <a:latin typeface="Times" charset="0"/>
              </a:rPr>
              <a:t> Trace =  -1.</a:t>
            </a:r>
          </a:p>
          <a:p>
            <a:r>
              <a:rPr lang="en-US" altLang="ja-JP" sz="800" dirty="0">
                <a:latin typeface="Times" charset="0"/>
              </a:rPr>
              <a:t>  angle =   180.</a:t>
            </a:r>
          </a:p>
          <a:p>
            <a:endParaRPr lang="en-US" altLang="ja-JP" sz="800" dirty="0">
              <a:latin typeface="Times" charset="0"/>
            </a:endParaRPr>
          </a:p>
          <a:p>
            <a:r>
              <a:rPr lang="en-US" altLang="ja-JP" sz="800" dirty="0">
                <a:latin typeface="Times" charset="0"/>
              </a:rPr>
              <a:t>  Symmetry operator number  16</a:t>
            </a:r>
          </a:p>
          <a:p>
            <a:r>
              <a:rPr lang="en-US" altLang="ja-JP" sz="800" dirty="0">
                <a:latin typeface="Times" charset="0"/>
              </a:rPr>
              <a:t> Product matrix for </a:t>
            </a:r>
            <a:r>
              <a:rPr lang="en-US" altLang="ja-JP" sz="800" dirty="0" err="1">
                <a:latin typeface="Times" charset="0"/>
              </a:rPr>
              <a:t>gA</a:t>
            </a:r>
            <a:r>
              <a:rPr lang="en-US" altLang="ja-JP" sz="800" dirty="0">
                <a:latin typeface="Times" charset="0"/>
              </a:rPr>
              <a:t> X </a:t>
            </a:r>
            <a:r>
              <a:rPr lang="en-US" altLang="ja-JP" sz="800" dirty="0" err="1">
                <a:latin typeface="Times" charset="0"/>
              </a:rPr>
              <a:t>gB</a:t>
            </a:r>
            <a:r>
              <a:rPr lang="en-US" altLang="ja-JP" sz="800" dirty="0">
                <a:latin typeface="Times" charset="0"/>
              </a:rPr>
              <a:t>^-1:</a:t>
            </a:r>
          </a:p>
          <a:p>
            <a:r>
              <a:rPr lang="en-US" altLang="ja-JP" sz="800" dirty="0">
                <a:latin typeface="Times" charset="0"/>
              </a:rPr>
              <a:t>[    -0.667    -0.667    -0.333 ]</a:t>
            </a:r>
          </a:p>
          <a:p>
            <a:r>
              <a:rPr lang="en-US" altLang="ja-JP" sz="800" dirty="0">
                <a:latin typeface="Times" charset="0"/>
              </a:rPr>
              <a:t>[     0.667    -0.333    -0.667 ]</a:t>
            </a:r>
          </a:p>
          <a:p>
            <a:r>
              <a:rPr lang="en-US" altLang="ja-JP" sz="800" dirty="0">
                <a:latin typeface="Times" charset="0"/>
              </a:rPr>
              <a:t>[     0.333    -0.667     0.667 ]</a:t>
            </a:r>
          </a:p>
          <a:p>
            <a:r>
              <a:rPr lang="en-US" altLang="ja-JP" sz="800" dirty="0">
                <a:latin typeface="Times" charset="0"/>
              </a:rPr>
              <a:t> Trace =  -0.333260953</a:t>
            </a:r>
          </a:p>
          <a:p>
            <a:r>
              <a:rPr lang="en-US" altLang="ja-JP" sz="800" dirty="0">
                <a:latin typeface="Times" charset="0"/>
              </a:rPr>
              <a:t>  angle =   131.807526</a:t>
            </a:r>
          </a:p>
        </p:txBody>
      </p:sp>
      <p:sp>
        <p:nvSpPr>
          <p:cNvPr id="52231" name="Text Box 6"/>
          <p:cNvSpPr txBox="1">
            <a:spLocks noChangeArrowheads="1"/>
          </p:cNvSpPr>
          <p:nvPr/>
        </p:nvSpPr>
        <p:spPr bwMode="auto">
          <a:xfrm>
            <a:off x="5410200" y="838200"/>
            <a:ext cx="1512888" cy="5837238"/>
          </a:xfrm>
          <a:prstGeom prst="rect">
            <a:avLst/>
          </a:prstGeom>
          <a:noFill/>
          <a:ln w="9525">
            <a:noFill/>
            <a:miter lim="800000"/>
            <a:headEnd/>
            <a:tailEnd/>
          </a:ln>
        </p:spPr>
        <p:txBody>
          <a:bodyPr wrap="none">
            <a:prstTxWarp prst="textNoShape">
              <a:avLst/>
            </a:prstTxWarp>
            <a:spAutoFit/>
          </a:bodyPr>
          <a:lstStyle/>
          <a:p>
            <a:r>
              <a:rPr lang="en-US" altLang="ja-JP" sz="800">
                <a:latin typeface="Times" charset="0"/>
              </a:rPr>
              <a:t>Symmetry operator number  17</a:t>
            </a:r>
          </a:p>
          <a:p>
            <a:r>
              <a:rPr lang="en-US" altLang="ja-JP" sz="800">
                <a:latin typeface="Times" charset="0"/>
              </a:rPr>
              <a:t> Product matrix for gA X gB^-1:</a:t>
            </a:r>
          </a:p>
          <a:p>
            <a:r>
              <a:rPr lang="en-US" altLang="ja-JP" sz="800">
                <a:latin typeface="Times" charset="0"/>
              </a:rPr>
              <a:t>[     0.333    -0.667     0.667 ]</a:t>
            </a:r>
          </a:p>
          <a:p>
            <a:r>
              <a:rPr lang="en-US" altLang="ja-JP" sz="800">
                <a:latin typeface="Times" charset="0"/>
              </a:rPr>
              <a:t>[     0.667     0.667     0.333 ]</a:t>
            </a:r>
          </a:p>
          <a:p>
            <a:r>
              <a:rPr lang="en-US" altLang="ja-JP" sz="800">
                <a:latin typeface="Times" charset="0"/>
              </a:rPr>
              <a:t>[    -0.667     0.333     0.667 ]</a:t>
            </a:r>
          </a:p>
          <a:p>
            <a:r>
              <a:rPr lang="en-US" altLang="ja-JP" sz="800">
                <a:latin typeface="Times" charset="0"/>
              </a:rPr>
              <a:t> Trace =   1.66652203</a:t>
            </a:r>
          </a:p>
          <a:p>
            <a:r>
              <a:rPr lang="en-US" altLang="ja-JP" sz="800">
                <a:latin typeface="Times" charset="0"/>
              </a:rPr>
              <a:t>  angle =   70.533165</a:t>
            </a:r>
          </a:p>
          <a:p>
            <a:endParaRPr lang="en-US" altLang="ja-JP" sz="800">
              <a:latin typeface="Times" charset="0"/>
            </a:endParaRPr>
          </a:p>
          <a:p>
            <a:r>
              <a:rPr lang="en-US" altLang="ja-JP" sz="800">
                <a:latin typeface="Times" charset="0"/>
              </a:rPr>
              <a:t>  Symmetry operator number  18</a:t>
            </a:r>
          </a:p>
          <a:p>
            <a:r>
              <a:rPr lang="en-US" altLang="ja-JP" sz="800">
                <a:latin typeface="Times" charset="0"/>
              </a:rPr>
              <a:t> Product matrix for gA X gB^-1:</a:t>
            </a:r>
          </a:p>
          <a:p>
            <a:r>
              <a:rPr lang="en-US" altLang="ja-JP" sz="800">
                <a:latin typeface="Times" charset="0"/>
              </a:rPr>
              <a:t>[     0.667     0.667     0.333 ]</a:t>
            </a:r>
          </a:p>
          <a:p>
            <a:r>
              <a:rPr lang="en-US" altLang="ja-JP" sz="800">
                <a:latin typeface="Times" charset="0"/>
              </a:rPr>
              <a:t>[    -0.667     0.333     0.667 ]</a:t>
            </a:r>
          </a:p>
          <a:p>
            <a:r>
              <a:rPr lang="en-US" altLang="ja-JP" sz="800">
                <a:latin typeface="Times" charset="0"/>
              </a:rPr>
              <a:t>[     0.333    -0.667     0.667 ]</a:t>
            </a:r>
          </a:p>
          <a:p>
            <a:r>
              <a:rPr lang="en-US" altLang="ja-JP" sz="800">
                <a:latin typeface="Times" charset="0"/>
              </a:rPr>
              <a:t> Trace =   1.66652203</a:t>
            </a:r>
          </a:p>
          <a:p>
            <a:r>
              <a:rPr lang="en-US" altLang="ja-JP" sz="800">
                <a:latin typeface="Times" charset="0"/>
              </a:rPr>
              <a:t>  angle =   70.533165</a:t>
            </a:r>
          </a:p>
          <a:p>
            <a:endParaRPr lang="en-US" altLang="ja-JP" sz="800">
              <a:latin typeface="Times" charset="0"/>
            </a:endParaRPr>
          </a:p>
          <a:p>
            <a:r>
              <a:rPr lang="en-US" altLang="ja-JP" sz="800">
                <a:latin typeface="Times" charset="0"/>
              </a:rPr>
              <a:t>  Symmetry operator number  19</a:t>
            </a:r>
          </a:p>
          <a:p>
            <a:r>
              <a:rPr lang="en-US" altLang="ja-JP" sz="800">
                <a:latin typeface="Times" charset="0"/>
              </a:rPr>
              <a:t> Product matrix for gA X gB^-1:</a:t>
            </a:r>
          </a:p>
          <a:p>
            <a:r>
              <a:rPr lang="en-US" altLang="ja-JP" sz="800">
                <a:latin typeface="Times" charset="0"/>
              </a:rPr>
              <a:t>[     0.333    -0.667     0.667 ]</a:t>
            </a:r>
          </a:p>
          <a:p>
            <a:r>
              <a:rPr lang="en-US" altLang="ja-JP" sz="800">
                <a:latin typeface="Times" charset="0"/>
              </a:rPr>
              <a:t>[    -0.667     0.333     0.667 ]</a:t>
            </a:r>
          </a:p>
          <a:p>
            <a:r>
              <a:rPr lang="en-US" altLang="ja-JP" sz="800">
                <a:latin typeface="Times" charset="0"/>
              </a:rPr>
              <a:t>[    -0.667    -0.667    -0.333 ]</a:t>
            </a:r>
          </a:p>
          <a:p>
            <a:r>
              <a:rPr lang="en-US" altLang="ja-JP" sz="800">
                <a:latin typeface="Times" charset="0"/>
              </a:rPr>
              <a:t> Trace =   0.333044171</a:t>
            </a:r>
          </a:p>
          <a:p>
            <a:r>
              <a:rPr lang="en-US" altLang="ja-JP" sz="800">
                <a:latin typeface="Times" charset="0"/>
              </a:rPr>
              <a:t>  angle =   109.480003</a:t>
            </a:r>
          </a:p>
          <a:p>
            <a:endParaRPr lang="en-US" altLang="ja-JP" sz="800">
              <a:latin typeface="Times" charset="0"/>
            </a:endParaRPr>
          </a:p>
          <a:p>
            <a:r>
              <a:rPr lang="en-US" altLang="ja-JP" sz="800">
                <a:solidFill>
                  <a:srgbClr val="FF0000"/>
                </a:solidFill>
                <a:latin typeface="Times" charset="0"/>
              </a:rPr>
              <a:t>  Symmetry operator number  20</a:t>
            </a:r>
          </a:p>
          <a:p>
            <a:r>
              <a:rPr lang="en-US" altLang="ja-JP" sz="800">
                <a:solidFill>
                  <a:srgbClr val="FF0000"/>
                </a:solidFill>
                <a:latin typeface="Times" charset="0"/>
              </a:rPr>
              <a:t> Product matrix for gA X gB^-1:</a:t>
            </a:r>
          </a:p>
          <a:p>
            <a:r>
              <a:rPr lang="en-US" altLang="ja-JP" sz="800">
                <a:solidFill>
                  <a:srgbClr val="FF0000"/>
                </a:solidFill>
                <a:latin typeface="Times" charset="0"/>
              </a:rPr>
              <a:t>[     0.667    -0.333    -0.667 ]</a:t>
            </a:r>
          </a:p>
          <a:p>
            <a:r>
              <a:rPr lang="en-US" altLang="ja-JP" sz="800">
                <a:solidFill>
                  <a:srgbClr val="FF0000"/>
                </a:solidFill>
                <a:latin typeface="Times" charset="0"/>
              </a:rPr>
              <a:t>[     0.667     0.667     0.333 ]</a:t>
            </a:r>
          </a:p>
          <a:p>
            <a:r>
              <a:rPr lang="en-US" altLang="ja-JP" sz="800">
                <a:solidFill>
                  <a:srgbClr val="FF0000"/>
                </a:solidFill>
                <a:latin typeface="Times" charset="0"/>
              </a:rPr>
              <a:t>[     0.333    -0.667     0.667 ]</a:t>
            </a:r>
          </a:p>
          <a:p>
            <a:r>
              <a:rPr lang="en-US" altLang="ja-JP" sz="800">
                <a:solidFill>
                  <a:srgbClr val="FF0000"/>
                </a:solidFill>
                <a:latin typeface="Times" charset="0"/>
              </a:rPr>
              <a:t> Trace =   2.</a:t>
            </a:r>
          </a:p>
          <a:p>
            <a:r>
              <a:rPr lang="en-US" altLang="ja-JP" sz="800">
                <a:solidFill>
                  <a:srgbClr val="FF0000"/>
                </a:solidFill>
                <a:latin typeface="Times" charset="0"/>
              </a:rPr>
              <a:t>  angle =   60.</a:t>
            </a:r>
            <a:endParaRPr lang="en-US" altLang="ja-JP" sz="800">
              <a:latin typeface="Times" charset="0"/>
            </a:endParaRPr>
          </a:p>
          <a:p>
            <a:endParaRPr lang="en-US" altLang="ja-JP" sz="800">
              <a:latin typeface="Times" charset="0"/>
            </a:endParaRPr>
          </a:p>
          <a:p>
            <a:r>
              <a:rPr lang="en-US" altLang="ja-JP" sz="800">
                <a:latin typeface="Times" charset="0"/>
              </a:rPr>
              <a:t>  Symmetry operator number  21</a:t>
            </a:r>
          </a:p>
          <a:p>
            <a:r>
              <a:rPr lang="en-US" altLang="ja-JP" sz="800">
                <a:latin typeface="Times" charset="0"/>
              </a:rPr>
              <a:t> Product matrix for gA X gB^-1:</a:t>
            </a:r>
          </a:p>
          <a:p>
            <a:r>
              <a:rPr lang="en-US" altLang="ja-JP" sz="800">
                <a:latin typeface="Times" charset="0"/>
              </a:rPr>
              <a:t>[     0.667     0.667     0.333 ]</a:t>
            </a:r>
          </a:p>
          <a:p>
            <a:r>
              <a:rPr lang="en-US" altLang="ja-JP" sz="800">
                <a:latin typeface="Times" charset="0"/>
              </a:rPr>
              <a:t>[    -0.333     0.667    -0.667 ]</a:t>
            </a:r>
          </a:p>
          <a:p>
            <a:r>
              <a:rPr lang="en-US" altLang="ja-JP" sz="800">
                <a:latin typeface="Times" charset="0"/>
              </a:rPr>
              <a:t>[    -0.667     0.333     0.667 ]</a:t>
            </a:r>
          </a:p>
          <a:p>
            <a:r>
              <a:rPr lang="en-US" altLang="ja-JP" sz="800">
                <a:latin typeface="Times" charset="0"/>
              </a:rPr>
              <a:t> Trace =   2.</a:t>
            </a:r>
          </a:p>
          <a:p>
            <a:r>
              <a:rPr lang="en-US" altLang="ja-JP" sz="800">
                <a:latin typeface="Times" charset="0"/>
              </a:rPr>
              <a:t>  angle =   60.</a:t>
            </a:r>
          </a:p>
          <a:p>
            <a:endParaRPr lang="en-US" altLang="ja-JP" sz="800">
              <a:latin typeface="Times" charset="0"/>
            </a:endParaRPr>
          </a:p>
          <a:p>
            <a:r>
              <a:rPr lang="en-US" altLang="ja-JP" sz="800">
                <a:latin typeface="Times" charset="0"/>
              </a:rPr>
              <a:t>  Symmetry operator number  22</a:t>
            </a:r>
          </a:p>
          <a:p>
            <a:r>
              <a:rPr lang="en-US" altLang="ja-JP" sz="800">
                <a:latin typeface="Times" charset="0"/>
              </a:rPr>
              <a:t> Product matrix for gA X gB^-1:</a:t>
            </a:r>
          </a:p>
          <a:p>
            <a:r>
              <a:rPr lang="en-US" altLang="ja-JP" sz="800">
                <a:latin typeface="Times" charset="0"/>
              </a:rPr>
              <a:t>[     0.667    -0.333    -0.667 ]</a:t>
            </a:r>
          </a:p>
          <a:p>
            <a:r>
              <a:rPr lang="en-US" altLang="ja-JP" sz="800">
                <a:latin typeface="Times" charset="0"/>
              </a:rPr>
              <a:t>[    -0.667    -0.667    -0.333 ]</a:t>
            </a:r>
          </a:p>
          <a:p>
            <a:r>
              <a:rPr lang="en-US" altLang="ja-JP" sz="800">
                <a:latin typeface="Times" charset="0"/>
              </a:rPr>
              <a:t>[    -0.333     0.667    -0.667 ]</a:t>
            </a:r>
          </a:p>
          <a:p>
            <a:r>
              <a:rPr lang="en-US" altLang="ja-JP" sz="800">
                <a:latin typeface="Times" charset="0"/>
              </a:rPr>
              <a:t> Trace =  -0.666522205</a:t>
            </a:r>
          </a:p>
          <a:p>
            <a:r>
              <a:rPr lang="en-US" altLang="ja-JP" sz="800">
                <a:latin typeface="Times" charset="0"/>
              </a:rPr>
              <a:t>  angle =   146.435211</a:t>
            </a:r>
          </a:p>
        </p:txBody>
      </p:sp>
      <p:sp>
        <p:nvSpPr>
          <p:cNvPr id="52232" name="Text Box 7"/>
          <p:cNvSpPr txBox="1">
            <a:spLocks noChangeArrowheads="1"/>
          </p:cNvSpPr>
          <p:nvPr/>
        </p:nvSpPr>
        <p:spPr bwMode="auto">
          <a:xfrm>
            <a:off x="7010400" y="990600"/>
            <a:ext cx="1692275" cy="2414588"/>
          </a:xfrm>
          <a:prstGeom prst="rect">
            <a:avLst/>
          </a:prstGeom>
          <a:noFill/>
          <a:ln w="9525">
            <a:noFill/>
            <a:miter lim="800000"/>
            <a:headEnd/>
            <a:tailEnd/>
          </a:ln>
        </p:spPr>
        <p:txBody>
          <a:bodyPr wrap="none">
            <a:prstTxWarp prst="textNoShape">
              <a:avLst/>
            </a:prstTxWarp>
            <a:spAutoFit/>
          </a:bodyPr>
          <a:lstStyle/>
          <a:p>
            <a:r>
              <a:rPr lang="en-US" altLang="ja-JP" sz="800">
                <a:latin typeface="Times" charset="0"/>
              </a:rPr>
              <a:t>  Symmetry operator number  23</a:t>
            </a:r>
          </a:p>
          <a:p>
            <a:r>
              <a:rPr lang="en-US" altLang="ja-JP" sz="800">
                <a:latin typeface="Times" charset="0"/>
              </a:rPr>
              <a:t> Product matrix for gA X gB^-1:</a:t>
            </a:r>
          </a:p>
          <a:p>
            <a:r>
              <a:rPr lang="en-US" altLang="ja-JP" sz="800">
                <a:latin typeface="Times" charset="0"/>
              </a:rPr>
              <a:t>[    -0.667    -0.667    -0.333 ]</a:t>
            </a:r>
          </a:p>
          <a:p>
            <a:r>
              <a:rPr lang="en-US" altLang="ja-JP" sz="800">
                <a:latin typeface="Times" charset="0"/>
              </a:rPr>
              <a:t>[    -0.333     0.667    -0.667 ]</a:t>
            </a:r>
          </a:p>
          <a:p>
            <a:r>
              <a:rPr lang="en-US" altLang="ja-JP" sz="800">
                <a:latin typeface="Times" charset="0"/>
              </a:rPr>
              <a:t>[     0.667    -0.333    -0.667 ]</a:t>
            </a:r>
          </a:p>
          <a:p>
            <a:r>
              <a:rPr lang="en-US" altLang="ja-JP" sz="800">
                <a:latin typeface="Times" charset="0"/>
              </a:rPr>
              <a:t> Trace =  -0.666522026</a:t>
            </a:r>
          </a:p>
          <a:p>
            <a:r>
              <a:rPr lang="en-US" altLang="ja-JP" sz="800">
                <a:latin typeface="Times" charset="0"/>
              </a:rPr>
              <a:t>  angle =   146.435196</a:t>
            </a:r>
          </a:p>
          <a:p>
            <a:endParaRPr lang="en-US" altLang="ja-JP" sz="800">
              <a:latin typeface="Times" charset="0"/>
            </a:endParaRPr>
          </a:p>
          <a:p>
            <a:r>
              <a:rPr lang="en-US" altLang="ja-JP" sz="800">
                <a:latin typeface="Times" charset="0"/>
              </a:rPr>
              <a:t>  Symmetry operator number  24</a:t>
            </a:r>
          </a:p>
          <a:p>
            <a:r>
              <a:rPr lang="en-US" altLang="ja-JP" sz="800">
                <a:latin typeface="Times" charset="0"/>
              </a:rPr>
              <a:t> Product matrix for gA X gB^-1:</a:t>
            </a:r>
          </a:p>
          <a:p>
            <a:r>
              <a:rPr lang="en-US" altLang="ja-JP" sz="800">
                <a:latin typeface="Times" charset="0"/>
              </a:rPr>
              <a:t>[    -0.333     0.667    -0.667 ]</a:t>
            </a:r>
          </a:p>
          <a:p>
            <a:r>
              <a:rPr lang="en-US" altLang="ja-JP" sz="800">
                <a:latin typeface="Times" charset="0"/>
              </a:rPr>
              <a:t>[     0.667    -0.333    -0.667 ]</a:t>
            </a:r>
          </a:p>
          <a:p>
            <a:r>
              <a:rPr lang="en-US" altLang="ja-JP" sz="800">
                <a:latin typeface="Times" charset="0"/>
              </a:rPr>
              <a:t>[    -0.667    -0.667    -0.333 ]</a:t>
            </a:r>
          </a:p>
          <a:p>
            <a:r>
              <a:rPr lang="en-US" altLang="ja-JP" sz="800">
                <a:latin typeface="Times" charset="0"/>
              </a:rPr>
              <a:t> Trace =  -0.999999881</a:t>
            </a:r>
          </a:p>
          <a:p>
            <a:r>
              <a:rPr lang="en-US" altLang="ja-JP" sz="800">
                <a:latin typeface="Times" charset="0"/>
              </a:rPr>
              <a:t>  angle =   179.980209</a:t>
            </a:r>
          </a:p>
          <a:p>
            <a:r>
              <a:rPr lang="en-US" altLang="ja-JP" sz="800">
                <a:latin typeface="Times" charset="0"/>
              </a:rPr>
              <a:t> MISORI: angle=   60. axis=  1 1</a:t>
            </a:r>
            <a:r>
              <a:rPr lang="en-US" altLang="ja-JP" sz="800">
                <a:solidFill>
                  <a:srgbClr val="FF0000"/>
                </a:solidFill>
                <a:latin typeface="Times" charset="0"/>
              </a:rPr>
              <a:t> </a:t>
            </a:r>
          </a:p>
          <a:p>
            <a:endParaRPr lang="en-US" altLang="ja-JP" sz="800">
              <a:solidFill>
                <a:srgbClr val="FF0000"/>
              </a:solidFill>
              <a:latin typeface="Times" charset="0"/>
            </a:endParaRPr>
          </a:p>
          <a:p>
            <a:r>
              <a:rPr lang="en-US" altLang="ja-JP" sz="800">
                <a:latin typeface="Times" charset="0"/>
              </a:rPr>
              <a:t>MISORI: angle=   60. axis=  1 1 -1-1</a:t>
            </a:r>
          </a:p>
          <a:p>
            <a:endParaRPr lang="en-US" altLang="ja-JP" sz="800">
              <a:latin typeface="Times" charset="0"/>
            </a:endParaRPr>
          </a:p>
        </p:txBody>
      </p:sp>
      <p:sp>
        <p:nvSpPr>
          <p:cNvPr id="52233" name="Text Box 8"/>
          <p:cNvSpPr txBox="1">
            <a:spLocks noChangeArrowheads="1"/>
          </p:cNvSpPr>
          <p:nvPr/>
        </p:nvSpPr>
        <p:spPr bwMode="auto">
          <a:xfrm>
            <a:off x="6934200" y="3429000"/>
            <a:ext cx="1981200" cy="2800766"/>
          </a:xfrm>
          <a:prstGeom prst="rect">
            <a:avLst/>
          </a:prstGeom>
          <a:noFill/>
          <a:ln w="9525">
            <a:noFill/>
            <a:miter lim="800000"/>
            <a:headEnd/>
            <a:tailEnd/>
          </a:ln>
        </p:spPr>
        <p:txBody>
          <a:bodyPr>
            <a:prstTxWarp prst="textNoShape">
              <a:avLst/>
            </a:prstTxWarp>
            <a:spAutoFit/>
          </a:bodyPr>
          <a:lstStyle/>
          <a:p>
            <a:r>
              <a:rPr lang="en-US" altLang="ja-JP" sz="1600" b="1" dirty="0">
                <a:latin typeface="Calibri"/>
              </a:rPr>
              <a:t>This set of tables shows each successive result as a different symmetry operator is applied to </a:t>
            </a:r>
            <a:r>
              <a:rPr lang="en-US" altLang="ja-JP" sz="1600" b="1" i="1" dirty="0">
                <a:latin typeface="Calibri"/>
              </a:rPr>
              <a:t>∆g</a:t>
            </a:r>
            <a:r>
              <a:rPr lang="en-US" altLang="ja-JP" sz="1600" b="1" dirty="0">
                <a:latin typeface="Calibri"/>
              </a:rPr>
              <a:t>.  Note how the angle and the axis varies in each case!  Note that #20 is the one that gives a 60° angle.</a:t>
            </a:r>
          </a:p>
        </p:txBody>
      </p:sp>
      <p:sp>
        <p:nvSpPr>
          <p:cNvPr id="2" name="TextBox 1"/>
          <p:cNvSpPr txBox="1"/>
          <p:nvPr/>
        </p:nvSpPr>
        <p:spPr>
          <a:xfrm>
            <a:off x="152400" y="6595535"/>
            <a:ext cx="5194927" cy="261610"/>
          </a:xfrm>
          <a:prstGeom prst="rect">
            <a:avLst/>
          </a:prstGeom>
          <a:noFill/>
        </p:spPr>
        <p:txBody>
          <a:bodyPr wrap="none" rtlCol="0">
            <a:spAutoFit/>
          </a:bodyPr>
          <a:lstStyle/>
          <a:p>
            <a:r>
              <a:rPr lang="en-US" sz="1100" dirty="0" err="1" smtClean="0">
                <a:solidFill>
                  <a:srgbClr val="660066"/>
                </a:solidFill>
              </a:rPr>
              <a:t>Pajarito.materials.cmu.edu</a:t>
            </a:r>
            <a:r>
              <a:rPr lang="en-US" sz="1100" dirty="0" smtClean="0">
                <a:solidFill>
                  <a:srgbClr val="660066"/>
                </a:solidFill>
              </a:rPr>
              <a:t>/</a:t>
            </a:r>
            <a:r>
              <a:rPr lang="en-US" sz="1100" dirty="0" err="1" smtClean="0">
                <a:solidFill>
                  <a:srgbClr val="660066"/>
                </a:solidFill>
              </a:rPr>
              <a:t>rollett</a:t>
            </a:r>
            <a:r>
              <a:rPr lang="en-US" sz="1100" dirty="0" smtClean="0">
                <a:solidFill>
                  <a:srgbClr val="660066"/>
                </a:solidFill>
              </a:rPr>
              <a:t>/</a:t>
            </a:r>
            <a:r>
              <a:rPr lang="en-US" sz="1100" dirty="0" err="1" smtClean="0">
                <a:solidFill>
                  <a:srgbClr val="660066"/>
                </a:solidFill>
              </a:rPr>
              <a:t>texture_subroutines</a:t>
            </a:r>
            <a:r>
              <a:rPr lang="en-US" sz="1100" dirty="0" smtClean="0">
                <a:solidFill>
                  <a:srgbClr val="660066"/>
                </a:solidFill>
              </a:rPr>
              <a:t> : look for </a:t>
            </a:r>
            <a:r>
              <a:rPr lang="en-US" sz="1100" dirty="0" err="1" smtClean="0">
                <a:solidFill>
                  <a:srgbClr val="660066"/>
                </a:solidFill>
              </a:rPr>
              <a:t>rexgbs</a:t>
            </a:r>
            <a:r>
              <a:rPr lang="en-US" sz="1100" dirty="0" smtClean="0">
                <a:solidFill>
                  <a:srgbClr val="660066"/>
                </a:solidFill>
              </a:rPr>
              <a:t>-[date].f90</a:t>
            </a:r>
            <a:endParaRPr lang="en-US" sz="1100" dirty="0">
              <a:solidFill>
                <a:srgbClr val="660066"/>
              </a:solidFill>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p:cNvSpPr>
            <a:spLocks noGrp="1"/>
          </p:cNvSpPr>
          <p:nvPr>
            <p:ph type="sldNum" sz="quarter" idx="12"/>
          </p:nvPr>
        </p:nvSpPr>
        <p:spPr>
          <a:noFill/>
        </p:spPr>
        <p:txBody>
          <a:bodyPr/>
          <a:lstStyle/>
          <a:p>
            <a:fld id="{2CBD7E2D-578D-F94B-857C-462DCD9802DF}" type="slidenum">
              <a:rPr lang="en-US" altLang="ja-JP" smtClean="0"/>
              <a:pPr/>
              <a:t>38</a:t>
            </a:fld>
            <a:endParaRPr lang="en-US" altLang="ja-JP" smtClean="0"/>
          </a:p>
        </p:txBody>
      </p:sp>
      <p:sp>
        <p:nvSpPr>
          <p:cNvPr id="54275" name="Rectangle 2"/>
          <p:cNvSpPr>
            <a:spLocks noGrp="1" noChangeArrowheads="1"/>
          </p:cNvSpPr>
          <p:nvPr>
            <p:ph type="title"/>
          </p:nvPr>
        </p:nvSpPr>
        <p:spPr>
          <a:xfrm>
            <a:off x="685800" y="76200"/>
            <a:ext cx="7772400" cy="1143000"/>
          </a:xfrm>
        </p:spPr>
        <p:txBody>
          <a:bodyPr/>
          <a:lstStyle/>
          <a:p>
            <a:r>
              <a:rPr lang="en-US" altLang="ja-JP"/>
              <a:t>Misorientations</a:t>
            </a:r>
          </a:p>
        </p:txBody>
      </p:sp>
      <p:sp>
        <p:nvSpPr>
          <p:cNvPr id="54276" name="Rectangle 3"/>
          <p:cNvSpPr>
            <a:spLocks noGrp="1" noChangeArrowheads="1"/>
          </p:cNvSpPr>
          <p:nvPr>
            <p:ph type="body" sz="half" idx="1"/>
          </p:nvPr>
        </p:nvSpPr>
        <p:spPr>
          <a:xfrm>
            <a:off x="914400" y="1447800"/>
            <a:ext cx="7315200" cy="4419600"/>
          </a:xfrm>
          <a:ln>
            <a:solidFill>
              <a:srgbClr val="CC0000"/>
            </a:solidFill>
          </a:ln>
        </p:spPr>
        <p:txBody>
          <a:bodyPr/>
          <a:lstStyle/>
          <a:p>
            <a:r>
              <a:rPr lang="en-US" altLang="ja-JP" sz="3200"/>
              <a:t>Misorientations</a:t>
            </a:r>
            <a:r>
              <a:rPr lang="en-US" altLang="ja-JP"/>
              <a:t>:</a:t>
            </a:r>
            <a:br>
              <a:rPr lang="en-US" altLang="ja-JP"/>
            </a:br>
            <a:r>
              <a:rPr lang="en-US" altLang="ja-JP"/>
              <a:t> </a:t>
            </a:r>
            <a:r>
              <a:rPr lang="en-US" altLang="ja-JP" sz="3600" i="1">
                <a:solidFill>
                  <a:srgbClr val="FF0000"/>
                </a:solidFill>
                <a:latin typeface="Times New Roman" charset="0"/>
              </a:rPr>
              <a:t>∆g=g</a:t>
            </a:r>
            <a:r>
              <a:rPr lang="en-US" altLang="ja-JP" sz="3600" i="1" baseline="-25000">
                <a:solidFill>
                  <a:srgbClr val="FF0000"/>
                </a:solidFill>
                <a:latin typeface="Times New Roman" charset="0"/>
              </a:rPr>
              <a:t>B</a:t>
            </a:r>
            <a:r>
              <a:rPr lang="en-US" altLang="ja-JP" sz="3600" i="1">
                <a:solidFill>
                  <a:srgbClr val="FF0000"/>
                </a:solidFill>
                <a:latin typeface="Times New Roman" charset="0"/>
              </a:rPr>
              <a:t>g</a:t>
            </a:r>
            <a:r>
              <a:rPr lang="en-US" altLang="ja-JP" sz="3600" i="1" baseline="-25000">
                <a:solidFill>
                  <a:srgbClr val="FF0000"/>
                </a:solidFill>
                <a:latin typeface="Times New Roman" charset="0"/>
              </a:rPr>
              <a:t>A</a:t>
            </a:r>
            <a:r>
              <a:rPr lang="en-US" altLang="ja-JP" sz="4400" i="1" baseline="30000">
                <a:solidFill>
                  <a:srgbClr val="FF0000"/>
                </a:solidFill>
                <a:latin typeface="Times New Roman" charset="0"/>
              </a:rPr>
              <a:t>-1</a:t>
            </a:r>
            <a:r>
              <a:rPr lang="en-US" altLang="ja-JP" sz="4400" baseline="30000">
                <a:solidFill>
                  <a:srgbClr val="FF0000"/>
                </a:solidFill>
              </a:rPr>
              <a:t/>
            </a:r>
            <a:br>
              <a:rPr lang="en-US" altLang="ja-JP" sz="4400" baseline="30000">
                <a:solidFill>
                  <a:srgbClr val="FF0000"/>
                </a:solidFill>
              </a:rPr>
            </a:br>
            <a:r>
              <a:rPr lang="en-US" altLang="ja-JP" sz="3200"/>
              <a:t>transform from crystal axes of grain A back to the reference axes, and then transform </a:t>
            </a:r>
            <a:r>
              <a:rPr lang="en-US" altLang="ja-JP" sz="3200" i="1"/>
              <a:t>to</a:t>
            </a:r>
            <a:r>
              <a:rPr lang="en-US" altLang="ja-JP" sz="3200"/>
              <a:t> the axes of grain B.</a:t>
            </a:r>
          </a:p>
          <a:p>
            <a:r>
              <a:rPr lang="en-US" altLang="ja-JP" sz="3200"/>
              <a:t>Note that this use of “</a:t>
            </a:r>
            <a:r>
              <a:rPr lang="en-US" altLang="ja-JP" sz="3200" i="1">
                <a:latin typeface="Times New Roman" charset="0"/>
              </a:rPr>
              <a:t>g</a:t>
            </a:r>
            <a:r>
              <a:rPr lang="en-US" altLang="ja-JP" sz="3200"/>
              <a:t>” is based on the standard Bunge definition (transformation of axes)</a:t>
            </a:r>
            <a:endParaRPr lang="en-US" altLang="ja-JP" sz="3600" baseline="3000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6"/>
          <p:cNvSpPr>
            <a:spLocks noGrp="1"/>
          </p:cNvSpPr>
          <p:nvPr>
            <p:ph type="sldNum" sz="quarter" idx="12"/>
          </p:nvPr>
        </p:nvSpPr>
        <p:spPr>
          <a:noFill/>
        </p:spPr>
        <p:txBody>
          <a:bodyPr/>
          <a:lstStyle/>
          <a:p>
            <a:fld id="{F92F9007-4D90-8A4C-A301-32FFDA159878}" type="slidenum">
              <a:rPr lang="en-US" altLang="ja-JP" smtClean="0"/>
              <a:pPr/>
              <a:t>39</a:t>
            </a:fld>
            <a:endParaRPr lang="en-US" altLang="ja-JP" smtClean="0"/>
          </a:p>
        </p:txBody>
      </p:sp>
      <p:sp>
        <p:nvSpPr>
          <p:cNvPr id="56324" name="Rectangle 2"/>
          <p:cNvSpPr>
            <a:spLocks noGrp="1" noChangeArrowheads="1"/>
          </p:cNvSpPr>
          <p:nvPr>
            <p:ph type="title"/>
          </p:nvPr>
        </p:nvSpPr>
        <p:spPr>
          <a:xfrm>
            <a:off x="685800" y="0"/>
            <a:ext cx="7772400" cy="1143000"/>
          </a:xfrm>
        </p:spPr>
        <p:txBody>
          <a:bodyPr/>
          <a:lstStyle/>
          <a:p>
            <a:r>
              <a:rPr lang="en-US" altLang="ja-JP"/>
              <a:t>Notation</a:t>
            </a:r>
          </a:p>
        </p:txBody>
      </p:sp>
      <p:sp>
        <p:nvSpPr>
          <p:cNvPr id="56325" name="Rectangle 3"/>
          <p:cNvSpPr>
            <a:spLocks noGrp="1" noChangeArrowheads="1"/>
          </p:cNvSpPr>
          <p:nvPr>
            <p:ph type="body" sz="half" idx="1"/>
          </p:nvPr>
        </p:nvSpPr>
        <p:spPr>
          <a:xfrm>
            <a:off x="1066800" y="1295400"/>
            <a:ext cx="6934200" cy="5105400"/>
          </a:xfrm>
          <a:ln>
            <a:solidFill>
              <a:srgbClr val="CC0000"/>
            </a:solidFill>
          </a:ln>
        </p:spPr>
        <p:txBody>
          <a:bodyPr/>
          <a:lstStyle/>
          <a:p>
            <a:pPr>
              <a:lnSpc>
                <a:spcPct val="90000"/>
              </a:lnSpc>
            </a:pPr>
            <a:r>
              <a:rPr lang="en-US" altLang="ja-JP" sz="3200" dirty="0"/>
              <a:t>In some texts, misorientation formed from axis transformations is written with a tilde.</a:t>
            </a:r>
            <a:br>
              <a:rPr lang="en-US" altLang="ja-JP" sz="3200" dirty="0"/>
            </a:br>
            <a:endParaRPr lang="en-US" altLang="ja-JP" sz="3200" dirty="0"/>
          </a:p>
          <a:p>
            <a:pPr>
              <a:lnSpc>
                <a:spcPct val="90000"/>
              </a:lnSpc>
            </a:pPr>
            <a:endParaRPr lang="en-US" altLang="ja-JP" sz="3200" dirty="0"/>
          </a:p>
          <a:p>
            <a:pPr>
              <a:lnSpc>
                <a:spcPct val="90000"/>
              </a:lnSpc>
            </a:pPr>
            <a:r>
              <a:rPr lang="en-US" altLang="ja-JP" sz="3200" dirty="0"/>
              <a:t>Standard A-&gt;B transformation is expressed in </a:t>
            </a:r>
            <a:r>
              <a:rPr lang="en-US" altLang="ja-JP" sz="3200" i="1" dirty="0"/>
              <a:t>crystal</a:t>
            </a:r>
            <a:r>
              <a:rPr lang="en-US" altLang="ja-JP" sz="3200" dirty="0"/>
              <a:t> axes</a:t>
            </a:r>
            <a:r>
              <a:rPr lang="en-US" altLang="ja-JP" sz="3200" dirty="0" smtClean="0"/>
              <a:t>.  The reason for this is that we generally want to know the common axis between the two crystals in terms of crystal coordinates.</a:t>
            </a:r>
            <a:endParaRPr lang="en-US" altLang="ja-JP" sz="3200" dirty="0"/>
          </a:p>
        </p:txBody>
      </p:sp>
      <p:graphicFrame>
        <p:nvGraphicFramePr>
          <p:cNvPr id="56322" name="Object 2"/>
          <p:cNvGraphicFramePr>
            <a:graphicFrameLocks noChangeAspect="1"/>
          </p:cNvGraphicFramePr>
          <p:nvPr/>
        </p:nvGraphicFramePr>
        <p:xfrm>
          <a:off x="2095500" y="2743200"/>
          <a:ext cx="711200" cy="622300"/>
        </p:xfrm>
        <a:graphic>
          <a:graphicData uri="http://schemas.openxmlformats.org/presentationml/2006/ole">
            <mc:AlternateContent xmlns:mc="http://schemas.openxmlformats.org/markup-compatibility/2006">
              <mc:Choice xmlns:v="urn:schemas-microsoft-com:vml" Requires="v">
                <p:oleObj spid="_x0000_s56338" name="Equation" r:id="rId4" imgW="203200" imgH="177800" progId="Equation.3">
                  <p:embed/>
                </p:oleObj>
              </mc:Choice>
              <mc:Fallback>
                <p:oleObj name="Equation" r:id="rId4" imgW="203200" imgH="177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0" y="2743200"/>
                        <a:ext cx="711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0"/>
            <a:ext cx="7772400" cy="1143000"/>
          </a:xfrm>
        </p:spPr>
        <p:txBody>
          <a:bodyPr/>
          <a:lstStyle/>
          <a:p>
            <a:r>
              <a:rPr lang="en-US" altLang="ja-JP" smtClean="0"/>
              <a:t>In Class Questions</a:t>
            </a:r>
          </a:p>
        </p:txBody>
      </p:sp>
      <p:sp>
        <p:nvSpPr>
          <p:cNvPr id="17411" name="Content Placeholder 2"/>
          <p:cNvSpPr>
            <a:spLocks noGrp="1"/>
          </p:cNvSpPr>
          <p:nvPr>
            <p:ph sz="half" idx="1"/>
          </p:nvPr>
        </p:nvSpPr>
        <p:spPr>
          <a:xfrm>
            <a:off x="685800" y="1447800"/>
            <a:ext cx="4114800" cy="4876800"/>
          </a:xfrm>
        </p:spPr>
        <p:txBody>
          <a:bodyPr/>
          <a:lstStyle/>
          <a:p>
            <a:r>
              <a:rPr lang="en-US" altLang="ja-JP" sz="2000" dirty="0" smtClean="0"/>
              <a:t>How do we compute intensities from volume fractions?</a:t>
            </a:r>
          </a:p>
          <a:p>
            <a:r>
              <a:rPr lang="en-US" altLang="ja-JP" sz="2000" dirty="0" smtClean="0"/>
              <a:t>What is the difference between cell-edge and cell-centered coordinates?</a:t>
            </a:r>
          </a:p>
          <a:p>
            <a:r>
              <a:rPr lang="en-US" altLang="ja-JP" sz="2000" dirty="0" smtClean="0"/>
              <a:t>What do we mean by the </a:t>
            </a:r>
            <a:r>
              <a:rPr lang="en-US" altLang="ja-JP" sz="2000" i="1" dirty="0" smtClean="0"/>
              <a:t>volume fraction </a:t>
            </a:r>
            <a:r>
              <a:rPr lang="en-US" altLang="ja-JP" sz="2000" dirty="0" smtClean="0"/>
              <a:t>of a </a:t>
            </a:r>
            <a:r>
              <a:rPr lang="en-US" altLang="ja-JP" sz="2000" i="1" dirty="0" smtClean="0"/>
              <a:t>texture component</a:t>
            </a:r>
            <a:r>
              <a:rPr lang="en-US" altLang="ja-JP" sz="2000" dirty="0" smtClean="0"/>
              <a:t>?</a:t>
            </a:r>
          </a:p>
          <a:p>
            <a:r>
              <a:rPr lang="en-US" altLang="ja-JP" sz="2000" dirty="0" smtClean="0"/>
              <a:t>How do we compute the volume fraction of a component?</a:t>
            </a:r>
          </a:p>
          <a:p>
            <a:r>
              <a:rPr lang="en-US" altLang="ja-JP" sz="2000" dirty="0" smtClean="0"/>
              <a:t>What is a </a:t>
            </a:r>
            <a:r>
              <a:rPr lang="en-US" altLang="ja-JP" sz="2000" i="1" dirty="0" smtClean="0"/>
              <a:t>capture angle</a:t>
            </a:r>
            <a:r>
              <a:rPr lang="en-US" altLang="ja-JP" sz="2000" dirty="0" smtClean="0"/>
              <a:t> or </a:t>
            </a:r>
            <a:r>
              <a:rPr lang="en-US" altLang="ja-JP" sz="2000" i="1" dirty="0" smtClean="0"/>
              <a:t>tolerance angle</a:t>
            </a:r>
            <a:r>
              <a:rPr lang="en-US" altLang="ja-JP" sz="2000" dirty="0" smtClean="0"/>
              <a:t> or </a:t>
            </a:r>
            <a:r>
              <a:rPr lang="en-US" altLang="ja-JP" sz="2000" i="1" dirty="0" smtClean="0"/>
              <a:t>capture radius</a:t>
            </a:r>
            <a:r>
              <a:rPr lang="en-US" altLang="ja-JP" sz="2000" dirty="0" smtClean="0"/>
              <a:t>?</a:t>
            </a:r>
          </a:p>
          <a:p>
            <a:r>
              <a:rPr lang="en-US" altLang="ja-JP" sz="2000" dirty="0" smtClean="0"/>
              <a:t>What is a </a:t>
            </a:r>
            <a:r>
              <a:rPr lang="en-US" altLang="ja-JP" sz="2000" i="1" dirty="0" smtClean="0"/>
              <a:t>partition map</a:t>
            </a:r>
            <a:r>
              <a:rPr lang="en-US" altLang="ja-JP" sz="2000" dirty="0" smtClean="0"/>
              <a:t>?</a:t>
            </a:r>
          </a:p>
        </p:txBody>
      </p:sp>
      <p:sp>
        <p:nvSpPr>
          <p:cNvPr id="17412" name="Content Placeholder 3"/>
          <p:cNvSpPr>
            <a:spLocks noGrp="1"/>
          </p:cNvSpPr>
          <p:nvPr>
            <p:ph sz="half" idx="2"/>
          </p:nvPr>
        </p:nvSpPr>
        <p:spPr>
          <a:xfrm>
            <a:off x="4724400" y="1447800"/>
            <a:ext cx="4038600" cy="5029200"/>
          </a:xfrm>
        </p:spPr>
        <p:txBody>
          <a:bodyPr/>
          <a:lstStyle/>
          <a:p>
            <a:r>
              <a:rPr lang="en-US" altLang="ja-JP" sz="2000" dirty="0" smtClean="0"/>
              <a:t>Why is the density of randomly chosen orientations (in Euler space) not uniform?</a:t>
            </a:r>
          </a:p>
          <a:p>
            <a:r>
              <a:rPr lang="en-US" altLang="ja-JP" sz="2000" dirty="0" smtClean="0"/>
              <a:t>Describe two ways to compute </a:t>
            </a:r>
            <a:r>
              <a:rPr lang="en-US" altLang="ja-JP" sz="2000" i="1" dirty="0" smtClean="0"/>
              <a:t>orientation distance</a:t>
            </a:r>
            <a:r>
              <a:rPr lang="en-US" altLang="ja-JP" sz="2000" dirty="0" smtClean="0"/>
              <a:t>.</a:t>
            </a:r>
          </a:p>
          <a:p>
            <a:r>
              <a:rPr lang="en-US" altLang="ja-JP" sz="2000" dirty="0" smtClean="0"/>
              <a:t>Why is </a:t>
            </a:r>
            <a:r>
              <a:rPr lang="en-US" altLang="ja-JP" sz="2000" i="1" dirty="0" smtClean="0"/>
              <a:t>misorientation</a:t>
            </a:r>
            <a:r>
              <a:rPr lang="en-US" altLang="ja-JP" sz="2000" dirty="0" smtClean="0"/>
              <a:t> useful for computing orientation distance?</a:t>
            </a:r>
          </a:p>
          <a:p>
            <a:r>
              <a:rPr lang="en-US" altLang="ja-JP" sz="2000" dirty="0" smtClean="0"/>
              <a:t>How do we apply symmetry to compute misorientation?</a:t>
            </a:r>
          </a:p>
          <a:p>
            <a:r>
              <a:rPr lang="en-US" altLang="ja-JP" sz="2000" dirty="0" smtClean="0"/>
              <a:t>Why do different components (e.g. cube vs. S) have different volume fractions in a random texture?</a:t>
            </a:r>
          </a:p>
        </p:txBody>
      </p:sp>
      <p:sp>
        <p:nvSpPr>
          <p:cNvPr id="17413" name="Slide Number Placeholder 4"/>
          <p:cNvSpPr>
            <a:spLocks noGrp="1"/>
          </p:cNvSpPr>
          <p:nvPr>
            <p:ph type="sldNum" sz="quarter" idx="12"/>
          </p:nvPr>
        </p:nvSpPr>
        <p:spPr>
          <a:noFill/>
        </p:spPr>
        <p:txBody>
          <a:bodyPr/>
          <a:lstStyle/>
          <a:p>
            <a:fld id="{55FBE321-FFFA-C74D-92A2-432EAA27C26F}" type="slidenum">
              <a:rPr lang="en-US" altLang="ja-JP" smtClean="0"/>
              <a:pPr/>
              <a:t>4</a:t>
            </a:fld>
            <a:endParaRPr lang="en-US" altLang="ja-JP"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p:spPr>
        <p:txBody>
          <a:bodyPr/>
          <a:lstStyle/>
          <a:p>
            <a:fld id="{35523136-C03B-8944-9363-FD760C40CFB3}" type="slidenum">
              <a:rPr lang="en-US" altLang="ja-JP" smtClean="0"/>
              <a:pPr/>
              <a:t>40</a:t>
            </a:fld>
            <a:endParaRPr lang="en-US" altLang="ja-JP" smtClean="0"/>
          </a:p>
        </p:txBody>
      </p:sp>
      <p:sp>
        <p:nvSpPr>
          <p:cNvPr id="58371" name="Rectangle 2"/>
          <p:cNvSpPr>
            <a:spLocks noGrp="1" noChangeArrowheads="1"/>
          </p:cNvSpPr>
          <p:nvPr>
            <p:ph type="title"/>
          </p:nvPr>
        </p:nvSpPr>
        <p:spPr>
          <a:xfrm>
            <a:off x="685800" y="76200"/>
            <a:ext cx="7772400" cy="1143000"/>
          </a:xfrm>
        </p:spPr>
        <p:txBody>
          <a:bodyPr/>
          <a:lstStyle/>
          <a:p>
            <a:r>
              <a:rPr lang="en-US" altLang="ja-JP" smtClean="0"/>
              <a:t>Misorientation +Symmetry</a:t>
            </a:r>
          </a:p>
        </p:txBody>
      </p:sp>
      <p:sp>
        <p:nvSpPr>
          <p:cNvPr id="58372" name="Rectangle 3"/>
          <p:cNvSpPr>
            <a:spLocks noGrp="1" noChangeArrowheads="1"/>
          </p:cNvSpPr>
          <p:nvPr>
            <p:ph type="body" sz="half" idx="1"/>
          </p:nvPr>
        </p:nvSpPr>
        <p:spPr>
          <a:xfrm>
            <a:off x="990600" y="1295400"/>
            <a:ext cx="7010400" cy="4876800"/>
          </a:xfrm>
          <a:ln>
            <a:solidFill>
              <a:srgbClr val="FF0000"/>
            </a:solidFill>
          </a:ln>
        </p:spPr>
        <p:txBody>
          <a:bodyPr/>
          <a:lstStyle/>
          <a:p>
            <a:r>
              <a:rPr lang="en-US" altLang="ja-JP" sz="3200" i="1" dirty="0">
                <a:latin typeface="Times" charset="0"/>
              </a:rPr>
              <a:t>∆g =</a:t>
            </a:r>
            <a:br>
              <a:rPr lang="en-US" altLang="ja-JP" sz="3200" i="1" dirty="0">
                <a:latin typeface="Times" charset="0"/>
              </a:rPr>
            </a:br>
            <a:r>
              <a:rPr lang="en-US" altLang="ja-JP" sz="3200" i="1" dirty="0">
                <a:latin typeface="Times" charset="0"/>
              </a:rPr>
              <a:t>(</a:t>
            </a:r>
            <a:r>
              <a:rPr lang="en-US" altLang="ja-JP" sz="3200" i="1" dirty="0" err="1">
                <a:latin typeface="Times" charset="0"/>
              </a:rPr>
              <a:t>O</a:t>
            </a:r>
            <a:r>
              <a:rPr lang="en-US" altLang="ja-JP" sz="3200" i="1" baseline="-25000" dirty="0" err="1">
                <a:latin typeface="Times" charset="0"/>
              </a:rPr>
              <a:t>c</a:t>
            </a:r>
            <a:r>
              <a:rPr lang="en-US" altLang="ja-JP" sz="3200" i="1" baseline="-25000" dirty="0">
                <a:latin typeface="Times" charset="0"/>
              </a:rPr>
              <a:t> </a:t>
            </a:r>
            <a:r>
              <a:rPr lang="en-US" altLang="ja-JP" sz="3200" i="1" dirty="0" err="1">
                <a:latin typeface="Times" charset="0"/>
              </a:rPr>
              <a:t>g</a:t>
            </a:r>
            <a:r>
              <a:rPr lang="en-US" altLang="ja-JP" sz="3200" i="1" baseline="-25000" dirty="0" err="1">
                <a:latin typeface="Times" charset="0"/>
              </a:rPr>
              <a:t>B</a:t>
            </a:r>
            <a:r>
              <a:rPr lang="en-US" altLang="ja-JP" sz="3200" i="1" dirty="0">
                <a:latin typeface="Times" charset="0"/>
              </a:rPr>
              <a:t>)(</a:t>
            </a:r>
            <a:r>
              <a:rPr lang="en-US" altLang="ja-JP" sz="3200" i="1" dirty="0" err="1">
                <a:latin typeface="Times" charset="0"/>
              </a:rPr>
              <a:t>O</a:t>
            </a:r>
            <a:r>
              <a:rPr lang="en-US" altLang="ja-JP" sz="3200" i="1" baseline="-25000" dirty="0" err="1">
                <a:latin typeface="Times" charset="0"/>
              </a:rPr>
              <a:t>c</a:t>
            </a:r>
            <a:r>
              <a:rPr lang="en-US" altLang="ja-JP" sz="3200" i="1" baseline="-25000" dirty="0">
                <a:latin typeface="Times" charset="0"/>
              </a:rPr>
              <a:t> </a:t>
            </a:r>
            <a:r>
              <a:rPr lang="en-US" altLang="ja-JP" sz="3200" i="1" dirty="0" err="1">
                <a:latin typeface="Times" charset="0"/>
              </a:rPr>
              <a:t>g</a:t>
            </a:r>
            <a:r>
              <a:rPr lang="en-US" altLang="ja-JP" sz="3200" i="1" baseline="-25000" dirty="0" err="1">
                <a:latin typeface="Times" charset="0"/>
              </a:rPr>
              <a:t>A</a:t>
            </a:r>
            <a:r>
              <a:rPr lang="en-US" altLang="ja-JP" sz="3200" i="1" dirty="0">
                <a:latin typeface="Times" charset="0"/>
              </a:rPr>
              <a:t>)</a:t>
            </a:r>
            <a:r>
              <a:rPr lang="en-US" altLang="ja-JP" sz="3200" i="1" baseline="30000" dirty="0">
                <a:latin typeface="Times" charset="0"/>
              </a:rPr>
              <a:t>-1</a:t>
            </a:r>
            <a:br>
              <a:rPr lang="en-US" altLang="ja-JP" sz="3200" i="1" baseline="30000" dirty="0">
                <a:latin typeface="Times" charset="0"/>
              </a:rPr>
            </a:br>
            <a:r>
              <a:rPr lang="en-US" altLang="ja-JP" sz="3200" i="1" dirty="0">
                <a:latin typeface="Times" charset="0"/>
              </a:rPr>
              <a:t>= O</a:t>
            </a:r>
            <a:r>
              <a:rPr lang="en-US" altLang="ja-JP" sz="3200" i="1" baseline="-25000" dirty="0">
                <a:latin typeface="Times" charset="0"/>
              </a:rPr>
              <a:t>c</a:t>
            </a:r>
            <a:r>
              <a:rPr lang="en-US" altLang="ja-JP" sz="3200" i="1" dirty="0">
                <a:latin typeface="Times" charset="0"/>
              </a:rPr>
              <a:t>g</a:t>
            </a:r>
            <a:r>
              <a:rPr lang="en-US" altLang="ja-JP" sz="3200" i="1" baseline="-25000" dirty="0">
                <a:latin typeface="Times" charset="0"/>
              </a:rPr>
              <a:t>B</a:t>
            </a:r>
            <a:r>
              <a:rPr lang="en-US" altLang="ja-JP" sz="3200" i="1" dirty="0">
                <a:latin typeface="Times" charset="0"/>
              </a:rPr>
              <a:t>g</a:t>
            </a:r>
            <a:r>
              <a:rPr lang="en-US" altLang="ja-JP" sz="3200" i="1" baseline="-25000" dirty="0">
                <a:latin typeface="Times" charset="0"/>
              </a:rPr>
              <a:t>A</a:t>
            </a:r>
            <a:r>
              <a:rPr lang="en-US" altLang="ja-JP" sz="3200" i="1" baseline="30000" dirty="0">
                <a:latin typeface="Times" charset="0"/>
              </a:rPr>
              <a:t>-1</a:t>
            </a:r>
            <a:r>
              <a:rPr lang="en-US" altLang="ja-JP" sz="3200" i="1" dirty="0">
                <a:latin typeface="Times" charset="0"/>
              </a:rPr>
              <a:t>O</a:t>
            </a:r>
            <a:r>
              <a:rPr lang="en-US" altLang="ja-JP" sz="3200" i="1" baseline="-25000" dirty="0">
                <a:latin typeface="Times" charset="0"/>
              </a:rPr>
              <a:t>c</a:t>
            </a:r>
            <a:r>
              <a:rPr lang="en-US" altLang="ja-JP" sz="3200" i="1" baseline="30000" dirty="0">
                <a:latin typeface="Times" charset="0"/>
              </a:rPr>
              <a:t>-1</a:t>
            </a:r>
            <a:r>
              <a:rPr lang="en-US" altLang="ja-JP" sz="3200" dirty="0"/>
              <a:t>.</a:t>
            </a:r>
          </a:p>
          <a:p>
            <a:endParaRPr lang="en-US" altLang="ja-JP" sz="3200" dirty="0"/>
          </a:p>
          <a:p>
            <a:r>
              <a:rPr lang="en-US" altLang="ja-JP" sz="3200" dirty="0"/>
              <a:t>Note the presence of symmetry operators pre- &amp; post-</a:t>
            </a:r>
            <a:r>
              <a:rPr lang="en-US" altLang="ja-JP" sz="3200" dirty="0" smtClean="0"/>
              <a:t>multiplying</a:t>
            </a:r>
          </a:p>
          <a:p>
            <a:r>
              <a:rPr lang="en-US" altLang="ja-JP" sz="3200" dirty="0" smtClean="0"/>
              <a:t>Note that removing the parentheses from the term with the inverse swaps the order of the two matrices.</a:t>
            </a:r>
            <a:endParaRPr lang="en-US" altLang="ja-JP" sz="4000"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p:cNvSpPr>
            <a:spLocks noGrp="1"/>
          </p:cNvSpPr>
          <p:nvPr>
            <p:ph type="sldNum" sz="quarter" idx="12"/>
          </p:nvPr>
        </p:nvSpPr>
        <p:spPr>
          <a:xfrm>
            <a:off x="76200" y="152400"/>
            <a:ext cx="533400" cy="457200"/>
          </a:xfrm>
          <a:noFill/>
        </p:spPr>
        <p:txBody>
          <a:bodyPr/>
          <a:lstStyle/>
          <a:p>
            <a:fld id="{28301F5F-677F-B845-A47F-D9DC2531F28E}" type="slidenum">
              <a:rPr lang="en-US" altLang="ja-JP" smtClean="0"/>
              <a:pPr/>
              <a:t>41</a:t>
            </a:fld>
            <a:endParaRPr lang="en-US" altLang="ja-JP" smtClean="0"/>
          </a:p>
        </p:txBody>
      </p:sp>
      <p:sp>
        <p:nvSpPr>
          <p:cNvPr id="60419" name="Rectangle 2"/>
          <p:cNvSpPr>
            <a:spLocks noGrp="1" noChangeArrowheads="1"/>
          </p:cNvSpPr>
          <p:nvPr>
            <p:ph type="title"/>
          </p:nvPr>
        </p:nvSpPr>
        <p:spPr>
          <a:xfrm>
            <a:off x="0" y="76200"/>
            <a:ext cx="9144000" cy="1143000"/>
          </a:xfrm>
        </p:spPr>
        <p:txBody>
          <a:bodyPr/>
          <a:lstStyle/>
          <a:p>
            <a:r>
              <a:rPr lang="en-US" altLang="ja-JP"/>
              <a:t>Symmetry: how many equivalent representations of misorientation?</a:t>
            </a:r>
          </a:p>
        </p:txBody>
      </p:sp>
      <p:sp>
        <p:nvSpPr>
          <p:cNvPr id="60420" name="Rectangle 3"/>
          <p:cNvSpPr>
            <a:spLocks noGrp="1" noChangeArrowheads="1"/>
          </p:cNvSpPr>
          <p:nvPr>
            <p:ph type="body" sz="half" idx="1"/>
          </p:nvPr>
        </p:nvSpPr>
        <p:spPr>
          <a:xfrm>
            <a:off x="914400" y="1752600"/>
            <a:ext cx="7581900" cy="4114800"/>
          </a:xfrm>
          <a:ln>
            <a:solidFill>
              <a:srgbClr val="CC0000"/>
            </a:solidFill>
          </a:ln>
        </p:spPr>
        <p:txBody>
          <a:bodyPr/>
          <a:lstStyle/>
          <a:p>
            <a:r>
              <a:rPr lang="en-US" altLang="ja-JP"/>
              <a:t>Axis transformations:</a:t>
            </a:r>
            <a:br>
              <a:rPr lang="en-US" altLang="ja-JP"/>
            </a:br>
            <a:r>
              <a:rPr lang="en-US" altLang="ja-JP"/>
              <a:t>24 independent operators (for cubic) present on either side of the misorientation.  Two equivalents from switching symmetry, i.e. the fact that there is no (physical) difference between passing from grain A to grain B, versus passing from grain B to grain A.</a:t>
            </a:r>
          </a:p>
          <a:p>
            <a:endParaRPr lang="en-US" altLang="ja-JP"/>
          </a:p>
          <a:p>
            <a:r>
              <a:rPr lang="en-US" altLang="ja-JP">
                <a:solidFill>
                  <a:srgbClr val="CC0000"/>
                </a:solidFill>
              </a:rPr>
              <a:t>Number of equivalents = 24x24x2=1152.</a:t>
            </a:r>
            <a:endParaRPr lang="en-US" altLang="ja-JP"/>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830E57E2-D054-6740-8F05-ECA18966FF2F}" type="slidenum">
              <a:rPr lang="en-US" altLang="ja-JP" smtClean="0"/>
              <a:pPr/>
              <a:t>42</a:t>
            </a:fld>
            <a:endParaRPr lang="en-US" altLang="ja-JP" smtClean="0"/>
          </a:p>
        </p:txBody>
      </p:sp>
      <p:sp>
        <p:nvSpPr>
          <p:cNvPr id="62467" name="Rectangle 2"/>
          <p:cNvSpPr>
            <a:spLocks noGrp="1" noChangeArrowheads="1"/>
          </p:cNvSpPr>
          <p:nvPr>
            <p:ph type="title"/>
          </p:nvPr>
        </p:nvSpPr>
        <p:spPr>
          <a:xfrm>
            <a:off x="609600" y="304800"/>
            <a:ext cx="8458200" cy="1143000"/>
          </a:xfrm>
        </p:spPr>
        <p:txBody>
          <a:bodyPr/>
          <a:lstStyle/>
          <a:p>
            <a:r>
              <a:rPr lang="en-US" altLang="ja-JP"/>
              <a:t>When to include Sample Symmetry?</a:t>
            </a:r>
          </a:p>
        </p:txBody>
      </p:sp>
      <p:sp>
        <p:nvSpPr>
          <p:cNvPr id="62468" name="Rectangle 3"/>
          <p:cNvSpPr>
            <a:spLocks noGrp="1" noChangeArrowheads="1"/>
          </p:cNvSpPr>
          <p:nvPr>
            <p:ph type="body" idx="1"/>
          </p:nvPr>
        </p:nvSpPr>
        <p:spPr/>
        <p:txBody>
          <a:bodyPr/>
          <a:lstStyle/>
          <a:p>
            <a:pPr>
              <a:lnSpc>
                <a:spcPct val="90000"/>
              </a:lnSpc>
            </a:pPr>
            <a:r>
              <a:rPr lang="en-US" altLang="ja-JP" sz="2800" dirty="0" smtClean="0"/>
              <a:t>Answer: only for volume fractions</a:t>
            </a:r>
          </a:p>
          <a:p>
            <a:pPr>
              <a:lnSpc>
                <a:spcPct val="90000"/>
              </a:lnSpc>
            </a:pPr>
            <a:r>
              <a:rPr lang="en-US" altLang="ja-JP" sz="2800" dirty="0" smtClean="0"/>
              <a:t>The </a:t>
            </a:r>
            <a:r>
              <a:rPr lang="en-US" altLang="ja-JP" sz="2800" dirty="0"/>
              <a:t>rule is simple:</a:t>
            </a:r>
          </a:p>
          <a:p>
            <a:pPr>
              <a:lnSpc>
                <a:spcPct val="90000"/>
              </a:lnSpc>
            </a:pPr>
            <a:r>
              <a:rPr lang="en-US" altLang="ja-JP" sz="2800" dirty="0"/>
              <a:t>For calculating orientation distances for the purpose of partitioning orientation space, you </a:t>
            </a:r>
            <a:r>
              <a:rPr lang="en-US" altLang="ja-JP" sz="2800" i="1" dirty="0"/>
              <a:t>do</a:t>
            </a:r>
            <a:r>
              <a:rPr lang="en-US" altLang="ja-JP" sz="2800" dirty="0"/>
              <a:t> include sample symmetry.  You only have to apply the sample symmetry, however, to either the component or the cell being tested but not both.</a:t>
            </a:r>
          </a:p>
          <a:p>
            <a:pPr>
              <a:lnSpc>
                <a:spcPct val="90000"/>
              </a:lnSpc>
            </a:pPr>
            <a:r>
              <a:rPr lang="en-US" altLang="ja-JP" sz="2800" dirty="0"/>
              <a:t>For calculating misorientations for the purpose of characterizing grain boundaries, you do </a:t>
            </a:r>
            <a:r>
              <a:rPr lang="en-US" altLang="ja-JP" sz="2800" i="1" dirty="0"/>
              <a:t>not</a:t>
            </a:r>
            <a:r>
              <a:rPr lang="en-US" altLang="ja-JP" sz="2800" dirty="0"/>
              <a:t> include sample symmetry.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xfrm>
            <a:off x="76200" y="152400"/>
            <a:ext cx="533400" cy="457200"/>
          </a:xfrm>
          <a:noFill/>
        </p:spPr>
        <p:txBody>
          <a:bodyPr/>
          <a:lstStyle/>
          <a:p>
            <a:fld id="{7A77E34F-293C-CB48-A642-7AEEC091BBCA}" type="slidenum">
              <a:rPr lang="en-US" altLang="ja-JP" smtClean="0"/>
              <a:pPr/>
              <a:t>43</a:t>
            </a:fld>
            <a:endParaRPr lang="en-US" altLang="ja-JP" smtClean="0"/>
          </a:p>
        </p:txBody>
      </p:sp>
      <p:sp>
        <p:nvSpPr>
          <p:cNvPr id="63491" name="Rectangle 2"/>
          <p:cNvSpPr>
            <a:spLocks noGrp="1" noChangeArrowheads="1"/>
          </p:cNvSpPr>
          <p:nvPr>
            <p:ph type="title"/>
          </p:nvPr>
        </p:nvSpPr>
        <p:spPr>
          <a:xfrm>
            <a:off x="533400" y="0"/>
            <a:ext cx="8458200" cy="914400"/>
          </a:xfrm>
        </p:spPr>
        <p:txBody>
          <a:bodyPr/>
          <a:lstStyle/>
          <a:p>
            <a:r>
              <a:rPr lang="en-US" altLang="ja-JP" sz="4000"/>
              <a:t>Practical Help with Volume Fractions</a:t>
            </a:r>
            <a:endParaRPr lang="en-US" altLang="ja-JP"/>
          </a:p>
        </p:txBody>
      </p:sp>
      <p:sp>
        <p:nvSpPr>
          <p:cNvPr id="63492" name="Rectangle 3"/>
          <p:cNvSpPr>
            <a:spLocks noGrp="1" noChangeArrowheads="1"/>
          </p:cNvSpPr>
          <p:nvPr>
            <p:ph type="body" idx="1"/>
          </p:nvPr>
        </p:nvSpPr>
        <p:spPr>
          <a:xfrm>
            <a:off x="304800" y="914400"/>
            <a:ext cx="8534400" cy="5638800"/>
          </a:xfrm>
        </p:spPr>
        <p:txBody>
          <a:bodyPr/>
          <a:lstStyle/>
          <a:p>
            <a:r>
              <a:rPr lang="en-US" altLang="ja-JP" sz="2400" dirty="0"/>
              <a:t>To calculate volume fractions directly from </a:t>
            </a:r>
            <a:r>
              <a:rPr lang="en-US" altLang="ja-JP" sz="2400" dirty="0" err="1"/>
              <a:t>popLA</a:t>
            </a:r>
            <a:r>
              <a:rPr lang="en-US" altLang="ja-JP" sz="2400" dirty="0"/>
              <a:t> .SOD files (orientation distributions in </a:t>
            </a:r>
            <a:r>
              <a:rPr lang="en-US" altLang="ja-JP" sz="2400" dirty="0" err="1"/>
              <a:t>popLA</a:t>
            </a:r>
            <a:r>
              <a:rPr lang="en-US" altLang="ja-JP" sz="2400" dirty="0"/>
              <a:t> format), use sod2vf.f (a Fortran 77 code)</a:t>
            </a:r>
          </a:p>
          <a:p>
            <a:r>
              <a:rPr lang="en-US" altLang="ja-JP" sz="2400" dirty="0"/>
              <a:t>To calculate volume fractions from a list of discrete orientations in .WTS format, use wts2pop[-</a:t>
            </a:r>
            <a:r>
              <a:rPr lang="en-US" altLang="ja-JP" sz="2400" dirty="0" err="1"/>
              <a:t>latest_revision_date</a:t>
            </a:r>
            <a:r>
              <a:rPr lang="en-US" altLang="ja-JP" sz="2400" dirty="0"/>
              <a:t>].f, which also bins the orientations into an SOD as well as pole figures and inverse pole figures.  Look at any .WTS file to learn about the format (or read the </a:t>
            </a:r>
            <a:r>
              <a:rPr lang="en-US" altLang="ja-JP" sz="2400" dirty="0" err="1"/>
              <a:t>popLA</a:t>
            </a:r>
            <a:r>
              <a:rPr lang="en-US" altLang="ja-JP" sz="2400" dirty="0"/>
              <a:t> manual).  You can find these programs at </a:t>
            </a:r>
            <a:br>
              <a:rPr lang="en-US" altLang="ja-JP" sz="2400" dirty="0"/>
            </a:br>
            <a:r>
              <a:rPr lang="en-US" altLang="ja-JP" sz="2400" b="1" dirty="0" err="1" smtClean="0"/>
              <a:t>pajarito.materials.cmu.edu</a:t>
            </a:r>
            <a:r>
              <a:rPr lang="en-US" altLang="ja-JP" sz="2400" b="1" dirty="0"/>
              <a:t>/</a:t>
            </a:r>
            <a:r>
              <a:rPr lang="en-US" altLang="ja-JP" sz="2400" b="1" dirty="0" err="1"/>
              <a:t>rollett</a:t>
            </a:r>
            <a:r>
              <a:rPr lang="en-US" altLang="ja-JP" sz="2400" b="1" dirty="0"/>
              <a:t>/</a:t>
            </a:r>
            <a:r>
              <a:rPr lang="en-US" altLang="ja-JP" sz="2400" b="1" dirty="0" err="1"/>
              <a:t>texture_subroutines</a:t>
            </a:r>
            <a:endParaRPr lang="en-US" altLang="ja-JP" sz="2400" b="1" dirty="0"/>
          </a:p>
          <a:p>
            <a:r>
              <a:rPr lang="en-US" altLang="ja-JP" sz="2400" dirty="0"/>
              <a:t>If your data source is a *.ANG orientation map (from TSL, or, a *.CTF from HKL) then first use OIM2WTS.f to convert it to the .WTS format.  If your material has hexagonal symmetry be very careful about how the Cartesian x-axis is aligned with the crystal axes (TSL and HKL are, typically, different).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1BFD4FE0-70CD-1843-90C1-7B90FBA24158}" type="slidenum">
              <a:rPr lang="en-US" altLang="ja-JP" smtClean="0"/>
              <a:pPr/>
              <a:t>44</a:t>
            </a:fld>
            <a:endParaRPr lang="en-US" altLang="ja-JP" smtClean="0"/>
          </a:p>
        </p:txBody>
      </p:sp>
      <p:sp>
        <p:nvSpPr>
          <p:cNvPr id="64515" name="Rectangle 2"/>
          <p:cNvSpPr>
            <a:spLocks noGrp="1" noChangeArrowheads="1"/>
          </p:cNvSpPr>
          <p:nvPr>
            <p:ph type="title"/>
          </p:nvPr>
        </p:nvSpPr>
        <p:spPr/>
        <p:txBody>
          <a:bodyPr/>
          <a:lstStyle/>
          <a:p>
            <a:r>
              <a:rPr lang="en-US" altLang="ja-JP"/>
              <a:t>Volume fractions from Random?</a:t>
            </a:r>
          </a:p>
        </p:txBody>
      </p:sp>
      <p:sp>
        <p:nvSpPr>
          <p:cNvPr id="64516" name="Rectangle 3"/>
          <p:cNvSpPr>
            <a:spLocks noGrp="1" noChangeArrowheads="1"/>
          </p:cNvSpPr>
          <p:nvPr>
            <p:ph type="body" idx="1"/>
          </p:nvPr>
        </p:nvSpPr>
        <p:spPr/>
        <p:txBody>
          <a:bodyPr/>
          <a:lstStyle/>
          <a:p>
            <a:pPr>
              <a:lnSpc>
                <a:spcPct val="90000"/>
              </a:lnSpc>
            </a:pPr>
            <a:r>
              <a:rPr lang="en-US" altLang="ja-JP" sz="2800" dirty="0"/>
              <a:t>Based on a list of 20,000 random orientations and a </a:t>
            </a:r>
            <a:r>
              <a:rPr lang="en-US" altLang="ja-JP" sz="2800" b="1" dirty="0">
                <a:solidFill>
                  <a:srgbClr val="FF0000"/>
                </a:solidFill>
              </a:rPr>
              <a:t>15</a:t>
            </a:r>
            <a:r>
              <a:rPr lang="en-US" altLang="ja-JP" sz="2800" dirty="0"/>
              <a:t>° acceptance angle, you should expect this set of volume fractions:</a:t>
            </a:r>
            <a:br>
              <a:rPr lang="en-US" altLang="ja-JP" sz="2800" dirty="0"/>
            </a:br>
            <a:endParaRPr lang="en-US" altLang="ja-JP" sz="2800" dirty="0"/>
          </a:p>
          <a:p>
            <a:pPr>
              <a:lnSpc>
                <a:spcPct val="90000"/>
              </a:lnSpc>
            </a:pPr>
            <a:r>
              <a:rPr lang="en-US" altLang="ja-JP" sz="2000" dirty="0">
                <a:latin typeface="Courier" charset="0"/>
                <a:ea typeface="Courier" charset="0"/>
                <a:cs typeface="Courier" charset="0"/>
              </a:rPr>
              <a:t>{001}&lt;100&gt; cube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2.175 %</a:t>
            </a:r>
            <a:br>
              <a:rPr lang="en-US" altLang="ja-JP" sz="2000" dirty="0">
                <a:latin typeface="Courier" charset="0"/>
                <a:ea typeface="Courier" charset="0"/>
                <a:cs typeface="Courier" charset="0"/>
              </a:rPr>
            </a:br>
            <a:r>
              <a:rPr lang="en-US" altLang="ja-JP" sz="2000" dirty="0">
                <a:latin typeface="Courier" charset="0"/>
                <a:ea typeface="Courier" charset="0"/>
                <a:cs typeface="Courier" charset="0"/>
              </a:rPr>
              <a:t>{001}&lt;110&gt; </a:t>
            </a:r>
            <a:r>
              <a:rPr lang="en-US" altLang="ja-JP" sz="2000" dirty="0" err="1">
                <a:latin typeface="Courier" charset="0"/>
                <a:ea typeface="Courier" charset="0"/>
                <a:cs typeface="Courier" charset="0"/>
              </a:rPr>
              <a:t>NDcube</a:t>
            </a:r>
            <a:r>
              <a:rPr lang="en-US" altLang="ja-JP" sz="2000" dirty="0">
                <a:latin typeface="Courier" charset="0"/>
                <a:ea typeface="Courier" charset="0"/>
                <a:cs typeface="Courier" charset="0"/>
              </a:rPr>
              <a:t>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2.144 %</a:t>
            </a:r>
            <a:br>
              <a:rPr lang="en-US" altLang="ja-JP" sz="2000" dirty="0">
                <a:latin typeface="Courier" charset="0"/>
                <a:ea typeface="Courier" charset="0"/>
                <a:cs typeface="Courier" charset="0"/>
              </a:rPr>
            </a:br>
            <a:r>
              <a:rPr lang="en-US" altLang="ja-JP" sz="2000" dirty="0">
                <a:latin typeface="Courier" charset="0"/>
                <a:ea typeface="Courier" charset="0"/>
                <a:cs typeface="Courier" charset="0"/>
              </a:rPr>
              <a:t>{011}&lt;100&gt; Goss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2.310 %</a:t>
            </a:r>
            <a:br>
              <a:rPr lang="en-US" altLang="ja-JP" sz="2000" dirty="0">
                <a:latin typeface="Courier" charset="0"/>
                <a:ea typeface="Courier" charset="0"/>
                <a:cs typeface="Courier" charset="0"/>
              </a:rPr>
            </a:br>
            <a:r>
              <a:rPr lang="en-US" altLang="ja-JP" sz="2000" dirty="0">
                <a:latin typeface="Courier" charset="0"/>
                <a:ea typeface="Courier" charset="0"/>
                <a:cs typeface="Courier" charset="0"/>
              </a:rPr>
              <a:t>{110}&lt;112&gt; brass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4.116 %</a:t>
            </a:r>
            <a:br>
              <a:rPr lang="en-US" altLang="ja-JP" sz="2000" dirty="0">
                <a:latin typeface="Courier" charset="0"/>
                <a:ea typeface="Courier" charset="0"/>
                <a:cs typeface="Courier" charset="0"/>
              </a:rPr>
            </a:br>
            <a:r>
              <a:rPr lang="en-US" altLang="ja-JP" sz="2000" dirty="0">
                <a:latin typeface="Courier" charset="0"/>
                <a:ea typeface="Courier" charset="0"/>
                <a:cs typeface="Courier" charset="0"/>
              </a:rPr>
              <a:t>        Dillamore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3.030 %</a:t>
            </a:r>
            <a:br>
              <a:rPr lang="en-US" altLang="ja-JP" sz="2000" dirty="0">
                <a:latin typeface="Courier" charset="0"/>
                <a:ea typeface="Courier" charset="0"/>
                <a:cs typeface="Courier" charset="0"/>
              </a:rPr>
            </a:br>
            <a:r>
              <a:rPr lang="en-US" altLang="ja-JP" sz="2000" dirty="0">
                <a:latin typeface="Courier" charset="0"/>
                <a:ea typeface="Courier" charset="0"/>
                <a:cs typeface="Courier" charset="0"/>
              </a:rPr>
              <a:t>{211}&lt;111&gt; Copper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3.721 %</a:t>
            </a:r>
            <a:br>
              <a:rPr lang="en-US" altLang="ja-JP" sz="2000" dirty="0">
                <a:latin typeface="Courier" charset="0"/>
                <a:ea typeface="Courier" charset="0"/>
                <a:cs typeface="Courier" charset="0"/>
              </a:rPr>
            </a:br>
            <a:r>
              <a:rPr lang="en-US" altLang="ja-JP" sz="2000" dirty="0">
                <a:latin typeface="Courier" charset="0"/>
                <a:ea typeface="Courier" charset="0"/>
                <a:cs typeface="Courier" charset="0"/>
              </a:rPr>
              <a:t>{231}&lt;124&gt; S       vol. </a:t>
            </a:r>
            <a:r>
              <a:rPr lang="en-US" altLang="ja-JP" sz="2000" dirty="0" err="1">
                <a:latin typeface="Courier" charset="0"/>
                <a:ea typeface="Courier" charset="0"/>
                <a:cs typeface="Courier" charset="0"/>
              </a:rPr>
              <a:t>frac</a:t>
            </a:r>
            <a:r>
              <a:rPr lang="en-US" altLang="ja-JP" sz="2000" dirty="0">
                <a:latin typeface="Courier" charset="0"/>
                <a:ea typeface="Courier" charset="0"/>
                <a:cs typeface="Courier" charset="0"/>
              </a:rPr>
              <a:t>.=    8.475 </a:t>
            </a:r>
            <a:r>
              <a:rPr lang="en-US" altLang="ja-JP" sz="2000" dirty="0" smtClean="0">
                <a:latin typeface="Courier" charset="0"/>
                <a:ea typeface="Courier" charset="0"/>
                <a:cs typeface="Courier" charset="0"/>
              </a:rPr>
              <a:t>%</a:t>
            </a:r>
          </a:p>
          <a:p>
            <a:pPr>
              <a:lnSpc>
                <a:spcPct val="90000"/>
              </a:lnSpc>
            </a:pPr>
            <a:r>
              <a:rPr lang="en-US" altLang="ja-JP" sz="2400" dirty="0" smtClean="0"/>
              <a:t>Remember that more orientations are required for greater precision (more significant figures).</a:t>
            </a:r>
            <a:endParaRPr lang="en-US" altLang="ja-JP" sz="2400" dirty="0">
              <a:latin typeface="Courier" charset="0"/>
              <a:ea typeface="Courier" charset="0"/>
              <a:cs typeface="Courier"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4F6DD985-5E15-DE44-90E1-C320C86FBAE0}" type="slidenum">
              <a:rPr lang="en-US" altLang="ja-JP" smtClean="0"/>
              <a:pPr/>
              <a:t>45</a:t>
            </a:fld>
            <a:endParaRPr lang="en-US" altLang="ja-JP" smtClean="0"/>
          </a:p>
        </p:txBody>
      </p:sp>
      <p:sp>
        <p:nvSpPr>
          <p:cNvPr id="65539" name="Rectangle 2"/>
          <p:cNvSpPr>
            <a:spLocks noGrp="1" noChangeArrowheads="1"/>
          </p:cNvSpPr>
          <p:nvPr>
            <p:ph type="title"/>
          </p:nvPr>
        </p:nvSpPr>
        <p:spPr>
          <a:xfrm>
            <a:off x="685800" y="76200"/>
            <a:ext cx="7772400" cy="1143000"/>
          </a:xfrm>
        </p:spPr>
        <p:txBody>
          <a:bodyPr/>
          <a:lstStyle/>
          <a:p>
            <a:r>
              <a:rPr lang="en-US" altLang="ja-JP"/>
              <a:t>Volume fractions from Random?</a:t>
            </a:r>
          </a:p>
        </p:txBody>
      </p:sp>
      <p:sp>
        <p:nvSpPr>
          <p:cNvPr id="65540" name="Rectangle 3"/>
          <p:cNvSpPr>
            <a:spLocks noGrp="1" noChangeArrowheads="1"/>
          </p:cNvSpPr>
          <p:nvPr>
            <p:ph type="body" idx="1"/>
          </p:nvPr>
        </p:nvSpPr>
        <p:spPr>
          <a:xfrm>
            <a:off x="685800" y="1219200"/>
            <a:ext cx="7848600" cy="5181600"/>
          </a:xfrm>
        </p:spPr>
        <p:txBody>
          <a:bodyPr/>
          <a:lstStyle/>
          <a:p>
            <a:pPr>
              <a:lnSpc>
                <a:spcPct val="90000"/>
              </a:lnSpc>
            </a:pPr>
            <a:r>
              <a:rPr lang="en-US" altLang="ja-JP" sz="1800"/>
              <a:t>Based on a list of 20,000 random orientations and a </a:t>
            </a:r>
            <a:r>
              <a:rPr lang="en-US" altLang="ja-JP" sz="1800" b="1">
                <a:solidFill>
                  <a:srgbClr val="FF0000"/>
                </a:solidFill>
              </a:rPr>
              <a:t>10°</a:t>
            </a:r>
            <a:r>
              <a:rPr lang="en-US" altLang="ja-JP" sz="1800"/>
              <a:t> acceptance angle, you should expect this set of volume fractions:</a:t>
            </a:r>
            <a:br>
              <a:rPr lang="en-US" altLang="ja-JP" sz="1800"/>
            </a:br>
            <a:r>
              <a:rPr lang="en-US" altLang="ja-JP" sz="1800">
                <a:latin typeface="Courier" charset="0"/>
                <a:ea typeface="Courier" charset="0"/>
                <a:cs typeface="Courier" charset="0"/>
              </a:rPr>
              <a:t>For component cube    vol. frac.=    0.575 %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NDcube  vol. frac.=    0.690 %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Goss    vol. frac.=    0.715 %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brass   vol. frac.=    1.310 %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Dillam  vol. frac.=    1.103 %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Copper  vol. frac.=    1.382 %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231124  vol. frac.=    2.775 %</a:t>
            </a:r>
          </a:p>
          <a:p>
            <a:pPr>
              <a:lnSpc>
                <a:spcPct val="90000"/>
              </a:lnSpc>
            </a:pPr>
            <a:r>
              <a:rPr lang="en-US" altLang="ja-JP" sz="1800"/>
              <a:t>Note how the volume fractions have decreased markedly with the decrease in acceptance angle.</a:t>
            </a:r>
          </a:p>
          <a:p>
            <a:pPr>
              <a:lnSpc>
                <a:spcPct val="90000"/>
              </a:lnSpc>
            </a:pPr>
            <a:r>
              <a:rPr lang="en-US" altLang="ja-JP" sz="1800"/>
              <a:t>Eliminating the Dillamore component, which is only about 10° from Copper, the following set is found: note that Copper has increased but not by a factor of 2.</a:t>
            </a:r>
            <a:br>
              <a:rPr lang="en-US" altLang="ja-JP" sz="1800"/>
            </a:br>
            <a:r>
              <a:rPr lang="en-US" altLang="ja-JP" sz="1800">
                <a:latin typeface="Courier" charset="0"/>
                <a:ea typeface="Courier" charset="0"/>
                <a:cs typeface="Courier" charset="0"/>
              </a:rPr>
              <a:t>For component cube    vol. frac.=    0.575 %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NDcube  vol. frac.=    0.690 %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Goss    vol. frac.=    0.715 %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brass   vol. frac.=    1.310 %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Copper  vol. frac.=    </a:t>
            </a:r>
            <a:r>
              <a:rPr lang="en-US" altLang="ja-JP" sz="1800">
                <a:solidFill>
                  <a:srgbClr val="FF0000"/>
                </a:solidFill>
                <a:latin typeface="Courier" charset="0"/>
                <a:ea typeface="Courier" charset="0"/>
                <a:cs typeface="Courier" charset="0"/>
              </a:rPr>
              <a:t>1.710</a:t>
            </a:r>
            <a:r>
              <a:rPr lang="en-US" altLang="ja-JP" sz="1800">
                <a:latin typeface="Courier" charset="0"/>
                <a:ea typeface="Courier" charset="0"/>
                <a:cs typeface="Courier" charset="0"/>
              </a:rPr>
              <a:t> %</a:t>
            </a:r>
            <a:br>
              <a:rPr lang="en-US" altLang="ja-JP" sz="1800">
                <a:latin typeface="Courier" charset="0"/>
                <a:ea typeface="Courier" charset="0"/>
                <a:cs typeface="Courier" charset="0"/>
              </a:rPr>
            </a:br>
            <a:r>
              <a:rPr lang="en-US" altLang="ja-JP" sz="1800">
                <a:latin typeface="Courier" charset="0"/>
                <a:ea typeface="Courier" charset="0"/>
                <a:cs typeface="Courier" charset="0"/>
              </a:rPr>
              <a:t>For component 231124  vol. frac.=    2.775 %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ja-JP" smtClean="0"/>
              <a:t>More Random/Uniform Volume Fractions by Component</a:t>
            </a:r>
          </a:p>
        </p:txBody>
      </p:sp>
      <p:sp>
        <p:nvSpPr>
          <p:cNvPr id="66563" name="Content Placeholder 2"/>
          <p:cNvSpPr>
            <a:spLocks noGrp="1"/>
          </p:cNvSpPr>
          <p:nvPr>
            <p:ph idx="1"/>
          </p:nvPr>
        </p:nvSpPr>
        <p:spPr>
          <a:xfrm>
            <a:off x="685800" y="5562600"/>
            <a:ext cx="7772400" cy="533400"/>
          </a:xfrm>
        </p:spPr>
        <p:txBody>
          <a:bodyPr/>
          <a:lstStyle/>
          <a:p>
            <a:pPr>
              <a:buFontTx/>
              <a:buNone/>
            </a:pPr>
            <a:r>
              <a:rPr lang="en-US" altLang="ja-JP" sz="2000" smtClean="0"/>
              <a:t>Taken from unpublished work by Creuziger, Hu &amp; Rollett (2010).</a:t>
            </a:r>
          </a:p>
        </p:txBody>
      </p:sp>
      <p:sp>
        <p:nvSpPr>
          <p:cNvPr id="66564" name="Slide Number Placeholder 3"/>
          <p:cNvSpPr>
            <a:spLocks noGrp="1"/>
          </p:cNvSpPr>
          <p:nvPr>
            <p:ph type="sldNum" sz="quarter" idx="12"/>
          </p:nvPr>
        </p:nvSpPr>
        <p:spPr>
          <a:noFill/>
        </p:spPr>
        <p:txBody>
          <a:bodyPr/>
          <a:lstStyle/>
          <a:p>
            <a:fld id="{34A16CE8-ADCA-F342-BE31-9838A2DFC3B6}" type="slidenum">
              <a:rPr lang="en-US" altLang="ja-JP" smtClean="0"/>
              <a:pPr/>
              <a:t>46</a:t>
            </a:fld>
            <a:endParaRPr lang="en-US" altLang="ja-JP" smtClean="0"/>
          </a:p>
        </p:txBody>
      </p:sp>
      <p:pic>
        <p:nvPicPr>
          <p:cNvPr id="66565" name="Picture 4"/>
          <p:cNvPicPr>
            <a:picLocks noChangeAspect="1"/>
          </p:cNvPicPr>
          <p:nvPr/>
        </p:nvPicPr>
        <p:blipFill>
          <a:blip r:embed="rId2"/>
          <a:srcRect/>
          <a:stretch>
            <a:fillRect/>
          </a:stretch>
        </p:blipFill>
        <p:spPr bwMode="auto">
          <a:xfrm>
            <a:off x="303213" y="1905000"/>
            <a:ext cx="8535987" cy="18351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85800" y="0"/>
            <a:ext cx="7772400" cy="1143000"/>
          </a:xfrm>
        </p:spPr>
        <p:txBody>
          <a:bodyPr/>
          <a:lstStyle/>
          <a:p>
            <a:r>
              <a:rPr lang="en-US" altLang="ja-JP" smtClean="0"/>
              <a:t>Variations in Random V</a:t>
            </a:r>
            <a:r>
              <a:rPr lang="en-US" altLang="ja-JP" baseline="-25000" smtClean="0"/>
              <a:t>f</a:t>
            </a:r>
            <a:endParaRPr lang="en-US" altLang="ja-JP" smtClean="0"/>
          </a:p>
        </p:txBody>
      </p:sp>
      <p:sp>
        <p:nvSpPr>
          <p:cNvPr id="67587" name="Content Placeholder 2"/>
          <p:cNvSpPr>
            <a:spLocks noGrp="1"/>
          </p:cNvSpPr>
          <p:nvPr>
            <p:ph idx="1"/>
          </p:nvPr>
        </p:nvSpPr>
        <p:spPr>
          <a:xfrm>
            <a:off x="685800" y="1219200"/>
            <a:ext cx="7924800" cy="5334000"/>
          </a:xfrm>
        </p:spPr>
        <p:txBody>
          <a:bodyPr/>
          <a:lstStyle/>
          <a:p>
            <a:r>
              <a:rPr lang="en-US" altLang="ja-JP" sz="2400" smtClean="0"/>
              <a:t>Why do the volume fractions vary with component location?</a:t>
            </a:r>
          </a:p>
          <a:p>
            <a:r>
              <a:rPr lang="en-US" altLang="ja-JP" sz="2400" smtClean="0"/>
              <a:t>Answer: mainly because of variations in how close they lie to symmetry planes in orientation space.</a:t>
            </a:r>
          </a:p>
          <a:p>
            <a:r>
              <a:rPr lang="en-US" altLang="ja-JP" sz="2400" smtClean="0"/>
              <a:t>Assume cubic-orthorhombic (crystal+sample) symmetry</a:t>
            </a:r>
          </a:p>
          <a:p>
            <a:r>
              <a:rPr lang="en-US" altLang="ja-JP" sz="2400" smtClean="0"/>
              <a:t>An orientation such as Goss lies on one edge, so despite including 3 symmetry-related locations, its volume is only about 1/4</a:t>
            </a:r>
            <a:r>
              <a:rPr lang="en-US" altLang="ja-JP" sz="2400" baseline="30000" smtClean="0"/>
              <a:t>th</a:t>
            </a:r>
            <a:r>
              <a:rPr lang="en-US" altLang="ja-JP" sz="2400" smtClean="0"/>
              <a:t> of, say, the S component.</a:t>
            </a:r>
          </a:p>
          <a:p>
            <a:r>
              <a:rPr lang="en-US" altLang="ja-JP" sz="2400" smtClean="0"/>
              <a:t>Similarly the Copper component, only includes 1/2</a:t>
            </a:r>
            <a:r>
              <a:rPr lang="en-US" altLang="ja-JP" sz="2400" baseline="30000" smtClean="0"/>
              <a:t>th</a:t>
            </a:r>
            <a:r>
              <a:rPr lang="en-US" altLang="ja-JP" sz="2400" smtClean="0"/>
              <a:t> of the space of the S component.</a:t>
            </a:r>
          </a:p>
          <a:p>
            <a:r>
              <a:rPr lang="en-US" altLang="ja-JP" sz="2400" smtClean="0"/>
              <a:t>The rest of the variation is related to location with respect to the second Euler angle.  See the next slide for illustrations of the above points.</a:t>
            </a:r>
          </a:p>
        </p:txBody>
      </p:sp>
      <p:sp>
        <p:nvSpPr>
          <p:cNvPr id="67588" name="Slide Number Placeholder 3"/>
          <p:cNvSpPr>
            <a:spLocks noGrp="1"/>
          </p:cNvSpPr>
          <p:nvPr>
            <p:ph type="sldNum" sz="quarter" idx="12"/>
          </p:nvPr>
        </p:nvSpPr>
        <p:spPr>
          <a:noFill/>
        </p:spPr>
        <p:txBody>
          <a:bodyPr/>
          <a:lstStyle/>
          <a:p>
            <a:fld id="{F0042FE6-43BC-6648-8EC9-392CA37D3622}" type="slidenum">
              <a:rPr lang="en-US" altLang="ja-JP" smtClean="0"/>
              <a:pPr/>
              <a:t>47</a:t>
            </a:fld>
            <a:endParaRPr lang="en-US" altLang="ja-JP"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2"/>
          </p:nvPr>
        </p:nvSpPr>
        <p:spPr>
          <a:noFill/>
        </p:spPr>
        <p:txBody>
          <a:bodyPr/>
          <a:lstStyle/>
          <a:p>
            <a:fld id="{4F04894D-C578-1A41-87E1-047754FBC3A3}" type="slidenum">
              <a:rPr lang="en-US" altLang="ja-JP" smtClean="0"/>
              <a:pPr/>
              <a:t>48</a:t>
            </a:fld>
            <a:endParaRPr lang="en-US" altLang="ja-JP" smtClean="0"/>
          </a:p>
        </p:txBody>
      </p:sp>
      <p:sp>
        <p:nvSpPr>
          <p:cNvPr id="68611" name="Rectangle 2"/>
          <p:cNvSpPr>
            <a:spLocks noGrp="1" noChangeArrowheads="1"/>
          </p:cNvSpPr>
          <p:nvPr>
            <p:ph type="title"/>
          </p:nvPr>
        </p:nvSpPr>
        <p:spPr>
          <a:xfrm>
            <a:off x="685800" y="152400"/>
            <a:ext cx="2667000" cy="1600200"/>
          </a:xfrm>
        </p:spPr>
        <p:txBody>
          <a:bodyPr/>
          <a:lstStyle/>
          <a:p>
            <a:r>
              <a:rPr lang="en-US" altLang="ja-JP"/>
              <a:t>3D Views</a:t>
            </a:r>
          </a:p>
        </p:txBody>
      </p:sp>
      <p:pic>
        <p:nvPicPr>
          <p:cNvPr id="68612" name="Picture 3"/>
          <p:cNvPicPr>
            <a:picLocks noChangeAspect="1" noChangeArrowheads="1"/>
          </p:cNvPicPr>
          <p:nvPr/>
        </p:nvPicPr>
        <p:blipFill>
          <a:blip r:embed="rId2"/>
          <a:srcRect/>
          <a:stretch>
            <a:fillRect/>
          </a:stretch>
        </p:blipFill>
        <p:spPr bwMode="auto">
          <a:xfrm>
            <a:off x="3962400" y="155575"/>
            <a:ext cx="4875213" cy="6545263"/>
          </a:xfrm>
          <a:prstGeom prst="rect">
            <a:avLst/>
          </a:prstGeom>
          <a:noFill/>
          <a:ln w="9525">
            <a:noFill/>
            <a:miter lim="800000"/>
            <a:headEnd/>
            <a:tailEnd/>
          </a:ln>
        </p:spPr>
      </p:pic>
      <p:sp>
        <p:nvSpPr>
          <p:cNvPr id="68613" name="Text Box 4"/>
          <p:cNvSpPr txBox="1">
            <a:spLocks noChangeArrowheads="1"/>
          </p:cNvSpPr>
          <p:nvPr/>
        </p:nvSpPr>
        <p:spPr bwMode="auto">
          <a:xfrm>
            <a:off x="152400" y="1524000"/>
            <a:ext cx="3810000" cy="4054475"/>
          </a:xfrm>
          <a:prstGeom prst="rect">
            <a:avLst/>
          </a:prstGeom>
          <a:noFill/>
          <a:ln w="9525">
            <a:noFill/>
            <a:miter lim="800000"/>
            <a:headEnd/>
            <a:tailEnd/>
          </a:ln>
        </p:spPr>
        <p:txBody>
          <a:bodyPr>
            <a:prstTxWarp prst="textNoShape">
              <a:avLst/>
            </a:prstTxWarp>
            <a:spAutoFit/>
          </a:bodyPr>
          <a:lstStyle/>
          <a:p>
            <a:r>
              <a:rPr lang="en-US" altLang="ja-JP" sz="2000">
                <a:latin typeface="Times" charset="0"/>
              </a:rPr>
              <a:t>a) Brass     b) Copper     c) S       d) Goss     e) Cube   </a:t>
            </a:r>
            <a:br>
              <a:rPr lang="en-US" altLang="ja-JP" sz="2000">
                <a:latin typeface="Times" charset="0"/>
              </a:rPr>
            </a:br>
            <a:r>
              <a:rPr lang="en-US" altLang="ja-JP" sz="2000">
                <a:latin typeface="Times" charset="0"/>
              </a:rPr>
              <a:t>f) combined texture </a:t>
            </a:r>
          </a:p>
          <a:p>
            <a:r>
              <a:rPr lang="en-US" altLang="ja-JP" sz="2000">
                <a:latin typeface="Times" charset="0"/>
                <a:ea typeface="Times" charset="0"/>
                <a:cs typeface="Times" charset="0"/>
              </a:rPr>
              <a:t>1</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a:t>
            </a:r>
            <a:r>
              <a:rPr lang="en-US" altLang="ja-JP" sz="2000">
                <a:latin typeface="Times" charset="0"/>
                <a:ea typeface="Times" charset="0"/>
                <a:cs typeface="Times" charset="0"/>
              </a:rPr>
              <a:t>35</a:t>
            </a:r>
            <a:r>
              <a:rPr lang="en-US" altLang="ja-JP" sz="2000">
                <a:latin typeface="Times" charset="0"/>
              </a:rPr>
              <a:t>,</a:t>
            </a:r>
            <a:r>
              <a:rPr lang="en-US" altLang="ja-JP" sz="2000">
                <a:latin typeface="Times" charset="0"/>
                <a:ea typeface="Times" charset="0"/>
                <a:cs typeface="Times" charset="0"/>
              </a:rPr>
              <a:t> 45</a:t>
            </a:r>
            <a:r>
              <a:rPr lang="en-US" altLang="ja-JP" sz="2000">
                <a:latin typeface="Times" charset="0"/>
              </a:rPr>
              <a:t>, 9</a:t>
            </a:r>
            <a:r>
              <a:rPr lang="en-US" altLang="ja-JP" sz="2000">
                <a:latin typeface="Times" charset="0"/>
                <a:ea typeface="Times" charset="0"/>
                <a:cs typeface="Times" charset="0"/>
              </a:rPr>
              <a:t>0</a:t>
            </a:r>
            <a:r>
              <a:rPr lang="en-US" altLang="ja-JP" sz="2000">
                <a:latin typeface="Times" charset="0"/>
              </a:rPr>
              <a:t>}, </a:t>
            </a:r>
            <a:r>
              <a:rPr lang="en-US" altLang="ja-JP" sz="2000">
                <a:latin typeface="Times" charset="0"/>
                <a:ea typeface="Times" charset="0"/>
                <a:cs typeface="Times" charset="0"/>
              </a:rPr>
              <a:t>Brass</a:t>
            </a:r>
            <a:r>
              <a:rPr lang="en-US" altLang="ja-JP" sz="2000">
                <a:latin typeface="Times" charset="0"/>
              </a:rPr>
              <a:t>,       </a:t>
            </a:r>
          </a:p>
          <a:p>
            <a:r>
              <a:rPr lang="en-US" altLang="ja-JP" sz="2000">
                <a:latin typeface="Times" charset="0"/>
                <a:ea typeface="Times" charset="0"/>
                <a:cs typeface="Times" charset="0"/>
              </a:rPr>
              <a:t>2</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a:t>
            </a:r>
            <a:r>
              <a:rPr lang="en-US" altLang="ja-JP" sz="2000">
                <a:latin typeface="Times" charset="0"/>
                <a:ea typeface="Times" charset="0"/>
                <a:cs typeface="Times" charset="0"/>
              </a:rPr>
              <a:t>55</a:t>
            </a:r>
            <a:r>
              <a:rPr lang="en-US" altLang="ja-JP" sz="2000">
                <a:latin typeface="Times" charset="0"/>
              </a:rPr>
              <a:t>,</a:t>
            </a:r>
            <a:r>
              <a:rPr lang="en-US" altLang="ja-JP" sz="2000">
                <a:latin typeface="Times" charset="0"/>
                <a:ea typeface="Times" charset="0"/>
                <a:cs typeface="Times" charset="0"/>
              </a:rPr>
              <a:t> 90</a:t>
            </a:r>
            <a:r>
              <a:rPr lang="en-US" altLang="ja-JP" sz="2000">
                <a:latin typeface="Times" charset="0"/>
              </a:rPr>
              <a:t>,</a:t>
            </a:r>
            <a:r>
              <a:rPr lang="en-US" altLang="ja-JP" sz="2000">
                <a:latin typeface="Times" charset="0"/>
                <a:ea typeface="Times" charset="0"/>
                <a:cs typeface="Times" charset="0"/>
              </a:rPr>
              <a:t> 45</a:t>
            </a:r>
            <a:r>
              <a:rPr lang="en-US" altLang="ja-JP" sz="2000">
                <a:latin typeface="Times" charset="0"/>
              </a:rPr>
              <a:t>}, </a:t>
            </a:r>
            <a:r>
              <a:rPr lang="en-US" altLang="ja-JP" sz="2000">
                <a:latin typeface="Times" charset="0"/>
                <a:ea typeface="Times" charset="0"/>
                <a:cs typeface="Times" charset="0"/>
              </a:rPr>
              <a:t>Brass</a:t>
            </a:r>
          </a:p>
          <a:p>
            <a:r>
              <a:rPr lang="en-US" altLang="ja-JP" sz="2000">
                <a:latin typeface="Times" charset="0"/>
                <a:ea typeface="Times" charset="0"/>
                <a:cs typeface="Times" charset="0"/>
              </a:rPr>
              <a:t>3</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{9</a:t>
            </a:r>
            <a:r>
              <a:rPr lang="en-US" altLang="ja-JP" sz="2000">
                <a:latin typeface="Times" charset="0"/>
                <a:ea typeface="Times" charset="0"/>
                <a:cs typeface="Times" charset="0"/>
              </a:rPr>
              <a:t>0</a:t>
            </a:r>
            <a:r>
              <a:rPr lang="en-US" altLang="ja-JP" sz="2000">
                <a:latin typeface="Times" charset="0"/>
              </a:rPr>
              <a:t>,</a:t>
            </a:r>
            <a:r>
              <a:rPr lang="en-US" altLang="ja-JP" sz="2000">
                <a:latin typeface="Times" charset="0"/>
                <a:ea typeface="Times" charset="0"/>
                <a:cs typeface="Times" charset="0"/>
              </a:rPr>
              <a:t> 35</a:t>
            </a:r>
            <a:r>
              <a:rPr lang="en-US" altLang="ja-JP" sz="2000">
                <a:latin typeface="Times" charset="0"/>
              </a:rPr>
              <a:t>,</a:t>
            </a:r>
            <a:r>
              <a:rPr lang="en-US" altLang="ja-JP" sz="2000">
                <a:latin typeface="Times" charset="0"/>
                <a:ea typeface="Times" charset="0"/>
                <a:cs typeface="Times" charset="0"/>
              </a:rPr>
              <a:t> 45</a:t>
            </a:r>
            <a:r>
              <a:rPr lang="en-US" altLang="ja-JP" sz="2000">
                <a:latin typeface="Times" charset="0"/>
              </a:rPr>
              <a:t>}, </a:t>
            </a:r>
            <a:r>
              <a:rPr lang="en-US" altLang="ja-JP" sz="2000">
                <a:latin typeface="Times" charset="0"/>
                <a:ea typeface="Times" charset="0"/>
                <a:cs typeface="Times" charset="0"/>
              </a:rPr>
              <a:t>Copper</a:t>
            </a:r>
            <a:r>
              <a:rPr lang="en-US" altLang="ja-JP" sz="2000">
                <a:latin typeface="Times" charset="0"/>
              </a:rPr>
              <a:t>,    </a:t>
            </a:r>
          </a:p>
          <a:p>
            <a:r>
              <a:rPr lang="en-US" altLang="ja-JP" sz="2000">
                <a:latin typeface="Times" charset="0"/>
                <a:ea typeface="Times" charset="0"/>
                <a:cs typeface="Times" charset="0"/>
              </a:rPr>
              <a:t>4</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{39,</a:t>
            </a:r>
            <a:r>
              <a:rPr lang="en-US" altLang="ja-JP" sz="2000">
                <a:latin typeface="Times" charset="0"/>
                <a:ea typeface="Times" charset="0"/>
                <a:cs typeface="Times" charset="0"/>
              </a:rPr>
              <a:t> 66</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27}, </a:t>
            </a:r>
            <a:r>
              <a:rPr lang="en-US" altLang="ja-JP" sz="2000">
                <a:latin typeface="Times" charset="0"/>
                <a:ea typeface="Times" charset="0"/>
                <a:cs typeface="Times" charset="0"/>
              </a:rPr>
              <a:t>Copper</a:t>
            </a:r>
          </a:p>
          <a:p>
            <a:r>
              <a:rPr lang="en-US" altLang="ja-JP" sz="2000">
                <a:latin typeface="Times" charset="0"/>
                <a:ea typeface="Times" charset="0"/>
                <a:cs typeface="Times" charset="0"/>
              </a:rPr>
              <a:t>5</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{59,</a:t>
            </a:r>
            <a:r>
              <a:rPr lang="en-US" altLang="ja-JP" sz="2000">
                <a:latin typeface="Times" charset="0"/>
                <a:ea typeface="Times" charset="0"/>
                <a:cs typeface="Times" charset="0"/>
              </a:rPr>
              <a:t> 37</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63}, </a:t>
            </a:r>
            <a:r>
              <a:rPr lang="en-US" altLang="ja-JP" sz="2000">
                <a:latin typeface="Times" charset="0"/>
                <a:ea typeface="Times" charset="0"/>
                <a:cs typeface="Times" charset="0"/>
              </a:rPr>
              <a:t>S</a:t>
            </a:r>
            <a:r>
              <a:rPr lang="en-US" altLang="ja-JP" sz="2000">
                <a:latin typeface="Times" charset="0"/>
              </a:rPr>
              <a:t>,     </a:t>
            </a:r>
          </a:p>
          <a:p>
            <a:r>
              <a:rPr lang="en-US" altLang="ja-JP" sz="2000">
                <a:latin typeface="Times" charset="0"/>
                <a:ea typeface="Times" charset="0"/>
                <a:cs typeface="Times" charset="0"/>
              </a:rPr>
              <a:t>6</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{27,</a:t>
            </a:r>
            <a:r>
              <a:rPr lang="en-US" altLang="ja-JP" sz="2000">
                <a:latin typeface="Times" charset="0"/>
                <a:ea typeface="Times" charset="0"/>
                <a:cs typeface="Times" charset="0"/>
              </a:rPr>
              <a:t> 58</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18}, </a:t>
            </a:r>
            <a:r>
              <a:rPr lang="en-US" altLang="ja-JP" sz="2000">
                <a:latin typeface="Times" charset="0"/>
                <a:ea typeface="Times" charset="0"/>
                <a:cs typeface="Times" charset="0"/>
              </a:rPr>
              <a:t>S</a:t>
            </a:r>
            <a:r>
              <a:rPr lang="en-US" altLang="ja-JP" sz="2000">
                <a:latin typeface="Times" charset="0"/>
              </a:rPr>
              <a:t>,         </a:t>
            </a:r>
          </a:p>
          <a:p>
            <a:r>
              <a:rPr lang="en-US" altLang="ja-JP" sz="2000">
                <a:latin typeface="Times" charset="0"/>
                <a:ea typeface="Times" charset="0"/>
                <a:cs typeface="Times" charset="0"/>
              </a:rPr>
              <a:t>7</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{53,</a:t>
            </a:r>
            <a:r>
              <a:rPr lang="en-US" altLang="ja-JP" sz="2000">
                <a:latin typeface="Times" charset="0"/>
                <a:ea typeface="Times" charset="0"/>
                <a:cs typeface="Times" charset="0"/>
              </a:rPr>
              <a:t> 75</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34}, </a:t>
            </a:r>
            <a:r>
              <a:rPr lang="en-US" altLang="ja-JP" sz="2000">
                <a:latin typeface="Times" charset="0"/>
                <a:ea typeface="Times" charset="0"/>
                <a:cs typeface="Times" charset="0"/>
              </a:rPr>
              <a:t>S</a:t>
            </a:r>
            <a:r>
              <a:rPr lang="en-US" altLang="ja-JP" sz="2000">
                <a:latin typeface="Times" charset="0"/>
              </a:rPr>
              <a:t>  </a:t>
            </a:r>
            <a:endParaRPr lang="en-US" altLang="ja-JP" sz="2000">
              <a:latin typeface="Times" charset="0"/>
              <a:ea typeface="Times" charset="0"/>
              <a:cs typeface="Times" charset="0"/>
            </a:endParaRPr>
          </a:p>
          <a:p>
            <a:r>
              <a:rPr lang="en-US" altLang="ja-JP" sz="2000">
                <a:latin typeface="Times" charset="0"/>
                <a:ea typeface="Times" charset="0"/>
                <a:cs typeface="Times" charset="0"/>
              </a:rPr>
              <a:t>8</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{9</a:t>
            </a:r>
            <a:r>
              <a:rPr lang="en-US" altLang="ja-JP" sz="2000">
                <a:latin typeface="Times" charset="0"/>
                <a:ea typeface="Times" charset="0"/>
                <a:cs typeface="Times" charset="0"/>
              </a:rPr>
              <a:t>0</a:t>
            </a:r>
            <a:r>
              <a:rPr lang="en-US" altLang="ja-JP" sz="2000">
                <a:latin typeface="Times" charset="0"/>
              </a:rPr>
              <a:t>,</a:t>
            </a:r>
            <a:r>
              <a:rPr lang="en-US" altLang="ja-JP" sz="2000">
                <a:latin typeface="Times" charset="0"/>
                <a:ea typeface="Times" charset="0"/>
                <a:cs typeface="Times" charset="0"/>
              </a:rPr>
              <a:t> 90</a:t>
            </a:r>
            <a:r>
              <a:rPr lang="en-US" altLang="ja-JP" sz="2000">
                <a:latin typeface="Times" charset="0"/>
              </a:rPr>
              <a:t>,</a:t>
            </a:r>
            <a:r>
              <a:rPr lang="en-US" altLang="ja-JP" sz="2000">
                <a:latin typeface="Times" charset="0"/>
                <a:ea typeface="Times" charset="0"/>
                <a:cs typeface="Times" charset="0"/>
              </a:rPr>
              <a:t> 45</a:t>
            </a:r>
            <a:r>
              <a:rPr lang="en-US" altLang="ja-JP" sz="2000">
                <a:latin typeface="Times" charset="0"/>
              </a:rPr>
              <a:t>}, G</a:t>
            </a:r>
            <a:r>
              <a:rPr lang="en-US" altLang="ja-JP" sz="2000">
                <a:latin typeface="Times" charset="0"/>
                <a:ea typeface="Times" charset="0"/>
                <a:cs typeface="Times" charset="0"/>
              </a:rPr>
              <a:t>oss</a:t>
            </a:r>
            <a:r>
              <a:rPr lang="en-US" altLang="ja-JP" sz="2000">
                <a:latin typeface="Times" charset="0"/>
              </a:rPr>
              <a:t>              </a:t>
            </a:r>
            <a:br>
              <a:rPr lang="en-US" altLang="ja-JP" sz="2000">
                <a:latin typeface="Times" charset="0"/>
              </a:rPr>
            </a:br>
            <a:r>
              <a:rPr lang="en-US" altLang="ja-JP" sz="2000">
                <a:latin typeface="Times" charset="0"/>
                <a:ea typeface="Times" charset="0"/>
                <a:cs typeface="Times" charset="0"/>
              </a:rPr>
              <a:t>9</a:t>
            </a:r>
            <a:r>
              <a:rPr lang="en-US" altLang="ja-JP" sz="2000">
                <a:latin typeface="Times" charset="0"/>
              </a:rPr>
              <a:t>: {</a:t>
            </a:r>
            <a:r>
              <a:rPr lang="en-US" altLang="ja-JP" sz="2000">
                <a:latin typeface="Times" charset="0"/>
                <a:ea typeface="Times" charset="0"/>
                <a:cs typeface="Times" charset="0"/>
              </a:rPr>
              <a:t>0</a:t>
            </a:r>
            <a:r>
              <a:rPr lang="en-US" altLang="ja-JP" sz="2000">
                <a:latin typeface="Times" charset="0"/>
              </a:rPr>
              <a:t>,</a:t>
            </a:r>
            <a:r>
              <a:rPr lang="en-US" altLang="ja-JP" sz="2000">
                <a:latin typeface="Times" charset="0"/>
                <a:ea typeface="Times" charset="0"/>
                <a:cs typeface="Times" charset="0"/>
              </a:rPr>
              <a:t> 0</a:t>
            </a:r>
            <a:r>
              <a:rPr lang="en-US" altLang="ja-JP" sz="2000">
                <a:latin typeface="Times" charset="0"/>
              </a:rPr>
              <a:t>,</a:t>
            </a:r>
            <a:r>
              <a:rPr lang="en-US" altLang="ja-JP" sz="2000">
                <a:latin typeface="Times" charset="0"/>
                <a:ea typeface="Times" charset="0"/>
                <a:cs typeface="Times" charset="0"/>
              </a:rPr>
              <a:t> 0</a:t>
            </a:r>
            <a:r>
              <a:rPr lang="en-US" altLang="ja-JP" sz="2000">
                <a:latin typeface="Times" charset="0"/>
              </a:rPr>
              <a:t>}, </a:t>
            </a:r>
            <a:r>
              <a:rPr lang="en-US" altLang="ja-JP" sz="2000">
                <a:latin typeface="Times" charset="0"/>
                <a:ea typeface="Times" charset="0"/>
                <a:cs typeface="Times" charset="0"/>
              </a:rPr>
              <a:t>cube</a:t>
            </a:r>
            <a:r>
              <a:rPr lang="en-US" altLang="ja-JP" sz="2000">
                <a:solidFill>
                  <a:srgbClr val="FF0000"/>
                </a:solidFill>
                <a:latin typeface="Times" charset="0"/>
                <a:ea typeface="Times" charset="0"/>
                <a:cs typeface="Times" charset="0"/>
              </a:rPr>
              <a:t>*</a:t>
            </a:r>
            <a:r>
              <a:rPr lang="en-US" altLang="ja-JP" sz="2000">
                <a:latin typeface="Times" charset="0"/>
              </a:rPr>
              <a:t>                        </a:t>
            </a:r>
            <a:r>
              <a:rPr lang="en-US" altLang="ja-JP" sz="2000">
                <a:latin typeface="Times" charset="0"/>
                <a:ea typeface="Times" charset="0"/>
                <a:cs typeface="Times" charset="0"/>
              </a:rPr>
              <a:t>10</a:t>
            </a:r>
            <a:r>
              <a:rPr lang="en-US" altLang="ja-JP" sz="2000">
                <a:latin typeface="Times" charset="0"/>
              </a:rPr>
              <a:t>:</a:t>
            </a:r>
            <a:r>
              <a:rPr lang="en-US" altLang="ja-JP" sz="2000">
                <a:latin typeface="Times" charset="0"/>
                <a:ea typeface="Times" charset="0"/>
                <a:cs typeface="Times" charset="0"/>
              </a:rPr>
              <a:t> </a:t>
            </a:r>
            <a:r>
              <a:rPr lang="en-US" altLang="ja-JP" sz="2000">
                <a:latin typeface="Times" charset="0"/>
              </a:rPr>
              <a:t>{</a:t>
            </a:r>
            <a:r>
              <a:rPr lang="en-US" altLang="ja-JP" sz="2000">
                <a:latin typeface="Times" charset="0"/>
                <a:ea typeface="Times" charset="0"/>
                <a:cs typeface="Times" charset="0"/>
              </a:rPr>
              <a:t>45</a:t>
            </a:r>
            <a:r>
              <a:rPr lang="en-US" altLang="ja-JP" sz="2000">
                <a:latin typeface="Times" charset="0"/>
              </a:rPr>
              <a:t>,</a:t>
            </a:r>
            <a:r>
              <a:rPr lang="en-US" altLang="ja-JP" sz="2000">
                <a:latin typeface="Times" charset="0"/>
                <a:ea typeface="Times" charset="0"/>
                <a:cs typeface="Times" charset="0"/>
              </a:rPr>
              <a:t> 0</a:t>
            </a:r>
            <a:r>
              <a:rPr lang="en-US" altLang="ja-JP" sz="2000">
                <a:latin typeface="Times" charset="0"/>
              </a:rPr>
              <a:t>,</a:t>
            </a:r>
            <a:r>
              <a:rPr lang="en-US" altLang="ja-JP" sz="2000">
                <a:latin typeface="Times" charset="0"/>
                <a:ea typeface="Times" charset="0"/>
                <a:cs typeface="Times" charset="0"/>
              </a:rPr>
              <a:t> 0</a:t>
            </a:r>
            <a:r>
              <a:rPr lang="en-US" altLang="ja-JP" sz="2000">
                <a:latin typeface="Times" charset="0"/>
              </a:rPr>
              <a:t>}, r</a:t>
            </a:r>
            <a:r>
              <a:rPr lang="en-US" altLang="ja-JP" sz="2000">
                <a:latin typeface="Times" charset="0"/>
                <a:ea typeface="Times" charset="0"/>
                <a:cs typeface="Times" charset="0"/>
              </a:rPr>
              <a:t>otated cube</a:t>
            </a:r>
            <a:endParaRPr lang="en-US" altLang="ja-JP" sz="2000">
              <a:latin typeface="Times" charset="0"/>
            </a:endParaRPr>
          </a:p>
        </p:txBody>
      </p:sp>
      <p:sp>
        <p:nvSpPr>
          <p:cNvPr id="68614" name="Text Box 5"/>
          <p:cNvSpPr txBox="1">
            <a:spLocks noChangeArrowheads="1"/>
          </p:cNvSpPr>
          <p:nvPr/>
        </p:nvSpPr>
        <p:spPr bwMode="auto">
          <a:xfrm>
            <a:off x="212725" y="5602288"/>
            <a:ext cx="3749675" cy="954107"/>
          </a:xfrm>
          <a:prstGeom prst="rect">
            <a:avLst/>
          </a:prstGeom>
          <a:noFill/>
          <a:ln w="9525">
            <a:noFill/>
            <a:miter lim="800000"/>
            <a:headEnd/>
            <a:tailEnd/>
          </a:ln>
        </p:spPr>
        <p:txBody>
          <a:bodyPr>
            <a:prstTxWarp prst="textNoShape">
              <a:avLst/>
            </a:prstTxWarp>
            <a:spAutoFit/>
          </a:bodyPr>
          <a:lstStyle/>
          <a:p>
            <a:r>
              <a:rPr lang="en-US" altLang="ja-JP" sz="1400" dirty="0">
                <a:solidFill>
                  <a:srgbClr val="FF0000"/>
                </a:solidFill>
                <a:latin typeface="Calibri"/>
              </a:rPr>
              <a:t>* Note that the cube exists as a line between (0,0,90) and (90,0,0) because of the linear dependence of the 1st and 3rd angles when the 2nd angle = 0.</a:t>
            </a:r>
          </a:p>
        </p:txBody>
      </p:sp>
      <p:sp>
        <p:nvSpPr>
          <p:cNvPr id="68615" name="Text Box 6"/>
          <p:cNvSpPr txBox="1">
            <a:spLocks noChangeArrowheads="1"/>
          </p:cNvSpPr>
          <p:nvPr/>
        </p:nvSpPr>
        <p:spPr bwMode="auto">
          <a:xfrm>
            <a:off x="685800" y="6545263"/>
            <a:ext cx="3698875" cy="307975"/>
          </a:xfrm>
          <a:prstGeom prst="rect">
            <a:avLst/>
          </a:prstGeom>
          <a:noFill/>
          <a:ln w="9525">
            <a:noFill/>
            <a:miter lim="800000"/>
            <a:headEnd/>
            <a:tailEnd/>
          </a:ln>
        </p:spPr>
        <p:txBody>
          <a:bodyPr wrap="none">
            <a:prstTxWarp prst="textNoShape">
              <a:avLst/>
            </a:prstTxWarp>
            <a:spAutoFit/>
          </a:bodyPr>
          <a:lstStyle/>
          <a:p>
            <a:r>
              <a:rPr lang="en-US" altLang="ja-JP" sz="1400">
                <a:latin typeface="Times" charset="0"/>
              </a:rPr>
              <a:t>Figure courtesy of Jae-hyung Cho, KIMS, Korea</a:t>
            </a:r>
          </a:p>
        </p:txBody>
      </p:sp>
      <p:sp>
        <p:nvSpPr>
          <p:cNvPr id="68616" name="TextBox 7"/>
          <p:cNvSpPr txBox="1">
            <a:spLocks noChangeArrowheads="1"/>
          </p:cNvSpPr>
          <p:nvPr/>
        </p:nvSpPr>
        <p:spPr bwMode="auto">
          <a:xfrm>
            <a:off x="4035425" y="3762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1/2</a:t>
            </a:r>
          </a:p>
        </p:txBody>
      </p:sp>
      <p:sp>
        <p:nvSpPr>
          <p:cNvPr id="68617" name="TextBox 8"/>
          <p:cNvSpPr txBox="1">
            <a:spLocks noChangeArrowheads="1"/>
          </p:cNvSpPr>
          <p:nvPr/>
        </p:nvSpPr>
        <p:spPr bwMode="auto">
          <a:xfrm>
            <a:off x="3962400" y="9096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1/2</a:t>
            </a:r>
          </a:p>
        </p:txBody>
      </p:sp>
      <p:sp>
        <p:nvSpPr>
          <p:cNvPr id="68618" name="TextBox 9"/>
          <p:cNvSpPr txBox="1">
            <a:spLocks noChangeArrowheads="1"/>
          </p:cNvSpPr>
          <p:nvPr/>
        </p:nvSpPr>
        <p:spPr bwMode="auto">
          <a:xfrm>
            <a:off x="5026025" y="13668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1/2</a:t>
            </a:r>
          </a:p>
        </p:txBody>
      </p:sp>
      <p:sp>
        <p:nvSpPr>
          <p:cNvPr id="68619" name="TextBox 10"/>
          <p:cNvSpPr txBox="1">
            <a:spLocks noChangeArrowheads="1"/>
          </p:cNvSpPr>
          <p:nvPr/>
        </p:nvSpPr>
        <p:spPr bwMode="auto">
          <a:xfrm>
            <a:off x="7845425" y="838200"/>
            <a:ext cx="612775" cy="461963"/>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1/2</a:t>
            </a:r>
          </a:p>
        </p:txBody>
      </p:sp>
      <p:sp>
        <p:nvSpPr>
          <p:cNvPr id="68620" name="TextBox 11"/>
          <p:cNvSpPr txBox="1">
            <a:spLocks noChangeArrowheads="1"/>
          </p:cNvSpPr>
          <p:nvPr/>
        </p:nvSpPr>
        <p:spPr bwMode="auto">
          <a:xfrm>
            <a:off x="6934200" y="528638"/>
            <a:ext cx="340658" cy="461665"/>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a:t>
            </a:r>
          </a:p>
        </p:txBody>
      </p:sp>
      <p:sp>
        <p:nvSpPr>
          <p:cNvPr id="68621" name="TextBox 12"/>
          <p:cNvSpPr txBox="1">
            <a:spLocks noChangeArrowheads="1"/>
          </p:cNvSpPr>
          <p:nvPr/>
        </p:nvSpPr>
        <p:spPr bwMode="auto">
          <a:xfrm>
            <a:off x="4191000" y="2662238"/>
            <a:ext cx="340658" cy="461665"/>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a:t>
            </a:r>
          </a:p>
        </p:txBody>
      </p:sp>
      <p:sp>
        <p:nvSpPr>
          <p:cNvPr id="68622" name="TextBox 13"/>
          <p:cNvSpPr txBox="1">
            <a:spLocks noChangeArrowheads="1"/>
          </p:cNvSpPr>
          <p:nvPr/>
        </p:nvSpPr>
        <p:spPr bwMode="auto">
          <a:xfrm>
            <a:off x="4191000" y="3424238"/>
            <a:ext cx="340658" cy="461665"/>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a:t>
            </a:r>
          </a:p>
        </p:txBody>
      </p:sp>
      <p:sp>
        <p:nvSpPr>
          <p:cNvPr id="68623" name="TextBox 14"/>
          <p:cNvSpPr txBox="1">
            <a:spLocks noChangeArrowheads="1"/>
          </p:cNvSpPr>
          <p:nvPr/>
        </p:nvSpPr>
        <p:spPr bwMode="auto">
          <a:xfrm>
            <a:off x="5283200" y="3043238"/>
            <a:ext cx="340658" cy="461665"/>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a:t>
            </a:r>
          </a:p>
        </p:txBody>
      </p:sp>
      <p:sp>
        <p:nvSpPr>
          <p:cNvPr id="68624" name="TextBox 15"/>
          <p:cNvSpPr txBox="1">
            <a:spLocks noChangeArrowheads="1"/>
          </p:cNvSpPr>
          <p:nvPr/>
        </p:nvSpPr>
        <p:spPr bwMode="auto">
          <a:xfrm>
            <a:off x="7772400" y="31194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1/4</a:t>
            </a:r>
          </a:p>
        </p:txBody>
      </p:sp>
      <p:sp>
        <p:nvSpPr>
          <p:cNvPr id="68625" name="TextBox 16"/>
          <p:cNvSpPr txBox="1">
            <a:spLocks noChangeArrowheads="1"/>
          </p:cNvSpPr>
          <p:nvPr/>
        </p:nvSpPr>
        <p:spPr bwMode="auto">
          <a:xfrm>
            <a:off x="6629400" y="3200400"/>
            <a:ext cx="612775" cy="461963"/>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1/4</a:t>
            </a:r>
          </a:p>
        </p:txBody>
      </p:sp>
      <p:sp>
        <p:nvSpPr>
          <p:cNvPr id="68626" name="TextBox 17"/>
          <p:cNvSpPr txBox="1">
            <a:spLocks noChangeArrowheads="1"/>
          </p:cNvSpPr>
          <p:nvPr/>
        </p:nvSpPr>
        <p:spPr bwMode="auto">
          <a:xfrm>
            <a:off x="6977063" y="2667000"/>
            <a:ext cx="612775" cy="461963"/>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1/4</a:t>
            </a:r>
          </a:p>
        </p:txBody>
      </p:sp>
      <p:sp>
        <p:nvSpPr>
          <p:cNvPr id="68627" name="TextBox 18"/>
          <p:cNvSpPr txBox="1">
            <a:spLocks noChangeArrowheads="1"/>
          </p:cNvSpPr>
          <p:nvPr/>
        </p:nvSpPr>
        <p:spPr bwMode="auto">
          <a:xfrm>
            <a:off x="3505200" y="44910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1/8</a:t>
            </a:r>
          </a:p>
        </p:txBody>
      </p:sp>
      <p:sp>
        <p:nvSpPr>
          <p:cNvPr id="68628" name="TextBox 19"/>
          <p:cNvSpPr txBox="1">
            <a:spLocks noChangeArrowheads="1"/>
          </p:cNvSpPr>
          <p:nvPr/>
        </p:nvSpPr>
        <p:spPr bwMode="auto">
          <a:xfrm>
            <a:off x="3810000" y="54816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1/8</a:t>
            </a:r>
          </a:p>
        </p:txBody>
      </p:sp>
      <p:sp>
        <p:nvSpPr>
          <p:cNvPr id="68629" name="TextBox 20"/>
          <p:cNvSpPr txBox="1">
            <a:spLocks noChangeArrowheads="1"/>
          </p:cNvSpPr>
          <p:nvPr/>
        </p:nvSpPr>
        <p:spPr bwMode="auto">
          <a:xfrm>
            <a:off x="4568825" y="6096000"/>
            <a:ext cx="612775" cy="461963"/>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1/8</a:t>
            </a:r>
          </a:p>
        </p:txBody>
      </p:sp>
      <p:sp>
        <p:nvSpPr>
          <p:cNvPr id="68630" name="TextBox 21"/>
          <p:cNvSpPr txBox="1">
            <a:spLocks noChangeArrowheads="1"/>
          </p:cNvSpPr>
          <p:nvPr/>
        </p:nvSpPr>
        <p:spPr bwMode="auto">
          <a:xfrm>
            <a:off x="5254625" y="63960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1/8</a:t>
            </a:r>
          </a:p>
        </p:txBody>
      </p:sp>
      <p:sp>
        <p:nvSpPr>
          <p:cNvPr id="68631" name="TextBox 22"/>
          <p:cNvSpPr txBox="1">
            <a:spLocks noChangeArrowheads="1"/>
          </p:cNvSpPr>
          <p:nvPr/>
        </p:nvSpPr>
        <p:spPr bwMode="auto">
          <a:xfrm>
            <a:off x="4568825" y="4795838"/>
            <a:ext cx="612775" cy="461962"/>
          </a:xfrm>
          <a:prstGeom prst="rect">
            <a:avLst/>
          </a:prstGeom>
          <a:noFill/>
          <a:ln w="9525">
            <a:noFill/>
            <a:miter lim="800000"/>
            <a:headEnd/>
            <a:tailEnd/>
          </a:ln>
        </p:spPr>
        <p:txBody>
          <a:bodyPr wrap="none">
            <a:prstTxWarp prst="textNoShape">
              <a:avLst/>
            </a:prstTxWarp>
            <a:spAutoFit/>
          </a:bodyPr>
          <a:lstStyle/>
          <a:p>
            <a:r>
              <a:rPr lang="en-US" altLang="ja-JP" dirty="0">
                <a:solidFill>
                  <a:srgbClr val="FF0000"/>
                </a:solidFill>
                <a:latin typeface="Calibri"/>
              </a:rPr>
              <a:t>1/8</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85800" y="0"/>
            <a:ext cx="7772400" cy="1143000"/>
          </a:xfrm>
        </p:spPr>
        <p:txBody>
          <a:bodyPr/>
          <a:lstStyle/>
          <a:p>
            <a:r>
              <a:rPr lang="en-US" altLang="ja-JP" smtClean="0"/>
              <a:t>Scaling by Random V</a:t>
            </a:r>
            <a:r>
              <a:rPr lang="en-US" altLang="ja-JP" baseline="-25000" smtClean="0"/>
              <a:t>f</a:t>
            </a:r>
            <a:endParaRPr lang="en-US" altLang="ja-JP" smtClean="0"/>
          </a:p>
        </p:txBody>
      </p:sp>
      <p:sp>
        <p:nvSpPr>
          <p:cNvPr id="69635" name="Content Placeholder 2"/>
          <p:cNvSpPr>
            <a:spLocks noGrp="1"/>
          </p:cNvSpPr>
          <p:nvPr>
            <p:ph idx="1"/>
          </p:nvPr>
        </p:nvSpPr>
        <p:spPr>
          <a:xfrm>
            <a:off x="685800" y="1447800"/>
            <a:ext cx="7924800" cy="5334000"/>
          </a:xfrm>
        </p:spPr>
        <p:txBody>
          <a:bodyPr/>
          <a:lstStyle/>
          <a:p>
            <a:r>
              <a:rPr lang="en-US" altLang="ja-JP" sz="2400" smtClean="0"/>
              <a:t>It has been argued that volume fractions are more reliable than intensities partly because they reflect the physical makeup of the material more accurately.  For example, the intensity at the cube position rises to very high values once the volume fraction of orientations near cube rises much above 25%, which is not true of other orientations.</a:t>
            </a:r>
          </a:p>
          <a:p>
            <a:r>
              <a:rPr lang="en-US" altLang="ja-JP" sz="2400" smtClean="0"/>
              <a:t>Given that the volume fraction varies significantly with position in the space, especially for components near symmetry planes, it has also been argued that volume fractions should be reported as a multiple of the fraction associated with a random (uniform) texture.</a:t>
            </a:r>
          </a:p>
        </p:txBody>
      </p:sp>
      <p:sp>
        <p:nvSpPr>
          <p:cNvPr id="69636" name="Slide Number Placeholder 3"/>
          <p:cNvSpPr>
            <a:spLocks noGrp="1"/>
          </p:cNvSpPr>
          <p:nvPr>
            <p:ph type="sldNum" sz="quarter" idx="12"/>
          </p:nvPr>
        </p:nvSpPr>
        <p:spPr>
          <a:noFill/>
        </p:spPr>
        <p:txBody>
          <a:bodyPr/>
          <a:lstStyle/>
          <a:p>
            <a:fld id="{0DFE11F5-78AB-BE4B-B149-278CB953CCBD}" type="slidenum">
              <a:rPr lang="en-US" altLang="ja-JP" smtClean="0"/>
              <a:pPr/>
              <a:t>49</a:t>
            </a:fld>
            <a:endParaRPr lang="en-US" altLang="ja-JP"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2"/>
          </p:nvPr>
        </p:nvSpPr>
        <p:spPr>
          <a:noFill/>
        </p:spPr>
        <p:txBody>
          <a:bodyPr/>
          <a:lstStyle/>
          <a:p>
            <a:pPr algn="l"/>
            <a:fld id="{53B4B10A-3635-A74D-8C60-F997A35C4D67}" type="slidenum">
              <a:rPr lang="en-US" altLang="ja-JP" smtClean="0"/>
              <a:pPr algn="l"/>
              <a:t>5</a:t>
            </a:fld>
            <a:endParaRPr lang="en-US" altLang="ja-JP" smtClean="0"/>
          </a:p>
        </p:txBody>
      </p:sp>
      <p:sp>
        <p:nvSpPr>
          <p:cNvPr id="18436" name="Rectangle 2"/>
          <p:cNvSpPr>
            <a:spLocks noGrp="1" noChangeArrowheads="1"/>
          </p:cNvSpPr>
          <p:nvPr>
            <p:ph type="title"/>
          </p:nvPr>
        </p:nvSpPr>
        <p:spPr>
          <a:xfrm>
            <a:off x="685800" y="152400"/>
            <a:ext cx="7772400" cy="1143000"/>
          </a:xfrm>
        </p:spPr>
        <p:txBody>
          <a:bodyPr/>
          <a:lstStyle/>
          <a:p>
            <a:r>
              <a:rPr lang="en-US" altLang="ja-JP"/>
              <a:t>Intensity from Volume Fractions</a:t>
            </a:r>
          </a:p>
        </p:txBody>
      </p:sp>
      <p:sp>
        <p:nvSpPr>
          <p:cNvPr id="18437" name="Text Box 3"/>
          <p:cNvSpPr txBox="1">
            <a:spLocks noChangeArrowheads="1"/>
          </p:cNvSpPr>
          <p:nvPr/>
        </p:nvSpPr>
        <p:spPr bwMode="auto">
          <a:xfrm>
            <a:off x="669925" y="1219200"/>
            <a:ext cx="7712075" cy="1569660"/>
          </a:xfrm>
          <a:prstGeom prst="rect">
            <a:avLst/>
          </a:prstGeom>
          <a:noFill/>
          <a:ln w="9525">
            <a:noFill/>
            <a:miter lim="800000"/>
            <a:headEnd/>
            <a:tailEnd/>
          </a:ln>
        </p:spPr>
        <p:txBody>
          <a:bodyPr>
            <a:prstTxWarp prst="textNoShape">
              <a:avLst/>
            </a:prstTxWarp>
            <a:spAutoFit/>
          </a:bodyPr>
          <a:lstStyle/>
          <a:p>
            <a:r>
              <a:rPr lang="en-US" altLang="ja-JP" dirty="0">
                <a:latin typeface="Calibri"/>
              </a:rPr>
              <a:t>Objective: given information on volume fractions (e.g. numbers of grains of a given orientation), how do we calculate the intensity in the OD?  </a:t>
            </a:r>
          </a:p>
          <a:p>
            <a:r>
              <a:rPr lang="en-US" altLang="ja-JP" dirty="0">
                <a:latin typeface="Calibri"/>
              </a:rPr>
              <a:t>•  General relationships:</a:t>
            </a:r>
            <a:endParaRPr lang="en-US" altLang="ja-JP" dirty="0">
              <a:latin typeface="Times" charset="0"/>
            </a:endParaRPr>
          </a:p>
        </p:txBody>
      </p:sp>
      <p:graphicFrame>
        <p:nvGraphicFramePr>
          <p:cNvPr id="18434" name="Object 2"/>
          <p:cNvGraphicFramePr>
            <a:graphicFrameLocks noChangeAspect="1"/>
          </p:cNvGraphicFramePr>
          <p:nvPr>
            <p:extLst>
              <p:ext uri="{D42A27DB-BD31-4B8C-83A1-F6EECF244321}">
                <p14:modId xmlns:p14="http://schemas.microsoft.com/office/powerpoint/2010/main" val="3153779476"/>
              </p:ext>
            </p:extLst>
          </p:nvPr>
        </p:nvGraphicFramePr>
        <p:xfrm>
          <a:off x="3962400" y="2819400"/>
          <a:ext cx="4586288" cy="2201862"/>
        </p:xfrm>
        <a:graphic>
          <a:graphicData uri="http://schemas.openxmlformats.org/presentationml/2006/ole">
            <mc:AlternateContent xmlns:mc="http://schemas.openxmlformats.org/markup-compatibility/2006">
              <mc:Choice xmlns:v="urn:schemas-microsoft-com:vml" Requires="v">
                <p:oleObj spid="_x0000_s18450" name="Equation" r:id="rId3" imgW="1612900" imgH="774700" progId="Equation.3">
                  <p:embed/>
                </p:oleObj>
              </mc:Choice>
              <mc:Fallback>
                <p:oleObj name="Equation" r:id="rId3" imgW="1612900" imgH="774700" progId="Equation.3">
                  <p:embed/>
                  <p:pic>
                    <p:nvPicPr>
                      <p:cNvPr id="0" name="Picture 2"/>
                      <p:cNvPicPr>
                        <a:picLocks noChangeAspect="1" noChangeArrowheads="1"/>
                      </p:cNvPicPr>
                      <p:nvPr/>
                    </p:nvPicPr>
                    <p:blipFill>
                      <a:blip r:embed="rId4"/>
                      <a:srcRect/>
                      <a:stretch>
                        <a:fillRect/>
                      </a:stretch>
                    </p:blipFill>
                    <p:spPr bwMode="auto">
                      <a:xfrm>
                        <a:off x="3962400" y="2819400"/>
                        <a:ext cx="4586288" cy="2201862"/>
                      </a:xfrm>
                      <a:prstGeom prst="rect">
                        <a:avLst/>
                      </a:prstGeom>
                      <a:solidFill>
                        <a:srgbClr val="FFFDBE"/>
                      </a:solidFill>
                    </p:spPr>
                  </p:pic>
                </p:oleObj>
              </mc:Fallback>
            </mc:AlternateContent>
          </a:graphicData>
        </a:graphic>
      </p:graphicFrame>
      <p:sp>
        <p:nvSpPr>
          <p:cNvPr id="18438" name="Text Box 6"/>
          <p:cNvSpPr txBox="1">
            <a:spLocks noChangeArrowheads="1"/>
          </p:cNvSpPr>
          <p:nvPr/>
        </p:nvSpPr>
        <p:spPr bwMode="auto">
          <a:xfrm>
            <a:off x="715963" y="5165725"/>
            <a:ext cx="7712075" cy="1311275"/>
          </a:xfrm>
          <a:prstGeom prst="rect">
            <a:avLst/>
          </a:prstGeom>
          <a:noFill/>
          <a:ln w="9525">
            <a:noFill/>
            <a:miter lim="800000"/>
            <a:headEnd/>
            <a:tailEnd/>
          </a:ln>
        </p:spPr>
        <p:txBody>
          <a:bodyPr>
            <a:prstTxWarp prst="textNoShape">
              <a:avLst/>
            </a:prstTxWarp>
            <a:spAutoFit/>
          </a:bodyPr>
          <a:lstStyle/>
          <a:p>
            <a:r>
              <a:rPr lang="en-US" altLang="ja-JP" sz="2000" dirty="0">
                <a:latin typeface="Calibri"/>
              </a:rPr>
              <a:t>Reminder on units of the OD: the way that normalization is performed means that the units of the OD are Multiples of a Random Density (MRD).  If there is no texture or preferred orientation then the value of </a:t>
            </a:r>
            <a:r>
              <a:rPr lang="en-US" altLang="ja-JP" sz="2000" i="1" dirty="0">
                <a:latin typeface="Times New Roman" charset="0"/>
              </a:rPr>
              <a:t>“f”</a:t>
            </a:r>
            <a:r>
              <a:rPr lang="en-US" altLang="ja-JP" sz="2000" dirty="0">
                <a:latin typeface="Calibri"/>
              </a:rPr>
              <a:t> is one everywhere.</a:t>
            </a:r>
            <a:endParaRPr lang="en-US" altLang="ja-JP" sz="2000" dirty="0">
              <a:latin typeface="Times"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865"/>
            <a:ext cx="7772400" cy="1143000"/>
          </a:xfrm>
        </p:spPr>
        <p:txBody>
          <a:bodyPr/>
          <a:lstStyle/>
          <a:p>
            <a:r>
              <a:rPr lang="en-US" dirty="0" smtClean="0"/>
              <a:t>Volume fractions from continuous distributions</a:t>
            </a:r>
            <a:endParaRPr lang="en-US" dirty="0"/>
          </a:p>
        </p:txBody>
      </p:sp>
      <p:sp>
        <p:nvSpPr>
          <p:cNvPr id="3" name="Content Placeholder 2"/>
          <p:cNvSpPr>
            <a:spLocks noGrp="1"/>
          </p:cNvSpPr>
          <p:nvPr>
            <p:ph idx="1"/>
          </p:nvPr>
        </p:nvSpPr>
        <p:spPr>
          <a:xfrm>
            <a:off x="304800" y="1371596"/>
            <a:ext cx="8686800" cy="5334003"/>
          </a:xfrm>
        </p:spPr>
        <p:txBody>
          <a:bodyPr/>
          <a:lstStyle/>
          <a:p>
            <a:r>
              <a:rPr lang="en-US" sz="1600" dirty="0" smtClean="0"/>
              <a:t>Using </a:t>
            </a:r>
            <a:r>
              <a:rPr lang="en-US" sz="1600" dirty="0"/>
              <a:t>texture components in crystal plasticity finite element </a:t>
            </a:r>
            <a:r>
              <a:rPr lang="en-US" sz="1600" dirty="0" smtClean="0"/>
              <a:t>simulations, D. Raabe, F. Roters, International Journal of Plasticity</a:t>
            </a:r>
            <a:r>
              <a:rPr lang="en-US" sz="1600" dirty="0"/>
              <a:t>, 20, 339–</a:t>
            </a:r>
            <a:r>
              <a:rPr lang="en-US" sz="1600" dirty="0" smtClean="0"/>
              <a:t>361 (2004), </a:t>
            </a:r>
            <a:r>
              <a:rPr lang="fr-FR" sz="1600" dirty="0"/>
              <a:t>doi:10.1016/S0749-6419(03)00092-5</a:t>
            </a:r>
            <a:r>
              <a:rPr lang="en-US" sz="1600" dirty="0" smtClean="0"/>
              <a:t>. [look in Box folder]</a:t>
            </a:r>
          </a:p>
          <a:p>
            <a:r>
              <a:rPr lang="en-US" sz="1600" dirty="0"/>
              <a:t>The iterative series-expansion method for quantitative texture analysis. I. General outline, M. </a:t>
            </a:r>
            <a:r>
              <a:rPr lang="en-US" sz="1600" dirty="0" err="1"/>
              <a:t>Dahms</a:t>
            </a:r>
            <a:r>
              <a:rPr lang="en-US" sz="1600" dirty="0"/>
              <a:t> and H. J. Bunge, J. Appl. </a:t>
            </a:r>
            <a:r>
              <a:rPr lang="en-US" sz="1600" dirty="0" err="1"/>
              <a:t>Cryst</a:t>
            </a:r>
            <a:r>
              <a:rPr lang="en-US" sz="1600" dirty="0"/>
              <a:t>. (1989). 22, 439-447, doi:10.1107/S0021889889005261</a:t>
            </a:r>
          </a:p>
          <a:p>
            <a:r>
              <a:rPr lang="en-US" sz="1600" dirty="0" smtClean="0"/>
              <a:t>Discretization </a:t>
            </a:r>
            <a:r>
              <a:rPr lang="en-US" sz="1600" dirty="0"/>
              <a:t>techniques for orientation distribution </a:t>
            </a:r>
            <a:r>
              <a:rPr lang="en-US" sz="1600" dirty="0" smtClean="0"/>
              <a:t>functions, LS </a:t>
            </a:r>
            <a:r>
              <a:rPr lang="en-US" sz="1600" dirty="0" err="1" smtClean="0"/>
              <a:t>Toth</a:t>
            </a:r>
            <a:r>
              <a:rPr lang="en-US" sz="1600" dirty="0" smtClean="0"/>
              <a:t> &amp; P van Houtte, Textures &amp; Microstructures (1992). </a:t>
            </a:r>
            <a:r>
              <a:rPr lang="en-US" sz="1600" dirty="0"/>
              <a:t>[look in Box folder</a:t>
            </a:r>
            <a:r>
              <a:rPr lang="en-US" sz="1600" dirty="0" smtClean="0"/>
              <a:t>]</a:t>
            </a:r>
          </a:p>
          <a:p>
            <a:r>
              <a:rPr lang="en-US" sz="1600" dirty="0" smtClean="0"/>
              <a:t>Section 3.4 (p 70) in Orientations &amp; Rotations by A. Morawiec.</a:t>
            </a:r>
          </a:p>
          <a:p>
            <a:r>
              <a:rPr lang="en-US" sz="1600" dirty="0" smtClean="0"/>
              <a:t>Chapter 13 in Quantitative Texture Analysis, edited by HJ Bunge and C </a:t>
            </a:r>
            <a:r>
              <a:rPr lang="en-US" sz="1600" dirty="0" err="1" smtClean="0"/>
              <a:t>Esling</a:t>
            </a:r>
            <a:r>
              <a:rPr lang="en-US" sz="1600" dirty="0" smtClean="0"/>
              <a:t> (1982).</a:t>
            </a:r>
          </a:p>
          <a:p>
            <a:r>
              <a:rPr lang="en-US" sz="1600" dirty="0" smtClean="0"/>
              <a:t>The first paper by Raabe &amp; Roters is based on the concept of representing each component by a Gaussian peak in orientation space.  The simplest mathematical form is this:</a:t>
            </a:r>
            <a:br>
              <a:rPr lang="en-US" sz="1600" dirty="0" smtClean="0"/>
            </a:br>
            <a:r>
              <a:rPr lang="en-US" sz="1600" dirty="0" smtClean="0"/>
              <a:t>            f(g) = S</a:t>
            </a:r>
            <a:r>
              <a:rPr lang="en-US" sz="1600" baseline="-25000" dirty="0" smtClean="0"/>
              <a:t>0</a:t>
            </a:r>
            <a:r>
              <a:rPr lang="en-US" sz="1600" dirty="0" smtClean="0"/>
              <a:t> </a:t>
            </a:r>
            <a:r>
              <a:rPr lang="en-US" sz="1600" i="1" dirty="0" err="1" smtClean="0"/>
              <a:t>exp</a:t>
            </a:r>
            <a:r>
              <a:rPr lang="en-US" sz="1600" dirty="0" smtClean="0"/>
              <a:t>(-</a:t>
            </a:r>
            <a:r>
              <a:rPr lang="en-US" sz="1600" dirty="0" smtClean="0">
                <a:latin typeface="Symbol" charset="2"/>
                <a:cs typeface="Symbol" charset="2"/>
              </a:rPr>
              <a:t>w</a:t>
            </a:r>
            <a:r>
              <a:rPr lang="en-US" sz="1600" baseline="30000" dirty="0" smtClean="0"/>
              <a:t>2</a:t>
            </a:r>
            <a:r>
              <a:rPr lang="en-US" sz="1600" dirty="0" smtClean="0"/>
              <a:t>/</a:t>
            </a:r>
            <a:r>
              <a:rPr lang="en-US" sz="1600" dirty="0">
                <a:latin typeface="Symbol" charset="2"/>
                <a:cs typeface="Symbol" charset="2"/>
              </a:rPr>
              <a:t>w</a:t>
            </a:r>
            <a:r>
              <a:rPr lang="en-US" sz="1600" baseline="-25000" dirty="0" smtClean="0"/>
              <a:t>0</a:t>
            </a:r>
            <a:r>
              <a:rPr lang="en-US" sz="1600" baseline="30000" dirty="0" smtClean="0"/>
              <a:t>2</a:t>
            </a:r>
            <a:r>
              <a:rPr lang="en-US" sz="1600" dirty="0" smtClean="0"/>
              <a:t>)</a:t>
            </a:r>
          </a:p>
          <a:p>
            <a:r>
              <a:rPr lang="en-US" sz="1600" dirty="0" smtClean="0"/>
              <a:t>In fact, the von Mises-Fisher distribution (q.v. </a:t>
            </a:r>
            <a:r>
              <a:rPr lang="en-US" sz="1600" dirty="0" err="1" smtClean="0"/>
              <a:t>wikipedia</a:t>
            </a:r>
            <a:r>
              <a:rPr lang="en-US" sz="1600" dirty="0" smtClean="0"/>
              <a:t>) is more correct for spherical parameters, which is discussed by Morawiec and others.</a:t>
            </a:r>
          </a:p>
          <a:p>
            <a:r>
              <a:rPr lang="en-US" sz="1600" dirty="0" smtClean="0"/>
              <a:t>If a series expansion fit for a texture is available, and the positions of a set of texture components has been identified (e.g., by inspection of the OD), then volume fractions can be obtained via a procedure that minimizes the difference between the fitted Gaussian peak and the local values of f(g), using the coefficients of the ODF.</a:t>
            </a:r>
            <a:endParaRPr lang="en-US" sz="1600" dirty="0"/>
          </a:p>
        </p:txBody>
      </p:sp>
      <p:sp>
        <p:nvSpPr>
          <p:cNvPr id="4" name="Slide Number Placeholder 3"/>
          <p:cNvSpPr>
            <a:spLocks noGrp="1"/>
          </p:cNvSpPr>
          <p:nvPr>
            <p:ph type="sldNum" sz="quarter" idx="12"/>
          </p:nvPr>
        </p:nvSpPr>
        <p:spPr/>
        <p:txBody>
          <a:bodyPr/>
          <a:lstStyle/>
          <a:p>
            <a:pPr>
              <a:defRPr/>
            </a:pPr>
            <a:fld id="{96F94EF6-775C-3847-A44F-6D714AC6ACF9}" type="slidenum">
              <a:rPr lang="en-US" smtClean="0"/>
              <a:pPr>
                <a:defRPr/>
              </a:pPr>
              <a:t>50</a:t>
            </a:fld>
            <a:endParaRPr lang="en-US"/>
          </a:p>
        </p:txBody>
      </p:sp>
    </p:spTree>
    <p:extLst>
      <p:ext uri="{BB962C8B-B14F-4D97-AF65-F5344CB8AC3E}">
        <p14:creationId xmlns:p14="http://schemas.microsoft.com/office/powerpoint/2010/main" val="492227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xfrm>
            <a:off x="76200" y="76200"/>
            <a:ext cx="533400" cy="457200"/>
          </a:xfrm>
          <a:noFill/>
        </p:spPr>
        <p:txBody>
          <a:bodyPr/>
          <a:lstStyle/>
          <a:p>
            <a:fld id="{C99D0E8C-D011-614D-9BCF-6DC60DEDF07D}" type="slidenum">
              <a:rPr lang="en-US" altLang="ja-JP" smtClean="0"/>
              <a:pPr/>
              <a:t>51</a:t>
            </a:fld>
            <a:endParaRPr lang="en-US" altLang="ja-JP" smtClean="0"/>
          </a:p>
        </p:txBody>
      </p:sp>
      <p:sp>
        <p:nvSpPr>
          <p:cNvPr id="70659" name="Rectangle 2"/>
          <p:cNvSpPr>
            <a:spLocks noGrp="1" noChangeArrowheads="1"/>
          </p:cNvSpPr>
          <p:nvPr>
            <p:ph type="title"/>
          </p:nvPr>
        </p:nvSpPr>
        <p:spPr>
          <a:xfrm>
            <a:off x="685800" y="0"/>
            <a:ext cx="7772400" cy="1143000"/>
          </a:xfrm>
        </p:spPr>
        <p:txBody>
          <a:bodyPr/>
          <a:lstStyle/>
          <a:p>
            <a:r>
              <a:rPr lang="en-US" altLang="ja-JP"/>
              <a:t>Summary</a:t>
            </a:r>
          </a:p>
        </p:txBody>
      </p:sp>
      <p:sp>
        <p:nvSpPr>
          <p:cNvPr id="70660" name="Rectangle 3"/>
          <p:cNvSpPr>
            <a:spLocks noGrp="1" noChangeArrowheads="1"/>
          </p:cNvSpPr>
          <p:nvPr>
            <p:ph type="body" idx="1"/>
          </p:nvPr>
        </p:nvSpPr>
        <p:spPr>
          <a:xfrm>
            <a:off x="533400" y="1066800"/>
            <a:ext cx="8305800" cy="5334000"/>
          </a:xfrm>
        </p:spPr>
        <p:txBody>
          <a:bodyPr/>
          <a:lstStyle/>
          <a:p>
            <a:r>
              <a:rPr lang="en-US" altLang="ja-JP" sz="2400"/>
              <a:t>Methods for calculating volume fractions from discrete orientation distributions reviewed.</a:t>
            </a:r>
          </a:p>
          <a:p>
            <a:r>
              <a:rPr lang="en-US" altLang="ja-JP" sz="2400"/>
              <a:t>Complementary method of calculating the OD from information on discrete orientations (e.g. OIM) provided.</a:t>
            </a:r>
          </a:p>
          <a:p>
            <a:r>
              <a:rPr lang="en-US" altLang="ja-JP" sz="2400"/>
              <a:t>Method for calculating </a:t>
            </a:r>
            <a:r>
              <a:rPr lang="en-US" altLang="ja-JP" sz="2400" i="1"/>
              <a:t>orientation distance</a:t>
            </a:r>
            <a:r>
              <a:rPr lang="en-US" altLang="ja-JP" sz="2400"/>
              <a:t> (equivalent to </a:t>
            </a:r>
            <a:r>
              <a:rPr lang="en-US" altLang="ja-JP" sz="2400" i="1"/>
              <a:t>misorientation</a:t>
            </a:r>
            <a:r>
              <a:rPr lang="en-US" altLang="ja-JP" sz="2400"/>
              <a:t>) given, with illustrations of the importance of how to apply symmetry operators.</a:t>
            </a:r>
          </a:p>
          <a:p>
            <a:r>
              <a:rPr lang="en-US" altLang="ja-JP" sz="2400"/>
              <a:t>For further discussion: in some cases, it is useful to compare volume fractions in a textured material to the volume fractions that would be expected in a randomly oriented material.</a:t>
            </a:r>
          </a:p>
          <a:p>
            <a:r>
              <a:rPr lang="en-US" altLang="ja-JP" sz="2400"/>
              <a:t>Different programs may well yield different volume fraction values because of differences in the procedure (e.g. how the space is partitioned).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2ED8F313-B130-D54D-B290-1197AF9C33F8}" type="slidenum">
              <a:rPr lang="en-US" altLang="ja-JP" smtClean="0"/>
              <a:pPr/>
              <a:t>52</a:t>
            </a:fld>
            <a:endParaRPr lang="en-US" altLang="ja-JP" smtClean="0"/>
          </a:p>
        </p:txBody>
      </p:sp>
      <p:sp>
        <p:nvSpPr>
          <p:cNvPr id="71683" name="Rectangle 2"/>
          <p:cNvSpPr>
            <a:spLocks noGrp="1" noChangeArrowheads="1"/>
          </p:cNvSpPr>
          <p:nvPr>
            <p:ph type="title"/>
          </p:nvPr>
        </p:nvSpPr>
        <p:spPr>
          <a:xfrm>
            <a:off x="685800" y="152400"/>
            <a:ext cx="7772400" cy="1143000"/>
          </a:xfrm>
        </p:spPr>
        <p:txBody>
          <a:bodyPr/>
          <a:lstStyle/>
          <a:p>
            <a:r>
              <a:rPr lang="en-US" altLang="ja-JP"/>
              <a:t>Supplemental Slides</a:t>
            </a:r>
          </a:p>
        </p:txBody>
      </p:sp>
      <p:sp>
        <p:nvSpPr>
          <p:cNvPr id="71684" name="Rectangle 3"/>
          <p:cNvSpPr>
            <a:spLocks noGrp="1" noChangeArrowheads="1"/>
          </p:cNvSpPr>
          <p:nvPr>
            <p:ph type="body" idx="1"/>
          </p:nvPr>
        </p:nvSpPr>
        <p:spPr>
          <a:xfrm>
            <a:off x="533400" y="1219200"/>
            <a:ext cx="8153400" cy="5410200"/>
          </a:xfrm>
        </p:spPr>
        <p:txBody>
          <a:bodyPr/>
          <a:lstStyle/>
          <a:p>
            <a:r>
              <a:rPr lang="en-US" altLang="ja-JP" sz="2000" dirty="0" smtClean="0"/>
              <a:t>The following slides illustrate what happens with misorientations if you deal with </a:t>
            </a:r>
            <a:r>
              <a:rPr lang="en-US" altLang="ja-JP" sz="2000" i="1" dirty="0" smtClean="0"/>
              <a:t>active rotations</a:t>
            </a:r>
            <a:r>
              <a:rPr lang="en-US" altLang="ja-JP" sz="2000" dirty="0" smtClean="0"/>
              <a:t>, instead of the standard </a:t>
            </a:r>
            <a:r>
              <a:rPr lang="en-US" altLang="ja-JP" sz="2000" i="1" dirty="0" smtClean="0"/>
              <a:t>axis transformations </a:t>
            </a:r>
            <a:r>
              <a:rPr lang="en-US" altLang="ja-JP" sz="2000" dirty="0" smtClean="0"/>
              <a:t>(passive rotations) used in materials science.</a:t>
            </a:r>
          </a:p>
          <a:p>
            <a:r>
              <a:rPr lang="en-US" altLang="ja-JP" sz="2000" dirty="0" smtClean="0"/>
              <a:t>This material is useful in case you have experience with solid mechanics, or you cannot get a misorientation calculation to work properly.</a:t>
            </a:r>
          </a:p>
          <a:p>
            <a:r>
              <a:rPr lang="en-US" altLang="ja-JP" sz="2000" dirty="0" smtClean="0"/>
              <a:t>Note: it does </a:t>
            </a:r>
            <a:r>
              <a:rPr lang="en-US" altLang="ja-JP" sz="2000" i="1" dirty="0" smtClean="0"/>
              <a:t>not </a:t>
            </a:r>
            <a:r>
              <a:rPr lang="en-US" altLang="ja-JP" sz="2000" dirty="0" smtClean="0"/>
              <a:t>matter whether you use passive or active rotations for computing the rotation angle; it only makes a difference to the rotation axis, i.e. the skew-symmetric part of the misorientation matrix</a:t>
            </a:r>
            <a:r>
              <a:rPr lang="en-US" altLang="ja-JP" sz="2000" dirty="0" smtClean="0"/>
              <a:t>.</a:t>
            </a:r>
          </a:p>
          <a:p>
            <a:r>
              <a:rPr lang="en-US" altLang="ja-JP" sz="2000" dirty="0" smtClean="0"/>
              <a:t>Caution: if you calculate the misorientation for a grain boundary with active rotations, the axis will be expressed in the sample frame.  This is not what you want, generally speaking, if one is interested in the crystallographic character of the boundary. </a:t>
            </a:r>
            <a:endParaRPr lang="en-US" altLang="ja-JP" sz="20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6"/>
          <p:cNvSpPr>
            <a:spLocks noGrp="1"/>
          </p:cNvSpPr>
          <p:nvPr>
            <p:ph type="sldNum" sz="quarter" idx="12"/>
          </p:nvPr>
        </p:nvSpPr>
        <p:spPr>
          <a:noFill/>
        </p:spPr>
        <p:txBody>
          <a:bodyPr/>
          <a:lstStyle/>
          <a:p>
            <a:fld id="{D616C851-7574-CE4E-9363-49FADEE6810F}" type="slidenum">
              <a:rPr lang="en-US" altLang="ja-JP" smtClean="0"/>
              <a:pPr/>
              <a:t>53</a:t>
            </a:fld>
            <a:endParaRPr lang="en-US" altLang="ja-JP" smtClean="0"/>
          </a:p>
        </p:txBody>
      </p:sp>
      <p:sp>
        <p:nvSpPr>
          <p:cNvPr id="72707" name="Rectangle 2"/>
          <p:cNvSpPr>
            <a:spLocks noGrp="1" noChangeArrowheads="1"/>
          </p:cNvSpPr>
          <p:nvPr>
            <p:ph type="title"/>
          </p:nvPr>
        </p:nvSpPr>
        <p:spPr>
          <a:xfrm>
            <a:off x="685800" y="63500"/>
            <a:ext cx="7772400" cy="850900"/>
          </a:xfrm>
        </p:spPr>
        <p:txBody>
          <a:bodyPr/>
          <a:lstStyle/>
          <a:p>
            <a:r>
              <a:rPr lang="en-US" altLang="ja-JP"/>
              <a:t>Passive vs. Active Rotations</a:t>
            </a:r>
          </a:p>
        </p:txBody>
      </p:sp>
      <p:sp>
        <p:nvSpPr>
          <p:cNvPr id="72708" name="Rectangle 3"/>
          <p:cNvSpPr>
            <a:spLocks noGrp="1" noChangeArrowheads="1"/>
          </p:cNvSpPr>
          <p:nvPr>
            <p:ph type="body" sz="half" idx="1"/>
          </p:nvPr>
        </p:nvSpPr>
        <p:spPr>
          <a:ln>
            <a:solidFill>
              <a:srgbClr val="CC0000"/>
            </a:solidFill>
          </a:ln>
        </p:spPr>
        <p:txBody>
          <a:bodyPr/>
          <a:lstStyle/>
          <a:p>
            <a:r>
              <a:rPr lang="en-US" altLang="ja-JP" sz="3200">
                <a:solidFill>
                  <a:srgbClr val="CC0000"/>
                </a:solidFill>
              </a:rPr>
              <a:t>Passive Rotations</a:t>
            </a:r>
            <a:endParaRPr lang="en-US" altLang="ja-JP" sz="3200"/>
          </a:p>
          <a:p>
            <a:r>
              <a:rPr lang="en-US" altLang="ja-JP" sz="3200"/>
              <a:t>Materials Science</a:t>
            </a:r>
          </a:p>
          <a:p>
            <a:r>
              <a:rPr lang="en-US" altLang="ja-JP" sz="3200" i="1">
                <a:latin typeface="Times New Roman" charset="0"/>
              </a:rPr>
              <a:t>g</a:t>
            </a:r>
            <a:r>
              <a:rPr lang="en-US" altLang="ja-JP" sz="3200">
                <a:latin typeface="Times New Roman" charset="0"/>
              </a:rPr>
              <a:t> </a:t>
            </a:r>
            <a:r>
              <a:rPr lang="en-US" altLang="ja-JP" sz="3200"/>
              <a:t>describes an </a:t>
            </a:r>
            <a:r>
              <a:rPr lang="en-US" altLang="ja-JP" sz="3200" i="1">
                <a:solidFill>
                  <a:srgbClr val="CC0000"/>
                </a:solidFill>
              </a:rPr>
              <a:t>axis transformation</a:t>
            </a:r>
            <a:r>
              <a:rPr lang="en-US" altLang="ja-JP" sz="3200" i="1"/>
              <a:t> </a:t>
            </a:r>
            <a:r>
              <a:rPr lang="en-US" altLang="ja-JP" sz="3200"/>
              <a:t>from sample to crystal axes</a:t>
            </a:r>
          </a:p>
        </p:txBody>
      </p:sp>
      <p:sp>
        <p:nvSpPr>
          <p:cNvPr id="72709" name="Rectangle 4"/>
          <p:cNvSpPr>
            <a:spLocks noGrp="1" noChangeArrowheads="1"/>
          </p:cNvSpPr>
          <p:nvPr>
            <p:ph type="body" sz="half" idx="2"/>
          </p:nvPr>
        </p:nvSpPr>
        <p:spPr>
          <a:ln>
            <a:solidFill>
              <a:schemeClr val="accent2"/>
            </a:solidFill>
          </a:ln>
        </p:spPr>
        <p:txBody>
          <a:bodyPr/>
          <a:lstStyle/>
          <a:p>
            <a:pPr>
              <a:lnSpc>
                <a:spcPct val="90000"/>
              </a:lnSpc>
            </a:pPr>
            <a:r>
              <a:rPr lang="en-US" altLang="ja-JP" sz="3200">
                <a:solidFill>
                  <a:schemeClr val="accent2"/>
                </a:solidFill>
              </a:rPr>
              <a:t>Active Rotations</a:t>
            </a:r>
            <a:endParaRPr lang="en-US" altLang="ja-JP" sz="3200"/>
          </a:p>
          <a:p>
            <a:pPr>
              <a:lnSpc>
                <a:spcPct val="90000"/>
              </a:lnSpc>
            </a:pPr>
            <a:r>
              <a:rPr lang="en-US" altLang="ja-JP" sz="3200"/>
              <a:t>Solid mechanics</a:t>
            </a:r>
          </a:p>
          <a:p>
            <a:pPr>
              <a:lnSpc>
                <a:spcPct val="90000"/>
              </a:lnSpc>
            </a:pPr>
            <a:r>
              <a:rPr lang="en-US" altLang="ja-JP" sz="3200" i="1">
                <a:latin typeface="Times New Roman" charset="0"/>
              </a:rPr>
              <a:t>g</a:t>
            </a:r>
            <a:r>
              <a:rPr lang="en-US" altLang="ja-JP" sz="3200"/>
              <a:t> describes a </a:t>
            </a:r>
            <a:r>
              <a:rPr lang="en-US" altLang="ja-JP" sz="3200" i="1">
                <a:solidFill>
                  <a:schemeClr val="accent2"/>
                </a:solidFill>
              </a:rPr>
              <a:t>rotation</a:t>
            </a:r>
            <a:r>
              <a:rPr lang="en-US" altLang="ja-JP" sz="3200"/>
              <a:t> of a crystal from ref. position to its orientation.</a:t>
            </a:r>
          </a:p>
          <a:p>
            <a:pPr>
              <a:lnSpc>
                <a:spcPct val="90000"/>
              </a:lnSpc>
            </a:pPr>
            <a:endParaRPr lang="ja-JP" altLang="en-US" sz="3200"/>
          </a:p>
        </p:txBody>
      </p:sp>
      <p:sp>
        <p:nvSpPr>
          <p:cNvPr id="72710" name="Text Box 5"/>
          <p:cNvSpPr txBox="1">
            <a:spLocks noChangeArrowheads="1"/>
          </p:cNvSpPr>
          <p:nvPr/>
        </p:nvSpPr>
        <p:spPr bwMode="auto">
          <a:xfrm>
            <a:off x="941388" y="6248400"/>
            <a:ext cx="7516812"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
        <p:nvSpPr>
          <p:cNvPr id="72711" name="Text Box 6"/>
          <p:cNvSpPr txBox="1">
            <a:spLocks noChangeArrowheads="1"/>
          </p:cNvSpPr>
          <p:nvPr/>
        </p:nvSpPr>
        <p:spPr bwMode="auto">
          <a:xfrm>
            <a:off x="839788" y="914400"/>
            <a:ext cx="7466012" cy="990600"/>
          </a:xfrm>
          <a:prstGeom prst="rect">
            <a:avLst/>
          </a:prstGeom>
          <a:solidFill>
            <a:srgbClr val="F4F4D8"/>
          </a:solidFill>
          <a:ln w="9525">
            <a:noFill/>
            <a:miter lim="800000"/>
            <a:headEnd/>
            <a:tailEnd/>
          </a:ln>
        </p:spPr>
        <p:txBody>
          <a:bodyPr>
            <a:prstTxWarp prst="textNoShape">
              <a:avLst/>
            </a:prstTxWarp>
          </a:bodyPr>
          <a:lstStyle/>
          <a:p>
            <a:r>
              <a:rPr lang="en-US" altLang="ja-JP" sz="2000" dirty="0">
                <a:latin typeface="Calibri"/>
              </a:rPr>
              <a:t>These next few slides describe the differences between dealing with passive rotations (= transformations of axes) and active rotations (fixed coordinate system)</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Slide Number Placeholder 6"/>
          <p:cNvSpPr>
            <a:spLocks noGrp="1"/>
          </p:cNvSpPr>
          <p:nvPr>
            <p:ph type="sldNum" sz="quarter" idx="12"/>
          </p:nvPr>
        </p:nvSpPr>
        <p:spPr>
          <a:noFill/>
        </p:spPr>
        <p:txBody>
          <a:bodyPr/>
          <a:lstStyle/>
          <a:p>
            <a:fld id="{D627820C-4E2E-2841-9578-17AEF5AD7BAA}" type="slidenum">
              <a:rPr lang="en-US" altLang="ja-JP" smtClean="0"/>
              <a:pPr/>
              <a:t>54</a:t>
            </a:fld>
            <a:endParaRPr lang="en-US" altLang="ja-JP" smtClean="0"/>
          </a:p>
        </p:txBody>
      </p:sp>
      <p:sp>
        <p:nvSpPr>
          <p:cNvPr id="74757" name="Rectangle 2"/>
          <p:cNvSpPr>
            <a:spLocks noGrp="1" noChangeArrowheads="1"/>
          </p:cNvSpPr>
          <p:nvPr>
            <p:ph type="title"/>
          </p:nvPr>
        </p:nvSpPr>
        <p:spPr/>
        <p:txBody>
          <a:bodyPr/>
          <a:lstStyle/>
          <a:p>
            <a:r>
              <a:rPr lang="en-US" altLang="ja-JP"/>
              <a:t>Matrices</a:t>
            </a:r>
          </a:p>
        </p:txBody>
      </p:sp>
      <p:sp>
        <p:nvSpPr>
          <p:cNvPr id="74758" name="Rectangle 3"/>
          <p:cNvSpPr>
            <a:spLocks noGrp="1" noChangeArrowheads="1"/>
          </p:cNvSpPr>
          <p:nvPr>
            <p:ph type="body" sz="half" idx="1"/>
          </p:nvPr>
        </p:nvSpPr>
        <p:spPr>
          <a:xfrm>
            <a:off x="685800" y="1295400"/>
            <a:ext cx="3810000" cy="4114800"/>
          </a:xfrm>
        </p:spPr>
        <p:txBody>
          <a:bodyPr/>
          <a:lstStyle/>
          <a:p>
            <a:pPr>
              <a:buFontTx/>
              <a:buNone/>
            </a:pPr>
            <a:r>
              <a:rPr lang="en-US" altLang="ja-JP" sz="3600" b="1" i="1">
                <a:solidFill>
                  <a:srgbClr val="CC0000"/>
                </a:solidFill>
                <a:ea typeface="Times" charset="0"/>
                <a:cs typeface="Times" charset="0"/>
              </a:rPr>
              <a:t>g</a:t>
            </a:r>
            <a:r>
              <a:rPr lang="en-US" altLang="ja-JP" sz="3200" b="1" i="1">
                <a:solidFill>
                  <a:srgbClr val="CC0000"/>
                </a:solidFill>
                <a:ea typeface="Times" charset="0"/>
                <a:cs typeface="Times" charset="0"/>
              </a:rPr>
              <a:t> </a:t>
            </a:r>
            <a:r>
              <a:rPr lang="en-US" altLang="ja-JP" sz="3600">
                <a:solidFill>
                  <a:srgbClr val="CC0000"/>
                </a:solidFill>
                <a:ea typeface="Times" charset="0"/>
                <a:cs typeface="Times" charset="0"/>
              </a:rPr>
              <a:t>= </a:t>
            </a:r>
            <a:r>
              <a:rPr lang="en-US" altLang="ja-JP" sz="3600" b="1" i="1">
                <a:solidFill>
                  <a:srgbClr val="CC0000"/>
                </a:solidFill>
                <a:ea typeface="Times" charset="0"/>
                <a:cs typeface="Times" charset="0"/>
              </a:rPr>
              <a:t>Z</a:t>
            </a:r>
            <a:r>
              <a:rPr lang="en-US" altLang="ja-JP" sz="3600" i="1" baseline="-25000">
                <a:solidFill>
                  <a:srgbClr val="CC0000"/>
                </a:solidFill>
                <a:ea typeface="Times" charset="0"/>
                <a:cs typeface="Times" charset="0"/>
              </a:rPr>
              <a:t>2</a:t>
            </a:r>
            <a:r>
              <a:rPr lang="en-US" altLang="ja-JP" sz="3600" b="1" i="1">
                <a:solidFill>
                  <a:srgbClr val="CC0000"/>
                </a:solidFill>
                <a:ea typeface="Times" charset="0"/>
                <a:cs typeface="Times" charset="0"/>
              </a:rPr>
              <a:t>XZ</a:t>
            </a:r>
            <a:r>
              <a:rPr lang="en-US" altLang="ja-JP" sz="3600" i="1" baseline="-25000">
                <a:solidFill>
                  <a:srgbClr val="CC0000"/>
                </a:solidFill>
                <a:ea typeface="Times" charset="0"/>
                <a:cs typeface="Times" charset="0"/>
              </a:rPr>
              <a:t>1 </a:t>
            </a:r>
            <a:r>
              <a:rPr lang="en-US" altLang="ja-JP" sz="3600" i="1">
                <a:solidFill>
                  <a:srgbClr val="CC0000"/>
                </a:solidFill>
                <a:ea typeface="Times" charset="0"/>
                <a:cs typeface="Times" charset="0"/>
              </a:rPr>
              <a:t>=</a:t>
            </a:r>
            <a:endParaRPr lang="en-US" altLang="ja-JP" sz="4800" i="1">
              <a:ea typeface="Times" charset="0"/>
              <a:cs typeface="Times" charset="0"/>
            </a:endParaRPr>
          </a:p>
        </p:txBody>
      </p:sp>
      <p:sp>
        <p:nvSpPr>
          <p:cNvPr id="74759" name="Rectangle 4"/>
          <p:cNvSpPr>
            <a:spLocks noGrp="1" noChangeArrowheads="1"/>
          </p:cNvSpPr>
          <p:nvPr>
            <p:ph type="body" sz="half" idx="2"/>
          </p:nvPr>
        </p:nvSpPr>
        <p:spPr>
          <a:xfrm>
            <a:off x="4648200" y="2133600"/>
            <a:ext cx="4114800" cy="2057400"/>
          </a:xfrm>
        </p:spPr>
        <p:txBody>
          <a:bodyPr/>
          <a:lstStyle/>
          <a:p>
            <a:pPr>
              <a:lnSpc>
                <a:spcPct val="90000"/>
              </a:lnSpc>
              <a:buFontTx/>
              <a:buNone/>
            </a:pPr>
            <a:r>
              <a:rPr lang="en-US" altLang="ja-JP" sz="1600"/>
              <a:t/>
            </a:r>
            <a:br>
              <a:rPr lang="en-US" altLang="ja-JP" sz="1600"/>
            </a:br>
            <a:r>
              <a:rPr lang="en-US" altLang="ja-JP" sz="1600"/>
              <a:t/>
            </a:r>
            <a:br>
              <a:rPr lang="en-US" altLang="ja-JP" sz="1600"/>
            </a:br>
            <a:r>
              <a:rPr lang="en-US" altLang="ja-JP" sz="1600"/>
              <a:t/>
            </a:r>
            <a:br>
              <a:rPr lang="en-US" altLang="ja-JP" sz="1600"/>
            </a:br>
            <a:r>
              <a:rPr lang="en-US" altLang="ja-JP" sz="1600"/>
              <a:t/>
            </a:r>
            <a:br>
              <a:rPr lang="en-US" altLang="ja-JP" sz="1600"/>
            </a:br>
            <a:r>
              <a:rPr lang="en-US" altLang="ja-JP" sz="1600"/>
              <a:t/>
            </a:r>
            <a:br>
              <a:rPr lang="en-US" altLang="ja-JP" sz="1600"/>
            </a:br>
            <a:r>
              <a:rPr lang="en-US" altLang="ja-JP" b="1" i="1">
                <a:solidFill>
                  <a:schemeClr val="accent2"/>
                </a:solidFill>
                <a:ea typeface="Times" charset="0"/>
                <a:cs typeface="Times" charset="0"/>
              </a:rPr>
              <a:t>g</a:t>
            </a:r>
            <a:r>
              <a:rPr lang="en-US" altLang="ja-JP" sz="2400" b="1" i="1">
                <a:solidFill>
                  <a:schemeClr val="accent2"/>
                </a:solidFill>
                <a:ea typeface="Times" charset="0"/>
                <a:cs typeface="Times" charset="0"/>
              </a:rPr>
              <a:t> </a:t>
            </a:r>
            <a:r>
              <a:rPr lang="en-US" altLang="ja-JP">
                <a:solidFill>
                  <a:schemeClr val="accent2"/>
                </a:solidFill>
                <a:ea typeface="Times" charset="0"/>
                <a:cs typeface="Times" charset="0"/>
              </a:rPr>
              <a:t>= </a:t>
            </a:r>
            <a:r>
              <a:rPr lang="en-US" altLang="ja-JP" b="1" i="1">
                <a:solidFill>
                  <a:schemeClr val="accent2"/>
                </a:solidFill>
                <a:ea typeface="Times" charset="0"/>
                <a:cs typeface="Times" charset="0"/>
              </a:rPr>
              <a:t>g</a:t>
            </a:r>
            <a:r>
              <a:rPr lang="en-US" altLang="ja-JP" sz="4400" b="1" i="1" baseline="-10000">
                <a:solidFill>
                  <a:schemeClr val="accent2"/>
                </a:solidFill>
                <a:latin typeface="Symbol" charset="2"/>
                <a:ea typeface="Times" charset="0"/>
                <a:cs typeface="Times" charset="0"/>
              </a:rPr>
              <a:t>f</a:t>
            </a:r>
            <a:r>
              <a:rPr lang="en-US" altLang="ja-JP" sz="2400" b="1" i="1" baseline="-30000">
                <a:solidFill>
                  <a:schemeClr val="accent2"/>
                </a:solidFill>
                <a:ea typeface="Times" charset="0"/>
                <a:cs typeface="Times" charset="0"/>
              </a:rPr>
              <a:t>1</a:t>
            </a:r>
            <a:r>
              <a:rPr lang="en-US" altLang="ja-JP" b="1" i="1" baseline="-25000">
                <a:solidFill>
                  <a:schemeClr val="accent2"/>
                </a:solidFill>
                <a:ea typeface="Times" charset="0"/>
                <a:cs typeface="Times" charset="0"/>
              </a:rPr>
              <a:t>001</a:t>
            </a:r>
            <a:r>
              <a:rPr lang="en-US" altLang="ja-JP" b="1" i="1">
                <a:solidFill>
                  <a:schemeClr val="accent2"/>
                </a:solidFill>
                <a:ea typeface="Times" charset="0"/>
                <a:cs typeface="Times" charset="0"/>
              </a:rPr>
              <a:t>g</a:t>
            </a:r>
            <a:r>
              <a:rPr lang="en-US" altLang="ja-JP" sz="4000" b="1" i="1" baseline="-18000">
                <a:solidFill>
                  <a:schemeClr val="accent2"/>
                </a:solidFill>
                <a:latin typeface="Symbol" charset="2"/>
                <a:ea typeface="Times" charset="0"/>
                <a:cs typeface="Times" charset="0"/>
              </a:rPr>
              <a:t>F</a:t>
            </a:r>
            <a:r>
              <a:rPr lang="en-US" altLang="ja-JP" b="1" i="1" baseline="-25000">
                <a:solidFill>
                  <a:schemeClr val="accent2"/>
                </a:solidFill>
                <a:ea typeface="Times" charset="0"/>
                <a:cs typeface="Times" charset="0"/>
              </a:rPr>
              <a:t>100</a:t>
            </a:r>
            <a:r>
              <a:rPr lang="en-US" altLang="ja-JP" b="1" i="1">
                <a:solidFill>
                  <a:schemeClr val="accent2"/>
                </a:solidFill>
                <a:ea typeface="Times" charset="0"/>
                <a:cs typeface="Times" charset="0"/>
              </a:rPr>
              <a:t>g</a:t>
            </a:r>
            <a:r>
              <a:rPr lang="en-US" altLang="ja-JP" sz="4400" b="1" i="1" baseline="-10000">
                <a:solidFill>
                  <a:schemeClr val="accent2"/>
                </a:solidFill>
                <a:latin typeface="Symbol" charset="2"/>
                <a:ea typeface="Times" charset="0"/>
                <a:cs typeface="Times" charset="0"/>
              </a:rPr>
              <a:t>f</a:t>
            </a:r>
            <a:r>
              <a:rPr lang="en-US" altLang="ja-JP" b="1" i="1" baseline="-25000">
                <a:solidFill>
                  <a:schemeClr val="accent2"/>
                </a:solidFill>
                <a:ea typeface="Times" charset="0"/>
                <a:cs typeface="Times" charset="0"/>
              </a:rPr>
              <a:t>2001</a:t>
            </a:r>
            <a:r>
              <a:rPr lang="en-US" altLang="ja-JP" i="1" baseline="-25000">
                <a:solidFill>
                  <a:schemeClr val="accent2"/>
                </a:solidFill>
                <a:ea typeface="Times" charset="0"/>
                <a:cs typeface="Times" charset="0"/>
              </a:rPr>
              <a:t> </a:t>
            </a:r>
            <a:r>
              <a:rPr lang="en-US" altLang="ja-JP" i="1">
                <a:solidFill>
                  <a:schemeClr val="accent2"/>
                </a:solidFill>
                <a:ea typeface="Times" charset="0"/>
                <a:cs typeface="Times" charset="0"/>
              </a:rPr>
              <a:t>=</a:t>
            </a:r>
            <a:endParaRPr lang="en-US" altLang="ja-JP" i="1">
              <a:ea typeface="Times" charset="0"/>
              <a:cs typeface="Times" charset="0"/>
            </a:endParaRPr>
          </a:p>
        </p:txBody>
      </p:sp>
      <p:graphicFrame>
        <p:nvGraphicFramePr>
          <p:cNvPr id="74754" name="Object 2"/>
          <p:cNvGraphicFramePr>
            <a:graphicFrameLocks noChangeAspect="1"/>
          </p:cNvGraphicFramePr>
          <p:nvPr/>
        </p:nvGraphicFramePr>
        <p:xfrm>
          <a:off x="434975" y="2133600"/>
          <a:ext cx="4365625" cy="1784350"/>
        </p:xfrm>
        <a:graphic>
          <a:graphicData uri="http://schemas.openxmlformats.org/presentationml/2006/ole">
            <mc:AlternateContent xmlns:mc="http://schemas.openxmlformats.org/markup-compatibility/2006">
              <mc:Choice xmlns:v="urn:schemas-microsoft-com:vml" Requires="v">
                <p:oleObj spid="_x0000_s74782" name="Equation" r:id="rId4" imgW="3606800" imgH="1473200" progId="Equation.3">
                  <p:embed/>
                </p:oleObj>
              </mc:Choice>
              <mc:Fallback>
                <p:oleObj name="Equation" r:id="rId4" imgW="3606800" imgH="1473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2133600"/>
                        <a:ext cx="4365625"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4755" name="Object 3"/>
          <p:cNvGraphicFramePr>
            <a:graphicFrameLocks noChangeAspect="1"/>
          </p:cNvGraphicFramePr>
          <p:nvPr/>
        </p:nvGraphicFramePr>
        <p:xfrm>
          <a:off x="4213225" y="4114800"/>
          <a:ext cx="4473575" cy="1784350"/>
        </p:xfrm>
        <a:graphic>
          <a:graphicData uri="http://schemas.openxmlformats.org/presentationml/2006/ole">
            <mc:AlternateContent xmlns:mc="http://schemas.openxmlformats.org/markup-compatibility/2006">
              <mc:Choice xmlns:v="urn:schemas-microsoft-com:vml" Requires="v">
                <p:oleObj spid="_x0000_s74783" name="Equation" r:id="rId6" imgW="3695700" imgH="1473200" progId="Equation.3">
                  <p:embed/>
                </p:oleObj>
              </mc:Choice>
              <mc:Fallback>
                <p:oleObj name="Equation" r:id="rId6" imgW="3695700" imgH="1473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3225" y="4114800"/>
                        <a:ext cx="4473575"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4760" name="Text Box 7"/>
          <p:cNvSpPr txBox="1">
            <a:spLocks noChangeArrowheads="1"/>
          </p:cNvSpPr>
          <p:nvPr/>
        </p:nvSpPr>
        <p:spPr bwMode="auto">
          <a:xfrm>
            <a:off x="685800" y="5965825"/>
            <a:ext cx="7516813"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
        <p:nvSpPr>
          <p:cNvPr id="74761" name="Oval 8"/>
          <p:cNvSpPr>
            <a:spLocks noChangeArrowheads="1"/>
          </p:cNvSpPr>
          <p:nvPr/>
        </p:nvSpPr>
        <p:spPr bwMode="auto">
          <a:xfrm>
            <a:off x="3657600" y="1981200"/>
            <a:ext cx="1295400" cy="838200"/>
          </a:xfrm>
          <a:prstGeom prst="ellipse">
            <a:avLst/>
          </a:prstGeom>
          <a:noFill/>
          <a:ln w="38100">
            <a:solidFill>
              <a:srgbClr val="0015A5"/>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74762" name="Oval 9"/>
          <p:cNvSpPr>
            <a:spLocks noChangeArrowheads="1"/>
          </p:cNvSpPr>
          <p:nvPr/>
        </p:nvSpPr>
        <p:spPr bwMode="auto">
          <a:xfrm>
            <a:off x="4419600" y="5410200"/>
            <a:ext cx="1295400" cy="838200"/>
          </a:xfrm>
          <a:prstGeom prst="ellipse">
            <a:avLst/>
          </a:prstGeom>
          <a:noFill/>
          <a:ln w="38100">
            <a:solidFill>
              <a:srgbClr val="0015A5"/>
            </a:solidFill>
            <a:round/>
            <a:headEnd/>
            <a:tailEnd/>
          </a:ln>
        </p:spPr>
        <p:txBody>
          <a:bodyPr wrap="none" anchor="ctr">
            <a:prstTxWarp prst="textNoShape">
              <a:avLst/>
            </a:prstTxWarp>
          </a:bodyPr>
          <a:lstStyle/>
          <a:p>
            <a:endParaRPr lang="ja-JP" altLang="en-US" dirty="0">
              <a:latin typeface="Calibri"/>
              <a:ea typeface="Calibri"/>
            </a:endParaRPr>
          </a:p>
        </p:txBody>
      </p:sp>
      <p:sp>
        <p:nvSpPr>
          <p:cNvPr id="74763" name="Line 10"/>
          <p:cNvSpPr>
            <a:spLocks noChangeShapeType="1"/>
          </p:cNvSpPr>
          <p:nvPr/>
        </p:nvSpPr>
        <p:spPr bwMode="auto">
          <a:xfrm>
            <a:off x="4343400" y="2895600"/>
            <a:ext cx="533400" cy="2438400"/>
          </a:xfrm>
          <a:prstGeom prst="line">
            <a:avLst/>
          </a:prstGeom>
          <a:noFill/>
          <a:ln w="9525">
            <a:solidFill>
              <a:srgbClr val="0015A5"/>
            </a:solidFill>
            <a:round/>
            <a:headEnd type="triangle" w="med" len="med"/>
            <a:tailEnd type="triangle" w="med" len="med"/>
          </a:ln>
        </p:spPr>
        <p:txBody>
          <a:bodyPr wrap="none" anchor="ctr">
            <a:prstTxWarp prst="textNoShape">
              <a:avLst/>
            </a:prstTxWarp>
          </a:bodyPr>
          <a:lstStyle/>
          <a:p>
            <a:endParaRPr lang="ja-JP" altLang="en-US" dirty="0">
              <a:latin typeface="Calibri"/>
            </a:endParaRPr>
          </a:p>
        </p:txBody>
      </p:sp>
      <p:sp>
        <p:nvSpPr>
          <p:cNvPr id="74764" name="Text Box 11"/>
          <p:cNvSpPr txBox="1">
            <a:spLocks noChangeArrowheads="1"/>
          </p:cNvSpPr>
          <p:nvPr/>
        </p:nvSpPr>
        <p:spPr bwMode="auto">
          <a:xfrm>
            <a:off x="5432425" y="1516063"/>
            <a:ext cx="2741613" cy="1552575"/>
          </a:xfrm>
          <a:prstGeom prst="rect">
            <a:avLst/>
          </a:prstGeom>
          <a:noFill/>
          <a:ln w="9525">
            <a:noFill/>
            <a:miter lim="800000"/>
            <a:headEnd/>
            <a:tailEnd/>
          </a:ln>
        </p:spPr>
        <p:txBody>
          <a:bodyPr>
            <a:prstTxWarp prst="textNoShape">
              <a:avLst/>
            </a:prstTxWarp>
          </a:bodyPr>
          <a:lstStyle/>
          <a:p>
            <a:pPr>
              <a:spcBef>
                <a:spcPct val="50000"/>
              </a:spcBef>
            </a:pPr>
            <a:r>
              <a:rPr lang="en-US" altLang="ja-JP" dirty="0">
                <a:latin typeface="Calibri"/>
              </a:rPr>
              <a:t>Note transpose relationship between the two matrices.</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6"/>
          <p:cNvSpPr>
            <a:spLocks noGrp="1"/>
          </p:cNvSpPr>
          <p:nvPr>
            <p:ph type="sldNum" sz="quarter" idx="12"/>
          </p:nvPr>
        </p:nvSpPr>
        <p:spPr>
          <a:noFill/>
        </p:spPr>
        <p:txBody>
          <a:bodyPr/>
          <a:lstStyle/>
          <a:p>
            <a:fld id="{1244C299-95A5-564D-AD3A-AE7D43B0BF40}" type="slidenum">
              <a:rPr lang="en-US" altLang="ja-JP" smtClean="0"/>
              <a:pPr/>
              <a:t>55</a:t>
            </a:fld>
            <a:endParaRPr lang="en-US" altLang="ja-JP" smtClean="0"/>
          </a:p>
        </p:txBody>
      </p:sp>
      <p:sp>
        <p:nvSpPr>
          <p:cNvPr id="76805" name="Rectangle 2"/>
          <p:cNvSpPr>
            <a:spLocks noGrp="1" noChangeArrowheads="1"/>
          </p:cNvSpPr>
          <p:nvPr>
            <p:ph type="title"/>
          </p:nvPr>
        </p:nvSpPr>
        <p:spPr/>
        <p:txBody>
          <a:bodyPr/>
          <a:lstStyle/>
          <a:p>
            <a:r>
              <a:rPr lang="en-US" altLang="ja-JP" smtClean="0"/>
              <a:t>Texture +Symmetry</a:t>
            </a:r>
          </a:p>
        </p:txBody>
      </p:sp>
      <p:sp>
        <p:nvSpPr>
          <p:cNvPr id="76806" name="Rectangle 3"/>
          <p:cNvSpPr>
            <a:spLocks noGrp="1" noChangeArrowheads="1"/>
          </p:cNvSpPr>
          <p:nvPr>
            <p:ph type="body" sz="half" idx="1"/>
          </p:nvPr>
        </p:nvSpPr>
        <p:spPr>
          <a:xfrm>
            <a:off x="685800" y="1447800"/>
            <a:ext cx="3810000" cy="4419600"/>
          </a:xfrm>
          <a:ln>
            <a:solidFill>
              <a:srgbClr val="CC0000"/>
            </a:solidFill>
          </a:ln>
        </p:spPr>
        <p:txBody>
          <a:bodyPr/>
          <a:lstStyle/>
          <a:p>
            <a:pPr>
              <a:lnSpc>
                <a:spcPct val="90000"/>
              </a:lnSpc>
              <a:buFontTx/>
              <a:buNone/>
            </a:pPr>
            <a:r>
              <a:rPr lang="en-US" altLang="ja-JP" sz="2400"/>
              <a:t>Symmetry Operators:</a:t>
            </a:r>
            <a:br>
              <a:rPr lang="en-US" altLang="ja-JP" sz="2400"/>
            </a:br>
            <a:r>
              <a:rPr lang="en-US" altLang="ja-JP" sz="2400" i="1"/>
              <a:t>O</a:t>
            </a:r>
            <a:r>
              <a:rPr lang="en-US" altLang="ja-JP" sz="2400" i="1" baseline="-25000"/>
              <a:t>sample </a:t>
            </a:r>
            <a:r>
              <a:rPr lang="en-US" altLang="ja-JP" sz="2400" i="1">
                <a:sym typeface="Symbol" charset="2"/>
              </a:rPr>
              <a:t> O</a:t>
            </a:r>
            <a:r>
              <a:rPr lang="en-US" altLang="ja-JP" sz="2400" i="1" baseline="-25000">
                <a:sym typeface="Symbol" charset="2"/>
              </a:rPr>
              <a:t>s</a:t>
            </a:r>
            <a:r>
              <a:rPr lang="en-US" altLang="ja-JP" sz="2400" i="1">
                <a:sym typeface="Symbol" charset="2"/>
              </a:rPr>
              <a:t/>
            </a:r>
            <a:br>
              <a:rPr lang="en-US" altLang="ja-JP" sz="2400" i="1">
                <a:sym typeface="Symbol" charset="2"/>
              </a:rPr>
            </a:br>
            <a:r>
              <a:rPr lang="en-US" altLang="ja-JP" sz="2400" i="1"/>
              <a:t>O</a:t>
            </a:r>
            <a:r>
              <a:rPr lang="en-US" altLang="ja-JP" sz="2400" i="1" baseline="-25000"/>
              <a:t>crystal </a:t>
            </a:r>
            <a:r>
              <a:rPr lang="en-US" altLang="ja-JP" sz="2400" i="1">
                <a:sym typeface="Symbol" charset="2"/>
              </a:rPr>
              <a:t> O</a:t>
            </a:r>
            <a:r>
              <a:rPr lang="en-US" altLang="ja-JP" sz="2400" i="1" baseline="-25000">
                <a:sym typeface="Symbol" charset="2"/>
              </a:rPr>
              <a:t>c</a:t>
            </a:r>
            <a:r>
              <a:rPr lang="en-US" altLang="ja-JP" sz="2400" i="1">
                <a:sym typeface="Symbol" charset="2"/>
              </a:rPr>
              <a:t/>
            </a:r>
            <a:br>
              <a:rPr lang="en-US" altLang="ja-JP" sz="2400" i="1">
                <a:sym typeface="Symbol" charset="2"/>
              </a:rPr>
            </a:br>
            <a:r>
              <a:rPr lang="en-US" altLang="ja-JP" sz="2400" i="1">
                <a:sym typeface="Symbol" charset="2"/>
              </a:rPr>
              <a:t/>
            </a:r>
            <a:br>
              <a:rPr lang="en-US" altLang="ja-JP" sz="2400" i="1">
                <a:sym typeface="Symbol" charset="2"/>
              </a:rPr>
            </a:br>
            <a:r>
              <a:rPr lang="en-US" altLang="ja-JP" sz="2400" i="1">
                <a:sym typeface="Symbol" charset="2"/>
              </a:rPr>
              <a:t/>
            </a:r>
            <a:br>
              <a:rPr lang="en-US" altLang="ja-JP" sz="2400" i="1">
                <a:sym typeface="Symbol" charset="2"/>
              </a:rPr>
            </a:br>
            <a:r>
              <a:rPr lang="en-US" altLang="ja-JP" sz="2400" i="1">
                <a:sym typeface="Symbol" charset="2"/>
              </a:rPr>
              <a:t/>
            </a:r>
            <a:br>
              <a:rPr lang="en-US" altLang="ja-JP" sz="2400" i="1">
                <a:sym typeface="Symbol" charset="2"/>
              </a:rPr>
            </a:br>
            <a:r>
              <a:rPr lang="en-US" altLang="ja-JP" sz="2400" i="1">
                <a:sym typeface="Symbol" charset="2"/>
              </a:rPr>
              <a:t/>
            </a:r>
            <a:br>
              <a:rPr lang="en-US" altLang="ja-JP" sz="2400" i="1">
                <a:sym typeface="Symbol" charset="2"/>
              </a:rPr>
            </a:br>
            <a:r>
              <a:rPr lang="en-US" altLang="ja-JP" sz="2400">
                <a:solidFill>
                  <a:srgbClr val="CC0000"/>
                </a:solidFill>
                <a:sym typeface="Symbol" charset="2"/>
              </a:rPr>
              <a:t>Note that the crystal symmetry post-multiplies, and the sample symmetry pre-multiplies.</a:t>
            </a:r>
            <a:endParaRPr lang="en-US" altLang="ja-JP" sz="2400" i="1">
              <a:sym typeface="Symbol" charset="2"/>
            </a:endParaRPr>
          </a:p>
        </p:txBody>
      </p:sp>
      <p:sp>
        <p:nvSpPr>
          <p:cNvPr id="76807" name="Rectangle 4"/>
          <p:cNvSpPr>
            <a:spLocks noGrp="1" noChangeArrowheads="1"/>
          </p:cNvSpPr>
          <p:nvPr>
            <p:ph type="body" sz="half" idx="2"/>
          </p:nvPr>
        </p:nvSpPr>
        <p:spPr>
          <a:xfrm>
            <a:off x="4648200" y="1447800"/>
            <a:ext cx="3810000" cy="4419600"/>
          </a:xfrm>
          <a:ln>
            <a:solidFill>
              <a:schemeClr val="accent2"/>
            </a:solidFill>
          </a:ln>
        </p:spPr>
        <p:txBody>
          <a:bodyPr/>
          <a:lstStyle/>
          <a:p>
            <a:pPr>
              <a:buFontTx/>
              <a:buNone/>
            </a:pPr>
            <a:r>
              <a:rPr lang="en-US" altLang="ja-JP"/>
              <a:t/>
            </a:r>
            <a:br>
              <a:rPr lang="en-US" altLang="ja-JP"/>
            </a:br>
            <a:r>
              <a:rPr lang="en-US" altLang="ja-JP"/>
              <a:t/>
            </a:r>
            <a:br>
              <a:rPr lang="en-US" altLang="ja-JP"/>
            </a:br>
            <a:r>
              <a:rPr lang="en-US" altLang="ja-JP"/>
              <a:t/>
            </a:r>
            <a:br>
              <a:rPr lang="en-US" altLang="ja-JP"/>
            </a:br>
            <a:r>
              <a:rPr lang="en-US" altLang="ja-JP"/>
              <a:t/>
            </a:r>
            <a:br>
              <a:rPr lang="en-US" altLang="ja-JP"/>
            </a:br>
            <a:r>
              <a:rPr lang="en-US" altLang="ja-JP"/>
              <a:t/>
            </a:r>
            <a:br>
              <a:rPr lang="en-US" altLang="ja-JP"/>
            </a:br>
            <a:r>
              <a:rPr lang="en-US" altLang="ja-JP"/>
              <a:t/>
            </a:r>
            <a:br>
              <a:rPr lang="en-US" altLang="ja-JP"/>
            </a:br>
            <a:r>
              <a:rPr lang="en-US" altLang="ja-JP">
                <a:solidFill>
                  <a:schemeClr val="accent2"/>
                </a:solidFill>
              </a:rPr>
              <a:t>Note the reversal in order of application of symmetry operators!</a:t>
            </a:r>
            <a:endParaRPr lang="en-US" altLang="ja-JP"/>
          </a:p>
        </p:txBody>
      </p:sp>
      <p:graphicFrame>
        <p:nvGraphicFramePr>
          <p:cNvPr id="76802" name="Object 2"/>
          <p:cNvGraphicFramePr>
            <a:graphicFrameLocks noChangeAspect="1"/>
          </p:cNvGraphicFramePr>
          <p:nvPr/>
        </p:nvGraphicFramePr>
        <p:xfrm>
          <a:off x="1563688" y="2536825"/>
          <a:ext cx="2103437" cy="1374775"/>
        </p:xfrm>
        <a:graphic>
          <a:graphicData uri="http://schemas.openxmlformats.org/presentationml/2006/ole">
            <mc:AlternateContent xmlns:mc="http://schemas.openxmlformats.org/markup-compatibility/2006">
              <mc:Choice xmlns:v="urn:schemas-microsoft-com:vml" Requires="v">
                <p:oleObj spid="_x0000_s76830" name="Equation" r:id="rId4" imgW="660400" imgH="431800" progId="Equation.3">
                  <p:embed/>
                </p:oleObj>
              </mc:Choice>
              <mc:Fallback>
                <p:oleObj name="Equation" r:id="rId4" imgW="6604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688" y="2536825"/>
                        <a:ext cx="2103437"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3"/>
          <p:cNvGraphicFramePr>
            <a:graphicFrameLocks noChangeAspect="1"/>
          </p:cNvGraphicFramePr>
          <p:nvPr/>
        </p:nvGraphicFramePr>
        <p:xfrm>
          <a:off x="5514975" y="2389188"/>
          <a:ext cx="2101850" cy="1373187"/>
        </p:xfrm>
        <a:graphic>
          <a:graphicData uri="http://schemas.openxmlformats.org/presentationml/2006/ole">
            <mc:AlternateContent xmlns:mc="http://schemas.openxmlformats.org/markup-compatibility/2006">
              <mc:Choice xmlns:v="urn:schemas-microsoft-com:vml" Requires="v">
                <p:oleObj spid="_x0000_s76831" name="Equation" r:id="rId6" imgW="660400" imgH="431800" progId="Equation.3">
                  <p:embed/>
                </p:oleObj>
              </mc:Choice>
              <mc:Fallback>
                <p:oleObj name="Equation" r:id="rId6" imgW="660400" imgH="431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4975" y="2389188"/>
                        <a:ext cx="2101850" cy="1373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Text Box 7"/>
          <p:cNvSpPr txBox="1">
            <a:spLocks noChangeArrowheads="1"/>
          </p:cNvSpPr>
          <p:nvPr/>
        </p:nvSpPr>
        <p:spPr bwMode="auto">
          <a:xfrm>
            <a:off x="685800" y="5965825"/>
            <a:ext cx="7516813"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6"/>
          <p:cNvSpPr>
            <a:spLocks noGrp="1"/>
          </p:cNvSpPr>
          <p:nvPr>
            <p:ph type="sldNum" sz="quarter" idx="12"/>
          </p:nvPr>
        </p:nvSpPr>
        <p:spPr>
          <a:noFill/>
        </p:spPr>
        <p:txBody>
          <a:bodyPr/>
          <a:lstStyle/>
          <a:p>
            <a:fld id="{9EB935FF-EF70-5B4F-B875-CF3B6DDB438A}" type="slidenum">
              <a:rPr lang="en-US" altLang="ja-JP" smtClean="0"/>
              <a:pPr/>
              <a:t>56</a:t>
            </a:fld>
            <a:endParaRPr lang="en-US" altLang="ja-JP" smtClean="0"/>
          </a:p>
        </p:txBody>
      </p:sp>
      <p:sp>
        <p:nvSpPr>
          <p:cNvPr id="78851" name="Rectangle 2"/>
          <p:cNvSpPr>
            <a:spLocks noGrp="1" noChangeArrowheads="1"/>
          </p:cNvSpPr>
          <p:nvPr>
            <p:ph type="title"/>
          </p:nvPr>
        </p:nvSpPr>
        <p:spPr>
          <a:xfrm>
            <a:off x="609600" y="304800"/>
            <a:ext cx="8458200" cy="1143000"/>
          </a:xfrm>
        </p:spPr>
        <p:txBody>
          <a:bodyPr/>
          <a:lstStyle/>
          <a:p>
            <a:r>
              <a:rPr lang="en-US" altLang="ja-JP"/>
              <a:t>Groups: Sample +Crystal Symmetry</a:t>
            </a:r>
          </a:p>
        </p:txBody>
      </p:sp>
      <p:sp>
        <p:nvSpPr>
          <p:cNvPr id="78852" name="Rectangle 3"/>
          <p:cNvSpPr>
            <a:spLocks noGrp="1" noChangeArrowheads="1"/>
          </p:cNvSpPr>
          <p:nvPr>
            <p:ph type="body" sz="half" idx="1"/>
          </p:nvPr>
        </p:nvSpPr>
        <p:spPr>
          <a:ln>
            <a:solidFill>
              <a:srgbClr val="CC0000"/>
            </a:solidFill>
          </a:ln>
        </p:spPr>
        <p:txBody>
          <a:bodyPr/>
          <a:lstStyle/>
          <a:p>
            <a:r>
              <a:rPr lang="en-US" altLang="ja-JP" i="1">
                <a:sym typeface="Symbol" charset="2"/>
              </a:rPr>
              <a:t>O</a:t>
            </a:r>
            <a:r>
              <a:rPr lang="en-US" altLang="ja-JP" i="1" baseline="-25000">
                <a:sym typeface="Symbol" charset="2"/>
              </a:rPr>
              <a:t>c</a:t>
            </a:r>
            <a:r>
              <a:rPr lang="en-US" altLang="ja-JP" i="1">
                <a:sym typeface="Symbol" charset="2"/>
              </a:rPr>
              <a:t>O(432);</a:t>
            </a:r>
            <a:br>
              <a:rPr lang="en-US" altLang="ja-JP" i="1">
                <a:sym typeface="Symbol" charset="2"/>
              </a:rPr>
            </a:br>
            <a:r>
              <a:rPr lang="en-US" altLang="ja-JP">
                <a:sym typeface="Symbol" charset="2"/>
              </a:rPr>
              <a:t>proper rotations of the cubic point group.</a:t>
            </a:r>
            <a:endParaRPr lang="en-US" altLang="ja-JP" i="1">
              <a:sym typeface="Symbol" charset="2"/>
            </a:endParaRPr>
          </a:p>
          <a:p>
            <a:r>
              <a:rPr lang="en-US" altLang="ja-JP" i="1">
                <a:sym typeface="Symbol" charset="2"/>
              </a:rPr>
              <a:t>O</a:t>
            </a:r>
            <a:r>
              <a:rPr lang="en-US" altLang="ja-JP" i="1" baseline="-25000">
                <a:sym typeface="Symbol" charset="2"/>
              </a:rPr>
              <a:t>s</a:t>
            </a:r>
            <a:r>
              <a:rPr lang="en-US" altLang="ja-JP" i="1">
                <a:sym typeface="Symbol" charset="2"/>
              </a:rPr>
              <a:t>O(222);</a:t>
            </a:r>
            <a:br>
              <a:rPr lang="en-US" altLang="ja-JP" i="1">
                <a:sym typeface="Symbol" charset="2"/>
              </a:rPr>
            </a:br>
            <a:r>
              <a:rPr lang="en-US" altLang="ja-JP" i="1">
                <a:sym typeface="Symbol" charset="2"/>
              </a:rPr>
              <a:t> </a:t>
            </a:r>
            <a:r>
              <a:rPr lang="en-US" altLang="ja-JP">
                <a:sym typeface="Symbol" charset="2"/>
              </a:rPr>
              <a:t>proper rotations of the orthorhombic point group.</a:t>
            </a:r>
          </a:p>
        </p:txBody>
      </p:sp>
      <p:sp>
        <p:nvSpPr>
          <p:cNvPr id="78853" name="Rectangle 4"/>
          <p:cNvSpPr>
            <a:spLocks noGrp="1" noChangeArrowheads="1"/>
          </p:cNvSpPr>
          <p:nvPr>
            <p:ph type="body" sz="half" idx="2"/>
          </p:nvPr>
        </p:nvSpPr>
        <p:spPr>
          <a:ln>
            <a:solidFill>
              <a:schemeClr val="accent2"/>
            </a:solidFill>
          </a:ln>
        </p:spPr>
        <p:txBody>
          <a:bodyPr/>
          <a:lstStyle/>
          <a:p>
            <a:r>
              <a:rPr lang="en-US" altLang="ja-JP"/>
              <a:t>Think of applying the symmetry operator in the appropriate frame: thus for active rotations, apply symmetry to the crystal </a:t>
            </a:r>
            <a:r>
              <a:rPr lang="en-US" altLang="ja-JP" i="1"/>
              <a:t>before</a:t>
            </a:r>
            <a:r>
              <a:rPr lang="en-US" altLang="ja-JP"/>
              <a:t> you rotate it.</a:t>
            </a:r>
          </a:p>
        </p:txBody>
      </p:sp>
      <p:sp>
        <p:nvSpPr>
          <p:cNvPr id="78854" name="Text Box 5"/>
          <p:cNvSpPr txBox="1">
            <a:spLocks noChangeArrowheads="1"/>
          </p:cNvSpPr>
          <p:nvPr/>
        </p:nvSpPr>
        <p:spPr bwMode="auto">
          <a:xfrm>
            <a:off x="788988" y="6172200"/>
            <a:ext cx="7516812"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6"/>
          <p:cNvSpPr>
            <a:spLocks noGrp="1"/>
          </p:cNvSpPr>
          <p:nvPr>
            <p:ph type="sldNum" sz="quarter" idx="12"/>
          </p:nvPr>
        </p:nvSpPr>
        <p:spPr>
          <a:noFill/>
        </p:spPr>
        <p:txBody>
          <a:bodyPr/>
          <a:lstStyle/>
          <a:p>
            <a:fld id="{EE8E555F-B617-8549-871B-EAB578D77F93}" type="slidenum">
              <a:rPr lang="en-US" altLang="ja-JP" smtClean="0"/>
              <a:pPr/>
              <a:t>57</a:t>
            </a:fld>
            <a:endParaRPr lang="en-US" altLang="ja-JP" smtClean="0"/>
          </a:p>
        </p:txBody>
      </p:sp>
      <p:sp>
        <p:nvSpPr>
          <p:cNvPr id="80899" name="Rectangle 2"/>
          <p:cNvSpPr>
            <a:spLocks noGrp="1" noChangeArrowheads="1"/>
          </p:cNvSpPr>
          <p:nvPr>
            <p:ph type="title"/>
          </p:nvPr>
        </p:nvSpPr>
        <p:spPr>
          <a:xfrm>
            <a:off x="685800" y="76200"/>
            <a:ext cx="7772400" cy="1143000"/>
          </a:xfrm>
        </p:spPr>
        <p:txBody>
          <a:bodyPr/>
          <a:lstStyle/>
          <a:p>
            <a:r>
              <a:rPr lang="en-US" altLang="ja-JP"/>
              <a:t>Misorientations</a:t>
            </a:r>
          </a:p>
        </p:txBody>
      </p:sp>
      <p:sp>
        <p:nvSpPr>
          <p:cNvPr id="80900" name="Rectangle 3"/>
          <p:cNvSpPr>
            <a:spLocks noGrp="1" noChangeArrowheads="1"/>
          </p:cNvSpPr>
          <p:nvPr>
            <p:ph type="body" sz="half" idx="1"/>
          </p:nvPr>
        </p:nvSpPr>
        <p:spPr>
          <a:xfrm>
            <a:off x="685800" y="1371600"/>
            <a:ext cx="3810000" cy="4724400"/>
          </a:xfrm>
          <a:ln>
            <a:solidFill>
              <a:srgbClr val="CC0000"/>
            </a:solidFill>
          </a:ln>
        </p:spPr>
        <p:txBody>
          <a:bodyPr/>
          <a:lstStyle/>
          <a:p>
            <a:pPr>
              <a:lnSpc>
                <a:spcPct val="90000"/>
              </a:lnSpc>
            </a:pPr>
            <a:r>
              <a:rPr lang="en-US" altLang="ja-JP" sz="2400"/>
              <a:t>Misorientations</a:t>
            </a:r>
            <a:r>
              <a:rPr lang="en-US" altLang="ja-JP" sz="2000"/>
              <a:t>:</a:t>
            </a:r>
            <a:br>
              <a:rPr lang="en-US" altLang="ja-JP" sz="2000"/>
            </a:br>
            <a:r>
              <a:rPr lang="en-US" altLang="ja-JP" sz="2000"/>
              <a:t> </a:t>
            </a:r>
            <a:r>
              <a:rPr lang="en-US" altLang="ja-JP" i="1">
                <a:solidFill>
                  <a:srgbClr val="FF0000"/>
                </a:solidFill>
                <a:latin typeface="Times New Roman" charset="0"/>
              </a:rPr>
              <a:t>∆g=g</a:t>
            </a:r>
            <a:r>
              <a:rPr lang="en-US" altLang="ja-JP" i="1" baseline="-25000">
                <a:solidFill>
                  <a:srgbClr val="FF0000"/>
                </a:solidFill>
                <a:latin typeface="Times New Roman" charset="0"/>
              </a:rPr>
              <a:t>B</a:t>
            </a:r>
            <a:r>
              <a:rPr lang="en-US" altLang="ja-JP" i="1">
                <a:solidFill>
                  <a:srgbClr val="FF0000"/>
                </a:solidFill>
                <a:latin typeface="Times New Roman" charset="0"/>
              </a:rPr>
              <a:t>g</a:t>
            </a:r>
            <a:r>
              <a:rPr lang="en-US" altLang="ja-JP" i="1" baseline="-25000">
                <a:solidFill>
                  <a:srgbClr val="FF0000"/>
                </a:solidFill>
                <a:latin typeface="Times New Roman" charset="0"/>
              </a:rPr>
              <a:t>A</a:t>
            </a:r>
            <a:r>
              <a:rPr lang="en-US" altLang="ja-JP" sz="3600" i="1" baseline="30000">
                <a:solidFill>
                  <a:srgbClr val="FF0000"/>
                </a:solidFill>
                <a:latin typeface="Times New Roman" charset="0"/>
              </a:rPr>
              <a:t>-1</a:t>
            </a:r>
            <a:r>
              <a:rPr lang="en-US" altLang="ja-JP" sz="3600">
                <a:solidFill>
                  <a:srgbClr val="FF0000"/>
                </a:solidFill>
              </a:rPr>
              <a:t>;</a:t>
            </a:r>
            <a:r>
              <a:rPr lang="en-US" altLang="ja-JP" sz="3600" baseline="30000">
                <a:solidFill>
                  <a:srgbClr val="FF0000"/>
                </a:solidFill>
              </a:rPr>
              <a:t/>
            </a:r>
            <a:br>
              <a:rPr lang="en-US" altLang="ja-JP" sz="3600" baseline="30000">
                <a:solidFill>
                  <a:srgbClr val="FF0000"/>
                </a:solidFill>
              </a:rPr>
            </a:br>
            <a:r>
              <a:rPr lang="en-US" altLang="ja-JP" sz="2400"/>
              <a:t>transform from crystal axes of grain A back to the reference axes, and then transform </a:t>
            </a:r>
            <a:r>
              <a:rPr lang="en-US" altLang="ja-JP" sz="2400" i="1"/>
              <a:t>to</a:t>
            </a:r>
            <a:r>
              <a:rPr lang="en-US" altLang="ja-JP" sz="2400"/>
              <a:t> the axes of grain B.</a:t>
            </a:r>
          </a:p>
          <a:p>
            <a:pPr>
              <a:lnSpc>
                <a:spcPct val="90000"/>
              </a:lnSpc>
            </a:pPr>
            <a:r>
              <a:rPr lang="en-US" altLang="ja-JP" sz="2400"/>
              <a:t>Note that this use of “</a:t>
            </a:r>
            <a:r>
              <a:rPr lang="en-US" altLang="ja-JP" sz="2400" i="1">
                <a:latin typeface="Times New Roman" charset="0"/>
              </a:rPr>
              <a:t>g</a:t>
            </a:r>
            <a:r>
              <a:rPr lang="en-US" altLang="ja-JP" sz="2400"/>
              <a:t>” is based on the standard Bunge definition (transformation of axes)</a:t>
            </a:r>
            <a:endParaRPr lang="en-US" altLang="ja-JP" baseline="30000">
              <a:solidFill>
                <a:srgbClr val="FF0000"/>
              </a:solidFill>
            </a:endParaRPr>
          </a:p>
        </p:txBody>
      </p:sp>
      <p:sp>
        <p:nvSpPr>
          <p:cNvPr id="80901" name="Rectangle 4"/>
          <p:cNvSpPr>
            <a:spLocks noGrp="1" noChangeArrowheads="1"/>
          </p:cNvSpPr>
          <p:nvPr>
            <p:ph type="body" sz="half" idx="2"/>
          </p:nvPr>
        </p:nvSpPr>
        <p:spPr>
          <a:xfrm>
            <a:off x="4648200" y="1371600"/>
            <a:ext cx="3810000" cy="4724400"/>
          </a:xfrm>
          <a:ln>
            <a:solidFill>
              <a:schemeClr val="accent2"/>
            </a:solidFill>
          </a:ln>
        </p:spPr>
        <p:txBody>
          <a:bodyPr/>
          <a:lstStyle/>
          <a:p>
            <a:r>
              <a:rPr lang="en-US" altLang="ja-JP" sz="2000"/>
              <a:t>Misorientations</a:t>
            </a:r>
            <a:r>
              <a:rPr lang="en-US" altLang="ja-JP" sz="1800"/>
              <a:t>:</a:t>
            </a:r>
            <a:br>
              <a:rPr lang="en-US" altLang="ja-JP" sz="1800"/>
            </a:br>
            <a:r>
              <a:rPr lang="en-US" altLang="ja-JP" sz="1800"/>
              <a:t> </a:t>
            </a:r>
            <a:r>
              <a:rPr lang="en-US" altLang="ja-JP" sz="2400" i="1">
                <a:solidFill>
                  <a:schemeClr val="accent2"/>
                </a:solidFill>
                <a:latin typeface="Times New Roman" charset="0"/>
              </a:rPr>
              <a:t>∆g=g</a:t>
            </a:r>
            <a:r>
              <a:rPr lang="en-US" altLang="ja-JP" sz="2400" i="1" baseline="-25000">
                <a:solidFill>
                  <a:schemeClr val="accent2"/>
                </a:solidFill>
                <a:latin typeface="Times New Roman" charset="0"/>
              </a:rPr>
              <a:t>B</a:t>
            </a:r>
            <a:r>
              <a:rPr lang="en-US" altLang="ja-JP" sz="2400" i="1">
                <a:solidFill>
                  <a:schemeClr val="accent2"/>
                </a:solidFill>
                <a:latin typeface="Times New Roman" charset="0"/>
              </a:rPr>
              <a:t>g</a:t>
            </a:r>
            <a:r>
              <a:rPr lang="en-US" altLang="ja-JP" sz="2400" i="1" baseline="-25000">
                <a:solidFill>
                  <a:schemeClr val="accent2"/>
                </a:solidFill>
                <a:latin typeface="Times New Roman" charset="0"/>
              </a:rPr>
              <a:t>A</a:t>
            </a:r>
            <a:r>
              <a:rPr lang="en-US" altLang="ja-JP" sz="3200" i="1" baseline="30000">
                <a:solidFill>
                  <a:schemeClr val="accent2"/>
                </a:solidFill>
                <a:latin typeface="Times New Roman" charset="0"/>
              </a:rPr>
              <a:t>-1</a:t>
            </a:r>
            <a:r>
              <a:rPr lang="en-US" altLang="ja-JP" sz="2400">
                <a:solidFill>
                  <a:schemeClr val="accent2"/>
                </a:solidFill>
              </a:rPr>
              <a:t>;</a:t>
            </a:r>
            <a:r>
              <a:rPr lang="en-US" altLang="ja-JP" sz="3200" baseline="30000">
                <a:solidFill>
                  <a:srgbClr val="FF0000"/>
                </a:solidFill>
              </a:rPr>
              <a:t/>
            </a:r>
            <a:br>
              <a:rPr lang="en-US" altLang="ja-JP" sz="3200" baseline="30000">
                <a:solidFill>
                  <a:srgbClr val="FF0000"/>
                </a:solidFill>
              </a:rPr>
            </a:br>
            <a:r>
              <a:rPr lang="en-US" altLang="ja-JP" sz="2000"/>
              <a:t>the net rotation </a:t>
            </a:r>
            <a:r>
              <a:rPr lang="en-US" altLang="ja-JP" sz="2000" i="1"/>
              <a:t>from </a:t>
            </a:r>
            <a:r>
              <a:rPr lang="en-US" altLang="ja-JP" sz="2000"/>
              <a:t>A </a:t>
            </a:r>
            <a:r>
              <a:rPr lang="en-US" altLang="ja-JP" sz="2000" i="1"/>
              <a:t>to </a:t>
            </a:r>
            <a:r>
              <a:rPr lang="en-US" altLang="ja-JP" sz="2000"/>
              <a:t>B is: rotate first </a:t>
            </a:r>
            <a:r>
              <a:rPr lang="en-US" altLang="ja-JP" sz="2000" i="1"/>
              <a:t>back from </a:t>
            </a:r>
            <a:r>
              <a:rPr lang="en-US" altLang="ja-JP" sz="2000"/>
              <a:t>the position of grain A and then rotate </a:t>
            </a:r>
            <a:r>
              <a:rPr lang="en-US" altLang="ja-JP" sz="2000" i="1"/>
              <a:t>to </a:t>
            </a:r>
            <a:r>
              <a:rPr lang="en-US" altLang="ja-JP" sz="2000"/>
              <a:t>the position of grain B. </a:t>
            </a:r>
          </a:p>
          <a:p>
            <a:r>
              <a:rPr lang="en-US" altLang="ja-JP" sz="2000"/>
              <a:t>Note that this use of “</a:t>
            </a:r>
            <a:r>
              <a:rPr lang="en-US" altLang="ja-JP" sz="2000" i="1">
                <a:latin typeface="Times New Roman" charset="0"/>
              </a:rPr>
              <a:t>g</a:t>
            </a:r>
            <a:r>
              <a:rPr lang="en-US" altLang="ja-JP" sz="2000"/>
              <a:t>” is based on the a definition in terms of an active rotation (the “</a:t>
            </a:r>
            <a:r>
              <a:rPr lang="en-US" altLang="ja-JP" sz="2000" i="1">
                <a:latin typeface="Times New Roman" charset="0"/>
              </a:rPr>
              <a:t>g</a:t>
            </a:r>
            <a:r>
              <a:rPr lang="en-US" altLang="ja-JP" sz="2000"/>
              <a:t>” is the inverse, or transpose of the one on the left).</a:t>
            </a:r>
            <a:endParaRPr lang="en-US" altLang="ja-JP" sz="2400"/>
          </a:p>
        </p:txBody>
      </p:sp>
      <p:sp>
        <p:nvSpPr>
          <p:cNvPr id="80902" name="Text Box 5"/>
          <p:cNvSpPr txBox="1">
            <a:spLocks noChangeArrowheads="1"/>
          </p:cNvSpPr>
          <p:nvPr/>
        </p:nvSpPr>
        <p:spPr bwMode="auto">
          <a:xfrm>
            <a:off x="712788" y="6172200"/>
            <a:ext cx="7516812"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6"/>
          <p:cNvSpPr>
            <a:spLocks noGrp="1"/>
          </p:cNvSpPr>
          <p:nvPr>
            <p:ph type="sldNum" sz="quarter" idx="12"/>
          </p:nvPr>
        </p:nvSpPr>
        <p:spPr>
          <a:noFill/>
        </p:spPr>
        <p:txBody>
          <a:bodyPr/>
          <a:lstStyle/>
          <a:p>
            <a:fld id="{5E175E3B-551D-9E46-9918-488F47DB0EDE}" type="slidenum">
              <a:rPr lang="en-US" altLang="ja-JP" smtClean="0"/>
              <a:pPr/>
              <a:t>58</a:t>
            </a:fld>
            <a:endParaRPr lang="en-US" altLang="ja-JP" smtClean="0"/>
          </a:p>
        </p:txBody>
      </p:sp>
      <p:sp>
        <p:nvSpPr>
          <p:cNvPr id="82948" name="Rectangle 2"/>
          <p:cNvSpPr>
            <a:spLocks noGrp="1" noChangeArrowheads="1"/>
          </p:cNvSpPr>
          <p:nvPr>
            <p:ph type="title"/>
          </p:nvPr>
        </p:nvSpPr>
        <p:spPr>
          <a:xfrm>
            <a:off x="685800" y="76200"/>
            <a:ext cx="7772400" cy="1143000"/>
          </a:xfrm>
        </p:spPr>
        <p:txBody>
          <a:bodyPr/>
          <a:lstStyle/>
          <a:p>
            <a:r>
              <a:rPr lang="en-US" altLang="ja-JP"/>
              <a:t>Notation</a:t>
            </a:r>
          </a:p>
        </p:txBody>
      </p:sp>
      <p:sp>
        <p:nvSpPr>
          <p:cNvPr id="82949" name="Rectangle 3"/>
          <p:cNvSpPr>
            <a:spLocks noGrp="1" noChangeArrowheads="1"/>
          </p:cNvSpPr>
          <p:nvPr>
            <p:ph type="body" sz="half" idx="1"/>
          </p:nvPr>
        </p:nvSpPr>
        <p:spPr>
          <a:xfrm>
            <a:off x="685800" y="1371600"/>
            <a:ext cx="3886200" cy="4953000"/>
          </a:xfrm>
          <a:ln>
            <a:solidFill>
              <a:srgbClr val="CC0000"/>
            </a:solidFill>
          </a:ln>
        </p:spPr>
        <p:txBody>
          <a:bodyPr/>
          <a:lstStyle/>
          <a:p>
            <a:pPr>
              <a:lnSpc>
                <a:spcPct val="90000"/>
              </a:lnSpc>
            </a:pPr>
            <a:r>
              <a:rPr lang="en-US" altLang="ja-JP" sz="3200"/>
              <a:t>In some texts, misorientation formed from axis transformations is written with a tilde.</a:t>
            </a:r>
            <a:br>
              <a:rPr lang="en-US" altLang="ja-JP" sz="3200"/>
            </a:br>
            <a:endParaRPr lang="en-US" altLang="ja-JP" sz="3200"/>
          </a:p>
          <a:p>
            <a:pPr>
              <a:lnSpc>
                <a:spcPct val="90000"/>
              </a:lnSpc>
            </a:pPr>
            <a:r>
              <a:rPr lang="en-US" altLang="ja-JP" sz="3200"/>
              <a:t>Standard A-&gt;B transformation is expressed in </a:t>
            </a:r>
            <a:r>
              <a:rPr lang="en-US" altLang="ja-JP" sz="3200" i="1"/>
              <a:t>crystal</a:t>
            </a:r>
            <a:r>
              <a:rPr lang="en-US" altLang="ja-JP" sz="3200"/>
              <a:t> axes.</a:t>
            </a:r>
          </a:p>
        </p:txBody>
      </p:sp>
      <p:sp>
        <p:nvSpPr>
          <p:cNvPr id="82950" name="Rectangle 4"/>
          <p:cNvSpPr>
            <a:spLocks noGrp="1" noChangeArrowheads="1"/>
          </p:cNvSpPr>
          <p:nvPr>
            <p:ph type="body" sz="half" idx="2"/>
          </p:nvPr>
        </p:nvSpPr>
        <p:spPr>
          <a:ln>
            <a:solidFill>
              <a:schemeClr val="accent2"/>
            </a:solidFill>
          </a:ln>
        </p:spPr>
        <p:txBody>
          <a:bodyPr/>
          <a:lstStyle/>
          <a:p>
            <a:r>
              <a:rPr lang="en-US" altLang="ja-JP"/>
              <a:t>You must verify from the context which type of misorientation is discussed in a text!</a:t>
            </a:r>
          </a:p>
          <a:p>
            <a:r>
              <a:rPr lang="en-US" altLang="ja-JP"/>
              <a:t>Standard A-&gt;B rotation is expressed in </a:t>
            </a:r>
            <a:r>
              <a:rPr lang="en-US" altLang="ja-JP" i="1"/>
              <a:t>sample</a:t>
            </a:r>
            <a:r>
              <a:rPr lang="en-US" altLang="ja-JP"/>
              <a:t> axes.</a:t>
            </a:r>
          </a:p>
        </p:txBody>
      </p:sp>
      <p:graphicFrame>
        <p:nvGraphicFramePr>
          <p:cNvPr id="82946" name="Object 2"/>
          <p:cNvGraphicFramePr>
            <a:graphicFrameLocks noChangeAspect="1"/>
          </p:cNvGraphicFramePr>
          <p:nvPr/>
        </p:nvGraphicFramePr>
        <p:xfrm>
          <a:off x="2095500" y="3581400"/>
          <a:ext cx="711200" cy="622300"/>
        </p:xfrm>
        <a:graphic>
          <a:graphicData uri="http://schemas.openxmlformats.org/presentationml/2006/ole">
            <mc:AlternateContent xmlns:mc="http://schemas.openxmlformats.org/markup-compatibility/2006">
              <mc:Choice xmlns:v="urn:schemas-microsoft-com:vml" Requires="v">
                <p:oleObj spid="_x0000_s82962" name="Equation" r:id="rId4" imgW="203200" imgH="177800" progId="Equation.3">
                  <p:embed/>
                </p:oleObj>
              </mc:Choice>
              <mc:Fallback>
                <p:oleObj name="Equation" r:id="rId4" imgW="203200" imgH="177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0" y="3581400"/>
                        <a:ext cx="711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Text Box 6"/>
          <p:cNvSpPr txBox="1">
            <a:spLocks noChangeArrowheads="1"/>
          </p:cNvSpPr>
          <p:nvPr/>
        </p:nvSpPr>
        <p:spPr bwMode="auto">
          <a:xfrm>
            <a:off x="685800" y="6324600"/>
            <a:ext cx="7516813"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6"/>
          <p:cNvSpPr>
            <a:spLocks noGrp="1"/>
          </p:cNvSpPr>
          <p:nvPr>
            <p:ph type="sldNum" sz="quarter" idx="12"/>
          </p:nvPr>
        </p:nvSpPr>
        <p:spPr>
          <a:noFill/>
        </p:spPr>
        <p:txBody>
          <a:bodyPr/>
          <a:lstStyle/>
          <a:p>
            <a:fld id="{4F4E2810-C3EE-9343-9B7F-19038B86ACB5}" type="slidenum">
              <a:rPr lang="en-US" altLang="ja-JP" smtClean="0"/>
              <a:pPr/>
              <a:t>59</a:t>
            </a:fld>
            <a:endParaRPr lang="en-US" altLang="ja-JP" smtClean="0"/>
          </a:p>
        </p:txBody>
      </p:sp>
      <p:sp>
        <p:nvSpPr>
          <p:cNvPr id="84995" name="Rectangle 2"/>
          <p:cNvSpPr>
            <a:spLocks noGrp="1" noChangeArrowheads="1"/>
          </p:cNvSpPr>
          <p:nvPr>
            <p:ph type="title"/>
          </p:nvPr>
        </p:nvSpPr>
        <p:spPr>
          <a:xfrm>
            <a:off x="685800" y="76200"/>
            <a:ext cx="7772400" cy="1143000"/>
          </a:xfrm>
        </p:spPr>
        <p:txBody>
          <a:bodyPr/>
          <a:lstStyle/>
          <a:p>
            <a:r>
              <a:rPr lang="en-US" altLang="ja-JP" smtClean="0"/>
              <a:t>Misorientation +Symmetry</a:t>
            </a:r>
          </a:p>
        </p:txBody>
      </p:sp>
      <p:sp>
        <p:nvSpPr>
          <p:cNvPr id="84996" name="Rectangle 3"/>
          <p:cNvSpPr>
            <a:spLocks noGrp="1" noChangeArrowheads="1"/>
          </p:cNvSpPr>
          <p:nvPr>
            <p:ph type="body" sz="half" idx="1"/>
          </p:nvPr>
        </p:nvSpPr>
        <p:spPr>
          <a:ln>
            <a:solidFill>
              <a:srgbClr val="FF0000"/>
            </a:solidFill>
          </a:ln>
        </p:spPr>
        <p:txBody>
          <a:bodyPr/>
          <a:lstStyle/>
          <a:p>
            <a:r>
              <a:rPr lang="en-US" altLang="ja-JP" sz="3200" i="1">
                <a:solidFill>
                  <a:srgbClr val="FF0000"/>
                </a:solidFill>
                <a:latin typeface="Times" charset="0"/>
              </a:rPr>
              <a:t>∆g=</a:t>
            </a:r>
            <a:br>
              <a:rPr lang="en-US" altLang="ja-JP" sz="3200" i="1">
                <a:solidFill>
                  <a:srgbClr val="FF0000"/>
                </a:solidFill>
                <a:latin typeface="Times" charset="0"/>
              </a:rPr>
            </a:br>
            <a:r>
              <a:rPr lang="en-US" altLang="ja-JP" sz="3200" i="1">
                <a:solidFill>
                  <a:srgbClr val="FF0000"/>
                </a:solidFill>
                <a:latin typeface="Times" charset="0"/>
              </a:rPr>
              <a:t>(O</a:t>
            </a:r>
            <a:r>
              <a:rPr lang="en-US" altLang="ja-JP" sz="3200" i="1" baseline="-25000">
                <a:solidFill>
                  <a:srgbClr val="FF0000"/>
                </a:solidFill>
                <a:latin typeface="Times" charset="0"/>
              </a:rPr>
              <a:t>c </a:t>
            </a:r>
            <a:r>
              <a:rPr lang="en-US" altLang="ja-JP" sz="3200" i="1">
                <a:solidFill>
                  <a:srgbClr val="FF0000"/>
                </a:solidFill>
                <a:latin typeface="Times" charset="0"/>
              </a:rPr>
              <a:t>g</a:t>
            </a:r>
            <a:r>
              <a:rPr lang="en-US" altLang="ja-JP" sz="3200" i="1" baseline="-25000">
                <a:solidFill>
                  <a:srgbClr val="FF0000"/>
                </a:solidFill>
                <a:latin typeface="Times" charset="0"/>
              </a:rPr>
              <a:t>B</a:t>
            </a:r>
            <a:r>
              <a:rPr lang="en-US" altLang="ja-JP" sz="3200" i="1">
                <a:solidFill>
                  <a:srgbClr val="FF0000"/>
                </a:solidFill>
                <a:latin typeface="Times" charset="0"/>
              </a:rPr>
              <a:t>)(O</a:t>
            </a:r>
            <a:r>
              <a:rPr lang="en-US" altLang="ja-JP" sz="3200" i="1" baseline="-25000">
                <a:solidFill>
                  <a:srgbClr val="FF0000"/>
                </a:solidFill>
                <a:latin typeface="Times" charset="0"/>
              </a:rPr>
              <a:t>c </a:t>
            </a:r>
            <a:r>
              <a:rPr lang="en-US" altLang="ja-JP" sz="3200" i="1">
                <a:solidFill>
                  <a:srgbClr val="FF0000"/>
                </a:solidFill>
                <a:latin typeface="Times" charset="0"/>
              </a:rPr>
              <a:t>g</a:t>
            </a:r>
            <a:r>
              <a:rPr lang="en-US" altLang="ja-JP" sz="3200" i="1" baseline="-25000">
                <a:solidFill>
                  <a:srgbClr val="FF0000"/>
                </a:solidFill>
                <a:latin typeface="Times" charset="0"/>
              </a:rPr>
              <a:t>A</a:t>
            </a:r>
            <a:r>
              <a:rPr lang="en-US" altLang="ja-JP" sz="3200" i="1">
                <a:solidFill>
                  <a:srgbClr val="FF0000"/>
                </a:solidFill>
                <a:latin typeface="Times" charset="0"/>
              </a:rPr>
              <a:t>)</a:t>
            </a:r>
            <a:r>
              <a:rPr lang="en-US" altLang="ja-JP" sz="3200" i="1" baseline="30000">
                <a:solidFill>
                  <a:srgbClr val="FF0000"/>
                </a:solidFill>
                <a:latin typeface="Times" charset="0"/>
              </a:rPr>
              <a:t>-1</a:t>
            </a:r>
            <a:br>
              <a:rPr lang="en-US" altLang="ja-JP" sz="3200" i="1" baseline="30000">
                <a:solidFill>
                  <a:srgbClr val="FF0000"/>
                </a:solidFill>
                <a:latin typeface="Times" charset="0"/>
              </a:rPr>
            </a:br>
            <a:r>
              <a:rPr lang="en-US" altLang="ja-JP" sz="3200" i="1">
                <a:solidFill>
                  <a:srgbClr val="FF0000"/>
                </a:solidFill>
                <a:latin typeface="Times" charset="0"/>
              </a:rPr>
              <a:t>= O</a:t>
            </a:r>
            <a:r>
              <a:rPr lang="en-US" altLang="ja-JP" sz="3200" i="1" baseline="-25000">
                <a:solidFill>
                  <a:srgbClr val="FF0000"/>
                </a:solidFill>
                <a:latin typeface="Times" charset="0"/>
              </a:rPr>
              <a:t>c</a:t>
            </a:r>
            <a:r>
              <a:rPr lang="en-US" altLang="ja-JP" sz="3200" i="1">
                <a:solidFill>
                  <a:srgbClr val="FF0000"/>
                </a:solidFill>
                <a:latin typeface="Times" charset="0"/>
              </a:rPr>
              <a:t>g</a:t>
            </a:r>
            <a:r>
              <a:rPr lang="en-US" altLang="ja-JP" sz="3200" i="1" baseline="-25000">
                <a:solidFill>
                  <a:srgbClr val="FF0000"/>
                </a:solidFill>
                <a:latin typeface="Times" charset="0"/>
              </a:rPr>
              <a:t>B</a:t>
            </a:r>
            <a:r>
              <a:rPr lang="en-US" altLang="ja-JP" sz="3200" i="1">
                <a:solidFill>
                  <a:srgbClr val="FF0000"/>
                </a:solidFill>
                <a:latin typeface="Times" charset="0"/>
              </a:rPr>
              <a:t>g</a:t>
            </a:r>
            <a:r>
              <a:rPr lang="en-US" altLang="ja-JP" sz="3200" i="1" baseline="-25000">
                <a:solidFill>
                  <a:srgbClr val="FF0000"/>
                </a:solidFill>
                <a:latin typeface="Times" charset="0"/>
              </a:rPr>
              <a:t>A</a:t>
            </a:r>
            <a:r>
              <a:rPr lang="en-US" altLang="ja-JP" sz="3200" i="1" baseline="30000">
                <a:solidFill>
                  <a:srgbClr val="FF0000"/>
                </a:solidFill>
                <a:latin typeface="Times" charset="0"/>
              </a:rPr>
              <a:t>-1</a:t>
            </a:r>
            <a:r>
              <a:rPr lang="en-US" altLang="ja-JP" sz="3200" i="1">
                <a:solidFill>
                  <a:srgbClr val="FF0000"/>
                </a:solidFill>
                <a:latin typeface="Times" charset="0"/>
              </a:rPr>
              <a:t>O</a:t>
            </a:r>
            <a:r>
              <a:rPr lang="en-US" altLang="ja-JP" sz="3200" i="1" baseline="-25000">
                <a:solidFill>
                  <a:srgbClr val="FF0000"/>
                </a:solidFill>
                <a:latin typeface="Times" charset="0"/>
              </a:rPr>
              <a:t>c</a:t>
            </a:r>
            <a:r>
              <a:rPr lang="en-US" altLang="ja-JP" sz="3200" i="1" baseline="30000">
                <a:solidFill>
                  <a:srgbClr val="FF0000"/>
                </a:solidFill>
                <a:latin typeface="Times" charset="0"/>
              </a:rPr>
              <a:t>-1</a:t>
            </a:r>
            <a:r>
              <a:rPr lang="en-US" altLang="ja-JP" sz="3200">
                <a:solidFill>
                  <a:srgbClr val="FF0000"/>
                </a:solidFill>
              </a:rPr>
              <a:t>.</a:t>
            </a:r>
          </a:p>
          <a:p>
            <a:r>
              <a:rPr lang="en-US" altLang="ja-JP" sz="3200">
                <a:solidFill>
                  <a:srgbClr val="FF0000"/>
                </a:solidFill>
              </a:rPr>
              <a:t>Note the presence of symmetry operators pre- &amp; post-multiplying</a:t>
            </a:r>
            <a:endParaRPr lang="en-US" altLang="ja-JP" sz="4000" baseline="30000">
              <a:solidFill>
                <a:srgbClr val="FF0000"/>
              </a:solidFill>
            </a:endParaRPr>
          </a:p>
        </p:txBody>
      </p:sp>
      <p:sp>
        <p:nvSpPr>
          <p:cNvPr id="84997" name="Rectangle 4"/>
          <p:cNvSpPr>
            <a:spLocks noGrp="1" noChangeArrowheads="1"/>
          </p:cNvSpPr>
          <p:nvPr>
            <p:ph type="body" sz="half" idx="2"/>
          </p:nvPr>
        </p:nvSpPr>
        <p:spPr>
          <a:xfrm>
            <a:off x="4648200" y="1447800"/>
            <a:ext cx="3886200" cy="4648200"/>
          </a:xfrm>
          <a:ln>
            <a:solidFill>
              <a:srgbClr val="0015A5"/>
            </a:solidFill>
          </a:ln>
        </p:spPr>
        <p:txBody>
          <a:bodyPr/>
          <a:lstStyle/>
          <a:p>
            <a:r>
              <a:rPr lang="en-US" altLang="ja-JP" i="1">
                <a:solidFill>
                  <a:schemeClr val="accent2"/>
                </a:solidFill>
                <a:latin typeface="Times" charset="0"/>
              </a:rPr>
              <a:t>∆g=g</a:t>
            </a:r>
            <a:r>
              <a:rPr lang="en-US" altLang="ja-JP" i="1" baseline="-25000">
                <a:solidFill>
                  <a:schemeClr val="accent2"/>
                </a:solidFill>
                <a:latin typeface="Times" charset="0"/>
              </a:rPr>
              <a:t>B</a:t>
            </a:r>
            <a:r>
              <a:rPr lang="en-US" altLang="ja-JP" i="1">
                <a:solidFill>
                  <a:schemeClr val="accent2"/>
                </a:solidFill>
                <a:latin typeface="Times" charset="0"/>
              </a:rPr>
              <a:t>g</a:t>
            </a:r>
            <a:r>
              <a:rPr lang="en-US" altLang="ja-JP" i="1" baseline="-25000">
                <a:solidFill>
                  <a:schemeClr val="accent2"/>
                </a:solidFill>
                <a:latin typeface="Times" charset="0"/>
              </a:rPr>
              <a:t>A</a:t>
            </a:r>
            <a:r>
              <a:rPr lang="en-US" altLang="ja-JP" sz="3600" i="1" baseline="30000">
                <a:solidFill>
                  <a:schemeClr val="accent2"/>
                </a:solidFill>
                <a:latin typeface="Times" charset="0"/>
              </a:rPr>
              <a:t>-1</a:t>
            </a:r>
            <a:r>
              <a:rPr lang="en-US" altLang="ja-JP" i="1">
                <a:solidFill>
                  <a:schemeClr val="accent2"/>
                </a:solidFill>
                <a:latin typeface="Times" charset="0"/>
              </a:rPr>
              <a:t>;</a:t>
            </a:r>
            <a:br>
              <a:rPr lang="en-US" altLang="ja-JP" i="1">
                <a:solidFill>
                  <a:schemeClr val="accent2"/>
                </a:solidFill>
                <a:latin typeface="Times" charset="0"/>
              </a:rPr>
            </a:br>
            <a:r>
              <a:rPr lang="en-US" altLang="ja-JP" i="1">
                <a:solidFill>
                  <a:schemeClr val="accent2"/>
                </a:solidFill>
                <a:latin typeface="Times" charset="0"/>
              </a:rPr>
              <a:t> (g</a:t>
            </a:r>
            <a:r>
              <a:rPr lang="en-US" altLang="ja-JP" i="1" baseline="-25000">
                <a:solidFill>
                  <a:schemeClr val="accent2"/>
                </a:solidFill>
                <a:latin typeface="Times" charset="0"/>
              </a:rPr>
              <a:t>B</a:t>
            </a:r>
            <a:r>
              <a:rPr lang="en-US" altLang="ja-JP" i="1">
                <a:solidFill>
                  <a:schemeClr val="accent2"/>
                </a:solidFill>
                <a:latin typeface="Times" charset="0"/>
              </a:rPr>
              <a:t>O</a:t>
            </a:r>
            <a:r>
              <a:rPr lang="en-US" altLang="ja-JP" i="1" baseline="-25000">
                <a:solidFill>
                  <a:schemeClr val="accent2"/>
                </a:solidFill>
                <a:latin typeface="Times" charset="0"/>
              </a:rPr>
              <a:t>c</a:t>
            </a:r>
            <a:r>
              <a:rPr lang="en-US" altLang="ja-JP" i="1">
                <a:solidFill>
                  <a:schemeClr val="accent2"/>
                </a:solidFill>
                <a:latin typeface="Times" charset="0"/>
              </a:rPr>
              <a:t>)(g</a:t>
            </a:r>
            <a:r>
              <a:rPr lang="en-US" altLang="ja-JP" i="1" baseline="-25000">
                <a:solidFill>
                  <a:schemeClr val="accent2"/>
                </a:solidFill>
                <a:latin typeface="Times" charset="0"/>
              </a:rPr>
              <a:t>A</a:t>
            </a:r>
            <a:r>
              <a:rPr lang="en-US" altLang="ja-JP" i="1">
                <a:solidFill>
                  <a:schemeClr val="accent2"/>
                </a:solidFill>
                <a:latin typeface="Times" charset="0"/>
              </a:rPr>
              <a:t>O</a:t>
            </a:r>
            <a:r>
              <a:rPr lang="en-US" altLang="ja-JP" i="1" baseline="-25000">
                <a:solidFill>
                  <a:schemeClr val="accent2"/>
                </a:solidFill>
                <a:latin typeface="Times" charset="0"/>
              </a:rPr>
              <a:t>c</a:t>
            </a:r>
            <a:r>
              <a:rPr lang="en-US" altLang="ja-JP" i="1">
                <a:solidFill>
                  <a:schemeClr val="accent2"/>
                </a:solidFill>
                <a:latin typeface="Times" charset="0"/>
              </a:rPr>
              <a:t>)</a:t>
            </a:r>
            <a:r>
              <a:rPr lang="en-US" altLang="ja-JP" i="1" baseline="30000">
                <a:solidFill>
                  <a:schemeClr val="accent2"/>
                </a:solidFill>
                <a:latin typeface="Times" charset="0"/>
              </a:rPr>
              <a:t>-1</a:t>
            </a:r>
            <a:br>
              <a:rPr lang="en-US" altLang="ja-JP" i="1" baseline="30000">
                <a:solidFill>
                  <a:schemeClr val="accent2"/>
                </a:solidFill>
                <a:latin typeface="Times" charset="0"/>
              </a:rPr>
            </a:br>
            <a:r>
              <a:rPr lang="en-US" altLang="ja-JP" i="1" baseline="30000">
                <a:solidFill>
                  <a:schemeClr val="accent2"/>
                </a:solidFill>
                <a:latin typeface="Times" charset="0"/>
              </a:rPr>
              <a:t> </a:t>
            </a:r>
            <a:r>
              <a:rPr lang="en-US" altLang="ja-JP" i="1">
                <a:solidFill>
                  <a:schemeClr val="accent2"/>
                </a:solidFill>
                <a:latin typeface="Times" charset="0"/>
              </a:rPr>
              <a:t>= g</a:t>
            </a:r>
            <a:r>
              <a:rPr lang="en-US" altLang="ja-JP" i="1" baseline="-25000">
                <a:solidFill>
                  <a:schemeClr val="accent2"/>
                </a:solidFill>
                <a:latin typeface="Times" charset="0"/>
              </a:rPr>
              <a:t>B</a:t>
            </a:r>
            <a:r>
              <a:rPr lang="en-US" altLang="ja-JP" i="1">
                <a:solidFill>
                  <a:schemeClr val="accent2"/>
                </a:solidFill>
                <a:latin typeface="Times" charset="0"/>
              </a:rPr>
              <a:t>O</a:t>
            </a:r>
            <a:r>
              <a:rPr lang="en-US" altLang="ja-JP" i="1" baseline="-25000">
                <a:solidFill>
                  <a:schemeClr val="accent2"/>
                </a:solidFill>
                <a:latin typeface="Times" charset="0"/>
              </a:rPr>
              <a:t>c</a:t>
            </a:r>
            <a:r>
              <a:rPr lang="en-US" altLang="ja-JP" i="1">
                <a:solidFill>
                  <a:schemeClr val="accent2"/>
                </a:solidFill>
                <a:latin typeface="Times" charset="0"/>
              </a:rPr>
              <a:t>O</a:t>
            </a:r>
            <a:r>
              <a:rPr lang="en-US" altLang="ja-JP" i="1" baseline="-25000">
                <a:solidFill>
                  <a:schemeClr val="accent2"/>
                </a:solidFill>
                <a:latin typeface="Times" charset="0"/>
              </a:rPr>
              <a:t>c</a:t>
            </a:r>
            <a:r>
              <a:rPr lang="en-US" altLang="ja-JP" i="1" baseline="30000">
                <a:solidFill>
                  <a:schemeClr val="accent2"/>
                </a:solidFill>
                <a:latin typeface="Times" charset="0"/>
              </a:rPr>
              <a:t>-1</a:t>
            </a:r>
            <a:r>
              <a:rPr lang="en-US" altLang="ja-JP" i="1">
                <a:solidFill>
                  <a:schemeClr val="accent2"/>
                </a:solidFill>
                <a:latin typeface="Times" charset="0"/>
              </a:rPr>
              <a:t>g</a:t>
            </a:r>
            <a:r>
              <a:rPr lang="en-US" altLang="ja-JP" i="1" baseline="-25000">
                <a:solidFill>
                  <a:schemeClr val="accent2"/>
                </a:solidFill>
                <a:latin typeface="Times" charset="0"/>
              </a:rPr>
              <a:t>A</a:t>
            </a:r>
            <a:r>
              <a:rPr lang="en-US" altLang="ja-JP" i="1" baseline="30000">
                <a:solidFill>
                  <a:schemeClr val="accent2"/>
                </a:solidFill>
                <a:latin typeface="Times" charset="0"/>
              </a:rPr>
              <a:t>-1 </a:t>
            </a:r>
            <a:br>
              <a:rPr lang="en-US" altLang="ja-JP" i="1" baseline="30000">
                <a:solidFill>
                  <a:schemeClr val="accent2"/>
                </a:solidFill>
                <a:latin typeface="Times" charset="0"/>
              </a:rPr>
            </a:br>
            <a:r>
              <a:rPr lang="en-US" altLang="ja-JP" i="1">
                <a:solidFill>
                  <a:schemeClr val="accent2"/>
                </a:solidFill>
                <a:latin typeface="Times" charset="0"/>
              </a:rPr>
              <a:t>= g</a:t>
            </a:r>
            <a:r>
              <a:rPr lang="en-US" altLang="ja-JP" i="1" baseline="-25000">
                <a:solidFill>
                  <a:schemeClr val="accent2"/>
                </a:solidFill>
                <a:latin typeface="Times" charset="0"/>
              </a:rPr>
              <a:t>B</a:t>
            </a:r>
            <a:r>
              <a:rPr lang="en-US" altLang="ja-JP" i="1">
                <a:solidFill>
                  <a:schemeClr val="accent2"/>
                </a:solidFill>
                <a:latin typeface="Times" charset="0"/>
              </a:rPr>
              <a:t>O</a:t>
            </a:r>
            <a:r>
              <a:rPr lang="en-US" altLang="ja-JP" i="1" baseline="-25000">
                <a:solidFill>
                  <a:schemeClr val="accent2"/>
                </a:solidFill>
                <a:latin typeface="Times" charset="0"/>
              </a:rPr>
              <a:t>c</a:t>
            </a:r>
            <a:r>
              <a:rPr lang="en-US" altLang="ja-JP" i="1">
                <a:solidFill>
                  <a:schemeClr val="accent2"/>
                </a:solidFill>
                <a:latin typeface="Times" charset="0"/>
              </a:rPr>
              <a:t>’g</a:t>
            </a:r>
            <a:r>
              <a:rPr lang="en-US" altLang="ja-JP" i="1" baseline="-25000">
                <a:solidFill>
                  <a:schemeClr val="accent2"/>
                </a:solidFill>
                <a:latin typeface="Times" charset="0"/>
              </a:rPr>
              <a:t>A</a:t>
            </a:r>
            <a:r>
              <a:rPr lang="en-US" altLang="ja-JP" i="1" baseline="30000">
                <a:solidFill>
                  <a:schemeClr val="accent2"/>
                </a:solidFill>
                <a:latin typeface="Times" charset="0"/>
              </a:rPr>
              <a:t>-1</a:t>
            </a:r>
            <a:r>
              <a:rPr lang="en-US" altLang="ja-JP" i="1">
                <a:solidFill>
                  <a:schemeClr val="accent2"/>
                </a:solidFill>
                <a:latin typeface="Times" charset="0"/>
              </a:rPr>
              <a:t>.</a:t>
            </a:r>
          </a:p>
          <a:p>
            <a:r>
              <a:rPr lang="en-US" altLang="ja-JP">
                <a:solidFill>
                  <a:schemeClr val="accent2"/>
                </a:solidFill>
              </a:rPr>
              <a:t>Note the reduction to a single symmetry operator because the symmetry operators belong to the same group!</a:t>
            </a:r>
          </a:p>
        </p:txBody>
      </p:sp>
      <p:sp>
        <p:nvSpPr>
          <p:cNvPr id="84998" name="Text Box 5"/>
          <p:cNvSpPr txBox="1">
            <a:spLocks noChangeArrowheads="1"/>
          </p:cNvSpPr>
          <p:nvPr/>
        </p:nvSpPr>
        <p:spPr bwMode="auto">
          <a:xfrm>
            <a:off x="685800" y="6324600"/>
            <a:ext cx="7516813"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1143000"/>
          </a:xfrm>
        </p:spPr>
        <p:txBody>
          <a:bodyPr/>
          <a:lstStyle/>
          <a:p>
            <a:r>
              <a:rPr lang="en-US" sz="4000" dirty="0" smtClean="0"/>
              <a:t>Discrete vs. Continuous Distributions</a:t>
            </a:r>
            <a:endParaRPr lang="en-US" sz="4000" dirty="0"/>
          </a:p>
        </p:txBody>
      </p:sp>
      <p:sp>
        <p:nvSpPr>
          <p:cNvPr id="3" name="Slide Number Placeholder 2"/>
          <p:cNvSpPr>
            <a:spLocks noGrp="1"/>
          </p:cNvSpPr>
          <p:nvPr>
            <p:ph type="sldNum" sz="quarter" idx="12"/>
          </p:nvPr>
        </p:nvSpPr>
        <p:spPr/>
        <p:txBody>
          <a:bodyPr/>
          <a:lstStyle/>
          <a:p>
            <a:pPr>
              <a:defRPr/>
            </a:pPr>
            <a:fld id="{920D1F73-CE40-2946-956D-7CEF9DB9E9E8}" type="slidenum">
              <a:rPr lang="en-US" smtClean="0"/>
              <a:pPr>
                <a:defRPr/>
              </a:pPr>
              <a:t>6</a:t>
            </a:fld>
            <a:endParaRPr lang="en-US"/>
          </a:p>
        </p:txBody>
      </p:sp>
      <p:sp>
        <p:nvSpPr>
          <p:cNvPr id="4" name="Content Placeholder 2"/>
          <p:cNvSpPr txBox="1">
            <a:spLocks/>
          </p:cNvSpPr>
          <p:nvPr/>
        </p:nvSpPr>
        <p:spPr>
          <a:xfrm>
            <a:off x="685800" y="1447800"/>
            <a:ext cx="7543800"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Calibri"/>
                <a:ea typeface="Calibri"/>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a:lstStyle>
          <a:p>
            <a:r>
              <a:rPr lang="en-US" altLang="ja-JP" sz="2000" dirty="0" smtClean="0"/>
              <a:t>These notes emphasize the use of discrete distributions for obtaining volume fractions.</a:t>
            </a:r>
          </a:p>
          <a:p>
            <a:r>
              <a:rPr lang="en-US" altLang="ja-JP" sz="2000" dirty="0" smtClean="0"/>
              <a:t>If a continuous distribution is available, e.g., from fitting generalized spherical harmonics (from the “series expansion” method) then other ways of integrating over orientation space are used.  Brief notes about how to use this approach </a:t>
            </a:r>
            <a:r>
              <a:rPr lang="en-US" altLang="ja-JP" sz="2000" smtClean="0"/>
              <a:t>are provided at the end.</a:t>
            </a:r>
            <a:endParaRPr lang="en-US" altLang="ja-JP" sz="2000" dirty="0" smtClean="0"/>
          </a:p>
          <a:p>
            <a:r>
              <a:rPr lang="en-US" altLang="ja-JP" sz="2000" dirty="0" smtClean="0"/>
              <a:t>For data obtained as discrete points, e.g., from EBSD maps, performing calculations directly on the data makes the least assumptions about the material.  On the other hand, prior knowledge may provide a justification for using a particular fitted function.</a:t>
            </a:r>
          </a:p>
          <a:p>
            <a:endParaRPr lang="en-US" altLang="ja-JP" sz="2000" dirty="0" smtClean="0"/>
          </a:p>
        </p:txBody>
      </p:sp>
    </p:spTree>
    <p:extLst>
      <p:ext uri="{BB962C8B-B14F-4D97-AF65-F5344CB8AC3E}">
        <p14:creationId xmlns:p14="http://schemas.microsoft.com/office/powerpoint/2010/main" val="332094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6"/>
          <p:cNvSpPr>
            <a:spLocks noGrp="1"/>
          </p:cNvSpPr>
          <p:nvPr>
            <p:ph type="sldNum" sz="quarter" idx="12"/>
          </p:nvPr>
        </p:nvSpPr>
        <p:spPr>
          <a:noFill/>
        </p:spPr>
        <p:txBody>
          <a:bodyPr/>
          <a:lstStyle/>
          <a:p>
            <a:fld id="{9905D1E6-2FF8-E54F-896D-578832AF5805}" type="slidenum">
              <a:rPr lang="en-US" altLang="ja-JP" smtClean="0"/>
              <a:pPr/>
              <a:t>60</a:t>
            </a:fld>
            <a:endParaRPr lang="en-US" altLang="ja-JP" smtClean="0"/>
          </a:p>
        </p:txBody>
      </p:sp>
      <p:sp>
        <p:nvSpPr>
          <p:cNvPr id="87043" name="Rectangle 2"/>
          <p:cNvSpPr>
            <a:spLocks noGrp="1" noChangeArrowheads="1"/>
          </p:cNvSpPr>
          <p:nvPr>
            <p:ph type="title"/>
          </p:nvPr>
        </p:nvSpPr>
        <p:spPr>
          <a:xfrm>
            <a:off x="0" y="76200"/>
            <a:ext cx="9144000" cy="1143000"/>
          </a:xfrm>
        </p:spPr>
        <p:txBody>
          <a:bodyPr/>
          <a:lstStyle/>
          <a:p>
            <a:r>
              <a:rPr lang="en-US" altLang="ja-JP"/>
              <a:t>Symmetry: how many equivalent representations of misorientation?</a:t>
            </a:r>
          </a:p>
        </p:txBody>
      </p:sp>
      <p:sp>
        <p:nvSpPr>
          <p:cNvPr id="87044" name="Rectangle 3"/>
          <p:cNvSpPr>
            <a:spLocks noGrp="1" noChangeArrowheads="1"/>
          </p:cNvSpPr>
          <p:nvPr>
            <p:ph type="body" sz="half" idx="1"/>
          </p:nvPr>
        </p:nvSpPr>
        <p:spPr>
          <a:xfrm>
            <a:off x="0" y="1676400"/>
            <a:ext cx="4533900" cy="4343400"/>
          </a:xfrm>
          <a:ln>
            <a:solidFill>
              <a:srgbClr val="CC0000"/>
            </a:solidFill>
          </a:ln>
        </p:spPr>
        <p:txBody>
          <a:bodyPr/>
          <a:lstStyle/>
          <a:p>
            <a:r>
              <a:rPr lang="en-US" altLang="ja-JP"/>
              <a:t>Axis transformations:</a:t>
            </a:r>
            <a:br>
              <a:rPr lang="en-US" altLang="ja-JP"/>
            </a:br>
            <a:r>
              <a:rPr lang="en-US" altLang="ja-JP"/>
              <a:t>24 independent operators (for cubic) present on either side of the misorientation.  Two equivalents from switching symmetry.</a:t>
            </a:r>
          </a:p>
          <a:p>
            <a:r>
              <a:rPr lang="en-US" altLang="ja-JP">
                <a:solidFill>
                  <a:srgbClr val="CC0000"/>
                </a:solidFill>
              </a:rPr>
              <a:t>Number of equivalents=</a:t>
            </a:r>
            <a:br>
              <a:rPr lang="en-US" altLang="ja-JP">
                <a:solidFill>
                  <a:srgbClr val="CC0000"/>
                </a:solidFill>
              </a:rPr>
            </a:br>
            <a:r>
              <a:rPr lang="en-US" altLang="ja-JP">
                <a:solidFill>
                  <a:srgbClr val="CC0000"/>
                </a:solidFill>
              </a:rPr>
              <a:t>24x24x2=1152.</a:t>
            </a:r>
            <a:endParaRPr lang="en-US" altLang="ja-JP"/>
          </a:p>
        </p:txBody>
      </p:sp>
      <p:sp>
        <p:nvSpPr>
          <p:cNvPr id="87045" name="Rectangle 4"/>
          <p:cNvSpPr>
            <a:spLocks noGrp="1" noChangeArrowheads="1"/>
          </p:cNvSpPr>
          <p:nvPr>
            <p:ph type="body" sz="half" idx="2"/>
          </p:nvPr>
        </p:nvSpPr>
        <p:spPr>
          <a:xfrm>
            <a:off x="4686300" y="1676400"/>
            <a:ext cx="4305300" cy="4343400"/>
          </a:xfrm>
          <a:ln>
            <a:solidFill>
              <a:schemeClr val="accent2"/>
            </a:solidFill>
          </a:ln>
        </p:spPr>
        <p:txBody>
          <a:bodyPr/>
          <a:lstStyle/>
          <a:p>
            <a:r>
              <a:rPr lang="en-US" altLang="ja-JP"/>
              <a:t>Active rotations:</a:t>
            </a:r>
            <a:br>
              <a:rPr lang="en-US" altLang="ja-JP"/>
            </a:br>
            <a:r>
              <a:rPr lang="en-US" altLang="ja-JP"/>
              <a:t>Only 24 independent operators present “inside” the misorientation.  2 from switching symmetry.</a:t>
            </a:r>
          </a:p>
          <a:p>
            <a:r>
              <a:rPr lang="en-US" altLang="ja-JP">
                <a:solidFill>
                  <a:schemeClr val="accent2"/>
                </a:solidFill>
              </a:rPr>
              <a:t>Number of equivalents=</a:t>
            </a:r>
            <a:br>
              <a:rPr lang="en-US" altLang="ja-JP">
                <a:solidFill>
                  <a:schemeClr val="accent2"/>
                </a:solidFill>
              </a:rPr>
            </a:br>
            <a:r>
              <a:rPr lang="en-US" altLang="ja-JP">
                <a:solidFill>
                  <a:schemeClr val="accent2"/>
                </a:solidFill>
              </a:rPr>
              <a:t>24x2=48.</a:t>
            </a:r>
          </a:p>
        </p:txBody>
      </p:sp>
      <p:sp>
        <p:nvSpPr>
          <p:cNvPr id="87046" name="Text Box 5"/>
          <p:cNvSpPr txBox="1">
            <a:spLocks noChangeArrowheads="1"/>
          </p:cNvSpPr>
          <p:nvPr/>
        </p:nvSpPr>
        <p:spPr bwMode="auto">
          <a:xfrm>
            <a:off x="685800" y="6172200"/>
            <a:ext cx="7516813" cy="304800"/>
          </a:xfrm>
          <a:prstGeom prst="rect">
            <a:avLst/>
          </a:prstGeom>
          <a:noFill/>
          <a:ln w="9525">
            <a:noFill/>
            <a:miter lim="800000"/>
            <a:headEnd/>
            <a:tailEnd/>
          </a:ln>
        </p:spPr>
        <p:txBody>
          <a:bodyPr wrap="none">
            <a:prstTxWarp prst="textNoShape">
              <a:avLst/>
            </a:prstTxWarp>
            <a:spAutoFit/>
          </a:bodyPr>
          <a:lstStyle/>
          <a:p>
            <a:r>
              <a:rPr lang="en-US" altLang="ja-JP" sz="1400">
                <a:solidFill>
                  <a:srgbClr val="FF0000"/>
                </a:solidFill>
                <a:latin typeface="Times" charset="0"/>
              </a:rPr>
              <a:t>Passive Rotations (Axis Transformations)</a:t>
            </a:r>
            <a:r>
              <a:rPr lang="en-US" altLang="ja-JP" sz="1400">
                <a:latin typeface="Times" charset="0"/>
              </a:rPr>
              <a:t>			</a:t>
            </a:r>
            <a:r>
              <a:rPr lang="en-US" altLang="ja-JP" sz="1400">
                <a:solidFill>
                  <a:schemeClr val="accent2"/>
                </a:solidFill>
                <a:latin typeface="Times" charset="0"/>
              </a:rPr>
              <a:t>Active (Vector) Rotations</a:t>
            </a:r>
            <a:endParaRPr lang="en-US" altLang="ja-JP" sz="140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p>
            <a:fld id="{980F7597-1F0B-E642-A033-D42404D4E620}" type="slidenum">
              <a:rPr lang="en-US" altLang="ja-JP" smtClean="0"/>
              <a:pPr/>
              <a:t>61</a:t>
            </a:fld>
            <a:endParaRPr lang="en-US" altLang="ja-JP" smtClean="0"/>
          </a:p>
        </p:txBody>
      </p:sp>
      <p:sp>
        <p:nvSpPr>
          <p:cNvPr id="89091" name="Rectangle 2"/>
          <p:cNvSpPr>
            <a:spLocks noGrp="1" noChangeArrowheads="1"/>
          </p:cNvSpPr>
          <p:nvPr>
            <p:ph type="title"/>
          </p:nvPr>
        </p:nvSpPr>
        <p:spPr/>
        <p:txBody>
          <a:bodyPr/>
          <a:lstStyle/>
          <a:p>
            <a:r>
              <a:rPr lang="en-US" altLang="ja-JP">
                <a:solidFill>
                  <a:srgbClr val="CC0000"/>
                </a:solidFill>
              </a:rPr>
              <a:t>Passive</a:t>
            </a:r>
            <a:r>
              <a:rPr lang="en-US" altLang="ja-JP"/>
              <a:t> </a:t>
            </a:r>
            <a:r>
              <a:rPr lang="en-US" altLang="ja-JP">
                <a:solidFill>
                  <a:schemeClr val="tx1"/>
                </a:solidFill>
              </a:rPr>
              <a:t>↔</a:t>
            </a:r>
            <a:r>
              <a:rPr lang="en-US" altLang="ja-JP"/>
              <a:t> Active</a:t>
            </a:r>
          </a:p>
        </p:txBody>
      </p:sp>
      <p:sp>
        <p:nvSpPr>
          <p:cNvPr id="89092" name="Rectangle 3"/>
          <p:cNvSpPr>
            <a:spLocks noGrp="1" noChangeArrowheads="1"/>
          </p:cNvSpPr>
          <p:nvPr>
            <p:ph type="body" idx="1"/>
          </p:nvPr>
        </p:nvSpPr>
        <p:spPr>
          <a:xfrm>
            <a:off x="685800" y="1524000"/>
            <a:ext cx="7848600" cy="4953000"/>
          </a:xfrm>
        </p:spPr>
        <p:txBody>
          <a:bodyPr/>
          <a:lstStyle/>
          <a:p>
            <a:pPr>
              <a:lnSpc>
                <a:spcPct val="90000"/>
              </a:lnSpc>
              <a:buFontTx/>
              <a:buNone/>
            </a:pPr>
            <a:r>
              <a:rPr lang="en-US" altLang="ja-JP" sz="2000"/>
              <a:t>Just as is the case for rotations, and texture components,</a:t>
            </a:r>
            <a:br>
              <a:rPr lang="en-US" altLang="ja-JP" sz="2000"/>
            </a:br>
            <a:r>
              <a:rPr lang="en-US" altLang="ja-JP" sz="2000"/>
              <a:t/>
            </a:r>
            <a:br>
              <a:rPr lang="en-US" altLang="ja-JP" sz="2000"/>
            </a:br>
            <a:r>
              <a:rPr lang="en-US" altLang="ja-JP" sz="2000" i="1">
                <a:solidFill>
                  <a:srgbClr val="CC0000"/>
                </a:solidFill>
                <a:latin typeface="Times New Roman" charset="0"/>
              </a:rPr>
              <a:t>g</a:t>
            </a:r>
            <a:r>
              <a:rPr lang="en-US" altLang="ja-JP" sz="2000" i="1" baseline="-25000">
                <a:solidFill>
                  <a:srgbClr val="CC0000"/>
                </a:solidFill>
              </a:rPr>
              <a:t>passive</a:t>
            </a:r>
            <a:r>
              <a:rPr lang="en-US" altLang="ja-JP" sz="2000" i="1">
                <a:solidFill>
                  <a:srgbClr val="CC0000"/>
                </a:solidFill>
              </a:rPr>
              <a:t>(</a:t>
            </a:r>
            <a:r>
              <a:rPr lang="en-US" altLang="ja-JP" sz="2000" i="1">
                <a:solidFill>
                  <a:srgbClr val="CC0000"/>
                </a:solidFill>
                <a:latin typeface="Symbol" charset="2"/>
              </a:rPr>
              <a:t>q</a:t>
            </a:r>
            <a:r>
              <a:rPr lang="en-US" altLang="ja-JP" sz="2000" i="1">
                <a:solidFill>
                  <a:srgbClr val="CC0000"/>
                </a:solidFill>
              </a:rPr>
              <a:t>,</a:t>
            </a:r>
            <a:r>
              <a:rPr lang="en-US" altLang="ja-JP" sz="2000" b="1" i="1">
                <a:solidFill>
                  <a:srgbClr val="CC0000"/>
                </a:solidFill>
              </a:rPr>
              <a:t>n</a:t>
            </a:r>
            <a:r>
              <a:rPr lang="en-US" altLang="ja-JP" sz="2000" i="1">
                <a:solidFill>
                  <a:srgbClr val="CC0000"/>
                </a:solidFill>
              </a:rPr>
              <a:t>)</a:t>
            </a:r>
            <a:r>
              <a:rPr lang="en-US" altLang="ja-JP" sz="2000" i="1"/>
              <a:t> = </a:t>
            </a:r>
            <a:r>
              <a:rPr lang="en-US" altLang="ja-JP" sz="2000" i="1">
                <a:solidFill>
                  <a:schemeClr val="accent2"/>
                </a:solidFill>
                <a:latin typeface="Times New Roman" charset="0"/>
              </a:rPr>
              <a:t>g</a:t>
            </a:r>
            <a:r>
              <a:rPr lang="en-US" altLang="ja-JP" sz="2000" i="1" baseline="30000">
                <a:solidFill>
                  <a:schemeClr val="accent2"/>
                </a:solidFill>
                <a:latin typeface="Times New Roman" charset="0"/>
              </a:rPr>
              <a:t>T</a:t>
            </a:r>
            <a:r>
              <a:rPr lang="en-US" altLang="ja-JP" sz="2000" baseline="-25000">
                <a:solidFill>
                  <a:schemeClr val="accent2"/>
                </a:solidFill>
              </a:rPr>
              <a:t>active</a:t>
            </a:r>
            <a:r>
              <a:rPr lang="en-US" altLang="ja-JP" sz="2000" i="1">
                <a:solidFill>
                  <a:schemeClr val="accent2"/>
                </a:solidFill>
              </a:rPr>
              <a:t>(</a:t>
            </a:r>
            <a:r>
              <a:rPr lang="en-US" altLang="ja-JP" sz="2000" i="1">
                <a:solidFill>
                  <a:schemeClr val="accent2"/>
                </a:solidFill>
                <a:latin typeface="Symbol" charset="2"/>
              </a:rPr>
              <a:t>q</a:t>
            </a:r>
            <a:r>
              <a:rPr lang="en-US" altLang="ja-JP" sz="2000" i="1">
                <a:solidFill>
                  <a:schemeClr val="accent2"/>
                </a:solidFill>
              </a:rPr>
              <a:t>,</a:t>
            </a:r>
            <a:r>
              <a:rPr lang="en-US" altLang="ja-JP" sz="2000" b="1" i="1">
                <a:solidFill>
                  <a:schemeClr val="accent2"/>
                </a:solidFill>
              </a:rPr>
              <a:t>n</a:t>
            </a:r>
            <a:r>
              <a:rPr lang="en-US" altLang="ja-JP" sz="2000" i="1">
                <a:solidFill>
                  <a:schemeClr val="accent2"/>
                </a:solidFill>
              </a:rPr>
              <a:t>)</a:t>
            </a:r>
            <a:r>
              <a:rPr lang="en-US" altLang="ja-JP" sz="2000" i="1"/>
              <a:t>,</a:t>
            </a:r>
            <a:br>
              <a:rPr lang="en-US" altLang="ja-JP" sz="2000" i="1"/>
            </a:br>
            <a:r>
              <a:rPr lang="en-US" altLang="ja-JP" sz="2000" i="1"/>
              <a:t/>
            </a:r>
            <a:br>
              <a:rPr lang="en-US" altLang="ja-JP" sz="2000" i="1"/>
            </a:br>
            <a:r>
              <a:rPr lang="en-US" altLang="ja-JP" sz="2000"/>
              <a:t>so too for misorientations,</a:t>
            </a:r>
            <a:br>
              <a:rPr lang="en-US" altLang="ja-JP" sz="2000"/>
            </a:br>
            <a:endParaRPr lang="en-US" altLang="ja-JP" sz="2000"/>
          </a:p>
          <a:p>
            <a:pPr>
              <a:lnSpc>
                <a:spcPct val="90000"/>
              </a:lnSpc>
              <a:buFontTx/>
              <a:buNone/>
            </a:pPr>
            <a:r>
              <a:rPr lang="en-US" altLang="ja-JP" sz="2000" i="1">
                <a:solidFill>
                  <a:srgbClr val="CC0000"/>
                </a:solidFill>
                <a:latin typeface="Times New Roman" charset="0"/>
              </a:rPr>
              <a:t>       ∆g</a:t>
            </a:r>
            <a:r>
              <a:rPr lang="en-US" altLang="ja-JP" sz="2000" i="1" baseline="-25000">
                <a:solidFill>
                  <a:srgbClr val="CC0000"/>
                </a:solidFill>
              </a:rPr>
              <a:t>passive</a:t>
            </a:r>
            <a:r>
              <a:rPr lang="en-US" altLang="ja-JP" sz="2000" i="1">
                <a:solidFill>
                  <a:srgbClr val="CC0000"/>
                </a:solidFill>
              </a:rPr>
              <a:t>(</a:t>
            </a:r>
            <a:r>
              <a:rPr lang="en-US" altLang="ja-JP" sz="2000" i="1">
                <a:solidFill>
                  <a:srgbClr val="CC0000"/>
                </a:solidFill>
                <a:latin typeface="Symbol" charset="2"/>
              </a:rPr>
              <a:t>q</a:t>
            </a:r>
            <a:r>
              <a:rPr lang="en-US" altLang="ja-JP" sz="2000" i="1">
                <a:solidFill>
                  <a:srgbClr val="CC0000"/>
                </a:solidFill>
              </a:rPr>
              <a:t>,</a:t>
            </a:r>
            <a:r>
              <a:rPr lang="en-US" altLang="ja-JP" sz="2000" b="1" i="1">
                <a:solidFill>
                  <a:srgbClr val="CC0000"/>
                </a:solidFill>
              </a:rPr>
              <a:t>n</a:t>
            </a:r>
            <a:r>
              <a:rPr lang="en-US" altLang="ja-JP" sz="2000" i="1">
                <a:solidFill>
                  <a:srgbClr val="CC0000"/>
                </a:solidFill>
              </a:rPr>
              <a:t>)</a:t>
            </a:r>
            <a:r>
              <a:rPr lang="en-US" altLang="ja-JP" sz="2000" i="1"/>
              <a:t> = </a:t>
            </a:r>
            <a:r>
              <a:rPr lang="en-US" altLang="ja-JP" sz="2000" i="1">
                <a:solidFill>
                  <a:srgbClr val="0015A5"/>
                </a:solidFill>
              </a:rPr>
              <a:t>∆</a:t>
            </a:r>
            <a:r>
              <a:rPr lang="en-US" altLang="ja-JP" sz="2000" i="1">
                <a:solidFill>
                  <a:schemeClr val="accent2"/>
                </a:solidFill>
                <a:latin typeface="Times New Roman" charset="0"/>
              </a:rPr>
              <a:t>g</a:t>
            </a:r>
            <a:r>
              <a:rPr lang="en-US" altLang="ja-JP" sz="2000" i="1" baseline="30000">
                <a:solidFill>
                  <a:schemeClr val="accent2"/>
                </a:solidFill>
                <a:latin typeface="Times New Roman" charset="0"/>
              </a:rPr>
              <a:t>T</a:t>
            </a:r>
            <a:r>
              <a:rPr lang="en-US" altLang="ja-JP" sz="2000" baseline="-25000">
                <a:solidFill>
                  <a:schemeClr val="accent2"/>
                </a:solidFill>
              </a:rPr>
              <a:t>active</a:t>
            </a:r>
            <a:r>
              <a:rPr lang="en-US" altLang="ja-JP" sz="2000" i="1">
                <a:solidFill>
                  <a:schemeClr val="accent2"/>
                </a:solidFill>
              </a:rPr>
              <a:t>(</a:t>
            </a:r>
            <a:r>
              <a:rPr lang="en-US" altLang="ja-JP" sz="2000" i="1">
                <a:solidFill>
                  <a:schemeClr val="accent2"/>
                </a:solidFill>
                <a:latin typeface="Symbol" charset="2"/>
              </a:rPr>
              <a:t>q</a:t>
            </a:r>
            <a:r>
              <a:rPr lang="en-US" altLang="ja-JP" sz="2000" i="1">
                <a:solidFill>
                  <a:schemeClr val="accent2"/>
                </a:solidFill>
              </a:rPr>
              <a:t>,</a:t>
            </a:r>
            <a:r>
              <a:rPr lang="en-US" altLang="ja-JP" sz="2000" b="1" i="1">
                <a:solidFill>
                  <a:schemeClr val="accent2"/>
                </a:solidFill>
              </a:rPr>
              <a:t>n</a:t>
            </a:r>
            <a:r>
              <a:rPr lang="en-US" altLang="ja-JP" sz="2000" i="1">
                <a:solidFill>
                  <a:schemeClr val="accent2"/>
                </a:solidFill>
              </a:rPr>
              <a:t>)</a:t>
            </a:r>
            <a:r>
              <a:rPr lang="en-US" altLang="ja-JP" sz="2000" i="1"/>
              <a:t>.</a:t>
            </a:r>
          </a:p>
          <a:p>
            <a:pPr>
              <a:lnSpc>
                <a:spcPct val="90000"/>
              </a:lnSpc>
              <a:buFontTx/>
              <a:buNone/>
            </a:pPr>
            <a:endParaRPr lang="en-US" altLang="ja-JP" sz="2000" i="1"/>
          </a:p>
          <a:p>
            <a:pPr>
              <a:lnSpc>
                <a:spcPct val="90000"/>
              </a:lnSpc>
              <a:buFontTx/>
              <a:buNone/>
            </a:pPr>
            <a:r>
              <a:rPr lang="en-US" altLang="ja-JP" sz="2000"/>
              <a:t>However, please be careful about the frame.  The discussion given here (with the exception of the example that illustrated how the misorientation axis moved with the bi-crystal) is based on using the “local” or “crystal” frame, </a:t>
            </a:r>
            <a:r>
              <a:rPr lang="en-US" altLang="ja-JP" sz="2000" i="1"/>
              <a:t>not</a:t>
            </a:r>
            <a:r>
              <a:rPr lang="en-US" altLang="ja-JP" sz="2000"/>
              <a:t> the reference frame.  </a:t>
            </a:r>
          </a:p>
          <a:p>
            <a:pPr>
              <a:lnSpc>
                <a:spcPct val="90000"/>
              </a:lnSpc>
              <a:buFontTx/>
              <a:buNone/>
            </a:pPr>
            <a:r>
              <a:rPr lang="en-US" altLang="ja-JP" sz="2000"/>
              <a:t>The relationship between the misorientation calculated in the local frame and the misorientation calculated in the reference frame is not at all simple.  For dealing with grain boundaries, I strongly suggest that you stick to the local/crystal frame.</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6"/>
          <p:cNvSpPr>
            <a:spLocks noGrp="1"/>
          </p:cNvSpPr>
          <p:nvPr>
            <p:ph type="sldNum" sz="quarter" idx="12"/>
          </p:nvPr>
        </p:nvSpPr>
        <p:spPr>
          <a:noFill/>
        </p:spPr>
        <p:txBody>
          <a:bodyPr/>
          <a:lstStyle/>
          <a:p>
            <a:fld id="{DA974671-5B7D-1542-A195-AC2DA9D01C17}" type="slidenum">
              <a:rPr lang="en-US" altLang="ja-JP" smtClean="0"/>
              <a:pPr/>
              <a:t>62</a:t>
            </a:fld>
            <a:endParaRPr lang="en-US" altLang="ja-JP" smtClean="0"/>
          </a:p>
        </p:txBody>
      </p:sp>
      <p:sp>
        <p:nvSpPr>
          <p:cNvPr id="91139" name="Rectangle 2"/>
          <p:cNvSpPr>
            <a:spLocks noGrp="1" noChangeArrowheads="1"/>
          </p:cNvSpPr>
          <p:nvPr>
            <p:ph type="title"/>
          </p:nvPr>
        </p:nvSpPr>
        <p:spPr/>
        <p:txBody>
          <a:bodyPr/>
          <a:lstStyle/>
          <a:p>
            <a:r>
              <a:rPr lang="en-US" altLang="ja-JP"/>
              <a:t>Worked example: active rotations</a:t>
            </a:r>
          </a:p>
        </p:txBody>
      </p:sp>
      <p:sp>
        <p:nvSpPr>
          <p:cNvPr id="91140" name="Rectangle 3"/>
          <p:cNvSpPr>
            <a:spLocks noGrp="1" noChangeArrowheads="1"/>
          </p:cNvSpPr>
          <p:nvPr>
            <p:ph type="body" sz="half" idx="1"/>
          </p:nvPr>
        </p:nvSpPr>
        <p:spPr>
          <a:xfrm>
            <a:off x="685800" y="1600200"/>
            <a:ext cx="4419600" cy="4495800"/>
          </a:xfrm>
        </p:spPr>
        <p:txBody>
          <a:bodyPr/>
          <a:lstStyle/>
          <a:p>
            <a:pPr>
              <a:lnSpc>
                <a:spcPct val="90000"/>
              </a:lnSpc>
            </a:pPr>
            <a:r>
              <a:rPr lang="en-US" altLang="ja-JP" sz="2400"/>
              <a:t>So what happens when we express orientations as active rotations in the sample reference frame?</a:t>
            </a:r>
          </a:p>
          <a:p>
            <a:pPr>
              <a:lnSpc>
                <a:spcPct val="90000"/>
              </a:lnSpc>
            </a:pPr>
            <a:r>
              <a:rPr lang="en-US" altLang="ja-JP" sz="2400"/>
              <a:t>The result is similar (same minimum rotation angle) but the axis is different!</a:t>
            </a:r>
          </a:p>
          <a:p>
            <a:pPr>
              <a:lnSpc>
                <a:spcPct val="90000"/>
              </a:lnSpc>
            </a:pPr>
            <a:r>
              <a:rPr lang="en-US" altLang="ja-JP" sz="2400"/>
              <a:t>The rotation axis is the sample [100] axis, or </a:t>
            </a:r>
            <a:r>
              <a:rPr lang="en-US" altLang="ja-JP" sz="2400" i="1"/>
              <a:t>x-axis,</a:t>
            </a:r>
            <a:r>
              <a:rPr lang="en-US" altLang="ja-JP" sz="2400"/>
              <a:t> which happens to be parallel to a </a:t>
            </a:r>
            <a:r>
              <a:rPr lang="en-US" altLang="ja-JP" sz="2400" i="1"/>
              <a:t>crystal </a:t>
            </a:r>
            <a:r>
              <a:rPr lang="en-US" altLang="ja-JP" sz="2400"/>
              <a:t>&lt;111&gt; direction because the Copper component is (112)[11-1].</a:t>
            </a:r>
          </a:p>
        </p:txBody>
      </p:sp>
      <p:pic>
        <p:nvPicPr>
          <p:cNvPr id="91141" name="Picture 4"/>
          <p:cNvPicPr>
            <a:picLocks noChangeAspect="1" noChangeArrowheads="1"/>
          </p:cNvPicPr>
          <p:nvPr/>
        </p:nvPicPr>
        <p:blipFill>
          <a:blip r:embed="rId2"/>
          <a:srcRect t="83519" r="58311"/>
          <a:stretch>
            <a:fillRect/>
          </a:stretch>
        </p:blipFill>
        <p:spPr bwMode="auto">
          <a:xfrm>
            <a:off x="6350000" y="4487863"/>
            <a:ext cx="2362200" cy="1455737"/>
          </a:xfrm>
          <a:prstGeom prst="rect">
            <a:avLst/>
          </a:prstGeom>
          <a:noFill/>
          <a:ln w="9525">
            <a:noFill/>
            <a:miter lim="800000"/>
            <a:headEnd/>
            <a:tailEnd/>
          </a:ln>
        </p:spPr>
      </p:pic>
      <p:pic>
        <p:nvPicPr>
          <p:cNvPr id="91142" name="Picture 5"/>
          <p:cNvPicPr>
            <a:picLocks noChangeAspect="1" noChangeArrowheads="1"/>
          </p:cNvPicPr>
          <p:nvPr/>
        </p:nvPicPr>
        <p:blipFill>
          <a:blip r:embed="rId2"/>
          <a:srcRect t="83519" r="58311"/>
          <a:stretch>
            <a:fillRect/>
          </a:stretch>
        </p:blipFill>
        <p:spPr bwMode="auto">
          <a:xfrm flipV="1">
            <a:off x="6324600" y="2209800"/>
            <a:ext cx="2438400" cy="1501775"/>
          </a:xfrm>
          <a:prstGeom prst="rect">
            <a:avLst/>
          </a:prstGeom>
          <a:noFill/>
          <a:ln w="9525">
            <a:noFill/>
            <a:miter lim="800000"/>
            <a:headEnd/>
            <a:tailEnd/>
          </a:ln>
        </p:spPr>
      </p:pic>
      <p:sp>
        <p:nvSpPr>
          <p:cNvPr id="91143" name="Text Box 6"/>
          <p:cNvSpPr txBox="1">
            <a:spLocks noChangeArrowheads="1"/>
          </p:cNvSpPr>
          <p:nvPr/>
        </p:nvSpPr>
        <p:spPr bwMode="auto">
          <a:xfrm>
            <a:off x="6765925" y="1431925"/>
            <a:ext cx="1650512" cy="338554"/>
          </a:xfrm>
          <a:prstGeom prst="rect">
            <a:avLst/>
          </a:prstGeom>
          <a:noFill/>
          <a:ln w="9525">
            <a:noFill/>
            <a:miter lim="800000"/>
            <a:headEnd/>
            <a:tailEnd/>
          </a:ln>
        </p:spPr>
        <p:txBody>
          <a:bodyPr wrap="none">
            <a:prstTxWarp prst="textNoShape">
              <a:avLst/>
            </a:prstTxWarp>
            <a:spAutoFit/>
          </a:bodyPr>
          <a:lstStyle/>
          <a:p>
            <a:r>
              <a:rPr lang="en-US" altLang="ja-JP" sz="1600" dirty="0">
                <a:latin typeface="Calibri"/>
              </a:rPr>
              <a:t>{100} pole figures</a:t>
            </a:r>
          </a:p>
        </p:txBody>
      </p:sp>
      <p:sp>
        <p:nvSpPr>
          <p:cNvPr id="91144" name="AutoShape 7"/>
          <p:cNvSpPr>
            <a:spLocks noChangeArrowheads="1"/>
          </p:cNvSpPr>
          <p:nvPr/>
        </p:nvSpPr>
        <p:spPr bwMode="auto">
          <a:xfrm rot="-5400000">
            <a:off x="7734300" y="3467100"/>
            <a:ext cx="457200" cy="1143000"/>
          </a:xfrm>
          <a:prstGeom prst="curvedLeftArrow">
            <a:avLst>
              <a:gd name="adj1" fmla="val 50000"/>
              <a:gd name="adj2" fmla="val 100000"/>
              <a:gd name="adj3" fmla="val 33333"/>
            </a:avLst>
          </a:prstGeom>
          <a:solidFill>
            <a:schemeClr val="accent1"/>
          </a:solidFill>
          <a:ln w="9525">
            <a:solidFill>
              <a:schemeClr val="tx1"/>
            </a:solidFill>
            <a:miter lim="800000"/>
            <a:headEnd/>
            <a:tailEnd/>
          </a:ln>
        </p:spPr>
        <p:txBody>
          <a:bodyPr wrap="none" anchor="ctr">
            <a:prstTxWarp prst="textNoShape">
              <a:avLst/>
            </a:prstTxWarp>
          </a:bodyPr>
          <a:lstStyle/>
          <a:p>
            <a:endParaRPr lang="ja-JP" altLang="en-US" dirty="0">
              <a:latin typeface="Calibri"/>
              <a:ea typeface="Calibri"/>
            </a:endParaRPr>
          </a:p>
        </p:txBody>
      </p:sp>
      <p:sp>
        <p:nvSpPr>
          <p:cNvPr id="91145" name="Text Box 8"/>
          <p:cNvSpPr txBox="1">
            <a:spLocks noChangeArrowheads="1"/>
          </p:cNvSpPr>
          <p:nvPr/>
        </p:nvSpPr>
        <p:spPr bwMode="auto">
          <a:xfrm>
            <a:off x="6013450" y="3778250"/>
            <a:ext cx="1225550" cy="581025"/>
          </a:xfrm>
          <a:prstGeom prst="rect">
            <a:avLst/>
          </a:prstGeom>
          <a:noFill/>
          <a:ln w="9525">
            <a:noFill/>
            <a:miter lim="800000"/>
            <a:headEnd/>
            <a:tailEnd/>
          </a:ln>
        </p:spPr>
        <p:txBody>
          <a:bodyPr wrap="none">
            <a:prstTxWarp prst="textNoShape">
              <a:avLst/>
            </a:prstTxWarp>
            <a:spAutoFit/>
          </a:bodyPr>
          <a:lstStyle/>
          <a:p>
            <a:r>
              <a:rPr lang="en-US" altLang="ja-JP" sz="1600" dirty="0">
                <a:latin typeface="Calibri"/>
              </a:rPr>
              <a:t>60° rotation</a:t>
            </a:r>
            <a:br>
              <a:rPr lang="en-US" altLang="ja-JP" sz="1600" dirty="0">
                <a:latin typeface="Calibri"/>
              </a:rPr>
            </a:br>
            <a:r>
              <a:rPr lang="en-US" altLang="ja-JP" sz="1600" dirty="0">
                <a:latin typeface="Calibri"/>
              </a:rPr>
              <a:t>about RD</a:t>
            </a:r>
          </a:p>
        </p:txBody>
      </p:sp>
      <p:grpSp>
        <p:nvGrpSpPr>
          <p:cNvPr id="91146" name="Group 12"/>
          <p:cNvGrpSpPr>
            <a:grpSpLocks/>
          </p:cNvGrpSpPr>
          <p:nvPr/>
        </p:nvGrpSpPr>
        <p:grpSpPr bwMode="auto">
          <a:xfrm>
            <a:off x="5867400" y="3886200"/>
            <a:ext cx="2438400" cy="2439988"/>
            <a:chOff x="5867400" y="3886201"/>
            <a:chExt cx="2438400" cy="2439987"/>
          </a:xfrm>
        </p:grpSpPr>
        <p:cxnSp>
          <p:nvCxnSpPr>
            <p:cNvPr id="91147" name="Straight Arrow Connector 10"/>
            <p:cNvCxnSpPr>
              <a:cxnSpLocks noChangeShapeType="1"/>
            </p:cNvCxnSpPr>
            <p:nvPr/>
          </p:nvCxnSpPr>
          <p:spPr bwMode="auto">
            <a:xfrm>
              <a:off x="5867400" y="6324600"/>
              <a:ext cx="2438400" cy="1588"/>
            </a:xfrm>
            <a:prstGeom prst="straightConnector1">
              <a:avLst/>
            </a:prstGeom>
            <a:noFill/>
            <a:ln w="12700">
              <a:solidFill>
                <a:schemeClr val="tx1"/>
              </a:solidFill>
              <a:round/>
              <a:headEnd/>
              <a:tailEnd type="arrow" w="med" len="med"/>
            </a:ln>
          </p:spPr>
        </p:cxnSp>
        <p:cxnSp>
          <p:nvCxnSpPr>
            <p:cNvPr id="91148" name="Straight Arrow Connector 11"/>
            <p:cNvCxnSpPr>
              <a:cxnSpLocks noChangeShapeType="1"/>
            </p:cNvCxnSpPr>
            <p:nvPr/>
          </p:nvCxnSpPr>
          <p:spPr bwMode="auto">
            <a:xfrm rot="-5400000">
              <a:off x="4648994" y="5104607"/>
              <a:ext cx="2438400" cy="1588"/>
            </a:xfrm>
            <a:prstGeom prst="straightConnector1">
              <a:avLst/>
            </a:prstGeom>
            <a:noFill/>
            <a:ln w="12700">
              <a:solidFill>
                <a:schemeClr val="tx1"/>
              </a:solidFill>
              <a:round/>
              <a:headEnd/>
              <a:tailEnd type="arrow" w="med" len="med"/>
            </a:ln>
          </p:spPr>
        </p:cxn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6"/>
          <p:cNvSpPr>
            <a:spLocks noGrp="1"/>
          </p:cNvSpPr>
          <p:nvPr>
            <p:ph type="sldNum" sz="quarter" idx="12"/>
          </p:nvPr>
        </p:nvSpPr>
        <p:spPr>
          <a:noFill/>
        </p:spPr>
        <p:txBody>
          <a:bodyPr/>
          <a:lstStyle/>
          <a:p>
            <a:fld id="{3B715E53-33CB-0941-9D1B-B7C42B92BCD8}" type="slidenum">
              <a:rPr lang="en-US" altLang="ja-JP" smtClean="0"/>
              <a:pPr/>
              <a:t>63</a:t>
            </a:fld>
            <a:endParaRPr lang="en-US" altLang="ja-JP" smtClean="0"/>
          </a:p>
        </p:txBody>
      </p:sp>
      <p:sp>
        <p:nvSpPr>
          <p:cNvPr id="92163" name="Rectangle 2"/>
          <p:cNvSpPr>
            <a:spLocks noGrp="1" noChangeArrowheads="1"/>
          </p:cNvSpPr>
          <p:nvPr>
            <p:ph type="title"/>
          </p:nvPr>
        </p:nvSpPr>
        <p:spPr>
          <a:xfrm>
            <a:off x="4572000" y="76200"/>
            <a:ext cx="3886200" cy="1143000"/>
          </a:xfrm>
        </p:spPr>
        <p:txBody>
          <a:bodyPr/>
          <a:lstStyle/>
          <a:p>
            <a:r>
              <a:rPr lang="en-US" altLang="ja-JP"/>
              <a:t>Active rotations example</a:t>
            </a:r>
          </a:p>
        </p:txBody>
      </p:sp>
      <p:sp>
        <p:nvSpPr>
          <p:cNvPr id="92164" name="Rectangle 4"/>
          <p:cNvSpPr>
            <a:spLocks noGrp="1" noChangeArrowheads="1"/>
          </p:cNvSpPr>
          <p:nvPr>
            <p:ph type="body" sz="half" idx="2"/>
          </p:nvPr>
        </p:nvSpPr>
        <p:spPr>
          <a:xfrm>
            <a:off x="4953000" y="1447800"/>
            <a:ext cx="3886200" cy="4876800"/>
          </a:xfrm>
        </p:spPr>
        <p:txBody>
          <a:bodyPr/>
          <a:lstStyle/>
          <a:p>
            <a:pPr>
              <a:lnSpc>
                <a:spcPct val="90000"/>
              </a:lnSpc>
              <a:buFontTx/>
              <a:buNone/>
            </a:pPr>
            <a:r>
              <a:rPr lang="en-US" altLang="ja-JP" sz="1200">
                <a:latin typeface="Courier" charset="0"/>
              </a:rPr>
              <a:t> Symmetry operator number  1</a:t>
            </a:r>
          </a:p>
          <a:p>
            <a:pPr>
              <a:lnSpc>
                <a:spcPct val="90000"/>
              </a:lnSpc>
              <a:buFontTx/>
              <a:buNone/>
            </a:pPr>
            <a:r>
              <a:rPr lang="en-US" altLang="ja-JP" sz="1200">
                <a:latin typeface="Courier" charset="0"/>
              </a:rPr>
              <a:t> Product matrix for gB X gA^-1:</a:t>
            </a:r>
          </a:p>
          <a:p>
            <a:pPr>
              <a:lnSpc>
                <a:spcPct val="90000"/>
              </a:lnSpc>
              <a:buFontTx/>
              <a:buNone/>
            </a:pPr>
            <a:r>
              <a:rPr lang="en-US" altLang="ja-JP" sz="1200">
                <a:latin typeface="Courier" charset="0"/>
              </a:rPr>
              <a:t>[    -1.000     0.000     0.000 ]</a:t>
            </a:r>
          </a:p>
          <a:p>
            <a:pPr>
              <a:lnSpc>
                <a:spcPct val="90000"/>
              </a:lnSpc>
              <a:buFontTx/>
              <a:buNone/>
            </a:pPr>
            <a:r>
              <a:rPr lang="en-US" altLang="ja-JP" sz="1200">
                <a:latin typeface="Courier" charset="0"/>
              </a:rPr>
              <a:t>[     0.000    -1.000     0.000 ]</a:t>
            </a:r>
          </a:p>
          <a:p>
            <a:pPr>
              <a:lnSpc>
                <a:spcPct val="90000"/>
              </a:lnSpc>
              <a:buFontTx/>
              <a:buNone/>
            </a:pPr>
            <a:r>
              <a:rPr lang="en-US" altLang="ja-JP" sz="1200">
                <a:latin typeface="Courier" charset="0"/>
              </a:rPr>
              <a:t>[     0.000     0.000     1.000 ]</a:t>
            </a:r>
          </a:p>
          <a:p>
            <a:pPr>
              <a:lnSpc>
                <a:spcPct val="90000"/>
              </a:lnSpc>
              <a:buFontTx/>
              <a:buNone/>
            </a:pPr>
            <a:r>
              <a:rPr lang="en-US" altLang="ja-JP" sz="1200">
                <a:latin typeface="Courier" charset="0"/>
              </a:rPr>
              <a:t> Trace =  -1.</a:t>
            </a:r>
          </a:p>
          <a:p>
            <a:pPr>
              <a:lnSpc>
                <a:spcPct val="90000"/>
              </a:lnSpc>
              <a:buFontTx/>
              <a:buNone/>
            </a:pPr>
            <a:r>
              <a:rPr lang="en-US" altLang="ja-JP" sz="1200">
                <a:latin typeface="Courier" charset="0"/>
              </a:rPr>
              <a:t>  angle =   180.</a:t>
            </a:r>
          </a:p>
          <a:p>
            <a:pPr>
              <a:lnSpc>
                <a:spcPct val="90000"/>
              </a:lnSpc>
              <a:buFontTx/>
              <a:buNone/>
            </a:pPr>
            <a:endParaRPr lang="en-US" altLang="ja-JP" sz="1200">
              <a:latin typeface="Courier" charset="0"/>
            </a:endParaRPr>
          </a:p>
          <a:p>
            <a:pPr>
              <a:lnSpc>
                <a:spcPct val="90000"/>
              </a:lnSpc>
              <a:buFontTx/>
              <a:buNone/>
            </a:pPr>
            <a:r>
              <a:rPr lang="en-US" altLang="ja-JP" sz="1200">
                <a:latin typeface="Courier" charset="0"/>
              </a:rPr>
              <a:t>  Symmetry operator number  2</a:t>
            </a:r>
          </a:p>
          <a:p>
            <a:pPr>
              <a:lnSpc>
                <a:spcPct val="90000"/>
              </a:lnSpc>
              <a:buFontTx/>
              <a:buNone/>
            </a:pPr>
            <a:r>
              <a:rPr lang="en-US" altLang="ja-JP" sz="1200">
                <a:latin typeface="Courier" charset="0"/>
              </a:rPr>
              <a:t> Product matrix for gB X gA^-1:</a:t>
            </a:r>
          </a:p>
          <a:p>
            <a:pPr>
              <a:lnSpc>
                <a:spcPct val="90000"/>
              </a:lnSpc>
              <a:buFontTx/>
              <a:buNone/>
            </a:pPr>
            <a:r>
              <a:rPr lang="en-US" altLang="ja-JP" sz="1200">
                <a:latin typeface="Courier" charset="0"/>
              </a:rPr>
              <a:t>[    -0.333     0.000     0.943 ]</a:t>
            </a:r>
          </a:p>
          <a:p>
            <a:pPr>
              <a:lnSpc>
                <a:spcPct val="90000"/>
              </a:lnSpc>
              <a:buFontTx/>
              <a:buNone/>
            </a:pPr>
            <a:r>
              <a:rPr lang="en-US" altLang="ja-JP" sz="1200">
                <a:latin typeface="Courier" charset="0"/>
              </a:rPr>
              <a:t>[     0.816    -0.500     0.289 ]</a:t>
            </a:r>
          </a:p>
          <a:p>
            <a:pPr>
              <a:lnSpc>
                <a:spcPct val="90000"/>
              </a:lnSpc>
              <a:buFontTx/>
              <a:buNone/>
            </a:pPr>
            <a:r>
              <a:rPr lang="en-US" altLang="ja-JP" sz="1200">
                <a:latin typeface="Courier" charset="0"/>
              </a:rPr>
              <a:t>[     0.471     0.866     0.167 ]</a:t>
            </a:r>
          </a:p>
          <a:p>
            <a:pPr>
              <a:lnSpc>
                <a:spcPct val="90000"/>
              </a:lnSpc>
              <a:buFontTx/>
              <a:buNone/>
            </a:pPr>
            <a:r>
              <a:rPr lang="en-US" altLang="ja-JP" sz="1200">
                <a:latin typeface="Courier" charset="0"/>
              </a:rPr>
              <a:t> Trace =  -0.666738927</a:t>
            </a:r>
          </a:p>
          <a:p>
            <a:pPr>
              <a:lnSpc>
                <a:spcPct val="90000"/>
              </a:lnSpc>
              <a:buFontTx/>
              <a:buNone/>
            </a:pPr>
            <a:r>
              <a:rPr lang="en-US" altLang="ja-JP" sz="1200">
                <a:latin typeface="Courier" charset="0"/>
              </a:rPr>
              <a:t>  angle =   146.446442</a:t>
            </a:r>
          </a:p>
          <a:p>
            <a:pPr>
              <a:lnSpc>
                <a:spcPct val="90000"/>
              </a:lnSpc>
              <a:buFontTx/>
              <a:buNone/>
            </a:pPr>
            <a:endParaRPr lang="en-US" altLang="ja-JP" sz="1200">
              <a:latin typeface="Courier" charset="0"/>
            </a:endParaRPr>
          </a:p>
          <a:p>
            <a:pPr>
              <a:lnSpc>
                <a:spcPct val="90000"/>
              </a:lnSpc>
              <a:buFontTx/>
              <a:buNone/>
            </a:pPr>
            <a:r>
              <a:rPr lang="en-US" altLang="ja-JP" sz="1200">
                <a:latin typeface="Courier" charset="0"/>
              </a:rPr>
              <a:t>  Symmetry operator number  3</a:t>
            </a:r>
          </a:p>
          <a:p>
            <a:pPr>
              <a:lnSpc>
                <a:spcPct val="90000"/>
              </a:lnSpc>
              <a:buFontTx/>
              <a:buNone/>
            </a:pPr>
            <a:r>
              <a:rPr lang="en-US" altLang="ja-JP" sz="1200">
                <a:latin typeface="Courier" charset="0"/>
              </a:rPr>
              <a:t> Product matrix for gB X gA^-1:</a:t>
            </a:r>
          </a:p>
          <a:p>
            <a:pPr>
              <a:lnSpc>
                <a:spcPct val="90000"/>
              </a:lnSpc>
              <a:buFontTx/>
              <a:buNone/>
            </a:pPr>
            <a:r>
              <a:rPr lang="en-US" altLang="ja-JP" sz="1200">
                <a:latin typeface="Courier" charset="0"/>
              </a:rPr>
              <a:t>[     0.333     0.817     0.471 ]</a:t>
            </a:r>
          </a:p>
          <a:p>
            <a:pPr>
              <a:lnSpc>
                <a:spcPct val="90000"/>
              </a:lnSpc>
              <a:buFontTx/>
              <a:buNone/>
            </a:pPr>
            <a:r>
              <a:rPr lang="en-US" altLang="ja-JP" sz="1200">
                <a:latin typeface="Courier" charset="0"/>
              </a:rPr>
              <a:t>[     0.817     0.000    -0.577 ]</a:t>
            </a:r>
          </a:p>
          <a:p>
            <a:pPr>
              <a:lnSpc>
                <a:spcPct val="90000"/>
              </a:lnSpc>
              <a:buFontTx/>
              <a:buNone/>
            </a:pPr>
            <a:r>
              <a:rPr lang="en-US" altLang="ja-JP" sz="1200">
                <a:latin typeface="Courier" charset="0"/>
              </a:rPr>
              <a:t>[    -0.471     0.577    -0.667 ]</a:t>
            </a:r>
          </a:p>
          <a:p>
            <a:pPr>
              <a:lnSpc>
                <a:spcPct val="90000"/>
              </a:lnSpc>
              <a:buFontTx/>
              <a:buNone/>
            </a:pPr>
            <a:r>
              <a:rPr lang="en-US" altLang="ja-JP" sz="1200">
                <a:latin typeface="Courier" charset="0"/>
              </a:rPr>
              <a:t> Trace =  -0.333477914</a:t>
            </a:r>
          </a:p>
          <a:p>
            <a:pPr>
              <a:lnSpc>
                <a:spcPct val="90000"/>
              </a:lnSpc>
              <a:buFontTx/>
              <a:buNone/>
            </a:pPr>
            <a:r>
              <a:rPr lang="en-US" altLang="ja-JP" sz="1200">
                <a:latin typeface="Courier" charset="0"/>
              </a:rPr>
              <a:t>  angle =   131.815872</a:t>
            </a:r>
          </a:p>
          <a:p>
            <a:pPr>
              <a:lnSpc>
                <a:spcPct val="90000"/>
              </a:lnSpc>
              <a:buFontTx/>
              <a:buNone/>
            </a:pPr>
            <a:endParaRPr lang="en-US" altLang="ja-JP" sz="500">
              <a:latin typeface="Courier" charset="0"/>
            </a:endParaRPr>
          </a:p>
          <a:p>
            <a:pPr>
              <a:lnSpc>
                <a:spcPct val="90000"/>
              </a:lnSpc>
              <a:buFontTx/>
              <a:buNone/>
            </a:pPr>
            <a:r>
              <a:rPr lang="en-US" altLang="ja-JP" sz="500">
                <a:latin typeface="Courier" charset="0"/>
              </a:rPr>
              <a:t>…………..</a:t>
            </a:r>
          </a:p>
        </p:txBody>
      </p:sp>
      <p:sp>
        <p:nvSpPr>
          <p:cNvPr id="92165" name="TextBox 5"/>
          <p:cNvSpPr txBox="1">
            <a:spLocks noChangeArrowheads="1"/>
          </p:cNvSpPr>
          <p:nvPr/>
        </p:nvSpPr>
        <p:spPr bwMode="auto">
          <a:xfrm>
            <a:off x="762000" y="6172200"/>
            <a:ext cx="6924191" cy="461665"/>
          </a:xfrm>
          <a:prstGeom prst="rect">
            <a:avLst/>
          </a:prstGeom>
          <a:noFill/>
          <a:ln w="9525">
            <a:noFill/>
            <a:miter lim="800000"/>
            <a:headEnd/>
            <a:tailEnd/>
          </a:ln>
        </p:spPr>
        <p:txBody>
          <a:bodyPr wrap="none">
            <a:prstTxWarp prst="textNoShape">
              <a:avLst/>
            </a:prstTxWarp>
            <a:spAutoFit/>
          </a:bodyPr>
          <a:lstStyle/>
          <a:p>
            <a:r>
              <a:rPr lang="en-US" altLang="ja-JP" dirty="0">
                <a:solidFill>
                  <a:srgbClr val="0000FF"/>
                </a:solidFill>
                <a:latin typeface="Calibri"/>
              </a:rPr>
              <a:t>Note: same angle, different axis, now in sample frame</a:t>
            </a:r>
          </a:p>
        </p:txBody>
      </p:sp>
      <p:pic>
        <p:nvPicPr>
          <p:cNvPr id="92166" name="Picture 4"/>
          <p:cNvPicPr>
            <a:picLocks noChangeAspect="1" noChangeArrowheads="1"/>
          </p:cNvPicPr>
          <p:nvPr/>
        </p:nvPicPr>
        <p:blipFill>
          <a:blip r:embed="rId2"/>
          <a:srcRect t="83519" r="58311"/>
          <a:stretch>
            <a:fillRect/>
          </a:stretch>
        </p:blipFill>
        <p:spPr bwMode="auto">
          <a:xfrm>
            <a:off x="1187450" y="1641475"/>
            <a:ext cx="2362200" cy="1455738"/>
          </a:xfrm>
          <a:prstGeom prst="rect">
            <a:avLst/>
          </a:prstGeom>
          <a:noFill/>
          <a:ln w="9525">
            <a:noFill/>
            <a:miter lim="800000"/>
            <a:headEnd/>
            <a:tailEnd/>
          </a:ln>
        </p:spPr>
      </p:pic>
      <p:pic>
        <p:nvPicPr>
          <p:cNvPr id="92167" name="Picture 5"/>
          <p:cNvPicPr>
            <a:picLocks noChangeAspect="1" noChangeArrowheads="1"/>
          </p:cNvPicPr>
          <p:nvPr/>
        </p:nvPicPr>
        <p:blipFill>
          <a:blip r:embed="rId2"/>
          <a:srcRect t="83519" r="58311"/>
          <a:stretch>
            <a:fillRect/>
          </a:stretch>
        </p:blipFill>
        <p:spPr bwMode="auto">
          <a:xfrm flipV="1">
            <a:off x="1143000" y="203200"/>
            <a:ext cx="2438400" cy="1501775"/>
          </a:xfrm>
          <a:prstGeom prst="rect">
            <a:avLst/>
          </a:prstGeom>
          <a:noFill/>
          <a:ln w="9525">
            <a:noFill/>
            <a:miter lim="800000"/>
            <a:headEnd/>
            <a:tailEnd/>
          </a:ln>
        </p:spPr>
      </p:pic>
      <p:sp>
        <p:nvSpPr>
          <p:cNvPr id="92168" name="Rectangle 3"/>
          <p:cNvSpPr>
            <a:spLocks noGrp="1" noChangeArrowheads="1"/>
          </p:cNvSpPr>
          <p:nvPr>
            <p:ph type="body" sz="half" idx="1"/>
          </p:nvPr>
        </p:nvSpPr>
        <p:spPr>
          <a:xfrm>
            <a:off x="609600" y="2971800"/>
            <a:ext cx="4114800" cy="3276600"/>
          </a:xfrm>
        </p:spPr>
        <p:txBody>
          <a:bodyPr/>
          <a:lstStyle/>
          <a:p>
            <a:pPr>
              <a:lnSpc>
                <a:spcPct val="90000"/>
              </a:lnSpc>
              <a:buFontTx/>
              <a:buNone/>
            </a:pPr>
            <a:r>
              <a:rPr lang="en-US" altLang="ja-JP" sz="1200" b="1">
                <a:latin typeface="Courier" charset="0"/>
              </a:rPr>
              <a:t> angles..     90.  35.2599983  45.</a:t>
            </a:r>
          </a:p>
          <a:p>
            <a:pPr>
              <a:lnSpc>
                <a:spcPct val="90000"/>
              </a:lnSpc>
              <a:spcBef>
                <a:spcPct val="0"/>
              </a:spcBef>
              <a:buFontTx/>
              <a:buNone/>
            </a:pPr>
            <a:r>
              <a:rPr lang="en-US" altLang="ja-JP" sz="1200" b="1">
                <a:latin typeface="Courier" charset="0"/>
              </a:rPr>
              <a:t> angles..    270.  35.2599983  45.</a:t>
            </a:r>
          </a:p>
          <a:p>
            <a:pPr>
              <a:lnSpc>
                <a:spcPct val="90000"/>
              </a:lnSpc>
              <a:spcBef>
                <a:spcPct val="0"/>
              </a:spcBef>
              <a:buFontTx/>
              <a:buNone/>
            </a:pPr>
            <a:endParaRPr lang="en-US" altLang="ja-JP" sz="1200" b="1">
              <a:latin typeface="Courier" charset="0"/>
            </a:endParaRPr>
          </a:p>
          <a:p>
            <a:pPr>
              <a:lnSpc>
                <a:spcPct val="90000"/>
              </a:lnSpc>
              <a:spcBef>
                <a:spcPct val="0"/>
              </a:spcBef>
              <a:buFontTx/>
              <a:buNone/>
            </a:pPr>
            <a:r>
              <a:rPr lang="en-US" altLang="ja-JP" sz="1200" b="1">
                <a:latin typeface="Courier" charset="0"/>
              </a:rPr>
              <a:t> 1st Grain: Euler angles:   90.  35.2599983  45.</a:t>
            </a:r>
          </a:p>
          <a:p>
            <a:pPr>
              <a:lnSpc>
                <a:spcPct val="90000"/>
              </a:lnSpc>
              <a:spcBef>
                <a:spcPct val="0"/>
              </a:spcBef>
              <a:buFontTx/>
              <a:buNone/>
            </a:pPr>
            <a:r>
              <a:rPr lang="en-US" altLang="ja-JP" sz="1200" b="1">
                <a:latin typeface="Courier" charset="0"/>
              </a:rPr>
              <a:t> 2nd Grain: Euler angles:   270.  35.2599983  45.</a:t>
            </a:r>
          </a:p>
          <a:p>
            <a:pPr>
              <a:lnSpc>
                <a:spcPct val="90000"/>
              </a:lnSpc>
              <a:spcBef>
                <a:spcPct val="0"/>
              </a:spcBef>
              <a:buFontTx/>
              <a:buNone/>
            </a:pPr>
            <a:endParaRPr lang="en-US" altLang="ja-JP" sz="1200" b="1">
              <a:latin typeface="Courier" charset="0"/>
            </a:endParaRPr>
          </a:p>
          <a:p>
            <a:pPr>
              <a:lnSpc>
                <a:spcPct val="90000"/>
              </a:lnSpc>
              <a:spcBef>
                <a:spcPct val="0"/>
              </a:spcBef>
              <a:buFontTx/>
              <a:buNone/>
            </a:pPr>
            <a:r>
              <a:rPr lang="en-US" altLang="ja-JP" sz="1200" b="1">
                <a:latin typeface="Courier" charset="0"/>
              </a:rPr>
              <a:t> 1st matrix:</a:t>
            </a:r>
          </a:p>
          <a:p>
            <a:pPr>
              <a:lnSpc>
                <a:spcPct val="90000"/>
              </a:lnSpc>
              <a:spcBef>
                <a:spcPct val="0"/>
              </a:spcBef>
              <a:buFontTx/>
              <a:buNone/>
            </a:pPr>
            <a:r>
              <a:rPr lang="en-US" altLang="ja-JP" sz="1200" b="1">
                <a:latin typeface="Courier" charset="0"/>
              </a:rPr>
              <a:t>[    -0.577     0.707     0.408 ]</a:t>
            </a:r>
          </a:p>
          <a:p>
            <a:pPr>
              <a:lnSpc>
                <a:spcPct val="90000"/>
              </a:lnSpc>
              <a:spcBef>
                <a:spcPct val="0"/>
              </a:spcBef>
              <a:buFontTx/>
              <a:buNone/>
            </a:pPr>
            <a:r>
              <a:rPr lang="en-US" altLang="ja-JP" sz="1200" b="1">
                <a:latin typeface="Courier" charset="0"/>
              </a:rPr>
              <a:t>[    -0.577    -0.707     0.408 ]</a:t>
            </a:r>
          </a:p>
          <a:p>
            <a:pPr>
              <a:lnSpc>
                <a:spcPct val="90000"/>
              </a:lnSpc>
              <a:spcBef>
                <a:spcPct val="0"/>
              </a:spcBef>
              <a:buFontTx/>
              <a:buNone/>
            </a:pPr>
            <a:r>
              <a:rPr lang="en-US" altLang="ja-JP" sz="1200" b="1">
                <a:latin typeface="Courier" charset="0"/>
              </a:rPr>
              <a:t>[     0.577     0.000     0.817 ]</a:t>
            </a:r>
          </a:p>
          <a:p>
            <a:pPr>
              <a:lnSpc>
                <a:spcPct val="90000"/>
              </a:lnSpc>
              <a:spcBef>
                <a:spcPct val="0"/>
              </a:spcBef>
              <a:buFontTx/>
              <a:buNone/>
            </a:pPr>
            <a:endParaRPr lang="en-US" altLang="ja-JP" sz="1200" b="1">
              <a:latin typeface="Courier" charset="0"/>
            </a:endParaRPr>
          </a:p>
          <a:p>
            <a:pPr>
              <a:lnSpc>
                <a:spcPct val="90000"/>
              </a:lnSpc>
              <a:spcBef>
                <a:spcPct val="0"/>
              </a:spcBef>
              <a:buFontTx/>
              <a:buNone/>
            </a:pPr>
            <a:r>
              <a:rPr lang="en-US" altLang="ja-JP" sz="1200" b="1">
                <a:latin typeface="Courier" charset="0"/>
              </a:rPr>
              <a:t> 2nd matrix:</a:t>
            </a:r>
          </a:p>
          <a:p>
            <a:pPr>
              <a:lnSpc>
                <a:spcPct val="90000"/>
              </a:lnSpc>
              <a:spcBef>
                <a:spcPct val="0"/>
              </a:spcBef>
              <a:buFontTx/>
              <a:buNone/>
            </a:pPr>
            <a:r>
              <a:rPr lang="en-US" altLang="ja-JP" sz="1200" b="1">
                <a:latin typeface="Courier" charset="0"/>
              </a:rPr>
              <a:t>[     0.577    -0.707     0.408 ]</a:t>
            </a:r>
          </a:p>
          <a:p>
            <a:pPr>
              <a:lnSpc>
                <a:spcPct val="90000"/>
              </a:lnSpc>
              <a:spcBef>
                <a:spcPct val="0"/>
              </a:spcBef>
              <a:buFontTx/>
              <a:buNone/>
            </a:pPr>
            <a:r>
              <a:rPr lang="en-US" altLang="ja-JP" sz="1200" b="1">
                <a:latin typeface="Courier" charset="0"/>
              </a:rPr>
              <a:t>[     0.577     0.707     0.408 ]</a:t>
            </a:r>
          </a:p>
          <a:p>
            <a:pPr>
              <a:lnSpc>
                <a:spcPct val="90000"/>
              </a:lnSpc>
              <a:spcBef>
                <a:spcPct val="0"/>
              </a:spcBef>
              <a:buFontTx/>
              <a:buNone/>
            </a:pPr>
            <a:r>
              <a:rPr lang="en-US" altLang="ja-JP" sz="1200" b="1">
                <a:latin typeface="Courier" charset="0"/>
              </a:rPr>
              <a:t>[    -0.577     0.000     0.817 ]</a:t>
            </a:r>
          </a:p>
          <a:p>
            <a:pPr>
              <a:lnSpc>
                <a:spcPct val="90000"/>
              </a:lnSpc>
              <a:spcBef>
                <a:spcPct val="0"/>
              </a:spcBef>
              <a:buFontTx/>
              <a:buNone/>
            </a:pPr>
            <a:endParaRPr lang="en-US" altLang="ja-JP" sz="1200" b="1">
              <a:latin typeface="Courier" charset="0"/>
            </a:endParaRPr>
          </a:p>
          <a:p>
            <a:pPr>
              <a:lnSpc>
                <a:spcPct val="90000"/>
              </a:lnSpc>
              <a:spcBef>
                <a:spcPct val="0"/>
              </a:spcBef>
              <a:buFontTx/>
              <a:buNone/>
            </a:pPr>
            <a:r>
              <a:rPr lang="en-US" altLang="ja-JP" sz="1400" b="1">
                <a:latin typeface="Courier" charset="0"/>
              </a:rPr>
              <a:t>MISORInv: angle=   60. axis=  </a:t>
            </a:r>
            <a:r>
              <a:rPr lang="en-US" altLang="ja-JP" sz="1400" b="1">
                <a:solidFill>
                  <a:srgbClr val="CC0000"/>
                </a:solidFill>
                <a:latin typeface="Courier" charset="0"/>
              </a:rPr>
              <a:t>1 0 0</a:t>
            </a:r>
          </a:p>
        </p:txBody>
      </p:sp>
      <p:grpSp>
        <p:nvGrpSpPr>
          <p:cNvPr id="92169" name="Group 8"/>
          <p:cNvGrpSpPr>
            <a:grpSpLocks/>
          </p:cNvGrpSpPr>
          <p:nvPr/>
        </p:nvGrpSpPr>
        <p:grpSpPr bwMode="auto">
          <a:xfrm>
            <a:off x="914400" y="533400"/>
            <a:ext cx="2438400" cy="2439988"/>
            <a:chOff x="5867400" y="3886201"/>
            <a:chExt cx="2438400" cy="2439987"/>
          </a:xfrm>
        </p:grpSpPr>
        <p:cxnSp>
          <p:nvCxnSpPr>
            <p:cNvPr id="92170" name="Straight Arrow Connector 9"/>
            <p:cNvCxnSpPr>
              <a:cxnSpLocks noChangeShapeType="1"/>
            </p:cNvCxnSpPr>
            <p:nvPr/>
          </p:nvCxnSpPr>
          <p:spPr bwMode="auto">
            <a:xfrm>
              <a:off x="5867400" y="6324600"/>
              <a:ext cx="2438400" cy="1588"/>
            </a:xfrm>
            <a:prstGeom prst="straightConnector1">
              <a:avLst/>
            </a:prstGeom>
            <a:noFill/>
            <a:ln w="12700">
              <a:solidFill>
                <a:schemeClr val="tx1"/>
              </a:solidFill>
              <a:round/>
              <a:headEnd/>
              <a:tailEnd type="arrow" w="med" len="med"/>
            </a:ln>
          </p:spPr>
        </p:cxnSp>
        <p:cxnSp>
          <p:nvCxnSpPr>
            <p:cNvPr id="92171" name="Straight Arrow Connector 10"/>
            <p:cNvCxnSpPr>
              <a:cxnSpLocks noChangeShapeType="1"/>
            </p:cNvCxnSpPr>
            <p:nvPr/>
          </p:nvCxnSpPr>
          <p:spPr bwMode="auto">
            <a:xfrm rot="-5400000">
              <a:off x="4648994" y="5104607"/>
              <a:ext cx="2438400" cy="1588"/>
            </a:xfrm>
            <a:prstGeom prst="straightConnector1">
              <a:avLst/>
            </a:prstGeom>
            <a:noFill/>
            <a:ln w="12700">
              <a:solidFill>
                <a:schemeClr val="tx1"/>
              </a:solidFill>
              <a:round/>
              <a:headEnd/>
              <a:tailEnd type="arrow" w="med" len="med"/>
            </a:ln>
          </p:spPr>
        </p:cxn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6"/>
          <p:cNvSpPr>
            <a:spLocks noGrp="1"/>
          </p:cNvSpPr>
          <p:nvPr>
            <p:ph type="sldNum" sz="quarter" idx="12"/>
          </p:nvPr>
        </p:nvSpPr>
        <p:spPr>
          <a:noFill/>
        </p:spPr>
        <p:txBody>
          <a:bodyPr/>
          <a:lstStyle/>
          <a:p>
            <a:fld id="{0BFD81A2-5E6A-7A40-B0C3-21863FD656D4}" type="slidenum">
              <a:rPr lang="en-US" altLang="ja-JP" smtClean="0"/>
              <a:pPr/>
              <a:t>64</a:t>
            </a:fld>
            <a:endParaRPr lang="en-US" altLang="ja-JP" smtClean="0"/>
          </a:p>
        </p:txBody>
      </p:sp>
      <p:sp>
        <p:nvSpPr>
          <p:cNvPr id="93187" name="Rectangle 2"/>
          <p:cNvSpPr>
            <a:spLocks noGrp="1" noChangeArrowheads="1"/>
          </p:cNvSpPr>
          <p:nvPr>
            <p:ph type="title"/>
          </p:nvPr>
        </p:nvSpPr>
        <p:spPr/>
        <p:txBody>
          <a:bodyPr/>
          <a:lstStyle/>
          <a:p>
            <a:r>
              <a:rPr lang="en-US" altLang="ja-JP"/>
              <a:t>Active rotations</a:t>
            </a:r>
          </a:p>
        </p:txBody>
      </p:sp>
      <p:sp>
        <p:nvSpPr>
          <p:cNvPr id="93188" name="Rectangle 3"/>
          <p:cNvSpPr>
            <a:spLocks noGrp="1" noChangeArrowheads="1"/>
          </p:cNvSpPr>
          <p:nvPr>
            <p:ph type="body" sz="half" idx="1"/>
          </p:nvPr>
        </p:nvSpPr>
        <p:spPr/>
        <p:txBody>
          <a:bodyPr/>
          <a:lstStyle/>
          <a:p>
            <a:r>
              <a:rPr lang="en-US" altLang="ja-JP" sz="2400"/>
              <a:t>What is stranger, at first sight, is that, as you rotate the two orientations together in the sample frame, the misorientation axis moves with them, if expressed in the reference frame (active rotations).</a:t>
            </a:r>
          </a:p>
        </p:txBody>
      </p:sp>
      <p:sp>
        <p:nvSpPr>
          <p:cNvPr id="93189" name="Rectangle 4"/>
          <p:cNvSpPr>
            <a:spLocks noGrp="1" noChangeArrowheads="1"/>
          </p:cNvSpPr>
          <p:nvPr>
            <p:ph type="body" sz="half" idx="2"/>
          </p:nvPr>
        </p:nvSpPr>
        <p:spPr/>
        <p:txBody>
          <a:bodyPr/>
          <a:lstStyle/>
          <a:p>
            <a:r>
              <a:rPr lang="en-US" altLang="ja-JP"/>
              <a:t>On the other hand, if one uses passive rotations, so that the result is in crystal coordinates, then the misorientation axis remains </a:t>
            </a:r>
            <a:r>
              <a:rPr lang="en-US" altLang="ja-JP" i="1"/>
              <a:t>un</a:t>
            </a:r>
            <a:r>
              <a:rPr lang="en-US" altLang="ja-JP"/>
              <a:t>changed, as you rotate the pair of cr.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6"/>
          <p:cNvSpPr>
            <a:spLocks noGrp="1"/>
          </p:cNvSpPr>
          <p:nvPr>
            <p:ph type="sldNum" sz="quarter" idx="12"/>
          </p:nvPr>
        </p:nvSpPr>
        <p:spPr>
          <a:noFill/>
        </p:spPr>
        <p:txBody>
          <a:bodyPr/>
          <a:lstStyle/>
          <a:p>
            <a:fld id="{A5EEBF4A-F706-5C40-A561-FE2F35007E6F}" type="slidenum">
              <a:rPr lang="en-US" altLang="ja-JP" smtClean="0"/>
              <a:pPr/>
              <a:t>65</a:t>
            </a:fld>
            <a:endParaRPr lang="en-US" altLang="ja-JP" smtClean="0"/>
          </a:p>
        </p:txBody>
      </p:sp>
      <p:sp>
        <p:nvSpPr>
          <p:cNvPr id="94211" name="Rectangle 2"/>
          <p:cNvSpPr>
            <a:spLocks noGrp="1" noChangeArrowheads="1"/>
          </p:cNvSpPr>
          <p:nvPr>
            <p:ph type="title"/>
          </p:nvPr>
        </p:nvSpPr>
        <p:spPr>
          <a:xfrm>
            <a:off x="3733800" y="228600"/>
            <a:ext cx="4724400" cy="1143000"/>
          </a:xfrm>
        </p:spPr>
        <p:txBody>
          <a:bodyPr/>
          <a:lstStyle/>
          <a:p>
            <a:r>
              <a:rPr lang="en-US" altLang="ja-JP"/>
              <a:t>Active rotations example</a:t>
            </a:r>
          </a:p>
        </p:txBody>
      </p:sp>
      <p:sp>
        <p:nvSpPr>
          <p:cNvPr id="94212" name="Rectangle 3"/>
          <p:cNvSpPr>
            <a:spLocks noGrp="1" noChangeArrowheads="1"/>
          </p:cNvSpPr>
          <p:nvPr>
            <p:ph type="body" sz="half" idx="1"/>
          </p:nvPr>
        </p:nvSpPr>
        <p:spPr>
          <a:xfrm>
            <a:off x="609600" y="3048000"/>
            <a:ext cx="4114800" cy="3886200"/>
          </a:xfrm>
        </p:spPr>
        <p:txBody>
          <a:bodyPr/>
          <a:lstStyle/>
          <a:p>
            <a:pPr>
              <a:buFontTx/>
              <a:buNone/>
            </a:pPr>
            <a:r>
              <a:rPr lang="en-US" altLang="ja-JP" sz="1200" b="1">
                <a:solidFill>
                  <a:srgbClr val="CC0000"/>
                </a:solidFill>
                <a:latin typeface="Courier" charset="0"/>
              </a:rPr>
              <a:t>Add 10° to the first Euler angle so that both crystals move together:</a:t>
            </a:r>
            <a:endParaRPr lang="en-US" altLang="ja-JP" sz="1200" b="1">
              <a:latin typeface="Courier" charset="0"/>
            </a:endParaRPr>
          </a:p>
          <a:p>
            <a:pPr>
              <a:buFontTx/>
              <a:buNone/>
            </a:pPr>
            <a:r>
              <a:rPr lang="en-US" altLang="ja-JP" sz="1200" b="1">
                <a:latin typeface="Courier" charset="0"/>
              </a:rPr>
              <a:t> angles..    </a:t>
            </a:r>
            <a:r>
              <a:rPr lang="en-US" altLang="ja-JP" sz="1200" b="1">
                <a:solidFill>
                  <a:srgbClr val="CC0000"/>
                </a:solidFill>
                <a:latin typeface="Courier" charset="0"/>
              </a:rPr>
              <a:t>100.</a:t>
            </a:r>
            <a:r>
              <a:rPr lang="en-US" altLang="ja-JP" sz="1200" b="1">
                <a:latin typeface="Courier" charset="0"/>
              </a:rPr>
              <a:t>  35.2599983  45.</a:t>
            </a:r>
          </a:p>
          <a:p>
            <a:pPr>
              <a:spcBef>
                <a:spcPct val="0"/>
              </a:spcBef>
              <a:buFontTx/>
              <a:buNone/>
            </a:pPr>
            <a:r>
              <a:rPr lang="en-US" altLang="ja-JP" sz="1200" b="1">
                <a:latin typeface="Courier" charset="0"/>
              </a:rPr>
              <a:t> angles..    </a:t>
            </a:r>
            <a:r>
              <a:rPr lang="en-US" altLang="ja-JP" sz="1200" b="1">
                <a:solidFill>
                  <a:srgbClr val="CC0000"/>
                </a:solidFill>
                <a:latin typeface="Courier" charset="0"/>
              </a:rPr>
              <a:t>280.</a:t>
            </a:r>
            <a:r>
              <a:rPr lang="en-US" altLang="ja-JP" sz="1200" b="1">
                <a:latin typeface="Courier" charset="0"/>
              </a:rPr>
              <a:t>  35.2599983  45.</a:t>
            </a:r>
          </a:p>
          <a:p>
            <a:pPr>
              <a:spcBef>
                <a:spcPct val="0"/>
              </a:spcBef>
              <a:buFontTx/>
              <a:buNone/>
            </a:pPr>
            <a:endParaRPr lang="en-US" altLang="ja-JP" sz="1200" b="1">
              <a:latin typeface="Courier" charset="0"/>
            </a:endParaRPr>
          </a:p>
          <a:p>
            <a:pPr>
              <a:spcBef>
                <a:spcPct val="0"/>
              </a:spcBef>
              <a:buFontTx/>
              <a:buNone/>
            </a:pPr>
            <a:r>
              <a:rPr lang="en-US" altLang="ja-JP" sz="1200" b="1">
                <a:latin typeface="Courier" charset="0"/>
              </a:rPr>
              <a:t>  1st matrix:</a:t>
            </a:r>
          </a:p>
          <a:p>
            <a:pPr>
              <a:lnSpc>
                <a:spcPct val="80000"/>
              </a:lnSpc>
              <a:buFontTx/>
              <a:buNone/>
            </a:pPr>
            <a:r>
              <a:rPr lang="en-US" altLang="ja-JP" sz="1200" b="1">
                <a:latin typeface="Courier" charset="0"/>
              </a:rPr>
              <a:t>[    -0.691     0.596     0.408 ]</a:t>
            </a:r>
          </a:p>
          <a:p>
            <a:pPr>
              <a:lnSpc>
                <a:spcPct val="80000"/>
              </a:lnSpc>
              <a:buFontTx/>
              <a:buNone/>
            </a:pPr>
            <a:r>
              <a:rPr lang="en-US" altLang="ja-JP" sz="1200" b="1">
                <a:latin typeface="Courier" charset="0"/>
              </a:rPr>
              <a:t>[    -0.446    -0.797     0.408 ]</a:t>
            </a:r>
          </a:p>
          <a:p>
            <a:pPr>
              <a:lnSpc>
                <a:spcPct val="80000"/>
              </a:lnSpc>
              <a:buFontTx/>
              <a:buNone/>
            </a:pPr>
            <a:r>
              <a:rPr lang="en-US" altLang="ja-JP" sz="1200" b="1">
                <a:latin typeface="Courier" charset="0"/>
              </a:rPr>
              <a:t>[     0.569     0.100     0.817 ]</a:t>
            </a:r>
          </a:p>
          <a:p>
            <a:pPr>
              <a:buFontTx/>
              <a:buNone/>
            </a:pPr>
            <a:endParaRPr lang="en-US" altLang="ja-JP" sz="1200" b="1">
              <a:latin typeface="Courier" charset="0"/>
            </a:endParaRPr>
          </a:p>
          <a:p>
            <a:pPr>
              <a:buFontTx/>
              <a:buNone/>
            </a:pPr>
            <a:r>
              <a:rPr lang="en-US" altLang="ja-JP" sz="1200" b="1">
                <a:latin typeface="Courier" charset="0"/>
              </a:rPr>
              <a:t> 2nd matrix:</a:t>
            </a:r>
          </a:p>
          <a:p>
            <a:pPr>
              <a:lnSpc>
                <a:spcPct val="80000"/>
              </a:lnSpc>
              <a:buFontTx/>
              <a:buNone/>
            </a:pPr>
            <a:r>
              <a:rPr lang="en-US" altLang="ja-JP" sz="1200" b="1">
                <a:latin typeface="Courier" charset="0"/>
              </a:rPr>
              <a:t>[     0.691    -0.596     0.408 ]</a:t>
            </a:r>
          </a:p>
          <a:p>
            <a:pPr>
              <a:lnSpc>
                <a:spcPct val="80000"/>
              </a:lnSpc>
              <a:buFontTx/>
              <a:buNone/>
            </a:pPr>
            <a:r>
              <a:rPr lang="en-US" altLang="ja-JP" sz="1200" b="1">
                <a:latin typeface="Courier" charset="0"/>
              </a:rPr>
              <a:t>[     0.446     0.797     0.408 ]</a:t>
            </a:r>
          </a:p>
          <a:p>
            <a:pPr>
              <a:lnSpc>
                <a:spcPct val="80000"/>
              </a:lnSpc>
              <a:buFontTx/>
              <a:buNone/>
            </a:pPr>
            <a:r>
              <a:rPr lang="en-US" altLang="ja-JP" sz="1200" b="1">
                <a:latin typeface="Courier" charset="0"/>
              </a:rPr>
              <a:t>[    -0.569    -0.100     0.817 ]</a:t>
            </a:r>
          </a:p>
          <a:p>
            <a:pPr>
              <a:buFontTx/>
              <a:buNone/>
            </a:pPr>
            <a:endParaRPr lang="en-US" altLang="ja-JP" sz="1200" b="1">
              <a:latin typeface="Courier" charset="0"/>
            </a:endParaRPr>
          </a:p>
          <a:p>
            <a:pPr>
              <a:buFontTx/>
              <a:buNone/>
            </a:pPr>
            <a:r>
              <a:rPr lang="en-US" altLang="ja-JP" sz="1200" b="1">
                <a:latin typeface="Courier" charset="0"/>
              </a:rPr>
              <a:t>MISORInv: angle=   60. axis=  6 1 0</a:t>
            </a:r>
          </a:p>
          <a:p>
            <a:pPr>
              <a:spcBef>
                <a:spcPct val="0"/>
              </a:spcBef>
              <a:buFontTx/>
              <a:buNone/>
            </a:pPr>
            <a:endParaRPr lang="en-US" altLang="ja-JP" sz="1200" b="1">
              <a:solidFill>
                <a:srgbClr val="CC0000"/>
              </a:solidFill>
              <a:latin typeface="Courier" charset="0"/>
            </a:endParaRPr>
          </a:p>
          <a:p>
            <a:pPr>
              <a:spcBef>
                <a:spcPct val="0"/>
              </a:spcBef>
              <a:buFontTx/>
              <a:buNone/>
            </a:pPr>
            <a:r>
              <a:rPr lang="en-US" altLang="ja-JP" sz="1200" b="1">
                <a:solidFill>
                  <a:srgbClr val="CC0000"/>
                </a:solidFill>
                <a:latin typeface="Courier" charset="0"/>
              </a:rPr>
              <a:t>Note the change in the misorientation axis from 100 to 610!</a:t>
            </a:r>
          </a:p>
        </p:txBody>
      </p:sp>
      <p:sp>
        <p:nvSpPr>
          <p:cNvPr id="94213" name="Rectangle 4"/>
          <p:cNvSpPr>
            <a:spLocks noGrp="1" noChangeArrowheads="1"/>
          </p:cNvSpPr>
          <p:nvPr>
            <p:ph type="body" sz="half" idx="2"/>
          </p:nvPr>
        </p:nvSpPr>
        <p:spPr>
          <a:xfrm>
            <a:off x="4953000" y="2286000"/>
            <a:ext cx="3886200" cy="4343400"/>
          </a:xfrm>
        </p:spPr>
        <p:txBody>
          <a:bodyPr/>
          <a:lstStyle/>
          <a:p>
            <a:pPr>
              <a:lnSpc>
                <a:spcPct val="90000"/>
              </a:lnSpc>
              <a:buFontTx/>
              <a:buNone/>
            </a:pPr>
            <a:r>
              <a:rPr lang="en-US" altLang="ja-JP" sz="1000">
                <a:latin typeface="Courier" charset="0"/>
              </a:rPr>
              <a:t> Symmetry operator number  1</a:t>
            </a:r>
          </a:p>
          <a:p>
            <a:pPr>
              <a:lnSpc>
                <a:spcPct val="90000"/>
              </a:lnSpc>
              <a:buFontTx/>
              <a:buNone/>
            </a:pPr>
            <a:r>
              <a:rPr lang="en-US" altLang="ja-JP" sz="1000">
                <a:latin typeface="Courier" charset="0"/>
              </a:rPr>
              <a:t> Product matrix for gB X gA^-1:</a:t>
            </a:r>
          </a:p>
          <a:p>
            <a:pPr>
              <a:lnSpc>
                <a:spcPct val="90000"/>
              </a:lnSpc>
              <a:buFontTx/>
              <a:buNone/>
            </a:pPr>
            <a:r>
              <a:rPr lang="en-US" altLang="ja-JP" sz="1000">
                <a:latin typeface="Courier" charset="0"/>
              </a:rPr>
              <a:t>[    -1.000     0.000     0.000 ]</a:t>
            </a:r>
          </a:p>
          <a:p>
            <a:pPr>
              <a:lnSpc>
                <a:spcPct val="90000"/>
              </a:lnSpc>
              <a:buFontTx/>
              <a:buNone/>
            </a:pPr>
            <a:r>
              <a:rPr lang="en-US" altLang="ja-JP" sz="1000">
                <a:latin typeface="Courier" charset="0"/>
              </a:rPr>
              <a:t>[     0.000    -1.000     0.000 ]</a:t>
            </a:r>
          </a:p>
          <a:p>
            <a:pPr>
              <a:lnSpc>
                <a:spcPct val="90000"/>
              </a:lnSpc>
              <a:buFontTx/>
              <a:buNone/>
            </a:pPr>
            <a:r>
              <a:rPr lang="en-US" altLang="ja-JP" sz="1000">
                <a:latin typeface="Courier" charset="0"/>
              </a:rPr>
              <a:t>[     0.000     0.000     1.000 ]</a:t>
            </a:r>
          </a:p>
          <a:p>
            <a:pPr>
              <a:lnSpc>
                <a:spcPct val="90000"/>
              </a:lnSpc>
              <a:buFontTx/>
              <a:buNone/>
            </a:pPr>
            <a:r>
              <a:rPr lang="en-US" altLang="ja-JP" sz="1000">
                <a:latin typeface="Courier" charset="0"/>
              </a:rPr>
              <a:t> Trace =  -1.</a:t>
            </a:r>
          </a:p>
          <a:p>
            <a:pPr>
              <a:lnSpc>
                <a:spcPct val="90000"/>
              </a:lnSpc>
              <a:buFontTx/>
              <a:buNone/>
            </a:pPr>
            <a:r>
              <a:rPr lang="en-US" altLang="ja-JP" sz="1000">
                <a:latin typeface="Courier" charset="0"/>
              </a:rPr>
              <a:t>  angle =   180.</a:t>
            </a:r>
          </a:p>
          <a:p>
            <a:pPr>
              <a:lnSpc>
                <a:spcPct val="90000"/>
              </a:lnSpc>
              <a:buFontTx/>
              <a:buNone/>
            </a:pPr>
            <a:endParaRPr lang="en-US" altLang="ja-JP" sz="1000">
              <a:latin typeface="Courier" charset="0"/>
            </a:endParaRPr>
          </a:p>
          <a:p>
            <a:pPr>
              <a:lnSpc>
                <a:spcPct val="90000"/>
              </a:lnSpc>
              <a:buFontTx/>
              <a:buNone/>
            </a:pPr>
            <a:r>
              <a:rPr lang="en-US" altLang="ja-JP" sz="1000">
                <a:latin typeface="Courier" charset="0"/>
              </a:rPr>
              <a:t>  Symmetry operator number  2</a:t>
            </a:r>
          </a:p>
          <a:p>
            <a:pPr>
              <a:lnSpc>
                <a:spcPct val="90000"/>
              </a:lnSpc>
              <a:buFontTx/>
              <a:buNone/>
            </a:pPr>
            <a:r>
              <a:rPr lang="en-US" altLang="ja-JP" sz="1000">
                <a:latin typeface="Courier" charset="0"/>
              </a:rPr>
              <a:t> Product matrix for gB X gA^-1:</a:t>
            </a:r>
          </a:p>
          <a:p>
            <a:pPr>
              <a:lnSpc>
                <a:spcPct val="90000"/>
              </a:lnSpc>
              <a:buFontTx/>
              <a:buNone/>
            </a:pPr>
            <a:r>
              <a:rPr lang="en-US" altLang="ja-JP" sz="1000">
                <a:latin typeface="Courier" charset="0"/>
              </a:rPr>
              <a:t>[    -0.478     0.004     0.878 ]</a:t>
            </a:r>
          </a:p>
          <a:p>
            <a:pPr>
              <a:lnSpc>
                <a:spcPct val="90000"/>
              </a:lnSpc>
              <a:buFontTx/>
              <a:buNone/>
            </a:pPr>
            <a:r>
              <a:rPr lang="en-US" altLang="ja-JP" sz="1000">
                <a:latin typeface="Courier" charset="0"/>
              </a:rPr>
              <a:t>[     0.820    -0.355     0.448 ]</a:t>
            </a:r>
          </a:p>
          <a:p>
            <a:pPr>
              <a:lnSpc>
                <a:spcPct val="90000"/>
              </a:lnSpc>
              <a:buFontTx/>
              <a:buNone/>
            </a:pPr>
            <a:r>
              <a:rPr lang="en-US" altLang="ja-JP" sz="1000">
                <a:latin typeface="Courier" charset="0"/>
              </a:rPr>
              <a:t>[     0.314     0.935     0.167 ]</a:t>
            </a:r>
          </a:p>
          <a:p>
            <a:pPr>
              <a:lnSpc>
                <a:spcPct val="90000"/>
              </a:lnSpc>
              <a:buFontTx/>
              <a:buNone/>
            </a:pPr>
            <a:r>
              <a:rPr lang="en-US" altLang="ja-JP" sz="1000">
                <a:latin typeface="Courier" charset="0"/>
              </a:rPr>
              <a:t> Trace =  -0.666738808</a:t>
            </a:r>
          </a:p>
          <a:p>
            <a:pPr>
              <a:lnSpc>
                <a:spcPct val="90000"/>
              </a:lnSpc>
              <a:buFontTx/>
              <a:buNone/>
            </a:pPr>
            <a:r>
              <a:rPr lang="en-US" altLang="ja-JP" sz="1000">
                <a:latin typeface="Courier" charset="0"/>
              </a:rPr>
              <a:t>  angle =   146.446426</a:t>
            </a:r>
          </a:p>
          <a:p>
            <a:pPr>
              <a:lnSpc>
                <a:spcPct val="90000"/>
              </a:lnSpc>
              <a:buFontTx/>
              <a:buNone/>
            </a:pPr>
            <a:endParaRPr lang="en-US" altLang="ja-JP" sz="1000">
              <a:latin typeface="Courier" charset="0"/>
            </a:endParaRPr>
          </a:p>
          <a:p>
            <a:pPr>
              <a:lnSpc>
                <a:spcPct val="90000"/>
              </a:lnSpc>
              <a:buFontTx/>
              <a:buNone/>
            </a:pPr>
            <a:r>
              <a:rPr lang="en-US" altLang="ja-JP" sz="1000">
                <a:latin typeface="Courier" charset="0"/>
              </a:rPr>
              <a:t>  Symmetry operator number  3</a:t>
            </a:r>
          </a:p>
          <a:p>
            <a:pPr>
              <a:lnSpc>
                <a:spcPct val="90000"/>
              </a:lnSpc>
              <a:buFontTx/>
              <a:buNone/>
            </a:pPr>
            <a:r>
              <a:rPr lang="en-US" altLang="ja-JP" sz="1000">
                <a:latin typeface="Courier" charset="0"/>
              </a:rPr>
              <a:t> Product matrix for gB X gA^-1:</a:t>
            </a:r>
          </a:p>
          <a:p>
            <a:pPr>
              <a:lnSpc>
                <a:spcPct val="90000"/>
              </a:lnSpc>
              <a:buFontTx/>
              <a:buNone/>
            </a:pPr>
            <a:r>
              <a:rPr lang="en-US" altLang="ja-JP" sz="1000">
                <a:latin typeface="Courier" charset="0"/>
              </a:rPr>
              <a:t>[     0.044     0.824     0.564 ]</a:t>
            </a:r>
          </a:p>
          <a:p>
            <a:pPr>
              <a:lnSpc>
                <a:spcPct val="90000"/>
              </a:lnSpc>
              <a:buFontTx/>
              <a:buNone/>
            </a:pPr>
            <a:r>
              <a:rPr lang="en-US" altLang="ja-JP" sz="1000">
                <a:latin typeface="Courier" charset="0"/>
              </a:rPr>
              <a:t>[     0.824     0.289    -0.487 ]</a:t>
            </a:r>
          </a:p>
          <a:p>
            <a:pPr>
              <a:lnSpc>
                <a:spcPct val="90000"/>
              </a:lnSpc>
              <a:buFontTx/>
              <a:buNone/>
            </a:pPr>
            <a:r>
              <a:rPr lang="en-US" altLang="ja-JP" sz="1000">
                <a:latin typeface="Courier" charset="0"/>
              </a:rPr>
              <a:t>[    -0.564     0.487    -0.667 ]</a:t>
            </a:r>
          </a:p>
          <a:p>
            <a:pPr>
              <a:lnSpc>
                <a:spcPct val="90000"/>
              </a:lnSpc>
              <a:buFontTx/>
              <a:buNone/>
            </a:pPr>
            <a:r>
              <a:rPr lang="en-US" altLang="ja-JP" sz="1000">
                <a:latin typeface="Courier" charset="0"/>
              </a:rPr>
              <a:t> Trace =  -0.333477765</a:t>
            </a:r>
          </a:p>
          <a:p>
            <a:pPr>
              <a:lnSpc>
                <a:spcPct val="90000"/>
              </a:lnSpc>
              <a:buFontTx/>
              <a:buNone/>
            </a:pPr>
            <a:r>
              <a:rPr lang="en-US" altLang="ja-JP" sz="1000">
                <a:latin typeface="Courier" charset="0"/>
              </a:rPr>
              <a:t>  angle =   131.815857</a:t>
            </a:r>
          </a:p>
          <a:p>
            <a:pPr>
              <a:lnSpc>
                <a:spcPct val="90000"/>
              </a:lnSpc>
              <a:buFontTx/>
              <a:buNone/>
            </a:pPr>
            <a:r>
              <a:rPr lang="en-US" altLang="ja-JP" sz="1000">
                <a:latin typeface="Courier" charset="0"/>
              </a:rPr>
              <a:t>…………..</a:t>
            </a:r>
          </a:p>
        </p:txBody>
      </p:sp>
      <p:pic>
        <p:nvPicPr>
          <p:cNvPr id="94214" name="Picture 4"/>
          <p:cNvPicPr>
            <a:picLocks noChangeAspect="1" noChangeArrowheads="1"/>
          </p:cNvPicPr>
          <p:nvPr/>
        </p:nvPicPr>
        <p:blipFill>
          <a:blip r:embed="rId2"/>
          <a:srcRect t="83519" r="58311"/>
          <a:stretch>
            <a:fillRect/>
          </a:stretch>
        </p:blipFill>
        <p:spPr bwMode="auto">
          <a:xfrm rot="-600000">
            <a:off x="1187450" y="1563688"/>
            <a:ext cx="2362200" cy="1455737"/>
          </a:xfrm>
          <a:prstGeom prst="rect">
            <a:avLst/>
          </a:prstGeom>
          <a:noFill/>
          <a:ln w="9525">
            <a:noFill/>
            <a:miter lim="800000"/>
            <a:headEnd/>
            <a:tailEnd/>
          </a:ln>
        </p:spPr>
      </p:pic>
      <p:pic>
        <p:nvPicPr>
          <p:cNvPr id="94215" name="Picture 5"/>
          <p:cNvPicPr>
            <a:picLocks noChangeAspect="1" noChangeArrowheads="1"/>
          </p:cNvPicPr>
          <p:nvPr/>
        </p:nvPicPr>
        <p:blipFill>
          <a:blip r:embed="rId2"/>
          <a:srcRect t="83519" r="58311"/>
          <a:stretch>
            <a:fillRect/>
          </a:stretch>
        </p:blipFill>
        <p:spPr bwMode="auto">
          <a:xfrm rot="21000000" flipV="1">
            <a:off x="990600" y="123825"/>
            <a:ext cx="2438400" cy="1501775"/>
          </a:xfrm>
          <a:prstGeom prst="rect">
            <a:avLst/>
          </a:prstGeom>
          <a:noFill/>
          <a:ln w="9525">
            <a:noFill/>
            <a:miter lim="800000"/>
            <a:headEnd/>
            <a:tailEnd/>
          </a:ln>
        </p:spPr>
      </p:pic>
      <p:grpSp>
        <p:nvGrpSpPr>
          <p:cNvPr id="94216" name="Group 7"/>
          <p:cNvGrpSpPr>
            <a:grpSpLocks/>
          </p:cNvGrpSpPr>
          <p:nvPr/>
        </p:nvGrpSpPr>
        <p:grpSpPr bwMode="auto">
          <a:xfrm>
            <a:off x="914400" y="454025"/>
            <a:ext cx="2438400" cy="2439988"/>
            <a:chOff x="5867400" y="3886201"/>
            <a:chExt cx="2438400" cy="2439987"/>
          </a:xfrm>
        </p:grpSpPr>
        <p:cxnSp>
          <p:nvCxnSpPr>
            <p:cNvPr id="94217" name="Straight Arrow Connector 8"/>
            <p:cNvCxnSpPr>
              <a:cxnSpLocks noChangeShapeType="1"/>
            </p:cNvCxnSpPr>
            <p:nvPr/>
          </p:nvCxnSpPr>
          <p:spPr bwMode="auto">
            <a:xfrm>
              <a:off x="5867400" y="6324600"/>
              <a:ext cx="2438400" cy="1588"/>
            </a:xfrm>
            <a:prstGeom prst="straightConnector1">
              <a:avLst/>
            </a:prstGeom>
            <a:noFill/>
            <a:ln w="12700">
              <a:solidFill>
                <a:schemeClr val="tx1"/>
              </a:solidFill>
              <a:round/>
              <a:headEnd/>
              <a:tailEnd type="arrow" w="med" len="med"/>
            </a:ln>
          </p:spPr>
        </p:cxnSp>
        <p:cxnSp>
          <p:nvCxnSpPr>
            <p:cNvPr id="94218" name="Straight Arrow Connector 9"/>
            <p:cNvCxnSpPr>
              <a:cxnSpLocks noChangeShapeType="1"/>
            </p:cNvCxnSpPr>
            <p:nvPr/>
          </p:nvCxnSpPr>
          <p:spPr bwMode="auto">
            <a:xfrm rot="-5400000">
              <a:off x="4648994" y="5104607"/>
              <a:ext cx="2438400" cy="1588"/>
            </a:xfrm>
            <a:prstGeom prst="straightConnector1">
              <a:avLst/>
            </a:prstGeom>
            <a:noFill/>
            <a:ln w="12700">
              <a:solidFill>
                <a:schemeClr val="tx1"/>
              </a:solidFill>
              <a:round/>
              <a:headEnd/>
              <a:tailEnd type="arrow"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xfrm>
            <a:off x="152400" y="152400"/>
            <a:ext cx="533400" cy="457200"/>
          </a:xfrm>
          <a:noFill/>
        </p:spPr>
        <p:txBody>
          <a:bodyPr/>
          <a:lstStyle/>
          <a:p>
            <a:pPr algn="l"/>
            <a:fld id="{4B6FD51C-23EF-E247-B071-0FD08DD165D1}" type="slidenum">
              <a:rPr lang="en-US" altLang="ja-JP" smtClean="0"/>
              <a:pPr algn="l"/>
              <a:t>7</a:t>
            </a:fld>
            <a:endParaRPr lang="en-US" altLang="ja-JP" smtClean="0"/>
          </a:p>
        </p:txBody>
      </p:sp>
      <p:sp>
        <p:nvSpPr>
          <p:cNvPr id="19460" name="Rectangle 2"/>
          <p:cNvSpPr>
            <a:spLocks noGrp="1" noChangeArrowheads="1"/>
          </p:cNvSpPr>
          <p:nvPr>
            <p:ph type="title"/>
          </p:nvPr>
        </p:nvSpPr>
        <p:spPr>
          <a:xfrm>
            <a:off x="685800" y="0"/>
            <a:ext cx="7772400" cy="1143000"/>
          </a:xfrm>
        </p:spPr>
        <p:txBody>
          <a:bodyPr/>
          <a:lstStyle/>
          <a:p>
            <a:r>
              <a:rPr lang="en-US" altLang="ja-JP"/>
              <a:t>Intensity from V</a:t>
            </a:r>
            <a:r>
              <a:rPr lang="en-US" altLang="ja-JP" baseline="-25000"/>
              <a:t>f </a:t>
            </a:r>
            <a:r>
              <a:rPr lang="en-US" altLang="ja-JP"/>
              <a:t>, contd.</a:t>
            </a:r>
          </a:p>
        </p:txBody>
      </p:sp>
      <p:sp>
        <p:nvSpPr>
          <p:cNvPr id="19461" name="Rectangle 3"/>
          <p:cNvSpPr>
            <a:spLocks noGrp="1" noChangeArrowheads="1"/>
          </p:cNvSpPr>
          <p:nvPr>
            <p:ph type="body" idx="1"/>
          </p:nvPr>
        </p:nvSpPr>
        <p:spPr>
          <a:xfrm>
            <a:off x="16934" y="914400"/>
            <a:ext cx="8991600" cy="2971800"/>
          </a:xfrm>
        </p:spPr>
        <p:txBody>
          <a:bodyPr/>
          <a:lstStyle/>
          <a:p>
            <a:pPr>
              <a:lnSpc>
                <a:spcPct val="90000"/>
              </a:lnSpc>
            </a:pPr>
            <a:r>
              <a:rPr lang="en-US" altLang="ja-JP" sz="2400" dirty="0" smtClean="0"/>
              <a:t>For each cell, we assign an intensity equal to the volume fraction in that cell, </a:t>
            </a:r>
            <a:r>
              <a:rPr lang="en-US" altLang="ja-JP" sz="2400" dirty="0" smtClean="0">
                <a:latin typeface="Cambria Math"/>
                <a:cs typeface="Cambria Math"/>
              </a:rPr>
              <a:t>∆</a:t>
            </a:r>
            <a:r>
              <a:rPr lang="en-US" altLang="ja-JP" sz="2400" i="1" dirty="0" smtClean="0">
                <a:latin typeface="Cambria Math"/>
                <a:cs typeface="Cambria Math"/>
              </a:rPr>
              <a:t>V</a:t>
            </a:r>
            <a:r>
              <a:rPr lang="en-US" altLang="ja-JP" sz="2400" dirty="0" smtClean="0"/>
              <a:t>, divided by the volume of orientation space associated with that cell, </a:t>
            </a:r>
            <a:r>
              <a:rPr lang="en-US" altLang="ja-JP" sz="2400" dirty="0" smtClean="0">
                <a:latin typeface="Cambria Math"/>
                <a:cs typeface="Cambria Math"/>
              </a:rPr>
              <a:t>∆</a:t>
            </a:r>
            <a:r>
              <a:rPr lang="en-US" altLang="ja-JP" sz="2400" i="1" dirty="0" smtClean="0">
                <a:latin typeface="Symbol" charset="2"/>
                <a:cs typeface="Symbol" charset="2"/>
              </a:rPr>
              <a:t>W</a:t>
            </a:r>
            <a:r>
              <a:rPr lang="en-US" altLang="ja-JP" sz="2400" dirty="0" smtClean="0"/>
              <a:t> and multiplied </a:t>
            </a:r>
            <a:r>
              <a:rPr lang="en-US" altLang="ja-JP" sz="2400" dirty="0"/>
              <a:t>by the </a:t>
            </a:r>
            <a:r>
              <a:rPr lang="en-US" altLang="ja-JP" sz="2400" dirty="0" smtClean="0"/>
              <a:t>total volume </a:t>
            </a:r>
            <a:r>
              <a:rPr lang="en-US" altLang="ja-JP" sz="2400" dirty="0"/>
              <a:t>of orientation space .</a:t>
            </a:r>
            <a:endParaRPr lang="en-US" altLang="ja-JP" sz="2400" dirty="0" smtClean="0"/>
          </a:p>
          <a:p>
            <a:pPr>
              <a:lnSpc>
                <a:spcPct val="90000"/>
              </a:lnSpc>
            </a:pPr>
            <a:r>
              <a:rPr lang="en-US" altLang="ja-JP" sz="2400" dirty="0" smtClean="0"/>
              <a:t>If we have points with equal area or volume (e.g. EBSD data) the volume fraction, </a:t>
            </a:r>
            <a:r>
              <a:rPr lang="en-US" altLang="ja-JP" sz="2400" dirty="0">
                <a:latin typeface="Cambria Math"/>
                <a:cs typeface="Cambria Math"/>
              </a:rPr>
              <a:t>∆</a:t>
            </a:r>
            <a:r>
              <a:rPr lang="en-US" altLang="ja-JP" sz="2400" i="1" dirty="0" smtClean="0">
                <a:latin typeface="Cambria Math"/>
                <a:cs typeface="Cambria Math"/>
              </a:rPr>
              <a:t>V</a:t>
            </a:r>
            <a:r>
              <a:rPr lang="en-US" altLang="ja-JP" sz="2400" baseline="-25000" dirty="0" smtClean="0">
                <a:latin typeface="Cambria Math"/>
                <a:cs typeface="Cambria Math"/>
              </a:rPr>
              <a:t>i</a:t>
            </a:r>
            <a:r>
              <a:rPr lang="en-US" altLang="ja-JP" sz="2400" dirty="0" smtClean="0">
                <a:latin typeface="Cambria Math"/>
                <a:cs typeface="Cambria Math"/>
              </a:rPr>
              <a:t>,</a:t>
            </a:r>
            <a:r>
              <a:rPr lang="en-US" altLang="ja-JP" sz="2400" dirty="0" smtClean="0"/>
              <a:t> is simply the number of points in the </a:t>
            </a:r>
            <a:r>
              <a:rPr lang="en-US" altLang="ja-JP" sz="2400" i="1" dirty="0" err="1" smtClean="0">
                <a:latin typeface="Cambria Math"/>
                <a:cs typeface="Cambria Math"/>
              </a:rPr>
              <a:t>i</a:t>
            </a:r>
            <a:r>
              <a:rPr lang="en-US" altLang="ja-JP" sz="2400" i="1" baseline="30000" dirty="0" err="1" smtClean="0"/>
              <a:t>th</a:t>
            </a:r>
            <a:r>
              <a:rPr lang="en-US" altLang="ja-JP" sz="2400" dirty="0" smtClean="0"/>
              <a:t> cell, </a:t>
            </a:r>
            <a:r>
              <a:rPr lang="en-US" altLang="ja-JP" sz="2400" i="1" dirty="0" err="1" smtClean="0">
                <a:latin typeface="Cambria Math"/>
                <a:cs typeface="Cambria Math"/>
              </a:rPr>
              <a:t>n</a:t>
            </a:r>
            <a:r>
              <a:rPr lang="en-US" altLang="ja-JP" sz="2400" baseline="-25000" dirty="0" err="1" smtClean="0">
                <a:latin typeface="Cambria Math"/>
                <a:cs typeface="Cambria Math"/>
              </a:rPr>
              <a:t>i</a:t>
            </a:r>
            <a:r>
              <a:rPr lang="en-US" altLang="ja-JP" sz="2400" dirty="0" smtClean="0">
                <a:latin typeface="Cambria Math"/>
                <a:cs typeface="Cambria Math"/>
              </a:rPr>
              <a:t>,</a:t>
            </a:r>
            <a:r>
              <a:rPr lang="en-US" altLang="ja-JP" sz="2400" dirty="0" smtClean="0"/>
              <a:t> divided by the total number of points, </a:t>
            </a:r>
            <a:r>
              <a:rPr lang="en-US" altLang="ja-JP" sz="2400" i="1" dirty="0" smtClean="0">
                <a:latin typeface="Cambria Math"/>
                <a:cs typeface="Cambria Math"/>
              </a:rPr>
              <a:t>N</a:t>
            </a:r>
            <a:r>
              <a:rPr lang="en-US" altLang="ja-JP" sz="2400" dirty="0" smtClean="0"/>
              <a:t>: </a:t>
            </a:r>
            <a:r>
              <a:rPr lang="en-US" altLang="ja-JP" sz="2400" dirty="0">
                <a:latin typeface="Cambria Math"/>
                <a:cs typeface="Cambria Math"/>
              </a:rPr>
              <a:t>∆</a:t>
            </a:r>
            <a:r>
              <a:rPr lang="en-US" altLang="ja-JP" sz="2400" i="1" dirty="0" smtClean="0">
                <a:latin typeface="Cambria Math"/>
                <a:cs typeface="Cambria Math"/>
              </a:rPr>
              <a:t>V</a:t>
            </a:r>
            <a:r>
              <a:rPr lang="en-US" altLang="ja-JP" sz="2400" baseline="-25000" dirty="0" smtClean="0">
                <a:latin typeface="Cambria Math"/>
                <a:cs typeface="Cambria Math"/>
              </a:rPr>
              <a:t>i</a:t>
            </a:r>
            <a:r>
              <a:rPr lang="en-US" altLang="ja-JP" sz="2400" dirty="0" smtClean="0">
                <a:latin typeface="Cambria Math"/>
                <a:cs typeface="Cambria Math"/>
              </a:rPr>
              <a:t>=</a:t>
            </a:r>
            <a:r>
              <a:rPr lang="en-US" altLang="ja-JP" sz="2400" i="1" dirty="0" err="1" smtClean="0">
                <a:latin typeface="Cambria Math"/>
                <a:cs typeface="Cambria Math"/>
              </a:rPr>
              <a:t>n</a:t>
            </a:r>
            <a:r>
              <a:rPr lang="en-US" altLang="ja-JP" sz="2400" baseline="-25000" dirty="0" err="1" smtClean="0">
                <a:latin typeface="Cambria Math"/>
                <a:cs typeface="Cambria Math"/>
              </a:rPr>
              <a:t>i</a:t>
            </a:r>
            <a:r>
              <a:rPr lang="en-US" altLang="ja-JP" sz="2400" dirty="0" smtClean="0">
                <a:latin typeface="Cambria Math"/>
                <a:cs typeface="Cambria Math"/>
              </a:rPr>
              <a:t>/</a:t>
            </a:r>
            <a:r>
              <a:rPr lang="en-US" altLang="ja-JP" sz="2400" i="1" dirty="0" smtClean="0">
                <a:latin typeface="Cambria Math"/>
                <a:cs typeface="Cambria Math"/>
              </a:rPr>
              <a:t>N.</a:t>
            </a:r>
            <a:endParaRPr lang="en-US" altLang="ja-JP" sz="2400" dirty="0" smtClean="0"/>
          </a:p>
          <a:p>
            <a:pPr>
              <a:lnSpc>
                <a:spcPct val="90000"/>
              </a:lnSpc>
            </a:pPr>
            <a:r>
              <a:rPr lang="en-US" altLang="ja-JP" sz="2400" dirty="0" smtClean="0"/>
              <a:t>For </a:t>
            </a:r>
            <a:r>
              <a:rPr lang="en-US" altLang="ja-JP" sz="2400" dirty="0" smtClean="0">
                <a:latin typeface="Cambria Math"/>
                <a:cs typeface="Cambria Math"/>
              </a:rPr>
              <a:t>5x5x5</a:t>
            </a:r>
            <a:r>
              <a:rPr lang="en-US" altLang="ja-JP" sz="2400" dirty="0">
                <a:latin typeface="Cambria Math"/>
                <a:cs typeface="Cambria Math"/>
              </a:rPr>
              <a:t>° </a:t>
            </a:r>
            <a:r>
              <a:rPr lang="en-US" altLang="ja-JP" sz="2400" dirty="0"/>
              <a:t>discretization in a </a:t>
            </a:r>
            <a:r>
              <a:rPr lang="en-US" altLang="ja-JP" sz="2400" dirty="0">
                <a:latin typeface="Cambria Math"/>
                <a:cs typeface="Cambria Math"/>
              </a:rPr>
              <a:t>90x90x90°</a:t>
            </a:r>
            <a:r>
              <a:rPr lang="en-US" altLang="ja-JP" sz="2400" dirty="0"/>
              <a:t> space, we particularize to:</a:t>
            </a:r>
          </a:p>
        </p:txBody>
      </p:sp>
      <p:graphicFrame>
        <p:nvGraphicFramePr>
          <p:cNvPr id="19458" name="Object 2"/>
          <p:cNvGraphicFramePr>
            <a:graphicFrameLocks noChangeAspect="1"/>
          </p:cNvGraphicFramePr>
          <p:nvPr>
            <p:extLst>
              <p:ext uri="{D42A27DB-BD31-4B8C-83A1-F6EECF244321}">
                <p14:modId xmlns:p14="http://schemas.microsoft.com/office/powerpoint/2010/main" val="1085373846"/>
              </p:ext>
            </p:extLst>
          </p:nvPr>
        </p:nvGraphicFramePr>
        <p:xfrm>
          <a:off x="1906588" y="3887788"/>
          <a:ext cx="5649912" cy="2665412"/>
        </p:xfrm>
        <a:graphic>
          <a:graphicData uri="http://schemas.openxmlformats.org/presentationml/2006/ole">
            <mc:AlternateContent xmlns:mc="http://schemas.openxmlformats.org/markup-compatibility/2006">
              <mc:Choice xmlns:v="urn:schemas-microsoft-com:vml" Requires="v">
                <p:oleObj spid="_x0000_s19474" name="Equation" r:id="rId3" imgW="2717800" imgH="1282700" progId="Equation.3">
                  <p:embed/>
                </p:oleObj>
              </mc:Choice>
              <mc:Fallback>
                <p:oleObj name="Equation" r:id="rId3" imgW="2717800" imgH="1282700" progId="Equation.3">
                  <p:embed/>
                  <p:pic>
                    <p:nvPicPr>
                      <p:cNvPr id="0" name="Picture 2"/>
                      <p:cNvPicPr>
                        <a:picLocks noChangeAspect="1" noChangeArrowheads="1"/>
                      </p:cNvPicPr>
                      <p:nvPr/>
                    </p:nvPicPr>
                    <p:blipFill>
                      <a:blip r:embed="rId4"/>
                      <a:srcRect/>
                      <a:stretch>
                        <a:fillRect/>
                      </a:stretch>
                    </p:blipFill>
                    <p:spPr bwMode="auto">
                      <a:xfrm>
                        <a:off x="1906588" y="3887788"/>
                        <a:ext cx="5649912" cy="2665412"/>
                      </a:xfrm>
                      <a:prstGeom prst="rect">
                        <a:avLst/>
                      </a:prstGeom>
                      <a:noFill/>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4"/>
          <p:cNvSpPr>
            <a:spLocks noGrp="1"/>
          </p:cNvSpPr>
          <p:nvPr>
            <p:ph type="sldNum" sz="quarter" idx="12"/>
          </p:nvPr>
        </p:nvSpPr>
        <p:spPr>
          <a:xfrm>
            <a:off x="228600" y="304800"/>
            <a:ext cx="533400" cy="457200"/>
          </a:xfrm>
          <a:noFill/>
        </p:spPr>
        <p:txBody>
          <a:bodyPr/>
          <a:lstStyle/>
          <a:p>
            <a:fld id="{F97FB252-E5EF-CA4B-8AFD-0756C1DBD956}" type="slidenum">
              <a:rPr lang="en-US" altLang="ja-JP" smtClean="0"/>
              <a:pPr/>
              <a:t>8</a:t>
            </a:fld>
            <a:endParaRPr lang="en-US" altLang="ja-JP" smtClean="0"/>
          </a:p>
        </p:txBody>
      </p:sp>
      <p:sp>
        <p:nvSpPr>
          <p:cNvPr id="20485" name="Rectangle 2"/>
          <p:cNvSpPr>
            <a:spLocks noGrp="1" noChangeArrowheads="1"/>
          </p:cNvSpPr>
          <p:nvPr>
            <p:ph type="title"/>
          </p:nvPr>
        </p:nvSpPr>
        <p:spPr>
          <a:xfrm>
            <a:off x="685800" y="0"/>
            <a:ext cx="7772400" cy="1143000"/>
          </a:xfrm>
        </p:spPr>
        <p:txBody>
          <a:bodyPr/>
          <a:lstStyle/>
          <a:p>
            <a:r>
              <a:rPr lang="en-US" altLang="ja-JP"/>
              <a:t>Discrete OD</a:t>
            </a:r>
          </a:p>
        </p:txBody>
      </p:sp>
      <p:sp>
        <p:nvSpPr>
          <p:cNvPr id="20486" name="Rectangle 4"/>
          <p:cNvSpPr>
            <a:spLocks noChangeArrowheads="1"/>
          </p:cNvSpPr>
          <p:nvPr/>
        </p:nvSpPr>
        <p:spPr bwMode="auto">
          <a:xfrm>
            <a:off x="685800" y="1066800"/>
            <a:ext cx="7772400" cy="41148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altLang="ja-JP" sz="3200" dirty="0">
                <a:latin typeface="Calibri"/>
              </a:rPr>
              <a:t>Normalization also required for discrete </a:t>
            </a:r>
            <a:r>
              <a:rPr lang="en-US" altLang="ja-JP" sz="3200" dirty="0" smtClean="0">
                <a:latin typeface="Calibri"/>
              </a:rPr>
              <a:t>OD</a:t>
            </a:r>
          </a:p>
          <a:p>
            <a:pPr marL="342900" indent="-342900">
              <a:spcBef>
                <a:spcPct val="20000"/>
              </a:spcBef>
              <a:buFontTx/>
              <a:buChar char="•"/>
            </a:pPr>
            <a:r>
              <a:rPr lang="en-US" altLang="ja-JP" sz="3200" dirty="0" smtClean="0">
                <a:latin typeface="Calibri"/>
              </a:rPr>
              <a:t>Normalization depends on the size of the sub-space of orientation, and on the measure used (radians versus degrees).</a:t>
            </a:r>
            <a:endParaRPr lang="en-US" altLang="ja-JP" sz="3200" dirty="0">
              <a:latin typeface="Calibri"/>
            </a:endParaRPr>
          </a:p>
          <a:p>
            <a:pPr marL="342900" indent="-342900">
              <a:spcBef>
                <a:spcPct val="20000"/>
              </a:spcBef>
              <a:buFontTx/>
              <a:buChar char="•"/>
            </a:pPr>
            <a:r>
              <a:rPr lang="en-US" altLang="ja-JP" sz="3200" dirty="0">
                <a:latin typeface="Calibri"/>
              </a:rPr>
              <a:t>Sum the intensities over all the cells.</a:t>
            </a:r>
          </a:p>
          <a:p>
            <a:pPr marL="342900" indent="-342900">
              <a:spcBef>
                <a:spcPct val="20000"/>
              </a:spcBef>
              <a:buFontTx/>
              <a:buChar char="•"/>
            </a:pPr>
            <a:r>
              <a:rPr lang="en-US" altLang="ja-JP" sz="3200" i="1" dirty="0">
                <a:latin typeface="Calibri"/>
              </a:rPr>
              <a:t>0</a:t>
            </a:r>
            <a:r>
              <a:rPr lang="en-US" altLang="ja-JP" sz="3200" i="1" dirty="0">
                <a:latin typeface="Calibri"/>
                <a:sym typeface="Symbol" charset="2"/>
              </a:rPr>
              <a:t></a:t>
            </a:r>
            <a:r>
              <a:rPr lang="en-US" altLang="ja-JP" sz="3200" i="1" dirty="0">
                <a:latin typeface="Symbol" charset="2"/>
                <a:sym typeface="Symbol" charset="2"/>
              </a:rPr>
              <a:t>f</a:t>
            </a:r>
            <a:r>
              <a:rPr lang="en-US" altLang="ja-JP" sz="3200" i="1" baseline="-25000" dirty="0">
                <a:latin typeface="Calibri"/>
                <a:sym typeface="Symbol" charset="2"/>
              </a:rPr>
              <a:t>1 </a:t>
            </a:r>
            <a:r>
              <a:rPr lang="en-US" altLang="ja-JP" sz="3200" i="1" dirty="0">
                <a:latin typeface="Calibri"/>
                <a:sym typeface="Symbol" charset="2"/>
              </a:rPr>
              <a:t>2π, </a:t>
            </a:r>
            <a:r>
              <a:rPr lang="en-US" altLang="ja-JP" sz="3200" i="1" dirty="0">
                <a:latin typeface="Calibri"/>
              </a:rPr>
              <a:t>0</a:t>
            </a:r>
            <a:r>
              <a:rPr lang="en-US" altLang="ja-JP" sz="3200" i="1" dirty="0">
                <a:latin typeface="Calibri"/>
                <a:sym typeface="Symbol" charset="2"/>
              </a:rPr>
              <a:t></a:t>
            </a:r>
            <a:r>
              <a:rPr lang="en-US" altLang="ja-JP" sz="3200" i="1" dirty="0">
                <a:latin typeface="Symbol" charset="2"/>
                <a:sym typeface="Symbol" charset="2"/>
              </a:rPr>
              <a:t>F</a:t>
            </a:r>
            <a:r>
              <a:rPr lang="en-US" altLang="ja-JP" sz="3200" i="1" baseline="-25000" dirty="0">
                <a:latin typeface="Calibri"/>
                <a:sym typeface="Symbol" charset="2"/>
              </a:rPr>
              <a:t> </a:t>
            </a:r>
            <a:r>
              <a:rPr lang="en-US" altLang="ja-JP" sz="3200" i="1" dirty="0">
                <a:latin typeface="Calibri"/>
                <a:sym typeface="Symbol" charset="2"/>
              </a:rPr>
              <a:t>π, </a:t>
            </a:r>
            <a:r>
              <a:rPr lang="en-US" altLang="ja-JP" sz="3200" i="1" dirty="0">
                <a:latin typeface="Calibri"/>
              </a:rPr>
              <a:t>0</a:t>
            </a:r>
            <a:r>
              <a:rPr lang="en-US" altLang="ja-JP" sz="3200" i="1" dirty="0">
                <a:latin typeface="Calibri"/>
                <a:sym typeface="Symbol" charset="2"/>
              </a:rPr>
              <a:t></a:t>
            </a:r>
            <a:r>
              <a:rPr lang="en-US" altLang="ja-JP" sz="3200" i="1" dirty="0">
                <a:latin typeface="Symbol" charset="2"/>
                <a:sym typeface="Symbol" charset="2"/>
              </a:rPr>
              <a:t>f</a:t>
            </a:r>
            <a:r>
              <a:rPr lang="en-US" altLang="ja-JP" sz="3200" i="1" baseline="-25000" dirty="0">
                <a:latin typeface="Calibri"/>
                <a:sym typeface="Symbol" charset="2"/>
              </a:rPr>
              <a:t>2 </a:t>
            </a:r>
            <a:r>
              <a:rPr lang="en-US" altLang="ja-JP" sz="3200" i="1" dirty="0">
                <a:latin typeface="Calibri"/>
                <a:sym typeface="Symbol" charset="2"/>
              </a:rPr>
              <a:t>2π</a:t>
            </a:r>
            <a:br>
              <a:rPr lang="en-US" altLang="ja-JP" sz="3200" i="1" dirty="0">
                <a:latin typeface="Calibri"/>
                <a:sym typeface="Symbol" charset="2"/>
              </a:rPr>
            </a:br>
            <a:r>
              <a:rPr lang="en-US" altLang="ja-JP" sz="3200" dirty="0">
                <a:latin typeface="Calibri"/>
                <a:sym typeface="Symbol" charset="2"/>
              </a:rPr>
              <a:t/>
            </a:r>
            <a:br>
              <a:rPr lang="en-US" altLang="ja-JP" sz="3200" dirty="0">
                <a:latin typeface="Calibri"/>
                <a:sym typeface="Symbol" charset="2"/>
              </a:rPr>
            </a:br>
            <a:r>
              <a:rPr lang="en-US" altLang="ja-JP" sz="3200" dirty="0">
                <a:latin typeface="Calibri"/>
                <a:sym typeface="Symbol" charset="2"/>
              </a:rPr>
              <a:t/>
            </a:r>
            <a:br>
              <a:rPr lang="en-US" altLang="ja-JP" sz="3200" dirty="0">
                <a:latin typeface="Calibri"/>
                <a:sym typeface="Symbol" charset="2"/>
              </a:rPr>
            </a:br>
            <a:r>
              <a:rPr lang="en-US" altLang="ja-JP" sz="3200" i="1" dirty="0">
                <a:latin typeface="Calibri"/>
              </a:rPr>
              <a:t>0</a:t>
            </a:r>
            <a:r>
              <a:rPr lang="en-US" altLang="ja-JP" sz="3200" i="1" dirty="0">
                <a:latin typeface="Calibri"/>
                <a:sym typeface="Symbol" charset="2"/>
              </a:rPr>
              <a:t></a:t>
            </a:r>
            <a:r>
              <a:rPr lang="en-US" altLang="ja-JP" sz="3200" i="1" dirty="0">
                <a:latin typeface="Symbol" charset="2"/>
                <a:sym typeface="Symbol" charset="2"/>
              </a:rPr>
              <a:t>f</a:t>
            </a:r>
            <a:r>
              <a:rPr lang="en-US" altLang="ja-JP" sz="3200" i="1" baseline="-25000" dirty="0">
                <a:latin typeface="Calibri"/>
                <a:sym typeface="Symbol" charset="2"/>
              </a:rPr>
              <a:t>1 </a:t>
            </a:r>
            <a:r>
              <a:rPr lang="en-US" altLang="ja-JP" sz="3200" i="1" dirty="0">
                <a:latin typeface="Calibri"/>
                <a:sym typeface="Symbol" charset="2"/>
              </a:rPr>
              <a:t>90°, </a:t>
            </a:r>
            <a:r>
              <a:rPr lang="en-US" altLang="ja-JP" sz="3200" i="1" dirty="0">
                <a:latin typeface="Calibri"/>
              </a:rPr>
              <a:t>0</a:t>
            </a:r>
            <a:r>
              <a:rPr lang="en-US" altLang="ja-JP" sz="3200" i="1" dirty="0">
                <a:latin typeface="Calibri"/>
                <a:sym typeface="Symbol" charset="2"/>
              </a:rPr>
              <a:t></a:t>
            </a:r>
            <a:r>
              <a:rPr lang="en-US" altLang="ja-JP" sz="3200" i="1" dirty="0">
                <a:latin typeface="Symbol" charset="2"/>
                <a:sym typeface="Symbol" charset="2"/>
              </a:rPr>
              <a:t>F</a:t>
            </a:r>
            <a:r>
              <a:rPr lang="en-US" altLang="ja-JP" sz="3200" i="1" baseline="-25000" dirty="0">
                <a:latin typeface="Calibri"/>
                <a:sym typeface="Symbol" charset="2"/>
              </a:rPr>
              <a:t> </a:t>
            </a:r>
            <a:r>
              <a:rPr lang="en-US" altLang="ja-JP" sz="3200" i="1" dirty="0">
                <a:latin typeface="Calibri"/>
                <a:sym typeface="Symbol" charset="2"/>
              </a:rPr>
              <a:t>90°, </a:t>
            </a:r>
            <a:r>
              <a:rPr lang="en-US" altLang="ja-JP" sz="3200" i="1" dirty="0">
                <a:latin typeface="Calibri"/>
              </a:rPr>
              <a:t>0</a:t>
            </a:r>
            <a:r>
              <a:rPr lang="en-US" altLang="ja-JP" sz="3200" i="1" dirty="0">
                <a:latin typeface="Calibri"/>
                <a:sym typeface="Symbol" charset="2"/>
              </a:rPr>
              <a:t></a:t>
            </a:r>
            <a:r>
              <a:rPr lang="en-US" altLang="ja-JP" sz="3200" i="1" dirty="0">
                <a:latin typeface="Symbol" charset="2"/>
                <a:sym typeface="Symbol" charset="2"/>
              </a:rPr>
              <a:t>f</a:t>
            </a:r>
            <a:r>
              <a:rPr lang="en-US" altLang="ja-JP" sz="3200" i="1" baseline="-25000" dirty="0">
                <a:latin typeface="Calibri"/>
                <a:sym typeface="Symbol" charset="2"/>
              </a:rPr>
              <a:t>2 </a:t>
            </a:r>
            <a:r>
              <a:rPr lang="en-US" altLang="ja-JP" sz="3200" i="1" dirty="0">
                <a:latin typeface="Calibri"/>
                <a:sym typeface="Symbol" charset="2"/>
              </a:rPr>
              <a:t>90°</a:t>
            </a:r>
          </a:p>
          <a:p>
            <a:pPr marL="342900" indent="-342900">
              <a:spcBef>
                <a:spcPct val="20000"/>
              </a:spcBef>
              <a:buFontTx/>
              <a:buChar char="•"/>
            </a:pPr>
            <a:endParaRPr lang="ja-JP" altLang="en-US" sz="3200" dirty="0">
              <a:latin typeface="Calibri"/>
              <a:ea typeface="Calibri"/>
              <a:sym typeface="Symbol" charset="2"/>
            </a:endParaRPr>
          </a:p>
        </p:txBody>
      </p:sp>
      <p:graphicFrame>
        <p:nvGraphicFramePr>
          <p:cNvPr id="20482" name="Object 2"/>
          <p:cNvGraphicFramePr>
            <a:graphicFrameLocks noChangeAspect="1"/>
          </p:cNvGraphicFramePr>
          <p:nvPr>
            <p:extLst>
              <p:ext uri="{D42A27DB-BD31-4B8C-83A1-F6EECF244321}">
                <p14:modId xmlns:p14="http://schemas.microsoft.com/office/powerpoint/2010/main" val="4158566860"/>
              </p:ext>
            </p:extLst>
          </p:nvPr>
        </p:nvGraphicFramePr>
        <p:xfrm>
          <a:off x="817563" y="4360862"/>
          <a:ext cx="7507287" cy="820738"/>
        </p:xfrm>
        <a:graphic>
          <a:graphicData uri="http://schemas.openxmlformats.org/presentationml/2006/ole">
            <mc:AlternateContent xmlns:mc="http://schemas.openxmlformats.org/markup-compatibility/2006">
              <mc:Choice xmlns:v="urn:schemas-microsoft-com:vml" Requires="v">
                <p:oleObj spid="_x0000_s20510" name="Equation" r:id="rId3" imgW="4419600" imgH="482600" progId="Equation.3">
                  <p:embed/>
                </p:oleObj>
              </mc:Choice>
              <mc:Fallback>
                <p:oleObj name="Equation" r:id="rId3" imgW="4419600" imgH="482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4360862"/>
                        <a:ext cx="7507287"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2189844226"/>
              </p:ext>
            </p:extLst>
          </p:nvPr>
        </p:nvGraphicFramePr>
        <p:xfrm>
          <a:off x="774700" y="5867400"/>
          <a:ext cx="7593013" cy="820737"/>
        </p:xfrm>
        <a:graphic>
          <a:graphicData uri="http://schemas.openxmlformats.org/presentationml/2006/ole">
            <mc:AlternateContent xmlns:mc="http://schemas.openxmlformats.org/markup-compatibility/2006">
              <mc:Choice xmlns:v="urn:schemas-microsoft-com:vml" Requires="v">
                <p:oleObj spid="_x0000_s20511" name="Equation" r:id="rId5" imgW="4470400" imgH="482600" progId="Equation.3">
                  <p:embed/>
                </p:oleObj>
              </mc:Choice>
              <mc:Fallback>
                <p:oleObj name="Equation" r:id="rId5" imgW="4470400" imgH="482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00" y="5867400"/>
                        <a:ext cx="7593013"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7AABED9C-5744-2B41-94EC-481B906A818E}" type="slidenum">
              <a:rPr lang="en-US" altLang="ja-JP" smtClean="0"/>
              <a:pPr/>
              <a:t>9</a:t>
            </a:fld>
            <a:endParaRPr lang="en-US" altLang="ja-JP" smtClean="0"/>
          </a:p>
        </p:txBody>
      </p:sp>
      <p:sp>
        <p:nvSpPr>
          <p:cNvPr id="21507" name="Rectangle 2"/>
          <p:cNvSpPr>
            <a:spLocks noGrp="1" noChangeArrowheads="1"/>
          </p:cNvSpPr>
          <p:nvPr>
            <p:ph type="title"/>
          </p:nvPr>
        </p:nvSpPr>
        <p:spPr/>
        <p:txBody>
          <a:bodyPr/>
          <a:lstStyle/>
          <a:p>
            <a:r>
              <a:rPr lang="en-US" altLang="ja-JP"/>
              <a:t>Volume fraction calculations</a:t>
            </a:r>
          </a:p>
        </p:txBody>
      </p:sp>
      <p:sp>
        <p:nvSpPr>
          <p:cNvPr id="21508" name="Rectangle 3"/>
          <p:cNvSpPr>
            <a:spLocks noGrp="1" noChangeArrowheads="1"/>
          </p:cNvSpPr>
          <p:nvPr>
            <p:ph type="body" idx="1"/>
          </p:nvPr>
        </p:nvSpPr>
        <p:spPr/>
        <p:txBody>
          <a:bodyPr/>
          <a:lstStyle/>
          <a:p>
            <a:r>
              <a:rPr lang="en-US" altLang="ja-JP"/>
              <a:t>Choice of cell size determines size of the volume increment, which depends on the value of the second angle (</a:t>
            </a:r>
            <a:r>
              <a:rPr lang="en-US" altLang="ja-JP">
                <a:latin typeface="Symbol" charset="2"/>
              </a:rPr>
              <a:t>F</a:t>
            </a:r>
            <a:r>
              <a:rPr lang="en-US" altLang="ja-JP"/>
              <a:t> or </a:t>
            </a:r>
            <a:r>
              <a:rPr lang="en-US" altLang="ja-JP">
                <a:latin typeface="Symbol" charset="2"/>
              </a:rPr>
              <a:t>Q</a:t>
            </a:r>
            <a:r>
              <a:rPr lang="en-US" altLang="ja-JP"/>
              <a:t>).</a:t>
            </a:r>
          </a:p>
          <a:p>
            <a:r>
              <a:rPr lang="en-US" altLang="ja-JP"/>
              <a:t>Some grids start at the specified value.</a:t>
            </a:r>
          </a:p>
          <a:p>
            <a:r>
              <a:rPr lang="en-US" altLang="ja-JP"/>
              <a:t>More typical for the specified value to be in the center of the cell.</a:t>
            </a:r>
          </a:p>
          <a:p>
            <a:r>
              <a:rPr lang="en-US" altLang="ja-JP"/>
              <a:t>popLA: grids are cell-centered.</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iMac HD:Applications:Microsoft Office 98:Templates:Blank Presentation</Template>
  <TotalTime>4719</TotalTime>
  <Words>8044</Words>
  <Application>Microsoft Macintosh PowerPoint</Application>
  <PresentationFormat>On-screen Show (4:3)</PresentationFormat>
  <Paragraphs>965</Paragraphs>
  <Slides>65</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Blank Presentation</vt:lpstr>
      <vt:lpstr>Equation</vt:lpstr>
      <vt:lpstr>Volume Fractions of  Texture Components</vt:lpstr>
      <vt:lpstr>Lecture Objectives</vt:lpstr>
      <vt:lpstr>Notation</vt:lpstr>
      <vt:lpstr>In Class Questions</vt:lpstr>
      <vt:lpstr>Intensity from Volume Fractions</vt:lpstr>
      <vt:lpstr>Discrete vs. Continuous Distributions</vt:lpstr>
      <vt:lpstr>Intensity from Vf , contd.</vt:lpstr>
      <vt:lpstr>Discrete OD</vt:lpstr>
      <vt:lpstr>Volume fraction calculations</vt:lpstr>
      <vt:lpstr>Discrete ODs</vt:lpstr>
      <vt:lpstr>Centered Cells</vt:lpstr>
      <vt:lpstr>Discrete orientation information</vt:lpstr>
      <vt:lpstr>Binning individual orientations in a discrete OD</vt:lpstr>
      <vt:lpstr>Example of random orientation distribution in Euler space</vt:lpstr>
      <vt:lpstr>OD from discrete points:  pseudo-code</vt:lpstr>
      <vt:lpstr>Discrete OD from points</vt:lpstr>
      <vt:lpstr>Volume fraction calculation</vt:lpstr>
      <vt:lpstr>Simple results</vt:lpstr>
      <vt:lpstr>Simple results: 2</vt:lpstr>
      <vt:lpstr>Grain Boundary Space</vt:lpstr>
      <vt:lpstr>Area Fractions of Grain Boundaries</vt:lpstr>
      <vt:lpstr>Texture Component Fractions: Partitioning by Misorientation</vt:lpstr>
      <vt:lpstr>Acceptance Angle Schematic</vt:lpstr>
      <vt:lpstr>Illustration of Acceptance Angle</vt:lpstr>
      <vt:lpstr>Copper component example</vt:lpstr>
      <vt:lpstr>Partitioning Orientation Space</vt:lpstr>
      <vt:lpstr>Distance in Orientation Space</vt:lpstr>
      <vt:lpstr>Misorientation Calculation</vt:lpstr>
      <vt:lpstr>Partitioning by Misorientation</vt:lpstr>
      <vt:lpstr>Partition Map, COD, f2 = 0°</vt:lpstr>
      <vt:lpstr>Partition Map, COD, f2 = 45°</vt:lpstr>
      <vt:lpstr>Component Volumes: fcc rolling texture</vt:lpstr>
      <vt:lpstr>How to calculate misorientation?</vt:lpstr>
      <vt:lpstr>Objective</vt:lpstr>
      <vt:lpstr>Worked Example</vt:lpstr>
      <vt:lpstr>Worked Example</vt:lpstr>
      <vt:lpstr>Output with Symmetry Applied</vt:lpstr>
      <vt:lpstr>Misorientations</vt:lpstr>
      <vt:lpstr>Notation</vt:lpstr>
      <vt:lpstr>Misorientation +Symmetry</vt:lpstr>
      <vt:lpstr>Symmetry: how many equivalent representations of misorientation?</vt:lpstr>
      <vt:lpstr>When to include Sample Symmetry?</vt:lpstr>
      <vt:lpstr>Practical Help with Volume Fractions</vt:lpstr>
      <vt:lpstr>Volume fractions from Random?</vt:lpstr>
      <vt:lpstr>Volume fractions from Random?</vt:lpstr>
      <vt:lpstr>More Random/Uniform Volume Fractions by Component</vt:lpstr>
      <vt:lpstr>Variations in Random Vf</vt:lpstr>
      <vt:lpstr>3D Views</vt:lpstr>
      <vt:lpstr>Scaling by Random Vf</vt:lpstr>
      <vt:lpstr>Volume fractions from continuous distributions</vt:lpstr>
      <vt:lpstr>Summary</vt:lpstr>
      <vt:lpstr>Supplemental Slides</vt:lpstr>
      <vt:lpstr>Passive vs. Active Rotations</vt:lpstr>
      <vt:lpstr>Matrices</vt:lpstr>
      <vt:lpstr>Texture +Symmetry</vt:lpstr>
      <vt:lpstr>Groups: Sample +Crystal Symmetry</vt:lpstr>
      <vt:lpstr>Misorientations</vt:lpstr>
      <vt:lpstr>Notation</vt:lpstr>
      <vt:lpstr>Misorientation +Symmetry</vt:lpstr>
      <vt:lpstr>Symmetry: how many equivalent representations of misorientation?</vt:lpstr>
      <vt:lpstr>Passive ↔ Active</vt:lpstr>
      <vt:lpstr>Worked example: active rotations</vt:lpstr>
      <vt:lpstr>Active rotations example</vt:lpstr>
      <vt:lpstr>Active rotations</vt:lpstr>
      <vt:lpstr>Active rotations example</vt:lpstr>
    </vt:vector>
  </TitlesOfParts>
  <Company>mse/cmu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Orientation Distribution </dc:title>
  <dc:creator>a. d. rollett</dc:creator>
  <cp:lastModifiedBy>Anthony Rollett</cp:lastModifiedBy>
  <cp:revision>130</cp:revision>
  <cp:lastPrinted>2006-04-05T03:59:20Z</cp:lastPrinted>
  <dcterms:created xsi:type="dcterms:W3CDTF">2011-09-27T02:56:08Z</dcterms:created>
  <dcterms:modified xsi:type="dcterms:W3CDTF">2016-02-02T15:25:17Z</dcterms:modified>
</cp:coreProperties>
</file>