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F782B-A342-4BA2-A44B-31E47E35578E}"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26A63-E359-4276-B233-809613D0A700}" type="slidenum">
              <a:rPr lang="en-US" smtClean="0"/>
              <a:t>‹#›</a:t>
            </a:fld>
            <a:endParaRPr lang="en-US"/>
          </a:p>
        </p:txBody>
      </p:sp>
    </p:spTree>
    <p:extLst>
      <p:ext uri="{BB962C8B-B14F-4D97-AF65-F5344CB8AC3E}">
        <p14:creationId xmlns:p14="http://schemas.microsoft.com/office/powerpoint/2010/main" val="333947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26A63-E359-4276-B233-809613D0A700}" type="slidenum">
              <a:rPr lang="en-US" smtClean="0"/>
              <a:t>7</a:t>
            </a:fld>
            <a:endParaRPr lang="en-US"/>
          </a:p>
        </p:txBody>
      </p:sp>
    </p:spTree>
    <p:extLst>
      <p:ext uri="{BB962C8B-B14F-4D97-AF65-F5344CB8AC3E}">
        <p14:creationId xmlns:p14="http://schemas.microsoft.com/office/powerpoint/2010/main" val="235283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5244-6E0F-4754-894A-E1A884C7D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E8428F-39E0-489F-BC03-7E82FDA86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CA9ED9-E1BF-4613-B2E2-B8D7D4EB7495}"/>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0D81C417-1084-467C-BB97-8108CD0BA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DBC2-3BB0-405A-A6EA-026775578553}"/>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301415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BAF3-404F-43C7-A233-D40DBFF49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5640F3-FFA1-48C7-95B8-A55FA82D49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0991B-A3AE-433C-8248-AA221C570BB5}"/>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24CC105C-3CB2-433F-8323-EE53668F0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1A9D0-CD21-4831-8949-8FAB41B4A908}"/>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74030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C5865-92FA-410C-A1E4-B5D268B712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495713-3734-4E66-983B-BB361DC7FD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692D9-892E-4113-873D-5B7127111E50}"/>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E9F7C867-5083-4005-9842-14F3D7868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7F2C4-8464-46A3-AE89-4DA0510AF80E}"/>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413925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E4F7-3F4C-4B33-B7F1-BFDE97C2D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A8BC8-D9EF-4197-AD28-C31DBA4DC9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F0D3-0B4C-4E6C-A8CD-2A350FE6EB81}"/>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72CE214E-75BA-4221-86A7-46CDCE1A6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0A30-FF0C-4C3D-9896-75E1E809188B}"/>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116846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0EC-A474-40C7-83A0-BC4C09507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CBA9EC-DB59-4393-B8B6-8320BB912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6BDC38-16D3-4715-A628-12C79578E7D5}"/>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578AE9A9-2D5D-4B99-95DF-01E096F7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2271B-A88E-4517-A009-30337BE69949}"/>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78128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B572-EDAF-42B2-A4B3-16974F5F0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2EBA7-27FC-49AE-9D7E-854876A150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2C565-11BD-4E9A-A421-55A1736DAD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3CCA68-A918-4282-948A-0A7600411DA6}"/>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6" name="Footer Placeholder 5">
            <a:extLst>
              <a:ext uri="{FF2B5EF4-FFF2-40B4-BE49-F238E27FC236}">
                <a16:creationId xmlns:a16="http://schemas.microsoft.com/office/drawing/2014/main" id="{3D408B90-3A4D-416F-B716-E5BEC94B9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846C-E7FE-40B8-8DD6-E8A960767925}"/>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156926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A9F9-5D0B-4C29-B5FA-9B521DB426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8D56B-CFAA-4FB9-AE21-8A6F11EC0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5EC337-9A4E-40E7-AF6D-DDEE242A9F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141321-B0AB-4BAA-BDFF-D06665FA3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B2B85B-AA60-4D3A-91BD-D6E1FEBFB6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E38CE-9FF7-4685-BD69-9FFD5E66B40E}"/>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8" name="Footer Placeholder 7">
            <a:extLst>
              <a:ext uri="{FF2B5EF4-FFF2-40B4-BE49-F238E27FC236}">
                <a16:creationId xmlns:a16="http://schemas.microsoft.com/office/drawing/2014/main" id="{E328F305-3192-4D24-8E70-42619C2870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1D2D3D-BEB7-4968-8D32-87446CA2BC33}"/>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241240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34BD-F359-4D5B-9E2B-B5832CDDB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925B0-C020-4D5F-A9E9-A1F5BCBB71F1}"/>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4" name="Footer Placeholder 3">
            <a:extLst>
              <a:ext uri="{FF2B5EF4-FFF2-40B4-BE49-F238E27FC236}">
                <a16:creationId xmlns:a16="http://schemas.microsoft.com/office/drawing/2014/main" id="{61C586EE-A196-42E9-B6F9-02EF28022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3C2A9E-62A9-43A4-BDDA-C2C730F30076}"/>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21923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9C805-4F24-4EFC-9535-9AD33024A079}"/>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3" name="Footer Placeholder 2">
            <a:extLst>
              <a:ext uri="{FF2B5EF4-FFF2-40B4-BE49-F238E27FC236}">
                <a16:creationId xmlns:a16="http://schemas.microsoft.com/office/drawing/2014/main" id="{79CDA28E-854A-46BD-8DC2-7A4AB221F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3DF949-2BCF-4E12-8796-4690DA7B3105}"/>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33317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659B-018C-46CD-855D-4843DC6C5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164A8-E7B8-43EF-82D6-0863EE546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84147-EB2D-4FCD-BA6A-A259283DA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DBCFED-85F6-4444-B6B2-EB5866A8DBFC}"/>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6" name="Footer Placeholder 5">
            <a:extLst>
              <a:ext uri="{FF2B5EF4-FFF2-40B4-BE49-F238E27FC236}">
                <a16:creationId xmlns:a16="http://schemas.microsoft.com/office/drawing/2014/main" id="{5BF509BB-EA45-4DE6-B33D-D72F7C061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3690A-0FA8-49BA-B6CF-7D2FA146B669}"/>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192499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F3F-8DDE-4ACF-B7A7-C4D81003F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150C4-1403-426C-9304-DB8AB5961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E3DE7E-FF92-42F4-87F0-0C67A83AE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0CF44-00B0-4B79-8DD0-7E5438372494}"/>
              </a:ext>
            </a:extLst>
          </p:cNvPr>
          <p:cNvSpPr>
            <a:spLocks noGrp="1"/>
          </p:cNvSpPr>
          <p:nvPr>
            <p:ph type="dt" sz="half" idx="10"/>
          </p:nvPr>
        </p:nvSpPr>
        <p:spPr/>
        <p:txBody>
          <a:bodyPr/>
          <a:lstStyle/>
          <a:p>
            <a:fld id="{D9374965-2BE9-4BDF-BF38-C2E2EB933FC4}" type="datetimeFigureOut">
              <a:rPr lang="en-US" smtClean="0"/>
              <a:t>1/25/2019</a:t>
            </a:fld>
            <a:endParaRPr lang="en-US"/>
          </a:p>
        </p:txBody>
      </p:sp>
      <p:sp>
        <p:nvSpPr>
          <p:cNvPr id="6" name="Footer Placeholder 5">
            <a:extLst>
              <a:ext uri="{FF2B5EF4-FFF2-40B4-BE49-F238E27FC236}">
                <a16:creationId xmlns:a16="http://schemas.microsoft.com/office/drawing/2014/main" id="{7BC5CAAA-8353-4B6C-B68A-C55D9A006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A6159-8A2C-48E5-81E0-1384A5D15E5A}"/>
              </a:ext>
            </a:extLst>
          </p:cNvPr>
          <p:cNvSpPr>
            <a:spLocks noGrp="1"/>
          </p:cNvSpPr>
          <p:nvPr>
            <p:ph type="sldNum" sz="quarter" idx="12"/>
          </p:nvPr>
        </p:nvSpPr>
        <p:spPr/>
        <p:txBody>
          <a:bodyPr/>
          <a:lstStyle/>
          <a:p>
            <a:fld id="{755F7384-8581-425C-A8AF-79C414C9F796}" type="slidenum">
              <a:rPr lang="en-US" smtClean="0"/>
              <a:t>‹#›</a:t>
            </a:fld>
            <a:endParaRPr lang="en-US"/>
          </a:p>
        </p:txBody>
      </p:sp>
    </p:spTree>
    <p:extLst>
      <p:ext uri="{BB962C8B-B14F-4D97-AF65-F5344CB8AC3E}">
        <p14:creationId xmlns:p14="http://schemas.microsoft.com/office/powerpoint/2010/main" val="16280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DFD3-9249-4924-B33D-0D82F62B2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8A9FA-6771-4421-9900-9A70EC6E4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8CDA2-8930-49AE-937B-913FAA6E3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74965-2BE9-4BDF-BF38-C2E2EB933FC4}" type="datetimeFigureOut">
              <a:rPr lang="en-US" smtClean="0"/>
              <a:t>1/25/2019</a:t>
            </a:fld>
            <a:endParaRPr lang="en-US"/>
          </a:p>
        </p:txBody>
      </p:sp>
      <p:sp>
        <p:nvSpPr>
          <p:cNvPr id="5" name="Footer Placeholder 4">
            <a:extLst>
              <a:ext uri="{FF2B5EF4-FFF2-40B4-BE49-F238E27FC236}">
                <a16:creationId xmlns:a16="http://schemas.microsoft.com/office/drawing/2014/main" id="{BBD26A30-5F48-4F9C-8236-83D55E15E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0EE6C-C015-4B04-B96D-3C9F5067E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F7384-8581-425C-A8AF-79C414C9F796}" type="slidenum">
              <a:rPr lang="en-US" smtClean="0"/>
              <a:t>‹#›</a:t>
            </a:fld>
            <a:endParaRPr lang="en-US"/>
          </a:p>
        </p:txBody>
      </p:sp>
    </p:spTree>
    <p:extLst>
      <p:ext uri="{BB962C8B-B14F-4D97-AF65-F5344CB8AC3E}">
        <p14:creationId xmlns:p14="http://schemas.microsoft.com/office/powerpoint/2010/main" val="211231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1.emf"/><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26" Type="http://schemas.openxmlformats.org/officeDocument/2006/relationships/image" Target="../media/image39.png"/><Relationship Id="rId18" Type="http://schemas.openxmlformats.org/officeDocument/2006/relationships/image" Target="../media/image180.png"/><Relationship Id="rId39" Type="http://schemas.openxmlformats.org/officeDocument/2006/relationships/image" Target="../media/image36.png"/><Relationship Id="rId3" Type="http://schemas.openxmlformats.org/officeDocument/2006/relationships/image" Target="../media/image17.emf"/><Relationship Id="rId34" Type="http://schemas.openxmlformats.org/officeDocument/2006/relationships/image" Target="../media/image310.png"/><Relationship Id="rId21" Type="http://schemas.openxmlformats.org/officeDocument/2006/relationships/image" Target="../media/image210.png"/><Relationship Id="rId42" Type="http://schemas.openxmlformats.org/officeDocument/2006/relationships/image" Target="../media/image50.png"/><Relationship Id="rId7" Type="http://schemas.openxmlformats.org/officeDocument/2006/relationships/image" Target="../media/image22.png"/><Relationship Id="rId25" Type="http://schemas.openxmlformats.org/officeDocument/2006/relationships/image" Target="../media/image38.png"/><Relationship Id="rId17" Type="http://schemas.openxmlformats.org/officeDocument/2006/relationships/image" Target="../media/image170.png"/><Relationship Id="rId33" Type="http://schemas.openxmlformats.org/officeDocument/2006/relationships/image" Target="../media/image30.png"/><Relationship Id="rId38" Type="http://schemas.openxmlformats.org/officeDocument/2006/relationships/image" Target="../media/image35.png"/><Relationship Id="rId2" Type="http://schemas.openxmlformats.org/officeDocument/2006/relationships/notesSlide" Target="../notesSlides/notesSlide1.xml"/><Relationship Id="rId29" Type="http://schemas.openxmlformats.org/officeDocument/2006/relationships/image" Target="../media/image250.png"/><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24" Type="http://schemas.openxmlformats.org/officeDocument/2006/relationships/image" Target="../media/image21.png"/><Relationship Id="rId11" Type="http://schemas.openxmlformats.org/officeDocument/2006/relationships/image" Target="../media/image110.png"/><Relationship Id="rId32" Type="http://schemas.openxmlformats.org/officeDocument/2006/relationships/image" Target="../media/image29.png"/><Relationship Id="rId37" Type="http://schemas.openxmlformats.org/officeDocument/2006/relationships/image" Target="../media/image34.png"/><Relationship Id="rId40" Type="http://schemas.openxmlformats.org/officeDocument/2006/relationships/image" Target="../media/image37.png"/><Relationship Id="rId5" Type="http://schemas.openxmlformats.org/officeDocument/2006/relationships/image" Target="../media/image20.png"/><Relationship Id="rId28" Type="http://schemas.openxmlformats.org/officeDocument/2006/relationships/image" Target="../media/image80.png"/><Relationship Id="rId36" Type="http://schemas.openxmlformats.org/officeDocument/2006/relationships/image" Target="../media/image32.png"/><Relationship Id="rId23" Type="http://schemas.openxmlformats.org/officeDocument/2006/relationships/image" Target="../media/image230.png"/><Relationship Id="rId19" Type="http://schemas.openxmlformats.org/officeDocument/2006/relationships/image" Target="../media/image33.png"/><Relationship Id="rId31" Type="http://schemas.openxmlformats.org/officeDocument/2006/relationships/image" Target="../media/image28.png"/><Relationship Id="rId4" Type="http://schemas.openxmlformats.org/officeDocument/2006/relationships/image" Target="../media/image19.png"/><Relationship Id="rId27" Type="http://schemas.openxmlformats.org/officeDocument/2006/relationships/image" Target="../media/image25.png"/><Relationship Id="rId30" Type="http://schemas.openxmlformats.org/officeDocument/2006/relationships/image" Target="../media/image27.png"/><Relationship Id="rId35"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C7B2-0856-4532-B081-A39C2ECBD02F}"/>
              </a:ext>
            </a:extLst>
          </p:cNvPr>
          <p:cNvSpPr>
            <a:spLocks noGrp="1"/>
          </p:cNvSpPr>
          <p:nvPr>
            <p:ph type="ctrTitle"/>
          </p:nvPr>
        </p:nvSpPr>
        <p:spPr/>
        <p:txBody>
          <a:bodyPr/>
          <a:lstStyle/>
          <a:p>
            <a:r>
              <a:rPr lang="en-US" dirty="0"/>
              <a:t>OMP</a:t>
            </a:r>
          </a:p>
        </p:txBody>
      </p:sp>
      <p:sp>
        <p:nvSpPr>
          <p:cNvPr id="3" name="Subtitle 2">
            <a:extLst>
              <a:ext uri="{FF2B5EF4-FFF2-40B4-BE49-F238E27FC236}">
                <a16:creationId xmlns:a16="http://schemas.microsoft.com/office/drawing/2014/main" id="{0763A16F-5FF7-46EC-8F27-535EAAB31509}"/>
              </a:ext>
            </a:extLst>
          </p:cNvPr>
          <p:cNvSpPr>
            <a:spLocks noGrp="1"/>
          </p:cNvSpPr>
          <p:nvPr>
            <p:ph type="subTitle" idx="1"/>
          </p:nvPr>
        </p:nvSpPr>
        <p:spPr/>
        <p:txBody>
          <a:bodyPr/>
          <a:lstStyle/>
          <a:p>
            <a:r>
              <a:rPr lang="en-US" dirty="0"/>
              <a:t>Stopping Criteria Selection</a:t>
            </a:r>
          </a:p>
        </p:txBody>
      </p:sp>
    </p:spTree>
    <p:extLst>
      <p:ext uri="{BB962C8B-B14F-4D97-AF65-F5344CB8AC3E}">
        <p14:creationId xmlns:p14="http://schemas.microsoft.com/office/powerpoint/2010/main" val="322057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09C0-EEE2-41F3-B428-DAE5B7B5E88A}"/>
              </a:ext>
            </a:extLst>
          </p:cNvPr>
          <p:cNvSpPr>
            <a:spLocks noGrp="1"/>
          </p:cNvSpPr>
          <p:nvPr>
            <p:ph type="title"/>
          </p:nvPr>
        </p:nvSpPr>
        <p:spPr/>
        <p:txBody>
          <a:bodyPr/>
          <a:lstStyle/>
          <a:p>
            <a:r>
              <a:rPr lang="en-US" dirty="0"/>
              <a:t>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D3277-6D8C-4E34-9C84-A6CBC770D6E0}"/>
                  </a:ext>
                </a:extLst>
              </p:cNvPr>
              <p:cNvSpPr>
                <a:spLocks noGrp="1"/>
              </p:cNvSpPr>
              <p:nvPr>
                <p:ph idx="1"/>
              </p:nvPr>
            </p:nvSpPr>
            <p:spPr>
              <a:xfrm>
                <a:off x="838200" y="1507958"/>
                <a:ext cx="10515600" cy="4669005"/>
              </a:xfrm>
            </p:spPr>
            <p:txBody>
              <a:bodyPr>
                <a:normAutofit/>
              </a:bodyPr>
              <a:lstStyle/>
              <a:p>
                <a:r>
                  <a:rPr lang="en-US" b="0" dirty="0"/>
                  <a:t>Solving: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𝑤</m:t>
                    </m:r>
                  </m:oMath>
                </a14:m>
                <a:r>
                  <a:rPr lang="en-US" dirty="0"/>
                  <a:t>, </a:t>
                </a:r>
              </a:p>
              <a:p>
                <a:pPr lvl="1"/>
                <a:r>
                  <a:rPr lang="en-US" dirty="0"/>
                  <a:t>where </a:t>
                </a:r>
                <a14:m>
                  <m:oMath xmlns:m="http://schemas.openxmlformats.org/officeDocument/2006/math">
                    <m:r>
                      <a:rPr lang="en-US" b="0" i="1" smtClean="0">
                        <a:latin typeface="Cambria Math" panose="02040503050406030204" pitchFamily="18" charset="0"/>
                      </a:rPr>
                      <m:t>𝑦</m:t>
                    </m:r>
                  </m:oMath>
                </a14:m>
                <a:r>
                  <a:rPr lang="en-US" dirty="0"/>
                  <a:t> is the received signal.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ℂ</m:t>
                        </m:r>
                      </m:e>
                      <m:sup>
                        <m:r>
                          <a:rPr lang="en-US" b="0" i="1" smtClean="0">
                            <a:latin typeface="Cambria Math" panose="02040503050406030204" pitchFamily="18" charset="0"/>
                            <a:ea typeface="Cambria Math" panose="02040503050406030204" pitchFamily="18" charset="0"/>
                          </a:rPr>
                          <m:t>𝑚</m:t>
                        </m:r>
                        <m:r>
                          <a:rPr lang="en-US">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p>
                    </m:sSup>
                  </m:oMath>
                </a14:m>
                <a:r>
                  <a:rPr lang="en-US" dirty="0"/>
                  <a:t> is the dictionary, where each column corresponds to a particular object at a known location. </a:t>
                </a:r>
              </a:p>
              <a:p>
                <a:pPr lvl="1"/>
                <a14:m>
                  <m:oMath xmlns:m="http://schemas.openxmlformats.org/officeDocument/2006/math">
                    <m:r>
                      <a:rPr lang="en-US" b="0" i="1" smtClean="0">
                        <a:latin typeface="Cambria Math" panose="02040503050406030204" pitchFamily="18" charset="0"/>
                      </a:rPr>
                      <m:t>𝑥</m:t>
                    </m:r>
                  </m:oMath>
                </a14:m>
                <a:r>
                  <a:rPr lang="en-US" dirty="0"/>
                  <a:t> is ideally a binary vector, 0 or 1, if a particular column from dictionary is selected or rejected. </a:t>
                </a:r>
              </a:p>
              <a:p>
                <a:pPr lvl="1"/>
                <a14:m>
                  <m:oMath xmlns:m="http://schemas.openxmlformats.org/officeDocument/2006/math">
                    <m:r>
                      <a:rPr lang="en-US" b="0" i="1" smtClean="0">
                        <a:latin typeface="Cambria Math" panose="02040503050406030204" pitchFamily="18" charset="0"/>
                      </a:rPr>
                      <m:t>𝑤</m:t>
                    </m:r>
                  </m:oMath>
                </a14:m>
                <a:r>
                  <a:rPr lang="en-US" dirty="0"/>
                  <a:t> is noise, here mostly introduced by non-linearity of the model. </a:t>
                </a:r>
              </a:p>
              <a:p>
                <a:r>
                  <a:rPr lang="en-US" dirty="0"/>
                  <a:t>How to generate </a:t>
                </a:r>
                <a14:m>
                  <m:oMath xmlns:m="http://schemas.openxmlformats.org/officeDocument/2006/math">
                    <m:r>
                      <a:rPr lang="en-US" b="0" i="1" smtClean="0">
                        <a:latin typeface="Cambria Math" panose="02040503050406030204" pitchFamily="18" charset="0"/>
                      </a:rPr>
                      <m:t>𝐴</m:t>
                    </m:r>
                  </m:oMath>
                </a14:m>
                <a:r>
                  <a:rPr lang="en-US" dirty="0"/>
                  <a:t>? </a:t>
                </a:r>
              </a:p>
              <a:p>
                <a:pPr lvl="1"/>
                <a:r>
                  <a:rPr lang="en-US" dirty="0"/>
                  <a:t>Writing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𝑣𝑜𝑥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image in column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𝑣𝑜𝑥</m:t>
                        </m:r>
                      </m:sub>
                    </m:sSub>
                  </m:oMath>
                </a14:m>
                <a:r>
                  <a:rPr lang="en-US" dirty="0"/>
                  <a:t> is the relation between object reflectivity at each voxel and received signal. </a:t>
                </a:r>
              </a:p>
              <a:p>
                <a:pPr lvl="1"/>
                <a:r>
                  <a:rPr lang="en-US" dirty="0"/>
                  <a:t>Each column of </a:t>
                </a:r>
                <a14:m>
                  <m:oMath xmlns:m="http://schemas.openxmlformats.org/officeDocument/2006/math">
                    <m:r>
                      <a:rPr lang="en-US" b="0" i="1" smtClean="0">
                        <a:latin typeface="Cambria Math" panose="02040503050406030204" pitchFamily="18" charset="0"/>
                      </a:rPr>
                      <m:t>𝐴</m:t>
                    </m:r>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𝑣𝑜𝑥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where </a:t>
                </a:r>
                <a14:m>
                  <m:oMath xmlns:m="http://schemas.openxmlformats.org/officeDocument/2006/math">
                    <m:r>
                      <a:rPr lang="en-US" b="0" i="1" smtClean="0">
                        <a:latin typeface="Cambria Math" panose="02040503050406030204" pitchFamily="18" charset="0"/>
                      </a:rPr>
                      <m:t>𝑖</m:t>
                    </m:r>
                  </m:oMath>
                </a14:m>
                <a:r>
                  <a:rPr lang="en-US" dirty="0"/>
                  <a:t> denoted image with different objects at different locations.</a:t>
                </a:r>
              </a:p>
            </p:txBody>
          </p:sp>
        </mc:Choice>
        <mc:Fallback xmlns="">
          <p:sp>
            <p:nvSpPr>
              <p:cNvPr id="3" name="Content Placeholder 2">
                <a:extLst>
                  <a:ext uri="{FF2B5EF4-FFF2-40B4-BE49-F238E27FC236}">
                    <a16:creationId xmlns:a16="http://schemas.microsoft.com/office/drawing/2014/main" id="{085D3277-6D8C-4E34-9C84-A6CBC770D6E0}"/>
                  </a:ext>
                </a:extLst>
              </p:cNvPr>
              <p:cNvSpPr>
                <a:spLocks noGrp="1" noRot="1" noChangeAspect="1" noMove="1" noResize="1" noEditPoints="1" noAdjustHandles="1" noChangeArrowheads="1" noChangeShapeType="1" noTextEdit="1"/>
              </p:cNvSpPr>
              <p:nvPr>
                <p:ph idx="1"/>
              </p:nvPr>
            </p:nvSpPr>
            <p:spPr>
              <a:xfrm>
                <a:off x="838200" y="1507958"/>
                <a:ext cx="10515600" cy="4669005"/>
              </a:xfrm>
              <a:blipFill>
                <a:blip r:embed="rId2"/>
                <a:stretch>
                  <a:fillRect l="-1043" t="-2089" b="-2742"/>
                </a:stretch>
              </a:blipFill>
            </p:spPr>
            <p:txBody>
              <a:bodyPr/>
              <a:lstStyle/>
              <a:p>
                <a:r>
                  <a:rPr lang="en-US">
                    <a:noFill/>
                  </a:rPr>
                  <a:t> </a:t>
                </a:r>
              </a:p>
            </p:txBody>
          </p:sp>
        </mc:Fallback>
      </mc:AlternateContent>
    </p:spTree>
    <p:extLst>
      <p:ext uri="{BB962C8B-B14F-4D97-AF65-F5344CB8AC3E}">
        <p14:creationId xmlns:p14="http://schemas.microsoft.com/office/powerpoint/2010/main" val="137897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0999-B2D6-4002-92A2-E0835D1BB1B7}"/>
              </a:ext>
            </a:extLst>
          </p:cNvPr>
          <p:cNvSpPr>
            <a:spLocks noGrp="1"/>
          </p:cNvSpPr>
          <p:nvPr>
            <p:ph type="title"/>
          </p:nvPr>
        </p:nvSpPr>
        <p:spPr/>
        <p:txBody>
          <a:bodyPr/>
          <a:lstStyle/>
          <a:p>
            <a:r>
              <a:rPr lang="en-US" dirty="0"/>
              <a:t>OMP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856E3-CFD9-4639-B127-86460F8DD46F}"/>
                  </a:ext>
                </a:extLst>
              </p:cNvPr>
              <p:cNvSpPr>
                <a:spLocks noGrp="1"/>
              </p:cNvSpPr>
              <p:nvPr>
                <p:ph idx="1"/>
              </p:nvPr>
            </p:nvSpPr>
            <p:spPr>
              <a:xfrm>
                <a:off x="5598694" y="1690688"/>
                <a:ext cx="5755105" cy="4486275"/>
              </a:xfrm>
            </p:spPr>
            <p:txBody>
              <a:bodyPr>
                <a:normAutofit/>
              </a:bodyPr>
              <a:lstStyle/>
              <a:p>
                <a:pPr marL="0" indent="0" algn="ctr">
                  <a:buNone/>
                </a:pPr>
                <a:r>
                  <a:rPr lang="en-US" sz="3200" dirty="0"/>
                  <a:t>Stopping Conditions (SC)</a:t>
                </a:r>
              </a:p>
              <a:p>
                <a:pPr marL="0" indent="0" algn="ctr">
                  <a:buNone/>
                </a:pPr>
                <a:endParaRPr lang="en-US" sz="2400" dirty="0"/>
              </a:p>
              <a:p>
                <a:pPr marL="0" indent="0" algn="just">
                  <a:buNone/>
                </a:pPr>
                <a:r>
                  <a:rPr lang="en-US" sz="2400" dirty="0"/>
                  <a:t>Knowledge of </a:t>
                </a:r>
              </a:p>
              <a:p>
                <a:pPr marL="0" indent="0" algn="just">
                  <a:buNone/>
                </a:pPr>
                <a:r>
                  <a:rPr lang="en-US" sz="2400" dirty="0"/>
                  <a:t>-  True sparsity level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oMath>
                </a14:m>
                <a:r>
                  <a:rPr lang="en-US" sz="2400" dirty="0"/>
                  <a:t>.</a:t>
                </a:r>
              </a:p>
              <a:p>
                <a:pPr algn="just">
                  <a:buFontTx/>
                  <a:buChar char="-"/>
                </a:pPr>
                <a:r>
                  <a:rPr lang="en-US" sz="2400" dirty="0"/>
                  <a:t>Or properties of residual, requiring knowledge of noise </a:t>
                </a:r>
                <a14:m>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𝒩</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0</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sSub>
                          <m:sSubPr>
                            <m:ctrlPr>
                              <a:rPr lang="en-US" sz="2400" b="0" i="1" smtClean="0">
                                <a:latin typeface="Cambria Math" panose="02040503050406030204" pitchFamily="18" charset="0"/>
                                <a:ea typeface="Cambria Math" panose="02040503050406030204" pitchFamily="18" charset="0"/>
                              </a:rPr>
                            </m:ctrlPr>
                          </m:sSubPr>
                          <m:e>
                            <m:r>
                              <a:rPr lang="en-US" sz="2400" b="1" i="0" smtClean="0">
                                <a:latin typeface="Cambria Math" panose="02040503050406030204" pitchFamily="18" charset="0"/>
                                <a:ea typeface="Cambria Math" panose="02040503050406030204" pitchFamily="18" charset="0"/>
                              </a:rPr>
                              <m:t>𝐈</m:t>
                            </m:r>
                          </m:e>
                          <m:sub>
                            <m:r>
                              <a:rPr lang="en-US" sz="2400" b="0" i="1" smtClean="0">
                                <a:latin typeface="Cambria Math" panose="02040503050406030204" pitchFamily="18" charset="0"/>
                                <a:ea typeface="Cambria Math" panose="02040503050406030204" pitchFamily="18" charset="0"/>
                              </a:rPr>
                              <m:t>𝑚</m:t>
                            </m:r>
                          </m:sub>
                        </m:sSub>
                      </m:e>
                    </m:d>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or</m:t>
                        </m:r>
                        <m:r>
                          <a:rPr lang="en-US" sz="2400" b="0" i="0"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𝑤</m:t>
                                </m:r>
                              </m:e>
                            </m:d>
                          </m:e>
                        </m:d>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oMath>
                </a14:m>
                <a:endParaRPr lang="en-US" sz="2400" dirty="0"/>
              </a:p>
              <a:p>
                <a:pPr algn="just">
                  <a:buFontTx/>
                  <a:buChar char="-"/>
                </a:pPr>
                <a:endParaRPr lang="en-US" sz="2400" dirty="0"/>
              </a:p>
              <a:p>
                <a:pPr marL="0" indent="0" algn="just">
                  <a:buNone/>
                </a:pPr>
                <a:r>
                  <a:rPr lang="en-US" sz="2400" dirty="0"/>
                  <a:t>OR</a:t>
                </a:r>
              </a:p>
              <a:p>
                <a:pPr marL="0" indent="0" algn="just">
                  <a:buNone/>
                </a:pPr>
                <a:r>
                  <a:rPr lang="en-US" sz="2400" dirty="0"/>
                  <a:t>- Tuning-Free method</a:t>
                </a:r>
              </a:p>
            </p:txBody>
          </p:sp>
        </mc:Choice>
        <mc:Fallback xmlns="">
          <p:sp>
            <p:nvSpPr>
              <p:cNvPr id="3" name="Content Placeholder 2">
                <a:extLst>
                  <a:ext uri="{FF2B5EF4-FFF2-40B4-BE49-F238E27FC236}">
                    <a16:creationId xmlns:a16="http://schemas.microsoft.com/office/drawing/2014/main" id="{E78856E3-CFD9-4639-B127-86460F8DD46F}"/>
                  </a:ext>
                </a:extLst>
              </p:cNvPr>
              <p:cNvSpPr>
                <a:spLocks noGrp="1" noRot="1" noChangeAspect="1" noMove="1" noResize="1" noEditPoints="1" noAdjustHandles="1" noChangeArrowheads="1" noChangeShapeType="1" noTextEdit="1"/>
              </p:cNvSpPr>
              <p:nvPr>
                <p:ph idx="1"/>
              </p:nvPr>
            </p:nvSpPr>
            <p:spPr>
              <a:xfrm>
                <a:off x="5598694" y="1690688"/>
                <a:ext cx="5755105" cy="4486275"/>
              </a:xfrm>
              <a:blipFill>
                <a:blip r:embed="rId2"/>
                <a:stretch>
                  <a:fillRect l="-1695" t="-2853" r="-1695" b="-2717"/>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926A314-106A-424F-963A-D04E40669559}"/>
              </a:ext>
            </a:extLst>
          </p:cNvPr>
          <p:cNvGrpSpPr/>
          <p:nvPr/>
        </p:nvGrpSpPr>
        <p:grpSpPr>
          <a:xfrm>
            <a:off x="838200" y="1690688"/>
            <a:ext cx="4567989" cy="4421354"/>
            <a:chOff x="838200" y="1690688"/>
            <a:chExt cx="4567989" cy="4421354"/>
          </a:xfrm>
        </p:grpSpPr>
        <p:sp>
          <p:nvSpPr>
            <p:cNvPr id="4" name="Rectangle 3">
              <a:extLst>
                <a:ext uri="{FF2B5EF4-FFF2-40B4-BE49-F238E27FC236}">
                  <a16:creationId xmlns:a16="http://schemas.microsoft.com/office/drawing/2014/main" id="{B1C7C221-AD8D-4069-BC9B-B42288E62E2E}"/>
                </a:ext>
              </a:extLst>
            </p:cNvPr>
            <p:cNvSpPr/>
            <p:nvPr/>
          </p:nvSpPr>
          <p:spPr>
            <a:xfrm>
              <a:off x="838200" y="1690688"/>
              <a:ext cx="4567989" cy="442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C30C5E-18A2-4C7C-AD98-A557E26A371E}"/>
                    </a:ext>
                  </a:extLst>
                </p:cNvPr>
                <p:cNvSpPr txBox="1"/>
                <p:nvPr/>
              </p:nvSpPr>
              <p:spPr>
                <a:xfrm>
                  <a:off x="1058444" y="1868805"/>
                  <a:ext cx="4127500" cy="4130041"/>
                </a:xfrm>
                <a:prstGeom prst="rect">
                  <a:avLst/>
                </a:prstGeom>
                <a:noFill/>
              </p:spPr>
              <p:txBody>
                <a:bodyPr wrap="square" rtlCol="0">
                  <a:spAutoFit/>
                </a:bodyPr>
                <a:lstStyle/>
                <a:p>
                  <a:pPr marL="342900" indent="-342900">
                    <a:buAutoNum type="arabicPeriod"/>
                  </a:pPr>
                  <a:r>
                    <a:rPr lang="en-US" sz="1400" dirty="0"/>
                    <a:t>Initialize residual </a:t>
                  </a:r>
                  <a14:m>
                    <m:oMath xmlns:m="http://schemas.openxmlformats.org/officeDocument/2006/math">
                      <m:sSup>
                        <m:sSupPr>
                          <m:ctrlPr>
                            <a:rPr lang="en-US" sz="1400" b="1" i="1" smtClean="0">
                              <a:latin typeface="Cambria Math" panose="02040503050406030204" pitchFamily="18" charset="0"/>
                            </a:rPr>
                          </m:ctrlPr>
                        </m:sSupPr>
                        <m:e>
                          <m:r>
                            <a:rPr lang="en-US" sz="1400" b="1" i="0" smtClean="0">
                              <a:latin typeface="Cambria Math" panose="02040503050406030204" pitchFamily="18" charset="0"/>
                            </a:rPr>
                            <m:t>𝐫</m:t>
                          </m:r>
                        </m:e>
                        <m:sup>
                          <m:r>
                            <a:rPr lang="en-US" sz="1400" b="1" i="0" smtClean="0">
                              <a:latin typeface="Cambria Math" panose="02040503050406030204" pitchFamily="18" charset="0"/>
                            </a:rPr>
                            <m:t>(</m:t>
                          </m:r>
                          <m:r>
                            <a:rPr lang="en-US" sz="1400" b="1" i="0" smtClean="0">
                              <a:latin typeface="Cambria Math" panose="02040503050406030204" pitchFamily="18" charset="0"/>
                            </a:rPr>
                            <m:t>𝟎</m:t>
                          </m:r>
                          <m:r>
                            <a:rPr lang="en-US" sz="1400" b="1" i="0" smtClean="0">
                              <a:latin typeface="Cambria Math" panose="02040503050406030204" pitchFamily="18" charset="0"/>
                            </a:rPr>
                            <m:t>)</m:t>
                          </m:r>
                        </m:sup>
                      </m:sSup>
                      <m:r>
                        <a:rPr lang="en-US" sz="1400" b="0" i="0" smtClean="0">
                          <a:latin typeface="Cambria Math" panose="02040503050406030204" pitchFamily="18" charset="0"/>
                        </a:rPr>
                        <m:t>=</m:t>
                      </m:r>
                      <m:r>
                        <m:rPr>
                          <m:sty m:val="p"/>
                        </m:rPr>
                        <a:rPr lang="en-US" sz="1400" b="0" i="0" smtClean="0">
                          <a:latin typeface="Cambria Math" panose="02040503050406030204" pitchFamily="18" charset="0"/>
                        </a:rPr>
                        <m:t>y</m:t>
                      </m:r>
                      <m:r>
                        <a:rPr lang="en-US" sz="1400" b="0" i="0" smtClean="0">
                          <a:latin typeface="Cambria Math" panose="02040503050406030204" pitchFamily="18" charset="0"/>
                        </a:rPr>
                        <m:t>.</m:t>
                      </m:r>
                      <m:r>
                        <a:rPr lang="en-US" sz="1400" b="1" i="0" smtClean="0">
                          <a:latin typeface="Cambria Math" panose="02040503050406030204" pitchFamily="18" charset="0"/>
                        </a:rPr>
                        <m:t> </m:t>
                      </m:r>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𝒙</m:t>
                          </m:r>
                        </m:e>
                      </m:acc>
                      <m:r>
                        <a:rPr lang="en-US" sz="1400" b="0" i="0" smtClean="0">
                          <a:latin typeface="Cambria Math" panose="02040503050406030204" pitchFamily="18" charset="0"/>
                        </a:rPr>
                        <m:t>=0.</m:t>
                      </m:r>
                    </m:oMath>
                  </a14:m>
                  <a:endParaRPr lang="en-US" sz="1400" b="0" i="0" dirty="0">
                    <a:latin typeface="Cambria Math" panose="02040503050406030204" pitchFamily="18" charset="0"/>
                  </a:endParaRPr>
                </a:p>
                <a:p>
                  <a:pPr lvl="1"/>
                  <a:r>
                    <a:rPr lang="en-US" sz="1400" dirty="0">
                      <a:latin typeface="Cambria Math" panose="02040503050406030204" pitchFamily="18" charset="0"/>
                    </a:rPr>
                    <a:t>Support estimate </a:t>
                  </a:r>
                  <a14:m>
                    <m:oMath xmlns:m="http://schemas.openxmlformats.org/officeDocument/2006/math">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0</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𝜙</m:t>
                      </m:r>
                      <m:r>
                        <a:rPr lang="en-US" sz="1400" b="0" i="1" smtClean="0">
                          <a:latin typeface="Cambria Math" panose="02040503050406030204" pitchFamily="18" charset="0"/>
                          <a:ea typeface="Cambria Math" panose="02040503050406030204" pitchFamily="18" charset="0"/>
                        </a:rPr>
                        <m:t>, </m:t>
                      </m:r>
                    </m:oMath>
                  </a14:m>
                  <a:r>
                    <a:rPr lang="en-US" sz="1400" b="0" i="0" dirty="0">
                      <a:latin typeface="Cambria Math" panose="02040503050406030204" pitchFamily="18" charset="0"/>
                    </a:rPr>
                    <a:t>iteration counter, </a:t>
                  </a:r>
                  <a14:m>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=1.</m:t>
                      </m:r>
                    </m:oMath>
                  </a14:m>
                  <a:endParaRPr lang="en-US" sz="1400" b="0" i="0" dirty="0">
                    <a:latin typeface="Cambria Math" panose="02040503050406030204" pitchFamily="18" charset="0"/>
                  </a:endParaRPr>
                </a:p>
                <a:p>
                  <a:pPr marL="342900" indent="-342900">
                    <a:buAutoNum type="arabicPeriod"/>
                  </a:pPr>
                  <a:r>
                    <a:rPr lang="en-US" sz="1400" dirty="0"/>
                    <a:t>Find column most correlated with the current residual </a:t>
                  </a:r>
                  <a14:m>
                    <m:oMath xmlns:m="http://schemas.openxmlformats.org/officeDocument/2006/math">
                      <m:sSup>
                        <m:sSupPr>
                          <m:ctrlPr>
                            <a:rPr lang="en-US" sz="1400" b="1" i="1" smtClean="0">
                              <a:latin typeface="Cambria Math" panose="02040503050406030204" pitchFamily="18" charset="0"/>
                            </a:rPr>
                          </m:ctrlPr>
                        </m:sSupPr>
                        <m:e>
                          <m:r>
                            <a:rPr lang="en-US" sz="1400" b="1" i="0" smtClean="0">
                              <a:latin typeface="Cambria Math" panose="02040503050406030204" pitchFamily="18" charset="0"/>
                            </a:rPr>
                            <m:t>𝐫</m:t>
                          </m:r>
                        </m:e>
                        <m:sup>
                          <m:r>
                            <a:rPr lang="en-US" sz="1400" b="1" i="0" smtClean="0">
                              <a:latin typeface="Cambria Math" panose="02040503050406030204" pitchFamily="18" charset="0"/>
                            </a:rPr>
                            <m:t>(</m:t>
                          </m:r>
                          <m:r>
                            <a:rPr lang="en-US" sz="1400" b="1" i="0" smtClean="0">
                              <a:latin typeface="Cambria Math" panose="02040503050406030204" pitchFamily="18" charset="0"/>
                            </a:rPr>
                            <m:t>𝐤</m:t>
                          </m:r>
                          <m:r>
                            <a:rPr lang="en-US" sz="1400" b="1"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sup>
                      </m:sSup>
                      <m:r>
                        <a:rPr lang="en-US" sz="1400" b="1" i="1" smtClean="0">
                          <a:latin typeface="Cambria Math" panose="02040503050406030204" pitchFamily="18" charset="0"/>
                        </a:rPr>
                        <m:t>,</m:t>
                      </m:r>
                    </m:oMath>
                  </a14:m>
                  <a:r>
                    <a:rPr lang="en-US" sz="1400" dirty="0"/>
                    <a:t> </a:t>
                  </a:r>
                  <a:r>
                    <a:rPr lang="en-US" sz="1400" dirty="0" err="1"/>
                    <a:t>ie</a:t>
                  </a:r>
                  <a:r>
                    <a:rPr lang="en-US" sz="1400" dirty="0"/>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argmax</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sSup>
                        <m:sSupPr>
                          <m:ctrlPr>
                            <a:rPr lang="en-US" sz="1400" b="1" i="1" smtClean="0">
                              <a:latin typeface="Cambria Math" panose="02040503050406030204" pitchFamily="18" charset="0"/>
                            </a:rPr>
                          </m:ctrlPr>
                        </m:sSupPr>
                        <m:e>
                          <m:r>
                            <a:rPr lang="en-US" sz="1400" b="1" i="0" smtClean="0">
                              <a:latin typeface="Cambria Math" panose="02040503050406030204" pitchFamily="18" charset="0"/>
                            </a:rPr>
                            <m:t>𝐫</m:t>
                          </m:r>
                        </m:e>
                        <m:sup>
                          <m:r>
                            <a:rPr lang="en-US" sz="1400" b="1" i="0" smtClean="0">
                              <a:latin typeface="Cambria Math" panose="02040503050406030204" pitchFamily="18" charset="0"/>
                            </a:rPr>
                            <m:t>(</m:t>
                          </m:r>
                          <m:r>
                            <a:rPr lang="en-US" sz="1400" b="1" i="0" smtClean="0">
                              <a:latin typeface="Cambria Math" panose="02040503050406030204" pitchFamily="18" charset="0"/>
                            </a:rPr>
                            <m:t>𝐤</m:t>
                          </m:r>
                          <m:r>
                            <a:rPr lang="en-US" sz="1400" b="1"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sup>
                      </m:sSup>
                    </m:oMath>
                  </a14:m>
                  <a:r>
                    <a:rPr lang="en-US" sz="1400" b="0" dirty="0"/>
                    <a:t>|, </a:t>
                  </a:r>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𝜖</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𝑛</m:t>
                          </m:r>
                        </m:e>
                      </m:d>
                      <m:r>
                        <a:rPr lang="en-US" sz="1400" b="0" i="1" smtClean="0">
                          <a:latin typeface="Cambria Math" panose="02040503050406030204" pitchFamily="18" charset="0"/>
                          <a:ea typeface="Cambria Math" panose="02040503050406030204" pitchFamily="18" charset="0"/>
                        </a:rPr>
                        <m:t>.</m:t>
                      </m:r>
                    </m:oMath>
                  </a14:m>
                  <a:endParaRPr lang="en-US" sz="1400" b="0" dirty="0">
                    <a:ea typeface="Cambria Math" panose="02040503050406030204" pitchFamily="18" charset="0"/>
                  </a:endParaRPr>
                </a:p>
                <a:p>
                  <a:pPr marL="800100" lvl="1" indent="-342900">
                    <a:buFont typeface="+mj-lt"/>
                    <a:buAutoNum type="alphaLcPeriod"/>
                  </a:pPr>
                  <a:r>
                    <a:rPr lang="en-US" sz="1400" dirty="0">
                      <a:ea typeface="Cambria Math" panose="02040503050406030204" pitchFamily="18" charset="0"/>
                    </a:rPr>
                    <a:t>Check if that column has not been previously selected. Otherwise repeat 2.</a:t>
                  </a:r>
                  <a:endParaRPr lang="en-US" sz="1400" b="0" dirty="0">
                    <a:ea typeface="Cambria Math" panose="02040503050406030204" pitchFamily="18" charset="0"/>
                  </a:endParaRPr>
                </a:p>
                <a:p>
                  <a:pPr marL="342900" indent="-342900">
                    <a:buAutoNum type="arabicPeriod"/>
                  </a:pPr>
                  <a:r>
                    <a:rPr lang="en-US" sz="1400" dirty="0"/>
                    <a:t>Update support estimate </a:t>
                  </a:r>
                  <a14:m>
                    <m:oMath xmlns:m="http://schemas.openxmlformats.org/officeDocument/2006/math">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𝑘</m:t>
                          </m:r>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−1</m:t>
                          </m:r>
                        </m:sup>
                      </m:s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𝑡</m:t>
                          </m:r>
                        </m:e>
                        <m:sub>
                          <m:r>
                            <a:rPr lang="en-US" sz="1400" b="0" i="1" smtClean="0">
                              <a:latin typeface="Cambria Math" panose="02040503050406030204" pitchFamily="18" charset="0"/>
                              <a:ea typeface="Cambria Math" panose="02040503050406030204" pitchFamily="18" charset="0"/>
                            </a:rPr>
                            <m:t>𝑘</m:t>
                          </m:r>
                        </m:sub>
                      </m:sSub>
                      <m:r>
                        <a:rPr lang="en-US" sz="1400" b="0" i="1" smtClean="0">
                          <a:latin typeface="Cambria Math" panose="02040503050406030204" pitchFamily="18" charset="0"/>
                          <a:ea typeface="Cambria Math" panose="02040503050406030204" pitchFamily="18" charset="0"/>
                        </a:rPr>
                        <m:t>.</m:t>
                      </m:r>
                    </m:oMath>
                  </a14:m>
                  <a:endParaRPr lang="en-US" sz="1400" dirty="0"/>
                </a:p>
                <a:p>
                  <a:pPr marL="342900" indent="-342900">
                    <a:buAutoNum type="arabicPeriod"/>
                  </a:pPr>
                  <a:r>
                    <a:rPr lang="en-US" sz="1400" dirty="0"/>
                    <a:t>Estimate </a:t>
                  </a:r>
                  <a14:m>
                    <m:oMath xmlns:m="http://schemas.openxmlformats.org/officeDocument/2006/math">
                      <m:r>
                        <a:rPr lang="en-US" sz="1400" b="0" i="1" smtClean="0">
                          <a:latin typeface="Cambria Math" panose="02040503050406030204" pitchFamily="18" charset="0"/>
                          <a:ea typeface="Cambria Math" panose="02040503050406030204" pitchFamily="18" charset="0"/>
                        </a:rPr>
                        <m:t>𝑥</m:t>
                      </m:r>
                    </m:oMath>
                  </a14:m>
                  <a:r>
                    <a:rPr lang="en-US" sz="1400" dirty="0"/>
                    <a:t> using current support </a:t>
                  </a:r>
                  <a14:m>
                    <m:oMath xmlns:m="http://schemas.openxmlformats.org/officeDocument/2006/math">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𝐴</m:t>
                          </m:r>
                        </m:e>
                        <m:sub>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𝑘</m:t>
                              </m:r>
                            </m:sup>
                          </m:sSup>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m:t>
                      </m:r>
                    </m:oMath>
                  </a14:m>
                  <a:endParaRPr lang="en-US" sz="1400" dirty="0"/>
                </a:p>
                <a:p>
                  <a:pPr marL="342900" indent="-342900">
                    <a:buAutoNum type="arabicPeriod"/>
                  </a:pPr>
                  <a:r>
                    <a:rPr lang="en-US" sz="1400" dirty="0"/>
                    <a:t>Update residual </a:t>
                  </a:r>
                  <a14:m>
                    <m:oMath xmlns:m="http://schemas.openxmlformats.org/officeDocument/2006/math">
                      <m:sSup>
                        <m:sSupPr>
                          <m:ctrlPr>
                            <a:rPr lang="en-US" sz="1400" b="1" i="1" smtClean="0">
                              <a:latin typeface="Cambria Math" panose="02040503050406030204" pitchFamily="18" charset="0"/>
                            </a:rPr>
                          </m:ctrlPr>
                        </m:sSupPr>
                        <m:e>
                          <m:r>
                            <a:rPr lang="en-US" sz="1400" b="1" i="0" smtClean="0">
                              <a:latin typeface="Cambria Math" panose="02040503050406030204" pitchFamily="18" charset="0"/>
                            </a:rPr>
                            <m:t>𝐫</m:t>
                          </m:r>
                        </m:e>
                        <m:sup>
                          <m:r>
                            <a:rPr lang="en-US" sz="1400" b="1" i="0" smtClean="0">
                              <a:latin typeface="Cambria Math" panose="02040503050406030204" pitchFamily="18" charset="0"/>
                            </a:rPr>
                            <m:t>(</m:t>
                          </m:r>
                          <m:r>
                            <a:rPr lang="en-US" sz="1400" b="1" i="0" smtClean="0">
                              <a:latin typeface="Cambria Math" panose="02040503050406030204" pitchFamily="18" charset="0"/>
                            </a:rPr>
                            <m:t>𝐤</m:t>
                          </m:r>
                          <m:r>
                            <a:rPr lang="en-US" sz="1400" b="1" i="0" smtClean="0">
                              <a:latin typeface="Cambria Math" panose="02040503050406030204" pitchFamily="18" charset="0"/>
                            </a:rPr>
                            <m:t>)</m:t>
                          </m:r>
                        </m:sup>
                      </m:sSup>
                      <m:r>
                        <a:rPr lang="en-US" sz="1400" b="1"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𝐈</m:t>
                              </m:r>
                            </m:e>
                            <m:sub>
                              <m:r>
                                <a:rPr lang="en-US" sz="1400" b="0" i="1" smtClean="0">
                                  <a:latin typeface="Cambria Math" panose="02040503050406030204" pitchFamily="18" charset="0"/>
                                  <a:ea typeface="Cambria Math" panose="02040503050406030204" pitchFamily="18" charset="0"/>
                                </a:rPr>
                                <m:t>𝑚</m:t>
                              </m:r>
                            </m:sub>
                          </m:sSub>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𝐏</m:t>
                              </m:r>
                            </m:e>
                            <m:sub>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𝑘</m:t>
                                  </m:r>
                                </m:sup>
                              </m:sSup>
                            </m:sub>
                          </m:sSub>
                        </m:e>
                      </m:d>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m:t>
                      </m:r>
                    </m:oMath>
                  </a14:m>
                  <a:endParaRPr lang="en-US" sz="1400" dirty="0"/>
                </a:p>
                <a:p>
                  <a:pPr marL="342900" indent="-342900">
                    <a:buAutoNum type="arabicPeriod"/>
                  </a:pPr>
                  <a:r>
                    <a:rPr lang="en-US" sz="1400" dirty="0"/>
                    <a:t>Increment </a:t>
                  </a:r>
                  <a14:m>
                    <m:oMath xmlns:m="http://schemas.openxmlformats.org/officeDocument/2006/math">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+1.</m:t>
                      </m:r>
                    </m:oMath>
                  </a14:m>
                  <a:endParaRPr lang="en-US" sz="1400" b="0" dirty="0">
                    <a:ea typeface="Cambria Math" panose="02040503050406030204" pitchFamily="18" charset="0"/>
                  </a:endParaRPr>
                </a:p>
                <a:p>
                  <a:pPr marL="342900" indent="-342900">
                    <a:buAutoNum type="arabicPeriod"/>
                  </a:pPr>
                  <a:r>
                    <a:rPr lang="en-US" sz="1400" dirty="0"/>
                    <a:t>Repeat </a:t>
                  </a:r>
                  <a14:m>
                    <m:oMath xmlns:m="http://schemas.openxmlformats.org/officeDocument/2006/math">
                      <m:r>
                        <a:rPr lang="en-US" sz="1400" b="0" i="1" smtClean="0">
                          <a:latin typeface="Cambria Math" panose="02040503050406030204" pitchFamily="18" charset="0"/>
                          <a:ea typeface="Cambria Math" panose="02040503050406030204" pitchFamily="18" charset="0"/>
                        </a:rPr>
                        <m:t>2−6,</m:t>
                      </m:r>
                    </m:oMath>
                  </a14:m>
                  <a:r>
                    <a:rPr lang="en-US" sz="1400" dirty="0"/>
                    <a:t> until Stopping Criteria (SC) is met.</a:t>
                  </a:r>
                </a:p>
                <a:p>
                  <a:pPr marL="342900" indent="-342900">
                    <a:buAutoNum type="arabicPeriod"/>
                  </a:pPr>
                  <a:endParaRPr lang="en-US" sz="1400" dirty="0"/>
                </a:p>
                <a:p>
                  <a:r>
                    <a:rPr lang="en-US" sz="1400" b="1" dirty="0"/>
                    <a:t>Output:</a:t>
                  </a:r>
                  <a:r>
                    <a:rPr lang="en-US" sz="1400" dirty="0"/>
                    <a:t> </a:t>
                  </a:r>
                  <a14:m>
                    <m:oMath xmlns:m="http://schemas.openxmlformats.org/officeDocument/2006/math">
                      <m:sSup>
                        <m:sSupPr>
                          <m:ctrlPr>
                            <a:rPr lang="en-US" sz="1400" b="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𝒯</m:t>
                          </m:r>
                        </m:e>
                        <m:sup>
                          <m:r>
                            <a:rPr lang="en-US" sz="1400" b="0" i="1" smtClean="0">
                              <a:latin typeface="Cambria Math" panose="02040503050406030204" pitchFamily="18" charset="0"/>
                              <a:ea typeface="Cambria Math" panose="02040503050406030204" pitchFamily="18" charset="0"/>
                            </a:rPr>
                            <m:t>𝑘</m:t>
                          </m:r>
                        </m:sup>
                      </m:sSup>
                    </m:oMath>
                  </a14:m>
                  <a:r>
                    <a:rPr lang="en-US" sz="1400" dirty="0"/>
                    <a:t> and </a:t>
                  </a:r>
                  <a14:m>
                    <m:oMath xmlns:m="http://schemas.openxmlformats.org/officeDocument/2006/math">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oMath>
                  </a14:m>
                  <a:r>
                    <a:rPr lang="en-US" sz="1400" dirty="0"/>
                    <a:t>.</a:t>
                  </a:r>
                </a:p>
                <a:p>
                  <a:r>
                    <a:rPr lang="en-US" sz="1400" b="1" dirty="0"/>
                    <a:t>Notations</a:t>
                  </a:r>
                  <a:r>
                    <a:rPr lang="en-US" sz="1400" dirty="0"/>
                    <a:t>: </a:t>
                  </a:r>
                </a:p>
                <a:p>
                  <a:pPr marL="285750" indent="-285750">
                    <a:buFont typeface="Arial" panose="020B0604020202020204" pitchFamily="34" charset="0"/>
                    <a:buChar char="•"/>
                  </a:pPr>
                  <a14:m>
                    <m:oMath xmlns:m="http://schemas.openxmlformats.org/officeDocument/2006/math">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𝐴</m:t>
                          </m:r>
                        </m:e>
                        <m:sup>
                          <m:r>
                            <a:rPr lang="en-US" sz="1400" b="0" i="1" smtClean="0">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𝐴</m:t>
                                  </m:r>
                                </m:e>
                                <m:sup>
                                  <m:r>
                                    <a:rPr lang="en-US" sz="1400" b="0" i="1" smtClean="0">
                                      <a:latin typeface="Cambria Math" panose="02040503050406030204" pitchFamily="18" charset="0"/>
                                      <a:ea typeface="Cambria Math" panose="02040503050406030204" pitchFamily="18" charset="0"/>
                                    </a:rPr>
                                    <m:t>𝑇</m:t>
                                  </m:r>
                                </m:sup>
                              </m:sSup>
                              <m:r>
                                <a:rPr lang="en-US" sz="1400" b="0" i="1" smtClean="0">
                                  <a:latin typeface="Cambria Math" panose="02040503050406030204" pitchFamily="18" charset="0"/>
                                  <a:ea typeface="Cambria Math" panose="02040503050406030204" pitchFamily="18" charset="0"/>
                                </a:rPr>
                                <m:t>𝐴</m:t>
                              </m:r>
                            </m:e>
                          </m:d>
                        </m:e>
                        <m:sup>
                          <m:r>
                            <a:rPr lang="en-US" sz="1400" b="0" i="1" smtClean="0">
                              <a:latin typeface="Cambria Math" panose="02040503050406030204" pitchFamily="18" charset="0"/>
                              <a:ea typeface="Cambria Math" panose="02040503050406030204" pitchFamily="18" charset="0"/>
                            </a:rPr>
                            <m:t>−1</m:t>
                          </m:r>
                        </m:sup>
                      </m:sSup>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𝐴</m:t>
                          </m:r>
                        </m:e>
                        <m:sup>
                          <m:r>
                            <a:rPr lang="en-US" sz="1400" b="0" i="1" smtClean="0">
                              <a:latin typeface="Cambria Math" panose="02040503050406030204" pitchFamily="18" charset="0"/>
                              <a:ea typeface="Cambria Math" panose="02040503050406030204" pitchFamily="18" charset="0"/>
                            </a:rPr>
                            <m:t>𝑇</m:t>
                          </m:r>
                        </m:sup>
                      </m:sSup>
                      <m:r>
                        <a:rPr lang="en-US" sz="1400" b="0" i="1" smtClean="0">
                          <a:latin typeface="Cambria Math" panose="02040503050406030204" pitchFamily="18" charset="0"/>
                          <a:ea typeface="Cambria Math" panose="02040503050406030204" pitchFamily="18" charset="0"/>
                        </a:rPr>
                        <m:t>, </m:t>
                      </m:r>
                    </m:oMath>
                  </a14:m>
                  <a:r>
                    <a:rPr lang="en-US" sz="1400" dirty="0"/>
                    <a:t>Moore-Penrose pseudo inverse.</a:t>
                  </a:r>
                </a:p>
                <a:p>
                  <a:pPr marL="285750" indent="-285750">
                    <a:buFont typeface="Arial" panose="020B0604020202020204" pitchFamily="34" charset="0"/>
                    <a:buChar char="•"/>
                  </a:pPr>
                  <a14:m>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𝐏</m:t>
                          </m:r>
                        </m:e>
                        <m:sub>
                          <m:r>
                            <a:rPr lang="en-US" sz="1400" b="0" i="1" smtClean="0">
                              <a:latin typeface="Cambria Math" panose="02040503050406030204" pitchFamily="18" charset="0"/>
                              <a:ea typeface="Cambria Math" panose="02040503050406030204" pitchFamily="18" charset="0"/>
                            </a:rPr>
                            <m:t>𝐴</m:t>
                          </m:r>
                        </m:sub>
                      </m:sSub>
                      <m:r>
                        <a:rPr lang="en-US" sz="1400" b="1" i="0"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𝐴</m:t>
                          </m:r>
                        </m:e>
                        <m:sup>
                          <m:r>
                            <a:rPr lang="en-US" sz="1400" b="0" i="1" smtClean="0">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𝐏</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m:t>
                              </m:r>
                            </m:e>
                            <m:sub>
                              <m:r>
                                <a:rPr lang="en-US" sz="1400" i="1" smtClean="0">
                                  <a:latin typeface="Cambria Math" panose="02040503050406030204" pitchFamily="18" charset="0"/>
                                  <a:ea typeface="Cambria Math" panose="02040503050406030204" pitchFamily="18" charset="0"/>
                                </a:rPr>
                                <m:t>𝒯</m:t>
                              </m:r>
                            </m:sub>
                          </m:sSub>
                        </m:sub>
                      </m:sSub>
                    </m:oMath>
                  </a14:m>
                  <a:r>
                    <a:rPr lang="en-US" sz="1400" dirty="0"/>
                    <a:t> is denoted by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1" i="0" smtClean="0">
                              <a:latin typeface="Cambria Math" panose="02040503050406030204" pitchFamily="18" charset="0"/>
                              <a:ea typeface="Cambria Math" panose="02040503050406030204" pitchFamily="18" charset="0"/>
                            </a:rPr>
                            <m:t>𝐏</m:t>
                          </m:r>
                        </m:e>
                        <m:sub>
                          <m:r>
                            <a:rPr lang="en-US" sz="1400" i="1" smtClean="0">
                              <a:latin typeface="Cambria Math" panose="02040503050406030204" pitchFamily="18" charset="0"/>
                              <a:ea typeface="Cambria Math" panose="02040503050406030204" pitchFamily="18" charset="0"/>
                            </a:rPr>
                            <m:t>𝒯</m:t>
                          </m:r>
                        </m:sub>
                      </m:sSub>
                      <m:r>
                        <a:rPr lang="en-US" sz="1400" b="0" i="1" smtClean="0">
                          <a:latin typeface="Cambria Math" panose="02040503050406030204" pitchFamily="18" charset="0"/>
                          <a:ea typeface="Cambria Math" panose="02040503050406030204" pitchFamily="18" charset="0"/>
                        </a:rPr>
                        <m:t>.</m:t>
                      </m:r>
                    </m:oMath>
                  </a14:m>
                  <a:endParaRPr lang="en-US" sz="1400" b="1" dirty="0"/>
                </a:p>
              </p:txBody>
            </p:sp>
          </mc:Choice>
          <mc:Fallback xmlns="">
            <p:sp>
              <p:nvSpPr>
                <p:cNvPr id="5" name="TextBox 4">
                  <a:extLst>
                    <a:ext uri="{FF2B5EF4-FFF2-40B4-BE49-F238E27FC236}">
                      <a16:creationId xmlns:a16="http://schemas.microsoft.com/office/drawing/2014/main" id="{24C30C5E-18A2-4C7C-AD98-A557E26A371E}"/>
                    </a:ext>
                  </a:extLst>
                </p:cNvPr>
                <p:cNvSpPr txBox="1">
                  <a:spLocks noRot="1" noChangeAspect="1" noMove="1" noResize="1" noEditPoints="1" noAdjustHandles="1" noChangeArrowheads="1" noChangeShapeType="1" noTextEdit="1"/>
                </p:cNvSpPr>
                <p:nvPr/>
              </p:nvSpPr>
              <p:spPr>
                <a:xfrm>
                  <a:off x="1058444" y="1868805"/>
                  <a:ext cx="4127500" cy="4130041"/>
                </a:xfrm>
                <a:prstGeom prst="rect">
                  <a:avLst/>
                </a:prstGeom>
                <a:blipFill>
                  <a:blip r:embed="rId3"/>
                  <a:stretch>
                    <a:fillRect l="-591" t="-148" b="-295"/>
                  </a:stretch>
                </a:blipFill>
              </p:spPr>
              <p:txBody>
                <a:bodyPr/>
                <a:lstStyle/>
                <a:p>
                  <a:r>
                    <a:rPr lang="en-US">
                      <a:noFill/>
                    </a:rPr>
                    <a:t> </a:t>
                  </a:r>
                </a:p>
              </p:txBody>
            </p:sp>
          </mc:Fallback>
        </mc:AlternateContent>
      </p:grpSp>
    </p:spTree>
    <p:extLst>
      <p:ext uri="{BB962C8B-B14F-4D97-AF65-F5344CB8AC3E}">
        <p14:creationId xmlns:p14="http://schemas.microsoft.com/office/powerpoint/2010/main" val="247653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0F3D-1486-4F55-91F3-59A69911B400}"/>
              </a:ext>
            </a:extLst>
          </p:cNvPr>
          <p:cNvSpPr>
            <a:spLocks noGrp="1"/>
          </p:cNvSpPr>
          <p:nvPr>
            <p:ph type="title"/>
          </p:nvPr>
        </p:nvSpPr>
        <p:spPr/>
        <p:txBody>
          <a:bodyPr/>
          <a:lstStyle/>
          <a:p>
            <a:r>
              <a:rPr lang="en-US" dirty="0"/>
              <a:t>Tuning Free OMP</a:t>
            </a:r>
            <a:r>
              <a:rPr lang="en-US" baseline="30000" dirty="0"/>
              <a:t>1,2</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A93EBC-4AD0-49F4-926C-F23CAEFDF079}"/>
                  </a:ext>
                </a:extLst>
              </p:cNvPr>
              <p:cNvSpPr>
                <a:spLocks noGrp="1"/>
              </p:cNvSpPr>
              <p:nvPr>
                <p:ph idx="1"/>
              </p:nvPr>
            </p:nvSpPr>
            <p:spPr>
              <a:xfrm>
                <a:off x="838200" y="1825625"/>
                <a:ext cx="10515600" cy="3793940"/>
              </a:xfrm>
            </p:spPr>
            <p:txBody>
              <a:bodyPr>
                <a:normAutofit/>
              </a:bodyPr>
              <a:lstStyle/>
              <a:p>
                <a:r>
                  <a:rPr lang="en-US" sz="2400" dirty="0"/>
                  <a:t>Observing the residual ratio (RR) 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𝑡h</m:t>
                        </m:r>
                      </m:sup>
                    </m:sSup>
                  </m:oMath>
                </a14:m>
                <a:r>
                  <a:rPr lang="en-US" sz="2400" dirty="0"/>
                  <a:t> iteration. </a:t>
                </a:r>
                <a14:m>
                  <m:oMath xmlns:m="http://schemas.openxmlformats.org/officeDocument/2006/math">
                    <m:r>
                      <a:rPr lang="en-US" sz="2400" b="0" i="1" smtClean="0">
                        <a:latin typeface="Cambria Math" panose="02040503050406030204" pitchFamily="18" charset="0"/>
                      </a:rPr>
                      <m:t>𝑅𝑅</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𝐫</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p>
                                  </m:e>
                                </m:d>
                              </m:e>
                            </m:d>
                          </m:e>
                          <m:sub>
                            <m:r>
                              <a:rPr lang="en-US" sz="2400" b="0" i="1" smtClean="0">
                                <a:latin typeface="Cambria Math" panose="02040503050406030204" pitchFamily="18" charset="0"/>
                              </a:rPr>
                              <m:t>2</m:t>
                            </m:r>
                          </m:sub>
                        </m:sSub>
                      </m:num>
                      <m:den>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𝐫</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sup>
                                    </m:sSup>
                                  </m:e>
                                </m:d>
                              </m:e>
                            </m:d>
                          </m:e>
                          <m:sub>
                            <m:r>
                              <a:rPr lang="en-US" sz="2400" b="0" i="1" smtClean="0">
                                <a:latin typeface="Cambria Math" panose="02040503050406030204" pitchFamily="18" charset="0"/>
                              </a:rPr>
                              <m:t>2</m:t>
                            </m:r>
                          </m:sub>
                        </m:sSub>
                      </m:den>
                    </m:f>
                    <m:r>
                      <a:rPr lang="en-US" sz="2400" b="0" i="0" smtClean="0">
                        <a:latin typeface="Cambria Math" panose="02040503050406030204" pitchFamily="18" charset="0"/>
                      </a:rPr>
                      <m:t>.</m:t>
                    </m:r>
                  </m:oMath>
                </a14:m>
                <a:endParaRPr lang="en-US" sz="2400" b="0" dirty="0"/>
              </a:p>
              <a:p>
                <a:pPr lvl="1"/>
                <a14:m>
                  <m:oMath xmlns:m="http://schemas.openxmlformats.org/officeDocument/2006/math">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𝐫</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𝐈</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𝐏</m:t>
                            </m:r>
                          </m:e>
                          <m:sub>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𝒥</m:t>
                                </m:r>
                              </m:e>
                              <m:sub>
                                <m:r>
                                  <a:rPr lang="en-US" sz="2000" b="0" i="1" smtClean="0">
                                    <a:latin typeface="Cambria Math" panose="02040503050406030204" pitchFamily="18" charset="0"/>
                                    <a:ea typeface="Cambria Math" panose="02040503050406030204" pitchFamily="18" charset="0"/>
                                  </a:rPr>
                                  <m:t>𝑘</m:t>
                                </m:r>
                              </m:sub>
                            </m:sSub>
                          </m:sub>
                        </m:sSub>
                      </m:e>
                    </m:d>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endParaRPr lang="en-US" sz="2000" b="0" dirty="0"/>
              </a:p>
              <a:p>
                <a:pPr lvl="1"/>
                <a14:m>
                  <m:oMath xmlns:m="http://schemas.openxmlformats.org/officeDocument/2006/math">
                    <m:r>
                      <a:rPr lang="en-US" sz="2000" b="0" i="1" smtClean="0">
                        <a:latin typeface="Cambria Math" panose="02040503050406030204" pitchFamily="18" charset="0"/>
                      </a:rPr>
                      <m:t>0&lt;</m:t>
                    </m:r>
                    <m:r>
                      <a:rPr lang="en-US" sz="2000" b="0" i="1" smtClean="0">
                        <a:latin typeface="Cambria Math" panose="02040503050406030204" pitchFamily="18" charset="0"/>
                      </a:rPr>
                      <m:t>𝑅𝑅</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&lt;1.</m:t>
                    </m:r>
                  </m:oMath>
                </a14:m>
                <a:endParaRPr lang="en-US" sz="2000" dirty="0"/>
              </a:p>
              <a:p>
                <a:pPr lvl="1"/>
                <a:endParaRPr lang="en-US" sz="2000" dirty="0"/>
              </a:p>
              <a:p>
                <a:r>
                  <a:rPr lang="en-US" sz="2400" dirty="0"/>
                  <a:t>As our observations are non-linear, the usual independent Gaussian noise model does not work. Also, the residual never reaches 0, even if dictionary is complete. The noise is also introduced in dictionary generation by voxelization.</a:t>
                </a:r>
              </a:p>
              <a:p>
                <a:pPr marL="0" indent="0">
                  <a:buNone/>
                </a:pPr>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BCA93EBC-4AD0-49F4-926C-F23CAEFDF079}"/>
                  </a:ext>
                </a:extLst>
              </p:cNvPr>
              <p:cNvSpPr>
                <a:spLocks noGrp="1" noRot="1" noChangeAspect="1" noMove="1" noResize="1" noEditPoints="1" noAdjustHandles="1" noChangeArrowheads="1" noChangeShapeType="1" noTextEdit="1"/>
              </p:cNvSpPr>
              <p:nvPr>
                <p:ph idx="1"/>
              </p:nvPr>
            </p:nvSpPr>
            <p:spPr>
              <a:xfrm>
                <a:off x="838200" y="1825625"/>
                <a:ext cx="10515600" cy="3793940"/>
              </a:xfrm>
              <a:blipFill>
                <a:blip r:embed="rId2"/>
                <a:stretch>
                  <a:fillRect l="-81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1D6FEC4-9930-446B-BB30-983534530DB1}"/>
              </a:ext>
            </a:extLst>
          </p:cNvPr>
          <p:cNvSpPr txBox="1"/>
          <p:nvPr/>
        </p:nvSpPr>
        <p:spPr>
          <a:xfrm>
            <a:off x="838200" y="5869186"/>
            <a:ext cx="10515600" cy="523220"/>
          </a:xfrm>
          <a:prstGeom prst="rect">
            <a:avLst/>
          </a:prstGeom>
          <a:noFill/>
        </p:spPr>
        <p:txBody>
          <a:bodyPr wrap="square" rtlCol="0">
            <a:spAutoFit/>
          </a:bodyPr>
          <a:lstStyle/>
          <a:p>
            <a:pPr algn="just"/>
            <a:r>
              <a:rPr lang="en-US" sz="1400" baseline="30000" dirty="0"/>
              <a:t>[1]</a:t>
            </a:r>
            <a:r>
              <a:rPr lang="en-US" sz="1400" dirty="0"/>
              <a:t>S. </a:t>
            </a:r>
            <a:r>
              <a:rPr lang="en-US" sz="1400" dirty="0" err="1"/>
              <a:t>Kallummil</a:t>
            </a:r>
            <a:r>
              <a:rPr lang="en-US" sz="1400" dirty="0"/>
              <a:t> and S. Kalyani, “Tuning free orthogonal matching pursuit,” </a:t>
            </a:r>
            <a:r>
              <a:rPr lang="en-US" sz="1400" dirty="0" err="1"/>
              <a:t>arXiv</a:t>
            </a:r>
            <a:r>
              <a:rPr lang="en-US" sz="1400" dirty="0"/>
              <a:t> preprint arXiv:1703.05080, 2017.</a:t>
            </a:r>
          </a:p>
          <a:p>
            <a:pPr algn="just"/>
            <a:r>
              <a:rPr lang="en-US" sz="1400" baseline="30000" dirty="0"/>
              <a:t>[2]</a:t>
            </a:r>
            <a:r>
              <a:rPr lang="en-US" sz="1400" dirty="0"/>
              <a:t>S. </a:t>
            </a:r>
            <a:r>
              <a:rPr lang="en-US" sz="1400" dirty="0" err="1"/>
              <a:t>Kallummil</a:t>
            </a:r>
            <a:r>
              <a:rPr lang="en-US" sz="1400" dirty="0"/>
              <a:t> and S. Kalyani, “Signal and noise statistics oblivious sparse reconstruction using </a:t>
            </a:r>
            <a:r>
              <a:rPr lang="en-US" sz="1400" dirty="0" err="1"/>
              <a:t>omp</a:t>
            </a:r>
            <a:r>
              <a:rPr lang="en-US" sz="1400" dirty="0"/>
              <a:t>/</a:t>
            </a:r>
            <a:r>
              <a:rPr lang="en-US" sz="1400" dirty="0" err="1"/>
              <a:t>ols</a:t>
            </a:r>
            <a:r>
              <a:rPr lang="en-US" sz="1400" dirty="0"/>
              <a:t>,” </a:t>
            </a:r>
            <a:r>
              <a:rPr lang="en-US" sz="1400" dirty="0" err="1"/>
              <a:t>arXiv</a:t>
            </a:r>
            <a:r>
              <a:rPr lang="en-US" sz="1400" dirty="0"/>
              <a:t> preprint arXiv:1707.08712, 2017.</a:t>
            </a:r>
            <a:r>
              <a:rPr lang="en-US" sz="1400" baseline="30000" dirty="0"/>
              <a:t> </a:t>
            </a:r>
          </a:p>
        </p:txBody>
      </p:sp>
    </p:spTree>
    <p:extLst>
      <p:ext uri="{BB962C8B-B14F-4D97-AF65-F5344CB8AC3E}">
        <p14:creationId xmlns:p14="http://schemas.microsoft.com/office/powerpoint/2010/main" val="385953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89A3078-CE83-4780-9B8A-0BEDC6436FBE}"/>
                  </a:ext>
                </a:extLst>
              </p:cNvPr>
              <p:cNvSpPr>
                <a:spLocks noGrp="1"/>
              </p:cNvSpPr>
              <p:nvPr>
                <p:ph type="title"/>
              </p:nvPr>
            </p:nvSpPr>
            <p:spPr/>
            <p:txBody>
              <a:bodyPr/>
              <a:lstStyle/>
              <a:p>
                <a:r>
                  <a:rPr lang="en-US" dirty="0"/>
                  <a:t>Recovery and Relative Residual (</a:t>
                </a:r>
                <a14:m>
                  <m:oMath xmlns:m="http://schemas.openxmlformats.org/officeDocument/2006/math">
                    <m:r>
                      <a:rPr lang="en-US" i="1" dirty="0" smtClean="0">
                        <a:latin typeface="Cambria Math" panose="02040503050406030204" pitchFamily="18" charset="0"/>
                      </a:rPr>
                      <m:t>𝑅𝑅</m:t>
                    </m:r>
                  </m:oMath>
                </a14:m>
                <a:r>
                  <a:rPr lang="en-US" dirty="0"/>
                  <a:t>)</a:t>
                </a:r>
              </a:p>
            </p:txBody>
          </p:sp>
        </mc:Choice>
        <mc:Fallback xmlns="">
          <p:sp>
            <p:nvSpPr>
              <p:cNvPr id="2" name="Title 1">
                <a:extLst>
                  <a:ext uri="{FF2B5EF4-FFF2-40B4-BE49-F238E27FC236}">
                    <a16:creationId xmlns:a16="http://schemas.microsoft.com/office/drawing/2014/main" id="{089A3078-CE83-4780-9B8A-0BEDC6436FB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75D3D5-C4A9-495C-8FAF-AF8614154CA3}"/>
                  </a:ext>
                </a:extLst>
              </p:cNvPr>
              <p:cNvSpPr>
                <a:spLocks noGrp="1"/>
              </p:cNvSpPr>
              <p:nvPr>
                <p:ph idx="1"/>
              </p:nvPr>
            </p:nvSpPr>
            <p:spPr>
              <a:xfrm>
                <a:off x="838200" y="1690688"/>
                <a:ext cx="10515600" cy="4486275"/>
              </a:xfrm>
            </p:spPr>
            <p:txBody>
              <a:bodyPr>
                <a:normAutofit/>
              </a:bodyPr>
              <a:lstStyle/>
              <a:p>
                <a:pPr algn="just"/>
                <a:r>
                  <a:rPr lang="en-US" sz="2000" dirty="0"/>
                  <a:t>We do not satisfy sparse recovery mutual coherence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e>
                    </m:d>
                    <m:r>
                      <a:rPr lang="en-US" sz="2000" b="0" i="1" smtClean="0">
                        <a:latin typeface="Cambria Math" panose="02040503050406030204" pitchFamily="18" charset="0"/>
                        <a:ea typeface="Cambria Math" panose="02040503050406030204" pitchFamily="18" charset="0"/>
                      </a:rPr>
                      <m:t> </m:t>
                    </m:r>
                  </m:oMath>
                </a14:m>
                <a:r>
                  <a:rPr lang="en-US" sz="2000" dirty="0"/>
                  <a:t>condition,</a:t>
                </a:r>
              </a:p>
              <a:p>
                <a:pPr marL="0" indent="0" algn="ctr">
                  <a:buNone/>
                </a:pP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 </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max</m:t>
                            </m:r>
                          </m:e>
                          <m:lim>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lim>
                        </m:limLow>
                      </m:fName>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𝑖</m:t>
                            </m:r>
                          </m:sub>
                          <m:sup>
                            <m:r>
                              <a:rPr lang="en-US" sz="2000" b="0" i="1" smtClean="0">
                                <a:latin typeface="Cambria Math" panose="02040503050406030204" pitchFamily="18" charset="0"/>
                                <a:ea typeface="Cambria Math" panose="02040503050406030204" pitchFamily="18" charset="0"/>
                              </a:rPr>
                              <m:t>𝑇</m:t>
                            </m:r>
                          </m:sup>
                        </m:sSub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𝑗</m:t>
                            </m:r>
                          </m:sub>
                        </m:sSub>
                      </m:e>
                    </m:func>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−1</m:t>
                        </m:r>
                      </m:den>
                    </m:f>
                  </m:oMath>
                </a14:m>
                <a:r>
                  <a:rPr lang="en-US" sz="2000" b="0" dirty="0">
                    <a:ea typeface="Cambria Math" panose="02040503050406030204" pitchFamily="18" charset="0"/>
                  </a:rPr>
                  <a:t>, for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oMath>
                </a14:m>
                <a:r>
                  <a:rPr lang="en-US" sz="2000" b="0" dirty="0">
                    <a:ea typeface="Cambria Math" panose="02040503050406030204" pitchFamily="18" charset="0"/>
                  </a:rPr>
                  <a:t> sparse vector </a:t>
                </a:r>
                <a14:m>
                  <m:oMath xmlns:m="http://schemas.openxmlformats.org/officeDocument/2006/math">
                    <m:r>
                      <a:rPr lang="en-US" sz="2000" b="0" i="1" smtClean="0">
                        <a:latin typeface="Cambria Math" panose="02040503050406030204" pitchFamily="18" charset="0"/>
                        <a:ea typeface="Cambria Math" panose="02040503050406030204" pitchFamily="18" charset="0"/>
                      </a:rPr>
                      <m:t>𝑥</m:t>
                    </m:r>
                    <m:r>
                      <a:rPr lang="en-US" sz="2000" b="0" i="0" smtClean="0">
                        <a:latin typeface="Cambria Math" panose="02040503050406030204" pitchFamily="18" charset="0"/>
                        <a:ea typeface="Cambria Math" panose="02040503050406030204" pitchFamily="18" charset="0"/>
                      </a:rPr>
                      <m:t>, </m:t>
                    </m:r>
                  </m:oMath>
                </a14:m>
                <a:r>
                  <a:rPr lang="en-US" sz="2000" b="0" dirty="0">
                    <a:ea typeface="Cambria Math" panose="02040503050406030204" pitchFamily="18" charset="0"/>
                  </a:rPr>
                  <a:t>where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oMath>
                </a14:m>
                <a:r>
                  <a:rPr lang="en-US" sz="2000" b="0" dirty="0">
                    <a:ea typeface="Cambria Math" panose="02040503050406030204" pitchFamily="18" charset="0"/>
                  </a:rPr>
                  <a:t>&gt;1.</a:t>
                </a:r>
              </a:p>
              <a:p>
                <a:pPr marL="0" indent="0" algn="ctr">
                  <a:buNone/>
                </a:pPr>
                <a:endParaRPr lang="en-US" sz="2000" b="0" dirty="0">
                  <a:ea typeface="Cambria Math" panose="02040503050406030204" pitchFamily="18" charset="0"/>
                </a:endParaRPr>
              </a:p>
              <a:p>
                <a:pPr algn="just"/>
                <a:r>
                  <a:rPr lang="en-US" sz="2000" dirty="0"/>
                  <a:t>The cases for </a:t>
                </a:r>
                <a14:m>
                  <m:oMath xmlns:m="http://schemas.openxmlformats.org/officeDocument/2006/math">
                    <m:r>
                      <a:rPr lang="en-US" sz="2000" i="1" dirty="0" smtClean="0">
                        <a:latin typeface="Cambria Math" panose="02040503050406030204" pitchFamily="18" charset="0"/>
                      </a:rPr>
                      <m:t>𝑅𝑅</m:t>
                    </m:r>
                  </m:oMath>
                </a14:m>
                <a:r>
                  <a:rPr lang="en-US" sz="2000" dirty="0"/>
                  <a:t> are different for our low SNR model than given in [1], [2]. </a:t>
                </a:r>
              </a:p>
              <a:p>
                <a:pPr algn="just"/>
                <a:endParaRPr lang="en-US" sz="2000" dirty="0"/>
              </a:p>
              <a:p>
                <a:pPr lvl="1" algn="just"/>
                <a:r>
                  <a:rPr lang="en-US" sz="1600" dirty="0"/>
                  <a:t>When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rPr>
                      <m:t>𝑅𝑅</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r>
                      <a:rPr lang="en-US" sz="1600" b="0" i="1" smtClean="0">
                        <a:latin typeface="Cambria Math" panose="02040503050406030204" pitchFamily="18" charset="0"/>
                      </a:rPr>
                      <m:t>=</m:t>
                    </m:r>
                    <m:f>
                      <m:fPr>
                        <m:type m:val="lin"/>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𝐈</m:t>
                                        </m:r>
                                      </m:e>
                                      <m:sub>
                                        <m:r>
                                          <a:rPr lang="en-US" sz="1600" b="0" i="1" smtClean="0">
                                            <a:latin typeface="Cambria Math" panose="02040503050406030204" pitchFamily="18" charset="0"/>
                                          </a:rPr>
                                          <m:t>𝑚</m:t>
                                        </m:r>
                                      </m:sub>
                                    </m:sSub>
                                    <m:r>
                                      <a:rPr lang="en-US" sz="1600" b="1"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𝐏</m:t>
                                        </m:r>
                                      </m:e>
                                      <m: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𝒥</m:t>
                                            </m:r>
                                          </m:e>
                                          <m:sub>
                                            <m:r>
                                              <a:rPr lang="en-US" sz="1600" b="0" i="1" smtClean="0">
                                                <a:latin typeface="Cambria Math" panose="02040503050406030204" pitchFamily="18" charset="0"/>
                                                <a:ea typeface="Cambria Math" panose="02040503050406030204" pitchFamily="18" charset="0"/>
                                              </a:rPr>
                                              <m:t>𝑘</m:t>
                                            </m:r>
                                          </m:sub>
                                        </m:sSub>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𝐴𝑥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e>
                                </m:d>
                              </m:e>
                            </m:d>
                          </m:e>
                          <m:sub>
                            <m:r>
                              <a:rPr lang="en-US" sz="1600" b="0" i="1" smtClean="0">
                                <a:latin typeface="Cambria Math" panose="02040503050406030204" pitchFamily="18" charset="0"/>
                                <a:ea typeface="Cambria Math" panose="02040503050406030204" pitchFamily="18" charset="0"/>
                              </a:rPr>
                              <m:t>2</m:t>
                            </m:r>
                          </m:sub>
                        </m:sSub>
                      </m:num>
                      <m:den>
                        <m:sSub>
                          <m:sSubPr>
                            <m:ctrlPr>
                              <a:rPr lang="en-US" sz="1600" b="0" i="1" smtClean="0">
                                <a:latin typeface="Cambria Math" panose="02040503050406030204" pitchFamily="18" charset="0"/>
                                <a:ea typeface="Cambria Math" panose="02040503050406030204" pitchFamily="18" charset="0"/>
                              </a:rPr>
                            </m:ctrlPr>
                          </m:sSub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𝐈</m:t>
                                        </m:r>
                                      </m:e>
                                      <m:sub>
                                        <m:r>
                                          <a:rPr lang="en-US" sz="1600" b="0" i="1" smtClean="0">
                                            <a:latin typeface="Cambria Math" panose="02040503050406030204" pitchFamily="18" charset="0"/>
                                          </a:rPr>
                                          <m:t>𝑚</m:t>
                                        </m:r>
                                      </m:sub>
                                    </m:sSub>
                                    <m:r>
                                      <a:rPr lang="en-US" sz="1600" b="1"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𝐏</m:t>
                                        </m:r>
                                      </m:e>
                                      <m: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𝒥</m:t>
                                            </m:r>
                                          </m:e>
                                          <m:sub>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Sub>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𝐴𝑥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e>
                                </m:d>
                              </m:e>
                            </m:d>
                          </m:e>
                          <m:sub>
                            <m:r>
                              <a:rPr lang="en-US" sz="1600" b="0" i="1" smtClean="0">
                                <a:latin typeface="Cambria Math" panose="02040503050406030204" pitchFamily="18" charset="0"/>
                                <a:ea typeface="Cambria Math" panose="02040503050406030204" pitchFamily="18" charset="0"/>
                              </a:rPr>
                              <m:t>2</m:t>
                            </m:r>
                          </m:sub>
                        </m:sSub>
                      </m:den>
                    </m:f>
                  </m:oMath>
                </a14:m>
                <a:r>
                  <a:rPr lang="en-US" sz="1600" dirty="0"/>
                  <a:t> . Both numerator and denominator have signal and noise component. The residual keeps decreasing with </a:t>
                </a:r>
                <a:r>
                  <a:rPr lang="en-US" sz="1600"/>
                  <a:t>each iteration, </a:t>
                </a:r>
                <a:r>
                  <a:rPr lang="en-US" sz="1600" dirty="0"/>
                  <a:t>but improvement is less with each iteration.</a:t>
                </a:r>
              </a:p>
              <a:p>
                <a:pPr algn="just"/>
                <a:endParaRPr lang="en-US" sz="2000" dirty="0"/>
              </a:p>
              <a:p>
                <a:pPr lvl="1" algn="just"/>
                <a:r>
                  <a:rPr lang="en-US" sz="1600" b="0" dirty="0">
                    <a:ea typeface="Cambria Math" panose="02040503050406030204" pitchFamily="18" charset="0"/>
                  </a:rPr>
                  <a:t>When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&gt;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0</m:t>
                        </m:r>
                      </m:sub>
                    </m:sSub>
                  </m:oMath>
                </a14:m>
                <a:r>
                  <a:rPr lang="en-US" sz="1600" b="0" dirty="0">
                    <a:ea typeface="Cambria Math" panose="02040503050406030204" pitchFamily="18" charset="0"/>
                  </a:rPr>
                  <a:t>, there is only noise</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𝑅𝑅</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r>
                      <a:rPr lang="en-US" sz="1600" b="0" i="1" smtClean="0">
                        <a:latin typeface="Cambria Math" panose="02040503050406030204" pitchFamily="18" charset="0"/>
                      </a:rPr>
                      <m:t>=</m:t>
                    </m:r>
                    <m:f>
                      <m:fPr>
                        <m:type m:val="lin"/>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𝐈</m:t>
                                        </m:r>
                                      </m:e>
                                      <m:sub>
                                        <m:r>
                                          <a:rPr lang="en-US" sz="1600" b="0" i="1" smtClean="0">
                                            <a:latin typeface="Cambria Math" panose="02040503050406030204" pitchFamily="18" charset="0"/>
                                          </a:rPr>
                                          <m:t>𝑚</m:t>
                                        </m:r>
                                      </m:sub>
                                    </m:sSub>
                                    <m:r>
                                      <a:rPr lang="en-US" sz="1600" b="1"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𝐏</m:t>
                                        </m:r>
                                      </m:e>
                                      <m: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𝒥</m:t>
                                            </m:r>
                                          </m:e>
                                          <m:sub>
                                            <m:r>
                                              <a:rPr lang="en-US" sz="1600" b="0" i="1" smtClean="0">
                                                <a:latin typeface="Cambria Math" panose="02040503050406030204" pitchFamily="18" charset="0"/>
                                                <a:ea typeface="Cambria Math" panose="02040503050406030204" pitchFamily="18" charset="0"/>
                                              </a:rPr>
                                              <m:t>𝑘</m:t>
                                            </m:r>
                                          </m:sub>
                                        </m:sSub>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e>
                                </m:d>
                              </m:e>
                            </m:d>
                          </m:e>
                          <m:sub>
                            <m:r>
                              <a:rPr lang="en-US" sz="1600" b="0" i="1" smtClean="0">
                                <a:latin typeface="Cambria Math" panose="02040503050406030204" pitchFamily="18" charset="0"/>
                                <a:ea typeface="Cambria Math" panose="02040503050406030204" pitchFamily="18" charset="0"/>
                              </a:rPr>
                              <m:t>2</m:t>
                            </m:r>
                          </m:sub>
                        </m:sSub>
                      </m:num>
                      <m:den>
                        <m:sSub>
                          <m:sSubPr>
                            <m:ctrlPr>
                              <a:rPr lang="en-US" sz="1600" b="0" i="1" smtClean="0">
                                <a:latin typeface="Cambria Math" panose="02040503050406030204" pitchFamily="18" charset="0"/>
                                <a:ea typeface="Cambria Math" panose="02040503050406030204" pitchFamily="18" charset="0"/>
                              </a:rPr>
                            </m:ctrlPr>
                          </m:sSub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m:t>
                                        </m:r>
                                        <m:r>
                                          <a:rPr lang="en-US" sz="1600" b="1" i="0" smtClean="0">
                                            <a:latin typeface="Cambria Math" panose="02040503050406030204" pitchFamily="18" charset="0"/>
                                          </a:rPr>
                                          <m:t>𝐈</m:t>
                                        </m:r>
                                      </m:e>
                                      <m:sub>
                                        <m:r>
                                          <a:rPr lang="en-US" sz="1600" b="0" i="1" smtClean="0">
                                            <a:latin typeface="Cambria Math" panose="02040503050406030204" pitchFamily="18" charset="0"/>
                                          </a:rPr>
                                          <m:t>𝑚</m:t>
                                        </m:r>
                                      </m:sub>
                                    </m:sSub>
                                    <m:r>
                                      <a:rPr lang="en-US" sz="1600" b="1"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𝐏</m:t>
                                        </m:r>
                                      </m:e>
                                      <m: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𝒥</m:t>
                                            </m:r>
                                          </m:e>
                                          <m:sub>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Sub>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e>
                                </m:d>
                              </m:e>
                            </m:d>
                          </m:e>
                          <m:sub>
                            <m:r>
                              <a:rPr lang="en-US" sz="1600" b="0" i="1" smtClean="0">
                                <a:latin typeface="Cambria Math" panose="02040503050406030204" pitchFamily="18" charset="0"/>
                                <a:ea typeface="Cambria Math" panose="02040503050406030204" pitchFamily="18" charset="0"/>
                              </a:rPr>
                              <m:t>2</m:t>
                            </m:r>
                          </m:sub>
                        </m:sSub>
                      </m:den>
                    </m:f>
                  </m:oMath>
                </a14:m>
                <a:r>
                  <a:rPr lang="en-US" sz="1600" b="0" dirty="0">
                    <a:ea typeface="Cambria Math" panose="02040503050406030204" pitchFamily="18" charset="0"/>
                  </a:rPr>
                  <a:t>, it more or less remains constant with every additional column being added.</a:t>
                </a:r>
              </a:p>
            </p:txBody>
          </p:sp>
        </mc:Choice>
        <mc:Fallback xmlns="">
          <p:sp>
            <p:nvSpPr>
              <p:cNvPr id="3" name="Content Placeholder 2">
                <a:extLst>
                  <a:ext uri="{FF2B5EF4-FFF2-40B4-BE49-F238E27FC236}">
                    <a16:creationId xmlns:a16="http://schemas.microsoft.com/office/drawing/2014/main" id="{9775D3D5-C4A9-495C-8FAF-AF8614154CA3}"/>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522" t="-1359" r="-290" b="-272"/>
                </a:stretch>
              </a:blipFill>
            </p:spPr>
            <p:txBody>
              <a:bodyPr/>
              <a:lstStyle/>
              <a:p>
                <a:r>
                  <a:rPr lang="en-US">
                    <a:noFill/>
                  </a:rPr>
                  <a:t> </a:t>
                </a:r>
              </a:p>
            </p:txBody>
          </p:sp>
        </mc:Fallback>
      </mc:AlternateContent>
    </p:spTree>
    <p:extLst>
      <p:ext uri="{BB962C8B-B14F-4D97-AF65-F5344CB8AC3E}">
        <p14:creationId xmlns:p14="http://schemas.microsoft.com/office/powerpoint/2010/main" val="60536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80B0E7C-AF0F-4D25-A1F8-F97472AEFCAA}"/>
                  </a:ext>
                </a:extLst>
              </p:cNvPr>
              <p:cNvSpPr>
                <a:spLocks noGrp="1"/>
              </p:cNvSpPr>
              <p:nvPr>
                <p:ph type="title"/>
              </p:nvPr>
            </p:nvSpPr>
            <p:spPr/>
            <p:txBody>
              <a:bodyPr>
                <a:normAutofit/>
              </a:bodyPr>
              <a:lstStyle/>
              <a:p>
                <a:r>
                  <a:rPr lang="en-US" dirty="0"/>
                  <a:t>Some cases of observed </a:t>
                </a:r>
                <a14:m>
                  <m:oMath xmlns:m="http://schemas.openxmlformats.org/officeDocument/2006/math">
                    <m:r>
                      <a:rPr lang="en-US" i="1">
                        <a:latin typeface="Cambria Math" panose="02040503050406030204" pitchFamily="18" charset="0"/>
                      </a:rPr>
                      <m:t>𝑅𝑅</m:t>
                    </m:r>
                    <m:d>
                      <m:dPr>
                        <m:ctrlPr>
                          <a:rPr lang="en-US" i="1">
                            <a:latin typeface="Cambria Math" panose="02040503050406030204" pitchFamily="18" charset="0"/>
                          </a:rPr>
                        </m:ctrlPr>
                      </m:dPr>
                      <m:e>
                        <m:r>
                          <a:rPr lang="en-US" i="1">
                            <a:latin typeface="Cambria Math" panose="02040503050406030204" pitchFamily="18" charset="0"/>
                          </a:rPr>
                          <m:t>𝑘</m:t>
                        </m:r>
                      </m:e>
                    </m:d>
                  </m:oMath>
                </a14:m>
                <a:endParaRPr lang="en-US" dirty="0"/>
              </a:p>
            </p:txBody>
          </p:sp>
        </mc:Choice>
        <mc:Fallback xmlns="">
          <p:sp>
            <p:nvSpPr>
              <p:cNvPr id="2" name="Title 1">
                <a:extLst>
                  <a:ext uri="{FF2B5EF4-FFF2-40B4-BE49-F238E27FC236}">
                    <a16:creationId xmlns:a16="http://schemas.microsoft.com/office/drawing/2014/main" id="{C80B0E7C-AF0F-4D25-A1F8-F97472AEFCA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685236FD-AE57-4813-8FAD-D5B2C3E62A5F}"/>
              </a:ext>
            </a:extLst>
          </p:cNvPr>
          <p:cNvGrpSpPr/>
          <p:nvPr/>
        </p:nvGrpSpPr>
        <p:grpSpPr>
          <a:xfrm>
            <a:off x="838200" y="1734825"/>
            <a:ext cx="10515600" cy="1809908"/>
            <a:chOff x="838200" y="2473488"/>
            <a:chExt cx="10515600" cy="1809908"/>
          </a:xfrm>
        </p:grpSpPr>
        <p:pic>
          <p:nvPicPr>
            <p:cNvPr id="4" name="Picture 3">
              <a:extLst>
                <a:ext uri="{FF2B5EF4-FFF2-40B4-BE49-F238E27FC236}">
                  <a16:creationId xmlns:a16="http://schemas.microsoft.com/office/drawing/2014/main" id="{4B11FB3D-7884-4F80-80F2-B80ACBC02F29}"/>
                </a:ext>
              </a:extLst>
            </p:cNvPr>
            <p:cNvPicPr/>
            <p:nvPr/>
          </p:nvPicPr>
          <p:blipFill rotWithShape="1">
            <a:blip r:embed="rId3" cstate="print">
              <a:extLst>
                <a:ext uri="{28A0092B-C50C-407E-A947-70E740481C1C}">
                  <a14:useLocalDpi xmlns:a14="http://schemas.microsoft.com/office/drawing/2010/main" val="0"/>
                </a:ext>
              </a:extLst>
            </a:blip>
            <a:srcRect r="35296"/>
            <a:stretch/>
          </p:blipFill>
          <p:spPr>
            <a:xfrm>
              <a:off x="838200" y="2473488"/>
              <a:ext cx="3248783" cy="1809908"/>
            </a:xfrm>
            <a:prstGeom prst="rect">
              <a:avLst/>
            </a:prstGeom>
          </p:spPr>
        </p:pic>
        <p:sp>
          <p:nvSpPr>
            <p:cNvPr id="5" name="TextBox 4">
              <a:extLst>
                <a:ext uri="{FF2B5EF4-FFF2-40B4-BE49-F238E27FC236}">
                  <a16:creationId xmlns:a16="http://schemas.microsoft.com/office/drawing/2014/main" id="{43151383-3A8B-451D-84D5-C4BDD02CD658}"/>
                </a:ext>
              </a:extLst>
            </p:cNvPr>
            <p:cNvSpPr txBox="1"/>
            <p:nvPr/>
          </p:nvSpPr>
          <p:spPr>
            <a:xfrm>
              <a:off x="4861249" y="2687345"/>
              <a:ext cx="6492551" cy="1200329"/>
            </a:xfrm>
            <a:prstGeom prst="rect">
              <a:avLst/>
            </a:prstGeom>
            <a:noFill/>
          </p:spPr>
          <p:txBody>
            <a:bodyPr wrap="square" rtlCol="0">
              <a:spAutoFit/>
            </a:bodyPr>
            <a:lstStyle/>
            <a:p>
              <a:r>
                <a:rPr lang="en-US" dirty="0"/>
                <a:t>Fig: Setup: (a) Ellipsoidal object is placed in the imaging domain. The Tx/Rx antenna arrangement on the side walls is shown. 9 antennas are on the ceiling. (b) Ceiling arrangement, where all antennas are Tx. </a:t>
              </a:r>
              <a:r>
                <a:rPr lang="en-US" sz="1400" dirty="0">
                  <a:solidFill>
                    <a:schemeClr val="bg1">
                      <a:lumMod val="65000"/>
                    </a:schemeClr>
                  </a:solidFill>
                </a:rPr>
                <a:t>[Lib4, </a:t>
              </a:r>
              <a:r>
                <a:rPr lang="en-US" sz="1400" dirty="0" err="1">
                  <a:solidFill>
                    <a:schemeClr val="bg1">
                      <a:lumMod val="65000"/>
                    </a:schemeClr>
                  </a:solidFill>
                </a:rPr>
                <a:t>posRxTx</a:t>
              </a:r>
              <a:r>
                <a:rPr lang="en-US" sz="1400" dirty="0">
                  <a:solidFill>
                    <a:schemeClr val="bg1">
                      <a:lumMod val="65000"/>
                    </a:schemeClr>
                  </a:solidFill>
                </a:rPr>
                <a:t>=4]</a:t>
              </a:r>
              <a:endParaRPr lang="en-US" dirty="0">
                <a:solidFill>
                  <a:schemeClr val="bg1">
                    <a:lumMod val="65000"/>
                  </a:schemeClr>
                </a:solidFill>
              </a:endParaRPr>
            </a:p>
          </p:txBody>
        </p:sp>
      </p:grpSp>
      <p:grpSp>
        <p:nvGrpSpPr>
          <p:cNvPr id="15" name="Group 14">
            <a:extLst>
              <a:ext uri="{FF2B5EF4-FFF2-40B4-BE49-F238E27FC236}">
                <a16:creationId xmlns:a16="http://schemas.microsoft.com/office/drawing/2014/main" id="{9DE7F43A-9FCD-4BDA-A1E8-F0AC4033CAA2}"/>
              </a:ext>
            </a:extLst>
          </p:cNvPr>
          <p:cNvGrpSpPr/>
          <p:nvPr/>
        </p:nvGrpSpPr>
        <p:grpSpPr>
          <a:xfrm>
            <a:off x="3604848" y="4022803"/>
            <a:ext cx="2640540" cy="2099771"/>
            <a:chOff x="881831" y="2323322"/>
            <a:chExt cx="2640540" cy="2099771"/>
          </a:xfrm>
        </p:grpSpPr>
        <p:pic>
          <p:nvPicPr>
            <p:cNvPr id="16" name="Picture 15">
              <a:extLst>
                <a:ext uri="{FF2B5EF4-FFF2-40B4-BE49-F238E27FC236}">
                  <a16:creationId xmlns:a16="http://schemas.microsoft.com/office/drawing/2014/main" id="{9B2C26F0-CE24-4991-B1F4-65B1A219346F}"/>
                </a:ext>
              </a:extLst>
            </p:cNvPr>
            <p:cNvPicPr>
              <a:picLocks noChangeAspect="1"/>
            </p:cNvPicPr>
            <p:nvPr/>
          </p:nvPicPr>
          <p:blipFill rotWithShape="1">
            <a:blip r:embed="rId4"/>
            <a:srcRect l="7563" t="25889" r="8826" b="8833"/>
            <a:stretch/>
          </p:blipFill>
          <p:spPr>
            <a:xfrm>
              <a:off x="1189608" y="2640563"/>
              <a:ext cx="2332763" cy="1549697"/>
            </a:xfrm>
            <a:prstGeom prst="rect">
              <a:avLst/>
            </a:prstGeom>
          </p:spPr>
        </p:pic>
        <p:sp>
          <p:nvSpPr>
            <p:cNvPr id="17" name="TextBox 16">
              <a:extLst>
                <a:ext uri="{FF2B5EF4-FFF2-40B4-BE49-F238E27FC236}">
                  <a16:creationId xmlns:a16="http://schemas.microsoft.com/office/drawing/2014/main" id="{1757F6EE-5A3E-4319-8230-3379E29F385A}"/>
                </a:ext>
              </a:extLst>
            </p:cNvPr>
            <p:cNvSpPr txBox="1"/>
            <p:nvPr/>
          </p:nvSpPr>
          <p:spPr>
            <a:xfrm>
              <a:off x="1017037" y="2323322"/>
              <a:ext cx="2500604" cy="307777"/>
            </a:xfrm>
            <a:prstGeom prst="rect">
              <a:avLst/>
            </a:prstGeom>
            <a:noFill/>
          </p:spPr>
          <p:txBody>
            <a:bodyPr wrap="square" rtlCol="0">
              <a:spAutoFit/>
            </a:bodyPr>
            <a:lstStyle/>
            <a:p>
              <a:pPr algn="ctr"/>
              <a:r>
                <a:rPr lang="en-US" sz="1400" dirty="0"/>
                <a:t>2 Objects (Case 1, 11)</a:t>
              </a:r>
            </a:p>
          </p:txBody>
        </p:sp>
        <p:sp>
          <p:nvSpPr>
            <p:cNvPr id="18" name="Oval 17">
              <a:extLst>
                <a:ext uri="{FF2B5EF4-FFF2-40B4-BE49-F238E27FC236}">
                  <a16:creationId xmlns:a16="http://schemas.microsoft.com/office/drawing/2014/main" id="{56CBE7D7-4819-4773-8714-4E9960440494}"/>
                </a:ext>
              </a:extLst>
            </p:cNvPr>
            <p:cNvSpPr/>
            <p:nvPr/>
          </p:nvSpPr>
          <p:spPr>
            <a:xfrm>
              <a:off x="1740023" y="2982897"/>
              <a:ext cx="88777" cy="9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6925FA8-C74B-4B42-BB49-7B52B9FEE712}"/>
                    </a:ext>
                  </a:extLst>
                </p:cNvPr>
                <p:cNvSpPr txBox="1"/>
                <p:nvPr/>
              </p:nvSpPr>
              <p:spPr>
                <a:xfrm>
                  <a:off x="1681773" y="292666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19" name="TextBox 18">
                  <a:extLst>
                    <a:ext uri="{FF2B5EF4-FFF2-40B4-BE49-F238E27FC236}">
                      <a16:creationId xmlns:a16="http://schemas.microsoft.com/office/drawing/2014/main" id="{B6925FA8-C74B-4B42-BB49-7B52B9FEE712}"/>
                    </a:ext>
                  </a:extLst>
                </p:cNvPr>
                <p:cNvSpPr txBox="1">
                  <a:spLocks noRot="1" noChangeAspect="1" noMove="1" noResize="1" noEditPoints="1" noAdjustHandles="1" noChangeArrowheads="1" noChangeShapeType="1" noTextEdit="1"/>
                </p:cNvSpPr>
                <p:nvPr/>
              </p:nvSpPr>
              <p:spPr>
                <a:xfrm>
                  <a:off x="1681773" y="2926662"/>
                  <a:ext cx="878889"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E1F7C71-B759-4B3F-ADD5-8E21D08866B3}"/>
                    </a:ext>
                  </a:extLst>
                </p:cNvPr>
                <p:cNvSpPr txBox="1"/>
                <p:nvPr/>
              </p:nvSpPr>
              <p:spPr>
                <a:xfrm>
                  <a:off x="2228295" y="4115316"/>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20" name="TextBox 19">
                  <a:extLst>
                    <a:ext uri="{FF2B5EF4-FFF2-40B4-BE49-F238E27FC236}">
                      <a16:creationId xmlns:a16="http://schemas.microsoft.com/office/drawing/2014/main" id="{2E1F7C71-B759-4B3F-ADD5-8E21D08866B3}"/>
                    </a:ext>
                  </a:extLst>
                </p:cNvPr>
                <p:cNvSpPr txBox="1">
                  <a:spLocks noRot="1" noChangeAspect="1" noMove="1" noResize="1" noEditPoints="1" noAdjustHandles="1" noChangeArrowheads="1" noChangeShapeType="1" noTextEdit="1"/>
                </p:cNvSpPr>
                <p:nvPr/>
              </p:nvSpPr>
              <p:spPr>
                <a:xfrm>
                  <a:off x="2228295" y="4115316"/>
                  <a:ext cx="621438"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A909A2-5CDC-450F-89FB-03522B43BEE8}"/>
                    </a:ext>
                  </a:extLst>
                </p:cNvPr>
                <p:cNvSpPr txBox="1"/>
                <p:nvPr/>
              </p:nvSpPr>
              <p:spPr>
                <a:xfrm rot="16200000">
                  <a:off x="725001" y="320408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21" name="TextBox 20">
                  <a:extLst>
                    <a:ext uri="{FF2B5EF4-FFF2-40B4-BE49-F238E27FC236}">
                      <a16:creationId xmlns:a16="http://schemas.microsoft.com/office/drawing/2014/main" id="{10A909A2-5CDC-450F-89FB-03522B43BEE8}"/>
                    </a:ext>
                  </a:extLst>
                </p:cNvPr>
                <p:cNvSpPr txBox="1">
                  <a:spLocks noRot="1" noChangeAspect="1" noMove="1" noResize="1" noEditPoints="1" noAdjustHandles="1" noChangeArrowheads="1" noChangeShapeType="1" noTextEdit="1"/>
                </p:cNvSpPr>
                <p:nvPr/>
              </p:nvSpPr>
              <p:spPr>
                <a:xfrm rot="16200000">
                  <a:off x="725001" y="3204089"/>
                  <a:ext cx="621438" cy="307777"/>
                </a:xfrm>
                <a:prstGeom prst="rect">
                  <a:avLst/>
                </a:prstGeom>
                <a:blipFill>
                  <a:blip r:embed="rId7"/>
                  <a:stretch>
                    <a:fillRect r="-5882" b="-980"/>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E5108485-35FE-4748-82DE-D4423F0B10AB}"/>
              </a:ext>
            </a:extLst>
          </p:cNvPr>
          <p:cNvGrpSpPr/>
          <p:nvPr/>
        </p:nvGrpSpPr>
        <p:grpSpPr>
          <a:xfrm>
            <a:off x="6322366" y="4176691"/>
            <a:ext cx="2621834" cy="2002120"/>
            <a:chOff x="4640547" y="2420973"/>
            <a:chExt cx="2621834" cy="2002120"/>
          </a:xfrm>
        </p:grpSpPr>
        <p:grpSp>
          <p:nvGrpSpPr>
            <p:cNvPr id="28" name="Group 27">
              <a:extLst>
                <a:ext uri="{FF2B5EF4-FFF2-40B4-BE49-F238E27FC236}">
                  <a16:creationId xmlns:a16="http://schemas.microsoft.com/office/drawing/2014/main" id="{282051C8-E486-4733-A6F8-BE39283C6AE9}"/>
                </a:ext>
              </a:extLst>
            </p:cNvPr>
            <p:cNvGrpSpPr/>
            <p:nvPr/>
          </p:nvGrpSpPr>
          <p:grpSpPr>
            <a:xfrm>
              <a:off x="4640547" y="2420973"/>
              <a:ext cx="2621834" cy="2002120"/>
              <a:chOff x="4640547" y="2420973"/>
              <a:chExt cx="2621834" cy="2002120"/>
            </a:xfrm>
          </p:grpSpPr>
          <p:pic>
            <p:nvPicPr>
              <p:cNvPr id="31" name="Picture 30">
                <a:extLst>
                  <a:ext uri="{FF2B5EF4-FFF2-40B4-BE49-F238E27FC236}">
                    <a16:creationId xmlns:a16="http://schemas.microsoft.com/office/drawing/2014/main" id="{C7838401-7ED2-4BF5-9DA3-6D60CF682362}"/>
                  </a:ext>
                </a:extLst>
              </p:cNvPr>
              <p:cNvPicPr>
                <a:picLocks noChangeAspect="1"/>
              </p:cNvPicPr>
              <p:nvPr/>
            </p:nvPicPr>
            <p:blipFill rotWithShape="1">
              <a:blip r:embed="rId8"/>
              <a:srcRect l="7482" t="24895" r="7379" b="8156"/>
              <a:stretch/>
            </p:blipFill>
            <p:spPr>
              <a:xfrm>
                <a:off x="4929618" y="2648584"/>
                <a:ext cx="2332763" cy="1560831"/>
              </a:xfrm>
              <a:prstGeom prst="rect">
                <a:avLst/>
              </a:prstGeom>
            </p:spPr>
          </p:pic>
          <p:sp>
            <p:nvSpPr>
              <p:cNvPr id="32" name="TextBox 31">
                <a:extLst>
                  <a:ext uri="{FF2B5EF4-FFF2-40B4-BE49-F238E27FC236}">
                    <a16:creationId xmlns:a16="http://schemas.microsoft.com/office/drawing/2014/main" id="{CD6D0335-5996-4B2F-9ADF-70F3EDE6E720}"/>
                  </a:ext>
                </a:extLst>
              </p:cNvPr>
              <p:cNvSpPr txBox="1"/>
              <p:nvPr/>
            </p:nvSpPr>
            <p:spPr>
              <a:xfrm>
                <a:off x="5191735" y="2420973"/>
                <a:ext cx="2070646" cy="307777"/>
              </a:xfrm>
              <a:prstGeom prst="rect">
                <a:avLst/>
              </a:prstGeom>
              <a:noFill/>
            </p:spPr>
            <p:txBody>
              <a:bodyPr wrap="square" rtlCol="0">
                <a:spAutoFit/>
              </a:bodyPr>
              <a:lstStyle/>
              <a:p>
                <a:pPr algn="ctr"/>
                <a:r>
                  <a:rPr lang="en-US" sz="1400" dirty="0"/>
                  <a:t>2 Objects (Case 1, 19)</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E831A9A-335C-4004-98F1-D2178F876772}"/>
                      </a:ext>
                    </a:extLst>
                  </p:cNvPr>
                  <p:cNvSpPr txBox="1"/>
                  <p:nvPr/>
                </p:nvSpPr>
                <p:spPr>
                  <a:xfrm>
                    <a:off x="5942090" y="4115316"/>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33" name="TextBox 32">
                    <a:extLst>
                      <a:ext uri="{FF2B5EF4-FFF2-40B4-BE49-F238E27FC236}">
                        <a16:creationId xmlns:a16="http://schemas.microsoft.com/office/drawing/2014/main" id="{FE831A9A-335C-4004-98F1-D2178F876772}"/>
                      </a:ext>
                    </a:extLst>
                  </p:cNvPr>
                  <p:cNvSpPr txBox="1">
                    <a:spLocks noRot="1" noChangeAspect="1" noMove="1" noResize="1" noEditPoints="1" noAdjustHandles="1" noChangeArrowheads="1" noChangeShapeType="1" noTextEdit="1"/>
                  </p:cNvSpPr>
                  <p:nvPr/>
                </p:nvSpPr>
                <p:spPr>
                  <a:xfrm>
                    <a:off x="5942090" y="4115316"/>
                    <a:ext cx="621438"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ED36C59-03EE-4089-A01A-574900A5B239}"/>
                      </a:ext>
                    </a:extLst>
                  </p:cNvPr>
                  <p:cNvSpPr txBox="1"/>
                  <p:nvPr/>
                </p:nvSpPr>
                <p:spPr>
                  <a:xfrm rot="16200000">
                    <a:off x="4483717" y="320408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34" name="TextBox 33">
                    <a:extLst>
                      <a:ext uri="{FF2B5EF4-FFF2-40B4-BE49-F238E27FC236}">
                        <a16:creationId xmlns:a16="http://schemas.microsoft.com/office/drawing/2014/main" id="{DED36C59-03EE-4089-A01A-574900A5B239}"/>
                      </a:ext>
                    </a:extLst>
                  </p:cNvPr>
                  <p:cNvSpPr txBox="1">
                    <a:spLocks noRot="1" noChangeAspect="1" noMove="1" noResize="1" noEditPoints="1" noAdjustHandles="1" noChangeArrowheads="1" noChangeShapeType="1" noTextEdit="1"/>
                  </p:cNvSpPr>
                  <p:nvPr/>
                </p:nvSpPr>
                <p:spPr>
                  <a:xfrm rot="16200000">
                    <a:off x="4483717" y="3204089"/>
                    <a:ext cx="621438" cy="307777"/>
                  </a:xfrm>
                  <a:prstGeom prst="rect">
                    <a:avLst/>
                  </a:prstGeom>
                  <a:blipFill>
                    <a:blip r:embed="rId10"/>
                    <a:stretch>
                      <a:fillRect r="-5882" b="-196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667D252-1D5C-46E2-932B-D79BFACB210C}"/>
                    </a:ext>
                  </a:extLst>
                </p:cNvPr>
                <p:cNvSpPr txBox="1"/>
                <p:nvPr/>
              </p:nvSpPr>
              <p:spPr>
                <a:xfrm>
                  <a:off x="5476683" y="3014489"/>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29" name="TextBox 28">
                  <a:extLst>
                    <a:ext uri="{FF2B5EF4-FFF2-40B4-BE49-F238E27FC236}">
                      <a16:creationId xmlns:a16="http://schemas.microsoft.com/office/drawing/2014/main" id="{F667D252-1D5C-46E2-932B-D79BFACB210C}"/>
                    </a:ext>
                  </a:extLst>
                </p:cNvPr>
                <p:cNvSpPr txBox="1">
                  <a:spLocks noRot="1" noChangeAspect="1" noMove="1" noResize="1" noEditPoints="1" noAdjustHandles="1" noChangeArrowheads="1" noChangeShapeType="1" noTextEdit="1"/>
                </p:cNvSpPr>
                <p:nvPr/>
              </p:nvSpPr>
              <p:spPr>
                <a:xfrm>
                  <a:off x="5476683" y="3014489"/>
                  <a:ext cx="878889" cy="307777"/>
                </a:xfrm>
                <a:prstGeom prst="rect">
                  <a:avLst/>
                </a:prstGeom>
                <a:blipFill>
                  <a:blip r:embed="rId5"/>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1C82468D-CF29-4051-B6D7-6DDA2ADE87D0}"/>
                </a:ext>
              </a:extLst>
            </p:cNvPr>
            <p:cNvSpPr/>
            <p:nvPr/>
          </p:nvSpPr>
          <p:spPr>
            <a:xfrm>
              <a:off x="5476683" y="2956361"/>
              <a:ext cx="88777" cy="9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C33E10D-36DC-43FA-9D0E-61C929517D01}"/>
              </a:ext>
            </a:extLst>
          </p:cNvPr>
          <p:cNvGrpSpPr/>
          <p:nvPr/>
        </p:nvGrpSpPr>
        <p:grpSpPr>
          <a:xfrm>
            <a:off x="8945161" y="4112635"/>
            <a:ext cx="2702690" cy="2002120"/>
            <a:chOff x="7761161" y="2361183"/>
            <a:chExt cx="2702690" cy="2002120"/>
          </a:xfrm>
        </p:grpSpPr>
        <p:pic>
          <p:nvPicPr>
            <p:cNvPr id="36" name="Picture 35">
              <a:extLst>
                <a:ext uri="{FF2B5EF4-FFF2-40B4-BE49-F238E27FC236}">
                  <a16:creationId xmlns:a16="http://schemas.microsoft.com/office/drawing/2014/main" id="{B9311021-CD48-4B18-BBFD-659B3450E6D0}"/>
                </a:ext>
              </a:extLst>
            </p:cNvPr>
            <p:cNvPicPr>
              <a:picLocks noChangeAspect="1"/>
            </p:cNvPicPr>
            <p:nvPr/>
          </p:nvPicPr>
          <p:blipFill rotWithShape="1">
            <a:blip r:embed="rId11"/>
            <a:srcRect l="6863" t="25985" r="6141" b="8156"/>
            <a:stretch/>
          </p:blipFill>
          <p:spPr>
            <a:xfrm>
              <a:off x="8040682" y="2628100"/>
              <a:ext cx="2423169" cy="1560831"/>
            </a:xfrm>
            <a:prstGeom prst="rect">
              <a:avLst/>
            </a:prstGeom>
          </p:spPr>
        </p:pic>
        <p:sp>
          <p:nvSpPr>
            <p:cNvPr id="37" name="TextBox 36">
              <a:extLst>
                <a:ext uri="{FF2B5EF4-FFF2-40B4-BE49-F238E27FC236}">
                  <a16:creationId xmlns:a16="http://schemas.microsoft.com/office/drawing/2014/main" id="{5635B6FD-7988-415D-B14E-65E9594FCBC1}"/>
                </a:ext>
              </a:extLst>
            </p:cNvPr>
            <p:cNvSpPr txBox="1"/>
            <p:nvPr/>
          </p:nvSpPr>
          <p:spPr>
            <a:xfrm>
              <a:off x="8312349" y="2361183"/>
              <a:ext cx="2070646" cy="307777"/>
            </a:xfrm>
            <a:prstGeom prst="rect">
              <a:avLst/>
            </a:prstGeom>
            <a:noFill/>
          </p:spPr>
          <p:txBody>
            <a:bodyPr wrap="square" rtlCol="0">
              <a:spAutoFit/>
            </a:bodyPr>
            <a:lstStyle/>
            <a:p>
              <a:pPr algn="ctr"/>
              <a:r>
                <a:rPr lang="en-US" sz="1400" dirty="0"/>
                <a:t>2 Objects (Case 1, 41)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2B6562E-25E0-490B-ADC0-0D75F6210649}"/>
                    </a:ext>
                  </a:extLst>
                </p:cNvPr>
                <p:cNvSpPr txBox="1"/>
                <p:nvPr/>
              </p:nvSpPr>
              <p:spPr>
                <a:xfrm>
                  <a:off x="9062704" y="4055526"/>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38" name="TextBox 37">
                  <a:extLst>
                    <a:ext uri="{FF2B5EF4-FFF2-40B4-BE49-F238E27FC236}">
                      <a16:creationId xmlns:a16="http://schemas.microsoft.com/office/drawing/2014/main" id="{02B6562E-25E0-490B-ADC0-0D75F6210649}"/>
                    </a:ext>
                  </a:extLst>
                </p:cNvPr>
                <p:cNvSpPr txBox="1">
                  <a:spLocks noRot="1" noChangeAspect="1" noMove="1" noResize="1" noEditPoints="1" noAdjustHandles="1" noChangeArrowheads="1" noChangeShapeType="1" noTextEdit="1"/>
                </p:cNvSpPr>
                <p:nvPr/>
              </p:nvSpPr>
              <p:spPr>
                <a:xfrm>
                  <a:off x="9062704" y="4055526"/>
                  <a:ext cx="621438"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1B1CE53-3702-4B04-ADF2-F790FEA42A21}"/>
                    </a:ext>
                  </a:extLst>
                </p:cNvPr>
                <p:cNvSpPr txBox="1"/>
                <p:nvPr/>
              </p:nvSpPr>
              <p:spPr>
                <a:xfrm rot="16200000">
                  <a:off x="7604331" y="314429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39" name="TextBox 38">
                  <a:extLst>
                    <a:ext uri="{FF2B5EF4-FFF2-40B4-BE49-F238E27FC236}">
                      <a16:creationId xmlns:a16="http://schemas.microsoft.com/office/drawing/2014/main" id="{51B1CE53-3702-4B04-ADF2-F790FEA42A21}"/>
                    </a:ext>
                  </a:extLst>
                </p:cNvPr>
                <p:cNvSpPr txBox="1">
                  <a:spLocks noRot="1" noChangeAspect="1" noMove="1" noResize="1" noEditPoints="1" noAdjustHandles="1" noChangeArrowheads="1" noChangeShapeType="1" noTextEdit="1"/>
                </p:cNvSpPr>
                <p:nvPr/>
              </p:nvSpPr>
              <p:spPr>
                <a:xfrm rot="16200000">
                  <a:off x="7604331" y="3144299"/>
                  <a:ext cx="621438" cy="307777"/>
                </a:xfrm>
                <a:prstGeom prst="rect">
                  <a:avLst/>
                </a:prstGeom>
                <a:blipFill>
                  <a:blip r:embed="rId12"/>
                  <a:stretch>
                    <a:fillRect r="-5882"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36E1DBA-7429-46F3-85DE-9CF5A8760E09}"/>
                    </a:ext>
                  </a:extLst>
                </p:cNvPr>
                <p:cNvSpPr txBox="1"/>
                <p:nvPr/>
              </p:nvSpPr>
              <p:spPr>
                <a:xfrm>
                  <a:off x="8579773" y="2938216"/>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40" name="TextBox 39">
                  <a:extLst>
                    <a:ext uri="{FF2B5EF4-FFF2-40B4-BE49-F238E27FC236}">
                      <a16:creationId xmlns:a16="http://schemas.microsoft.com/office/drawing/2014/main" id="{036E1DBA-7429-46F3-85DE-9CF5A8760E09}"/>
                    </a:ext>
                  </a:extLst>
                </p:cNvPr>
                <p:cNvSpPr txBox="1">
                  <a:spLocks noRot="1" noChangeAspect="1" noMove="1" noResize="1" noEditPoints="1" noAdjustHandles="1" noChangeArrowheads="1" noChangeShapeType="1" noTextEdit="1"/>
                </p:cNvSpPr>
                <p:nvPr/>
              </p:nvSpPr>
              <p:spPr>
                <a:xfrm>
                  <a:off x="8579773" y="2938216"/>
                  <a:ext cx="878889" cy="307777"/>
                </a:xfrm>
                <a:prstGeom prst="rect">
                  <a:avLst/>
                </a:prstGeom>
                <a:blipFill>
                  <a:blip r:embed="rId13"/>
                  <a:stretch>
                    <a:fillRect/>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4C2C3F2D-015C-434A-BF22-94EE415B119E}"/>
                </a:ext>
              </a:extLst>
            </p:cNvPr>
            <p:cNvSpPr/>
            <p:nvPr/>
          </p:nvSpPr>
          <p:spPr>
            <a:xfrm>
              <a:off x="8579773" y="2880088"/>
              <a:ext cx="88777" cy="9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0C78AF9E-A817-4420-A7F8-80BB268CACE6}"/>
              </a:ext>
            </a:extLst>
          </p:cNvPr>
          <p:cNvGrpSpPr/>
          <p:nvPr/>
        </p:nvGrpSpPr>
        <p:grpSpPr>
          <a:xfrm>
            <a:off x="779358" y="4002995"/>
            <a:ext cx="2577540" cy="2023168"/>
            <a:chOff x="778736" y="2754031"/>
            <a:chExt cx="2577540" cy="2023168"/>
          </a:xfrm>
        </p:grpSpPr>
        <p:pic>
          <p:nvPicPr>
            <p:cNvPr id="43" name="Picture 42">
              <a:extLst>
                <a:ext uri="{FF2B5EF4-FFF2-40B4-BE49-F238E27FC236}">
                  <a16:creationId xmlns:a16="http://schemas.microsoft.com/office/drawing/2014/main" id="{272E299F-4BD6-4111-A473-AFC3A5694F97}"/>
                </a:ext>
              </a:extLst>
            </p:cNvPr>
            <p:cNvPicPr>
              <a:picLocks noChangeAspect="1"/>
            </p:cNvPicPr>
            <p:nvPr/>
          </p:nvPicPr>
          <p:blipFill rotWithShape="1">
            <a:blip r:embed="rId14"/>
            <a:srcRect l="10395" t="24254" r="6633" b="9160"/>
            <a:stretch/>
          </p:blipFill>
          <p:spPr>
            <a:xfrm>
              <a:off x="1086772" y="3013737"/>
              <a:ext cx="2269504" cy="1549698"/>
            </a:xfrm>
            <a:prstGeom prst="rect">
              <a:avLst/>
            </a:prstGeom>
          </p:spPr>
        </p:pic>
        <p:sp>
          <p:nvSpPr>
            <p:cNvPr id="44" name="TextBox 43">
              <a:extLst>
                <a:ext uri="{FF2B5EF4-FFF2-40B4-BE49-F238E27FC236}">
                  <a16:creationId xmlns:a16="http://schemas.microsoft.com/office/drawing/2014/main" id="{205B928A-F9A1-47A4-A96F-06A107E8CDE4}"/>
                </a:ext>
              </a:extLst>
            </p:cNvPr>
            <p:cNvSpPr txBox="1"/>
            <p:nvPr/>
          </p:nvSpPr>
          <p:spPr>
            <a:xfrm>
              <a:off x="1617661" y="2754031"/>
              <a:ext cx="1519976" cy="307777"/>
            </a:xfrm>
            <a:prstGeom prst="rect">
              <a:avLst/>
            </a:prstGeom>
            <a:noFill/>
          </p:spPr>
          <p:txBody>
            <a:bodyPr wrap="square" rtlCol="0">
              <a:spAutoFit/>
            </a:bodyPr>
            <a:lstStyle/>
            <a:p>
              <a:pPr algn="ctr"/>
              <a:r>
                <a:rPr lang="en-US" sz="1400" dirty="0"/>
                <a:t>1 Object (Case 1)</a:t>
              </a:r>
            </a:p>
          </p:txBody>
        </p:sp>
        <p:sp>
          <p:nvSpPr>
            <p:cNvPr id="45" name="Oval 44">
              <a:extLst>
                <a:ext uri="{FF2B5EF4-FFF2-40B4-BE49-F238E27FC236}">
                  <a16:creationId xmlns:a16="http://schemas.microsoft.com/office/drawing/2014/main" id="{51B4C478-997B-44A8-9E2A-16987E930AAA}"/>
                </a:ext>
              </a:extLst>
            </p:cNvPr>
            <p:cNvSpPr/>
            <p:nvPr/>
          </p:nvSpPr>
          <p:spPr>
            <a:xfrm>
              <a:off x="1489385" y="3231941"/>
              <a:ext cx="88777" cy="9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2C872A8-3E33-4787-B67B-0DA8F168905E}"/>
                    </a:ext>
                  </a:extLst>
                </p:cNvPr>
                <p:cNvSpPr txBox="1"/>
                <p:nvPr/>
              </p:nvSpPr>
              <p:spPr>
                <a:xfrm>
                  <a:off x="1557030" y="3321514"/>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=2</m:t>
                        </m:r>
                      </m:oMath>
                    </m:oMathPara>
                  </a14:m>
                  <a:endParaRPr lang="en-US" sz="1400" dirty="0"/>
                </a:p>
              </p:txBody>
            </p:sp>
          </mc:Choice>
          <mc:Fallback xmlns="">
            <p:sp>
              <p:nvSpPr>
                <p:cNvPr id="46" name="TextBox 45">
                  <a:extLst>
                    <a:ext uri="{FF2B5EF4-FFF2-40B4-BE49-F238E27FC236}">
                      <a16:creationId xmlns:a16="http://schemas.microsoft.com/office/drawing/2014/main" id="{72C872A8-3E33-4787-B67B-0DA8F168905E}"/>
                    </a:ext>
                  </a:extLst>
                </p:cNvPr>
                <p:cNvSpPr txBox="1">
                  <a:spLocks noRot="1" noChangeAspect="1" noMove="1" noResize="1" noEditPoints="1" noAdjustHandles="1" noChangeArrowheads="1" noChangeShapeType="1" noTextEdit="1"/>
                </p:cNvSpPr>
                <p:nvPr/>
              </p:nvSpPr>
              <p:spPr>
                <a:xfrm>
                  <a:off x="1557030" y="3321514"/>
                  <a:ext cx="878889"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A0AD06C-948C-4B9E-B3DD-8A74CA1AECD8}"/>
                    </a:ext>
                  </a:extLst>
                </p:cNvPr>
                <p:cNvSpPr txBox="1"/>
                <p:nvPr/>
              </p:nvSpPr>
              <p:spPr>
                <a:xfrm>
                  <a:off x="2125200" y="4469422"/>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47" name="TextBox 46">
                  <a:extLst>
                    <a:ext uri="{FF2B5EF4-FFF2-40B4-BE49-F238E27FC236}">
                      <a16:creationId xmlns:a16="http://schemas.microsoft.com/office/drawing/2014/main" id="{CA0AD06C-948C-4B9E-B3DD-8A74CA1AECD8}"/>
                    </a:ext>
                  </a:extLst>
                </p:cNvPr>
                <p:cNvSpPr txBox="1">
                  <a:spLocks noRot="1" noChangeAspect="1" noMove="1" noResize="1" noEditPoints="1" noAdjustHandles="1" noChangeArrowheads="1" noChangeShapeType="1" noTextEdit="1"/>
                </p:cNvSpPr>
                <p:nvPr/>
              </p:nvSpPr>
              <p:spPr>
                <a:xfrm>
                  <a:off x="2125200" y="4469422"/>
                  <a:ext cx="621438"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0D17571-BE2F-495E-A2CB-88857079FC8B}"/>
                    </a:ext>
                  </a:extLst>
                </p:cNvPr>
                <p:cNvSpPr txBox="1"/>
                <p:nvPr/>
              </p:nvSpPr>
              <p:spPr>
                <a:xfrm rot="16200000">
                  <a:off x="621906" y="3558195"/>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48" name="TextBox 47">
                  <a:extLst>
                    <a:ext uri="{FF2B5EF4-FFF2-40B4-BE49-F238E27FC236}">
                      <a16:creationId xmlns:a16="http://schemas.microsoft.com/office/drawing/2014/main" id="{C0D17571-BE2F-495E-A2CB-88857079FC8B}"/>
                    </a:ext>
                  </a:extLst>
                </p:cNvPr>
                <p:cNvSpPr txBox="1">
                  <a:spLocks noRot="1" noChangeAspect="1" noMove="1" noResize="1" noEditPoints="1" noAdjustHandles="1" noChangeArrowheads="1" noChangeShapeType="1" noTextEdit="1"/>
                </p:cNvSpPr>
                <p:nvPr/>
              </p:nvSpPr>
              <p:spPr>
                <a:xfrm rot="16200000">
                  <a:off x="621906" y="3558195"/>
                  <a:ext cx="621438" cy="307777"/>
                </a:xfrm>
                <a:prstGeom prst="rect">
                  <a:avLst/>
                </a:prstGeom>
                <a:blipFill>
                  <a:blip r:embed="rId17"/>
                  <a:stretch>
                    <a:fillRect r="-8000" b="-98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E99C845-D6D1-4265-8DF9-34CC39AFC4FA}"/>
                  </a:ext>
                </a:extLst>
              </p:cNvPr>
              <p:cNvSpPr txBox="1"/>
              <p:nvPr/>
            </p:nvSpPr>
            <p:spPr>
              <a:xfrm>
                <a:off x="2582779" y="6114643"/>
                <a:ext cx="7359126" cy="646331"/>
              </a:xfrm>
              <a:prstGeom prst="rect">
                <a:avLst/>
              </a:prstGeom>
              <a:noFill/>
            </p:spPr>
            <p:txBody>
              <a:bodyPr wrap="square" rtlCol="0">
                <a:spAutoFit/>
              </a:bodyPr>
              <a:lstStyle/>
              <a:p>
                <a:pPr algn="ct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oMath>
                </a14:m>
                <a:r>
                  <a:rPr lang="en-US" dirty="0"/>
                  <a:t> can be seen to give the correct number of objects. For #objects &gt; 2, this setup gives wrong estimates more frequently.</a:t>
                </a:r>
              </a:p>
            </p:txBody>
          </p:sp>
        </mc:Choice>
        <mc:Fallback xmlns="">
          <p:sp>
            <p:nvSpPr>
              <p:cNvPr id="49" name="TextBox 48">
                <a:extLst>
                  <a:ext uri="{FF2B5EF4-FFF2-40B4-BE49-F238E27FC236}">
                    <a16:creationId xmlns:a16="http://schemas.microsoft.com/office/drawing/2014/main" id="{AE99C845-D6D1-4265-8DF9-34CC39AFC4FA}"/>
                  </a:ext>
                </a:extLst>
              </p:cNvPr>
              <p:cNvSpPr txBox="1">
                <a:spLocks noRot="1" noChangeAspect="1" noMove="1" noResize="1" noEditPoints="1" noAdjustHandles="1" noChangeArrowheads="1" noChangeShapeType="1" noTextEdit="1"/>
              </p:cNvSpPr>
              <p:nvPr/>
            </p:nvSpPr>
            <p:spPr>
              <a:xfrm>
                <a:off x="2582779" y="6114643"/>
                <a:ext cx="7359126" cy="646331"/>
              </a:xfrm>
              <a:prstGeom prst="rect">
                <a:avLst/>
              </a:prstGeom>
              <a:blipFill>
                <a:blip r:embed="rId18"/>
                <a:stretch>
                  <a:fillRect t="-4717" r="-331" b="-14151"/>
                </a:stretch>
              </a:blipFill>
            </p:spPr>
            <p:txBody>
              <a:bodyPr/>
              <a:lstStyle/>
              <a:p>
                <a:r>
                  <a:rPr lang="en-US">
                    <a:noFill/>
                  </a:rPr>
                  <a:t> </a:t>
                </a:r>
              </a:p>
            </p:txBody>
          </p:sp>
        </mc:Fallback>
      </mc:AlternateContent>
    </p:spTree>
    <p:extLst>
      <p:ext uri="{BB962C8B-B14F-4D97-AF65-F5344CB8AC3E}">
        <p14:creationId xmlns:p14="http://schemas.microsoft.com/office/powerpoint/2010/main" val="380853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2EA3AD1-545E-4BE4-9FE1-B4B8F69AE0D5}"/>
              </a:ext>
            </a:extLst>
          </p:cNvPr>
          <p:cNvGrpSpPr/>
          <p:nvPr/>
        </p:nvGrpSpPr>
        <p:grpSpPr>
          <a:xfrm>
            <a:off x="1148164" y="282152"/>
            <a:ext cx="10130589" cy="1920126"/>
            <a:chOff x="838200" y="1725032"/>
            <a:chExt cx="10130589" cy="1920126"/>
          </a:xfrm>
        </p:grpSpPr>
        <p:pic>
          <p:nvPicPr>
            <p:cNvPr id="25" name="Picture 24">
              <a:extLst>
                <a:ext uri="{FF2B5EF4-FFF2-40B4-BE49-F238E27FC236}">
                  <a16:creationId xmlns:a16="http://schemas.microsoft.com/office/drawing/2014/main" id="{0963FB78-E42A-4639-BBF2-AFC95EFE7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25032"/>
              <a:ext cx="3343507" cy="1920126"/>
            </a:xfrm>
            <a:prstGeom prst="rect">
              <a:avLst/>
            </a:prstGeom>
          </p:spPr>
        </p:pic>
        <p:sp>
          <p:nvSpPr>
            <p:cNvPr id="26" name="TextBox 25">
              <a:extLst>
                <a:ext uri="{FF2B5EF4-FFF2-40B4-BE49-F238E27FC236}">
                  <a16:creationId xmlns:a16="http://schemas.microsoft.com/office/drawing/2014/main" id="{3A0BFCEC-FF37-4248-97A2-9264DAD06280}"/>
                </a:ext>
              </a:extLst>
            </p:cNvPr>
            <p:cNvSpPr txBox="1"/>
            <p:nvPr/>
          </p:nvSpPr>
          <p:spPr>
            <a:xfrm>
              <a:off x="4476238" y="2084930"/>
              <a:ext cx="6492551" cy="1200329"/>
            </a:xfrm>
            <a:prstGeom prst="rect">
              <a:avLst/>
            </a:prstGeom>
            <a:noFill/>
          </p:spPr>
          <p:txBody>
            <a:bodyPr wrap="square" rtlCol="0">
              <a:spAutoFit/>
            </a:bodyPr>
            <a:lstStyle/>
            <a:p>
              <a:r>
                <a:rPr lang="en-US" dirty="0"/>
                <a:t>Fig: Setup: (a) Ellipsoidal object is placed in the imaging domain. The Tx/Rx antenna arrangement on the side walls is shown. 9 antennas are on the ceiling. (b) Ceiling arrangement, where all antennas are Rx. </a:t>
              </a:r>
              <a:r>
                <a:rPr lang="en-US" sz="1400" dirty="0">
                  <a:solidFill>
                    <a:schemeClr val="bg1">
                      <a:lumMod val="65000"/>
                    </a:schemeClr>
                  </a:solidFill>
                </a:rPr>
                <a:t>[Lib5, </a:t>
              </a:r>
              <a:r>
                <a:rPr lang="en-US" sz="1400" dirty="0" err="1">
                  <a:solidFill>
                    <a:schemeClr val="bg1">
                      <a:lumMod val="65000"/>
                    </a:schemeClr>
                  </a:solidFill>
                </a:rPr>
                <a:t>posRxTx</a:t>
              </a:r>
              <a:r>
                <a:rPr lang="en-US" sz="1400" dirty="0">
                  <a:solidFill>
                    <a:schemeClr val="bg1">
                      <a:lumMod val="65000"/>
                    </a:schemeClr>
                  </a:solidFill>
                </a:rPr>
                <a:t>=5]</a:t>
              </a:r>
              <a:endParaRPr lang="en-US" dirty="0">
                <a:solidFill>
                  <a:schemeClr val="bg1">
                    <a:lumMod val="65000"/>
                  </a:schemeClr>
                </a:solidFill>
              </a:endParaRPr>
            </a:p>
          </p:txBody>
        </p:sp>
      </p:grpSp>
      <p:grpSp>
        <p:nvGrpSpPr>
          <p:cNvPr id="30" name="Group 29">
            <a:extLst>
              <a:ext uri="{FF2B5EF4-FFF2-40B4-BE49-F238E27FC236}">
                <a16:creationId xmlns:a16="http://schemas.microsoft.com/office/drawing/2014/main" id="{C513FC05-DA9E-4C92-BBD9-F8300E8D156D}"/>
              </a:ext>
            </a:extLst>
          </p:cNvPr>
          <p:cNvGrpSpPr/>
          <p:nvPr/>
        </p:nvGrpSpPr>
        <p:grpSpPr>
          <a:xfrm>
            <a:off x="418501" y="2514401"/>
            <a:ext cx="2666030" cy="2023168"/>
            <a:chOff x="562367" y="2498793"/>
            <a:chExt cx="2666030" cy="2023168"/>
          </a:xfrm>
        </p:grpSpPr>
        <p:pic>
          <p:nvPicPr>
            <p:cNvPr id="31" name="Picture 30">
              <a:extLst>
                <a:ext uri="{FF2B5EF4-FFF2-40B4-BE49-F238E27FC236}">
                  <a16:creationId xmlns:a16="http://schemas.microsoft.com/office/drawing/2014/main" id="{0B51B25C-0D6B-455B-BE3B-2E92B47308CC}"/>
                </a:ext>
              </a:extLst>
            </p:cNvPr>
            <p:cNvPicPr>
              <a:picLocks noChangeAspect="1"/>
            </p:cNvPicPr>
            <p:nvPr/>
          </p:nvPicPr>
          <p:blipFill rotWithShape="1">
            <a:blip r:embed="rId4"/>
            <a:srcRect l="7261" t="23630" r="3456" b="8140"/>
            <a:stretch/>
          </p:blipFill>
          <p:spPr>
            <a:xfrm>
              <a:off x="921484" y="2745278"/>
              <a:ext cx="2306913" cy="1500016"/>
            </a:xfrm>
            <a:prstGeom prst="rect">
              <a:avLst/>
            </a:prstGeom>
          </p:spPr>
        </p:pic>
        <p:sp>
          <p:nvSpPr>
            <p:cNvPr id="32" name="TextBox 31">
              <a:extLst>
                <a:ext uri="{FF2B5EF4-FFF2-40B4-BE49-F238E27FC236}">
                  <a16:creationId xmlns:a16="http://schemas.microsoft.com/office/drawing/2014/main" id="{E88F4996-3905-4ADB-8CB5-7946581A3CC8}"/>
                </a:ext>
              </a:extLst>
            </p:cNvPr>
            <p:cNvSpPr txBox="1"/>
            <p:nvPr/>
          </p:nvSpPr>
          <p:spPr>
            <a:xfrm>
              <a:off x="1401292" y="2498793"/>
              <a:ext cx="1519976" cy="307777"/>
            </a:xfrm>
            <a:prstGeom prst="rect">
              <a:avLst/>
            </a:prstGeom>
            <a:noFill/>
          </p:spPr>
          <p:txBody>
            <a:bodyPr wrap="square" rtlCol="0">
              <a:spAutoFit/>
            </a:bodyPr>
            <a:lstStyle/>
            <a:p>
              <a:pPr algn="ctr"/>
              <a:r>
                <a:rPr lang="en-US" sz="1400" dirty="0"/>
                <a:t>1 Object (Case 1)</a:t>
              </a:r>
            </a:p>
          </p:txBody>
        </p:sp>
        <p:sp>
          <p:nvSpPr>
            <p:cNvPr id="33" name="Oval 32">
              <a:extLst>
                <a:ext uri="{FF2B5EF4-FFF2-40B4-BE49-F238E27FC236}">
                  <a16:creationId xmlns:a16="http://schemas.microsoft.com/office/drawing/2014/main" id="{196D1CB5-DFCE-4AB1-9694-956C3EC4D485}"/>
                </a:ext>
              </a:extLst>
            </p:cNvPr>
            <p:cNvSpPr/>
            <p:nvPr/>
          </p:nvSpPr>
          <p:spPr>
            <a:xfrm>
              <a:off x="1273016" y="2976703"/>
              <a:ext cx="88777" cy="9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2BC4181-4E38-4DFD-85A4-3C7C434202EF}"/>
                    </a:ext>
                  </a:extLst>
                </p:cNvPr>
                <p:cNvSpPr txBox="1"/>
                <p:nvPr/>
              </p:nvSpPr>
              <p:spPr>
                <a:xfrm>
                  <a:off x="1340661" y="3066276"/>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=2</m:t>
                        </m:r>
                      </m:oMath>
                    </m:oMathPara>
                  </a14:m>
                  <a:endParaRPr lang="en-US" sz="1400" dirty="0"/>
                </a:p>
              </p:txBody>
            </p:sp>
          </mc:Choice>
          <mc:Fallback xmlns="">
            <p:sp>
              <p:nvSpPr>
                <p:cNvPr id="34" name="TextBox 33">
                  <a:extLst>
                    <a:ext uri="{FF2B5EF4-FFF2-40B4-BE49-F238E27FC236}">
                      <a16:creationId xmlns:a16="http://schemas.microsoft.com/office/drawing/2014/main" id="{D2BC4181-4E38-4DFD-85A4-3C7C434202EF}"/>
                    </a:ext>
                  </a:extLst>
                </p:cNvPr>
                <p:cNvSpPr txBox="1">
                  <a:spLocks noRot="1" noChangeAspect="1" noMove="1" noResize="1" noEditPoints="1" noAdjustHandles="1" noChangeArrowheads="1" noChangeShapeType="1" noTextEdit="1"/>
                </p:cNvSpPr>
                <p:nvPr/>
              </p:nvSpPr>
              <p:spPr>
                <a:xfrm>
                  <a:off x="1340661" y="3066276"/>
                  <a:ext cx="878889"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01623C8-BB1D-40AD-994A-FD71287D8C36}"/>
                    </a:ext>
                  </a:extLst>
                </p:cNvPr>
                <p:cNvSpPr txBox="1"/>
                <p:nvPr/>
              </p:nvSpPr>
              <p:spPr>
                <a:xfrm>
                  <a:off x="1908831" y="4214184"/>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35" name="TextBox 34">
                  <a:extLst>
                    <a:ext uri="{FF2B5EF4-FFF2-40B4-BE49-F238E27FC236}">
                      <a16:creationId xmlns:a16="http://schemas.microsoft.com/office/drawing/2014/main" id="{F01623C8-BB1D-40AD-994A-FD71287D8C36}"/>
                    </a:ext>
                  </a:extLst>
                </p:cNvPr>
                <p:cNvSpPr txBox="1">
                  <a:spLocks noRot="1" noChangeAspect="1" noMove="1" noResize="1" noEditPoints="1" noAdjustHandles="1" noChangeArrowheads="1" noChangeShapeType="1" noTextEdit="1"/>
                </p:cNvSpPr>
                <p:nvPr/>
              </p:nvSpPr>
              <p:spPr>
                <a:xfrm>
                  <a:off x="1908831" y="4214184"/>
                  <a:ext cx="621438"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BA4A4F2-8C25-42C7-A03A-B10DD26C47E4}"/>
                    </a:ext>
                  </a:extLst>
                </p:cNvPr>
                <p:cNvSpPr txBox="1"/>
                <p:nvPr/>
              </p:nvSpPr>
              <p:spPr>
                <a:xfrm rot="16200000">
                  <a:off x="405537" y="3302957"/>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36" name="TextBox 35">
                  <a:extLst>
                    <a:ext uri="{FF2B5EF4-FFF2-40B4-BE49-F238E27FC236}">
                      <a16:creationId xmlns:a16="http://schemas.microsoft.com/office/drawing/2014/main" id="{1BA4A4F2-8C25-42C7-A03A-B10DD26C47E4}"/>
                    </a:ext>
                  </a:extLst>
                </p:cNvPr>
                <p:cNvSpPr txBox="1">
                  <a:spLocks noRot="1" noChangeAspect="1" noMove="1" noResize="1" noEditPoints="1" noAdjustHandles="1" noChangeArrowheads="1" noChangeShapeType="1" noTextEdit="1"/>
                </p:cNvSpPr>
                <p:nvPr/>
              </p:nvSpPr>
              <p:spPr>
                <a:xfrm rot="16200000">
                  <a:off x="405537" y="3302957"/>
                  <a:ext cx="621438" cy="307777"/>
                </a:xfrm>
                <a:prstGeom prst="rect">
                  <a:avLst/>
                </a:prstGeom>
                <a:blipFill>
                  <a:blip r:embed="rId7"/>
                  <a:stretch>
                    <a:fillRect r="-8000" b="-980"/>
                  </a:stretch>
                </a:blipFill>
              </p:spPr>
              <p:txBody>
                <a:bodyPr/>
                <a:lstStyle/>
                <a:p>
                  <a:r>
                    <a:rPr lang="en-US">
                      <a:noFill/>
                    </a:rPr>
                    <a:t> </a:t>
                  </a:r>
                </a:p>
              </p:txBody>
            </p:sp>
          </mc:Fallback>
        </mc:AlternateContent>
      </p:grpSp>
      <p:grpSp>
        <p:nvGrpSpPr>
          <p:cNvPr id="84" name="Group 83">
            <a:extLst>
              <a:ext uri="{FF2B5EF4-FFF2-40B4-BE49-F238E27FC236}">
                <a16:creationId xmlns:a16="http://schemas.microsoft.com/office/drawing/2014/main" id="{32383CD7-BBDF-4AD3-9EB7-3FA0BB17B288}"/>
              </a:ext>
            </a:extLst>
          </p:cNvPr>
          <p:cNvGrpSpPr/>
          <p:nvPr/>
        </p:nvGrpSpPr>
        <p:grpSpPr>
          <a:xfrm>
            <a:off x="8976313" y="4541071"/>
            <a:ext cx="2680273" cy="2228073"/>
            <a:chOff x="9260593" y="4368072"/>
            <a:chExt cx="2680273" cy="2228073"/>
          </a:xfrm>
        </p:grpSpPr>
        <p:pic>
          <p:nvPicPr>
            <p:cNvPr id="85" name="Picture 84">
              <a:extLst>
                <a:ext uri="{FF2B5EF4-FFF2-40B4-BE49-F238E27FC236}">
                  <a16:creationId xmlns:a16="http://schemas.microsoft.com/office/drawing/2014/main" id="{72A210B0-F17A-4AF6-8B21-2514573111D7}"/>
                </a:ext>
              </a:extLst>
            </p:cNvPr>
            <p:cNvPicPr>
              <a:picLocks noChangeAspect="1"/>
            </p:cNvPicPr>
            <p:nvPr/>
          </p:nvPicPr>
          <p:blipFill rotWithShape="1">
            <a:blip r:embed="rId8"/>
            <a:srcRect l="7279" t="24508" r="5870" b="7868"/>
            <a:stretch/>
          </p:blipFill>
          <p:spPr>
            <a:xfrm>
              <a:off x="9559864" y="4818158"/>
              <a:ext cx="2381002" cy="1577454"/>
            </a:xfrm>
            <a:prstGeom prst="rect">
              <a:avLst/>
            </a:prstGeom>
          </p:spPr>
        </p:pic>
        <p:grpSp>
          <p:nvGrpSpPr>
            <p:cNvPr id="86" name="Group 85">
              <a:extLst>
                <a:ext uri="{FF2B5EF4-FFF2-40B4-BE49-F238E27FC236}">
                  <a16:creationId xmlns:a16="http://schemas.microsoft.com/office/drawing/2014/main" id="{C9A1F74D-D398-491B-89BF-C7E7B78A9F8E}"/>
                </a:ext>
              </a:extLst>
            </p:cNvPr>
            <p:cNvGrpSpPr/>
            <p:nvPr/>
          </p:nvGrpSpPr>
          <p:grpSpPr>
            <a:xfrm>
              <a:off x="9260593" y="4368072"/>
              <a:ext cx="2667096" cy="2228073"/>
              <a:chOff x="9419764" y="175123"/>
              <a:chExt cx="2667096" cy="2228073"/>
            </a:xfrm>
          </p:grpSpPr>
          <p:sp>
            <p:nvSpPr>
              <p:cNvPr id="87" name="TextBox 86">
                <a:extLst>
                  <a:ext uri="{FF2B5EF4-FFF2-40B4-BE49-F238E27FC236}">
                    <a16:creationId xmlns:a16="http://schemas.microsoft.com/office/drawing/2014/main" id="{278CC67A-E0BA-4C0D-9155-0E3A74085696}"/>
                  </a:ext>
                </a:extLst>
              </p:cNvPr>
              <p:cNvSpPr txBox="1"/>
              <p:nvPr/>
            </p:nvSpPr>
            <p:spPr>
              <a:xfrm>
                <a:off x="10016214" y="175123"/>
                <a:ext cx="2070646" cy="523220"/>
              </a:xfrm>
              <a:prstGeom prst="rect">
                <a:avLst/>
              </a:prstGeom>
              <a:noFill/>
            </p:spPr>
            <p:txBody>
              <a:bodyPr wrap="square" rtlCol="0">
                <a:spAutoFit/>
              </a:bodyPr>
              <a:lstStyle/>
              <a:p>
                <a:pPr algn="ctr"/>
                <a:r>
                  <a:rPr lang="en-US" sz="1400" dirty="0"/>
                  <a:t>6 Objects (Case 101, 148, 212, 292, 315, 460)</a:t>
                </a: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C7A71F8-22B7-4C2D-8D12-87BC8A0D8A55}"/>
                      </a:ext>
                    </a:extLst>
                  </p:cNvPr>
                  <p:cNvSpPr txBox="1"/>
                  <p:nvPr/>
                </p:nvSpPr>
                <p:spPr>
                  <a:xfrm>
                    <a:off x="10695556" y="209541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88" name="TextBox 87">
                    <a:extLst>
                      <a:ext uri="{FF2B5EF4-FFF2-40B4-BE49-F238E27FC236}">
                        <a16:creationId xmlns:a16="http://schemas.microsoft.com/office/drawing/2014/main" id="{5C7A71F8-22B7-4C2D-8D12-87BC8A0D8A55}"/>
                      </a:ext>
                    </a:extLst>
                  </p:cNvPr>
                  <p:cNvSpPr txBox="1">
                    <a:spLocks noRot="1" noChangeAspect="1" noMove="1" noResize="1" noEditPoints="1" noAdjustHandles="1" noChangeArrowheads="1" noChangeShapeType="1" noTextEdit="1"/>
                  </p:cNvSpPr>
                  <p:nvPr/>
                </p:nvSpPr>
                <p:spPr>
                  <a:xfrm>
                    <a:off x="10695556" y="2095419"/>
                    <a:ext cx="621438"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60F90EE-8AE3-4D15-BD76-2D0887B1E3DF}"/>
                      </a:ext>
                    </a:extLst>
                  </p:cNvPr>
                  <p:cNvSpPr txBox="1"/>
                  <p:nvPr/>
                </p:nvSpPr>
                <p:spPr>
                  <a:xfrm rot="16200000">
                    <a:off x="9262934" y="1116345"/>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89" name="TextBox 88">
                    <a:extLst>
                      <a:ext uri="{FF2B5EF4-FFF2-40B4-BE49-F238E27FC236}">
                        <a16:creationId xmlns:a16="http://schemas.microsoft.com/office/drawing/2014/main" id="{F60F90EE-8AE3-4D15-BD76-2D0887B1E3DF}"/>
                      </a:ext>
                    </a:extLst>
                  </p:cNvPr>
                  <p:cNvSpPr txBox="1">
                    <a:spLocks noRot="1" noChangeAspect="1" noMove="1" noResize="1" noEditPoints="1" noAdjustHandles="1" noChangeArrowheads="1" noChangeShapeType="1" noTextEdit="1"/>
                  </p:cNvSpPr>
                  <p:nvPr/>
                </p:nvSpPr>
                <p:spPr>
                  <a:xfrm rot="16200000">
                    <a:off x="9262934" y="1116345"/>
                    <a:ext cx="621438" cy="307777"/>
                  </a:xfrm>
                  <a:prstGeom prst="rect">
                    <a:avLst/>
                  </a:prstGeom>
                  <a:blipFill>
                    <a:blip r:embed="rId19"/>
                    <a:stretch>
                      <a:fillRect r="-8000"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84F7F29-1986-438B-8475-FDB01553F13C}"/>
                      </a:ext>
                    </a:extLst>
                  </p:cNvPr>
                  <p:cNvSpPr txBox="1"/>
                  <p:nvPr/>
                </p:nvSpPr>
                <p:spPr>
                  <a:xfrm>
                    <a:off x="10127386" y="1343300"/>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𝑘</m:t>
                          </m:r>
                          <m:r>
                            <a:rPr lang="en-US" sz="1400" b="0" i="1" smtClean="0">
                              <a:solidFill>
                                <a:srgbClr val="FF0000"/>
                              </a:solidFill>
                              <a:latin typeface="Cambria Math" panose="02040503050406030204" pitchFamily="18" charset="0"/>
                            </a:rPr>
                            <m:t>=3</m:t>
                          </m:r>
                        </m:oMath>
                      </m:oMathPara>
                    </a14:m>
                    <a:endParaRPr lang="en-US" sz="1400" dirty="0">
                      <a:solidFill>
                        <a:srgbClr val="FF0000"/>
                      </a:solidFill>
                    </a:endParaRPr>
                  </a:p>
                </p:txBody>
              </p:sp>
            </mc:Choice>
            <mc:Fallback xmlns="">
              <p:sp>
                <p:nvSpPr>
                  <p:cNvPr id="90" name="TextBox 89">
                    <a:extLst>
                      <a:ext uri="{FF2B5EF4-FFF2-40B4-BE49-F238E27FC236}">
                        <a16:creationId xmlns:a16="http://schemas.microsoft.com/office/drawing/2014/main" id="{C84F7F29-1986-438B-8475-FDB01553F13C}"/>
                      </a:ext>
                    </a:extLst>
                  </p:cNvPr>
                  <p:cNvSpPr txBox="1">
                    <a:spLocks noRot="1" noChangeAspect="1" noMove="1" noResize="1" noEditPoints="1" noAdjustHandles="1" noChangeArrowheads="1" noChangeShapeType="1" noTextEdit="1"/>
                  </p:cNvSpPr>
                  <p:nvPr/>
                </p:nvSpPr>
                <p:spPr>
                  <a:xfrm>
                    <a:off x="10127386" y="1343300"/>
                    <a:ext cx="878889" cy="307777"/>
                  </a:xfrm>
                  <a:prstGeom prst="rect">
                    <a:avLst/>
                  </a:prstGeom>
                  <a:blipFill>
                    <a:blip r:embed="rId25"/>
                    <a:stretch>
                      <a:fillRect/>
                    </a:stretch>
                  </a:blipFill>
                </p:spPr>
                <p:txBody>
                  <a:bodyPr/>
                  <a:lstStyle/>
                  <a:p>
                    <a:r>
                      <a:rPr lang="en-US">
                        <a:noFill/>
                      </a:rPr>
                      <a:t> </a:t>
                    </a:r>
                  </a:p>
                </p:txBody>
              </p:sp>
            </mc:Fallback>
          </mc:AlternateContent>
          <p:sp>
            <p:nvSpPr>
              <p:cNvPr id="91" name="Oval 90">
                <a:extLst>
                  <a:ext uri="{FF2B5EF4-FFF2-40B4-BE49-F238E27FC236}">
                    <a16:creationId xmlns:a16="http://schemas.microsoft.com/office/drawing/2014/main" id="{BFF93D2D-E5E3-4BA6-9130-4ED07C8AA355}"/>
                  </a:ext>
                </a:extLst>
              </p:cNvPr>
              <p:cNvSpPr/>
              <p:nvPr/>
            </p:nvSpPr>
            <p:spPr>
              <a:xfrm>
                <a:off x="10256453" y="1286795"/>
                <a:ext cx="88777" cy="976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290E9677-B98D-4981-9DB3-72B48A409F60}"/>
                  </a:ext>
                </a:extLst>
              </p:cNvPr>
              <p:cNvSpPr/>
              <p:nvPr/>
            </p:nvSpPr>
            <p:spPr>
              <a:xfrm>
                <a:off x="10579268" y="1032453"/>
                <a:ext cx="88777" cy="9765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85C24FE-680E-4D04-8374-7D1C87E1C380}"/>
                      </a:ext>
                    </a:extLst>
                  </p:cNvPr>
                  <p:cNvSpPr txBox="1"/>
                  <p:nvPr/>
                </p:nvSpPr>
                <p:spPr>
                  <a:xfrm>
                    <a:off x="10640882" y="1042179"/>
                    <a:ext cx="878889" cy="307777"/>
                  </a:xfrm>
                  <a:prstGeom prst="rect">
                    <a:avLst/>
                  </a:prstGeom>
                  <a:noFill/>
                </p:spPr>
                <p:txBody>
                  <a:bodyPr wrap="square" rtlCol="0">
                    <a:spAutoFit/>
                  </a:bodyPr>
                  <a:lstStyle/>
                  <a:p>
                    <a14:m>
                      <m:oMath xmlns:m="http://schemas.openxmlformats.org/officeDocument/2006/math">
                        <m:r>
                          <a:rPr lang="en-US" sz="1400" b="0" i="1" smtClean="0">
                            <a:solidFill>
                              <a:schemeClr val="tx1"/>
                            </a:solidFill>
                            <a:latin typeface="Cambria Math" panose="02040503050406030204" pitchFamily="18" charset="0"/>
                          </a:rPr>
                          <m:t>𝑘</m:t>
                        </m:r>
                        <m:r>
                          <a:rPr lang="en-US" sz="1400" b="0" i="1" smtClean="0">
                            <a:solidFill>
                              <a:schemeClr val="tx1"/>
                            </a:solidFill>
                            <a:latin typeface="Cambria Math" panose="02040503050406030204" pitchFamily="18" charset="0"/>
                          </a:rPr>
                          <m:t>=</m:t>
                        </m:r>
                      </m:oMath>
                    </a14:m>
                    <a:r>
                      <a:rPr lang="en-US" sz="1400" dirty="0">
                        <a:solidFill>
                          <a:schemeClr val="tx1"/>
                        </a:solidFill>
                      </a:rPr>
                      <a:t>7</a:t>
                    </a:r>
                  </a:p>
                </p:txBody>
              </p:sp>
            </mc:Choice>
            <mc:Fallback xmlns="">
              <p:sp>
                <p:nvSpPr>
                  <p:cNvPr id="93" name="TextBox 92">
                    <a:extLst>
                      <a:ext uri="{FF2B5EF4-FFF2-40B4-BE49-F238E27FC236}">
                        <a16:creationId xmlns:a16="http://schemas.microsoft.com/office/drawing/2014/main" id="{F85C24FE-680E-4D04-8374-7D1C87E1C380}"/>
                      </a:ext>
                    </a:extLst>
                  </p:cNvPr>
                  <p:cNvSpPr txBox="1">
                    <a:spLocks noRot="1" noChangeAspect="1" noMove="1" noResize="1" noEditPoints="1" noAdjustHandles="1" noChangeArrowheads="1" noChangeShapeType="1" noTextEdit="1"/>
                  </p:cNvSpPr>
                  <p:nvPr/>
                </p:nvSpPr>
                <p:spPr>
                  <a:xfrm>
                    <a:off x="10640882" y="1042179"/>
                    <a:ext cx="878889" cy="307777"/>
                  </a:xfrm>
                  <a:prstGeom prst="rect">
                    <a:avLst/>
                  </a:prstGeom>
                  <a:blipFill>
                    <a:blip r:embed="rId26"/>
                    <a:stretch>
                      <a:fillRect t="-4000" b="-20000"/>
                    </a:stretch>
                  </a:blipFill>
                </p:spPr>
                <p:txBody>
                  <a:bodyPr/>
                  <a:lstStyle/>
                  <a:p>
                    <a:r>
                      <a:rPr lang="en-US">
                        <a:noFill/>
                      </a:rPr>
                      <a:t> </a:t>
                    </a:r>
                  </a:p>
                </p:txBody>
              </p:sp>
            </mc:Fallback>
          </mc:AlternateContent>
        </p:grpSp>
      </p:grpSp>
      <p:grpSp>
        <p:nvGrpSpPr>
          <p:cNvPr id="136" name="Group 135">
            <a:extLst>
              <a:ext uri="{FF2B5EF4-FFF2-40B4-BE49-F238E27FC236}">
                <a16:creationId xmlns:a16="http://schemas.microsoft.com/office/drawing/2014/main" id="{A13C83BB-6024-48C1-B0D0-50AD85ACD3CF}"/>
              </a:ext>
            </a:extLst>
          </p:cNvPr>
          <p:cNvGrpSpPr/>
          <p:nvPr/>
        </p:nvGrpSpPr>
        <p:grpSpPr>
          <a:xfrm>
            <a:off x="3390038" y="4820512"/>
            <a:ext cx="2446541" cy="1948426"/>
            <a:chOff x="3422774" y="4588706"/>
            <a:chExt cx="2446541" cy="1948426"/>
          </a:xfrm>
        </p:grpSpPr>
        <p:pic>
          <p:nvPicPr>
            <p:cNvPr id="137" name="Picture 136">
              <a:extLst>
                <a:ext uri="{FF2B5EF4-FFF2-40B4-BE49-F238E27FC236}">
                  <a16:creationId xmlns:a16="http://schemas.microsoft.com/office/drawing/2014/main" id="{AB28BF48-6126-4141-91F0-27826D0E52A1}"/>
                </a:ext>
              </a:extLst>
            </p:cNvPr>
            <p:cNvPicPr>
              <a:picLocks noChangeAspect="1"/>
            </p:cNvPicPr>
            <p:nvPr/>
          </p:nvPicPr>
          <p:blipFill rotWithShape="1">
            <a:blip r:embed="rId27"/>
            <a:srcRect l="6320" t="24980" r="5870" b="9101"/>
            <a:stretch/>
          </p:blipFill>
          <p:spPr>
            <a:xfrm>
              <a:off x="3715272" y="4895487"/>
              <a:ext cx="2144897" cy="1370064"/>
            </a:xfrm>
            <a:prstGeom prst="rect">
              <a:avLst/>
            </a:prstGeom>
          </p:spPr>
        </p:pic>
        <p:grpSp>
          <p:nvGrpSpPr>
            <p:cNvPr id="138" name="Group 137">
              <a:extLst>
                <a:ext uri="{FF2B5EF4-FFF2-40B4-BE49-F238E27FC236}">
                  <a16:creationId xmlns:a16="http://schemas.microsoft.com/office/drawing/2014/main" id="{063F182A-0437-4228-B5C5-101A1CCA1FD8}"/>
                </a:ext>
              </a:extLst>
            </p:cNvPr>
            <p:cNvGrpSpPr/>
            <p:nvPr/>
          </p:nvGrpSpPr>
          <p:grpSpPr>
            <a:xfrm>
              <a:off x="3422774" y="4588706"/>
              <a:ext cx="2446541" cy="1948426"/>
              <a:chOff x="9419764" y="454770"/>
              <a:chExt cx="2446541" cy="1948426"/>
            </a:xfrm>
          </p:grpSpPr>
          <p:sp>
            <p:nvSpPr>
              <p:cNvPr id="139" name="TextBox 138">
                <a:extLst>
                  <a:ext uri="{FF2B5EF4-FFF2-40B4-BE49-F238E27FC236}">
                    <a16:creationId xmlns:a16="http://schemas.microsoft.com/office/drawing/2014/main" id="{409F231C-CBB1-4D15-BAE7-1C25B0DAB90F}"/>
                  </a:ext>
                </a:extLst>
              </p:cNvPr>
              <p:cNvSpPr txBox="1"/>
              <p:nvPr/>
            </p:nvSpPr>
            <p:spPr>
              <a:xfrm>
                <a:off x="9795659" y="454770"/>
                <a:ext cx="2070646" cy="307777"/>
              </a:xfrm>
              <a:prstGeom prst="rect">
                <a:avLst/>
              </a:prstGeom>
              <a:noFill/>
            </p:spPr>
            <p:txBody>
              <a:bodyPr wrap="square" rtlCol="0">
                <a:spAutoFit/>
              </a:bodyPr>
              <a:lstStyle/>
              <a:p>
                <a:pPr algn="ctr"/>
                <a:r>
                  <a:rPr lang="en-US" sz="1400" dirty="0"/>
                  <a:t>3 Objects (Case 1, 41, 79)</a:t>
                </a: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09CFAB70-1AAC-4D00-B2DA-9F2090A4F571}"/>
                      </a:ext>
                    </a:extLst>
                  </p:cNvPr>
                  <p:cNvSpPr txBox="1"/>
                  <p:nvPr/>
                </p:nvSpPr>
                <p:spPr>
                  <a:xfrm>
                    <a:off x="10695556" y="209541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91" name="TextBox 90">
                    <a:extLst>
                      <a:ext uri="{FF2B5EF4-FFF2-40B4-BE49-F238E27FC236}">
                        <a16:creationId xmlns:a16="http://schemas.microsoft.com/office/drawing/2014/main" id="{928CBDDB-7CF6-49A7-A583-30DBC8845151}"/>
                      </a:ext>
                    </a:extLst>
                  </p:cNvPr>
                  <p:cNvSpPr txBox="1">
                    <a:spLocks noRot="1" noChangeAspect="1" noMove="1" noResize="1" noEditPoints="1" noAdjustHandles="1" noChangeArrowheads="1" noChangeShapeType="1" noTextEdit="1"/>
                  </p:cNvSpPr>
                  <p:nvPr/>
                </p:nvSpPr>
                <p:spPr>
                  <a:xfrm>
                    <a:off x="10695556" y="2095419"/>
                    <a:ext cx="62143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3235B29-096E-464D-8893-3632353FEFDA}"/>
                      </a:ext>
                    </a:extLst>
                  </p:cNvPr>
                  <p:cNvSpPr txBox="1"/>
                  <p:nvPr/>
                </p:nvSpPr>
                <p:spPr>
                  <a:xfrm rot="16200000">
                    <a:off x="9262934" y="1116345"/>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92" name="TextBox 91">
                    <a:extLst>
                      <a:ext uri="{FF2B5EF4-FFF2-40B4-BE49-F238E27FC236}">
                        <a16:creationId xmlns:a16="http://schemas.microsoft.com/office/drawing/2014/main" id="{8750913C-4168-4C43-9802-791BF5518CB5}"/>
                      </a:ext>
                    </a:extLst>
                  </p:cNvPr>
                  <p:cNvSpPr txBox="1">
                    <a:spLocks noRot="1" noChangeAspect="1" noMove="1" noResize="1" noEditPoints="1" noAdjustHandles="1" noChangeArrowheads="1" noChangeShapeType="1" noTextEdit="1"/>
                  </p:cNvSpPr>
                  <p:nvPr/>
                </p:nvSpPr>
                <p:spPr>
                  <a:xfrm rot="16200000">
                    <a:off x="9262934" y="1116345"/>
                    <a:ext cx="621438" cy="307777"/>
                  </a:xfrm>
                  <a:prstGeom prst="rect">
                    <a:avLst/>
                  </a:prstGeom>
                  <a:blipFill>
                    <a:blip r:embed="rId28"/>
                    <a:stretch>
                      <a:fillRect r="-5882" b="-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BE6C479-FCD0-48FE-B372-E98A8B6ADB08}"/>
                      </a:ext>
                    </a:extLst>
                  </p:cNvPr>
                  <p:cNvSpPr txBox="1"/>
                  <p:nvPr/>
                </p:nvSpPr>
                <p:spPr>
                  <a:xfrm>
                    <a:off x="10238376" y="91026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=4</m:t>
                          </m:r>
                        </m:oMath>
                      </m:oMathPara>
                    </a14:m>
                    <a:endParaRPr lang="en-US" sz="1400" dirty="0"/>
                  </a:p>
                </p:txBody>
              </p:sp>
            </mc:Choice>
            <mc:Fallback xmlns="">
              <p:sp>
                <p:nvSpPr>
                  <p:cNvPr id="93" name="TextBox 92">
                    <a:extLst>
                      <a:ext uri="{FF2B5EF4-FFF2-40B4-BE49-F238E27FC236}">
                        <a16:creationId xmlns:a16="http://schemas.microsoft.com/office/drawing/2014/main" id="{E4E6E38B-6AA6-43E8-9C19-1205966E2235}"/>
                      </a:ext>
                    </a:extLst>
                  </p:cNvPr>
                  <p:cNvSpPr txBox="1">
                    <a:spLocks noRot="1" noChangeAspect="1" noMove="1" noResize="1" noEditPoints="1" noAdjustHandles="1" noChangeArrowheads="1" noChangeShapeType="1" noTextEdit="1"/>
                  </p:cNvSpPr>
                  <p:nvPr/>
                </p:nvSpPr>
                <p:spPr>
                  <a:xfrm>
                    <a:off x="10238376" y="910262"/>
                    <a:ext cx="878889" cy="307777"/>
                  </a:xfrm>
                  <a:prstGeom prst="rect">
                    <a:avLst/>
                  </a:prstGeom>
                  <a:blipFill>
                    <a:blip r:embed="rId29"/>
                    <a:stretch>
                      <a:fillRect/>
                    </a:stretch>
                  </a:blipFill>
                </p:spPr>
                <p:txBody>
                  <a:bodyPr/>
                  <a:lstStyle/>
                  <a:p>
                    <a:r>
                      <a:rPr lang="en-US">
                        <a:noFill/>
                      </a:rPr>
                      <a:t> </a:t>
                    </a:r>
                  </a:p>
                </p:txBody>
              </p:sp>
            </mc:Fallback>
          </mc:AlternateContent>
        </p:grpSp>
      </p:grpSp>
      <p:grpSp>
        <p:nvGrpSpPr>
          <p:cNvPr id="143" name="Group 142">
            <a:extLst>
              <a:ext uri="{FF2B5EF4-FFF2-40B4-BE49-F238E27FC236}">
                <a16:creationId xmlns:a16="http://schemas.microsoft.com/office/drawing/2014/main" id="{03674104-D184-4B4B-B6E3-D89D5FA8D053}"/>
              </a:ext>
            </a:extLst>
          </p:cNvPr>
          <p:cNvGrpSpPr/>
          <p:nvPr/>
        </p:nvGrpSpPr>
        <p:grpSpPr>
          <a:xfrm>
            <a:off x="3362533" y="2466568"/>
            <a:ext cx="2480767" cy="2041164"/>
            <a:chOff x="3362533" y="2466568"/>
            <a:chExt cx="2480767" cy="2041164"/>
          </a:xfrm>
        </p:grpSpPr>
        <p:pic>
          <p:nvPicPr>
            <p:cNvPr id="144" name="Picture 143">
              <a:extLst>
                <a:ext uri="{FF2B5EF4-FFF2-40B4-BE49-F238E27FC236}">
                  <a16:creationId xmlns:a16="http://schemas.microsoft.com/office/drawing/2014/main" id="{0924A4C7-9C90-4529-9426-1410641FDB8E}"/>
                </a:ext>
              </a:extLst>
            </p:cNvPr>
            <p:cNvPicPr>
              <a:picLocks noChangeAspect="1"/>
            </p:cNvPicPr>
            <p:nvPr/>
          </p:nvPicPr>
          <p:blipFill rotWithShape="1">
            <a:blip r:embed="rId30"/>
            <a:srcRect l="7301" t="24508" r="4465" b="8629"/>
            <a:stretch/>
          </p:blipFill>
          <p:spPr>
            <a:xfrm>
              <a:off x="3675928" y="2795042"/>
              <a:ext cx="2167372" cy="1397516"/>
            </a:xfrm>
            <a:prstGeom prst="rect">
              <a:avLst/>
            </a:prstGeom>
          </p:spPr>
        </p:pic>
        <p:grpSp>
          <p:nvGrpSpPr>
            <p:cNvPr id="145" name="Group 144">
              <a:extLst>
                <a:ext uri="{FF2B5EF4-FFF2-40B4-BE49-F238E27FC236}">
                  <a16:creationId xmlns:a16="http://schemas.microsoft.com/office/drawing/2014/main" id="{8F36FBA8-FB61-44F4-9F40-C8AFA6AFB3D1}"/>
                </a:ext>
              </a:extLst>
            </p:cNvPr>
            <p:cNvGrpSpPr/>
            <p:nvPr/>
          </p:nvGrpSpPr>
          <p:grpSpPr>
            <a:xfrm>
              <a:off x="3362533" y="2466568"/>
              <a:ext cx="2364969" cy="2041164"/>
              <a:chOff x="3725106" y="2905126"/>
              <a:chExt cx="2364969" cy="2041164"/>
            </a:xfrm>
          </p:grpSpPr>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183BF5DA-3B96-4700-8BD3-A13E50AB18B1}"/>
                      </a:ext>
                    </a:extLst>
                  </p:cNvPr>
                  <p:cNvSpPr txBox="1"/>
                  <p:nvPr/>
                </p:nvSpPr>
                <p:spPr>
                  <a:xfrm>
                    <a:off x="4711614" y="3486981"/>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48" name="TextBox 47">
                    <a:extLst>
                      <a:ext uri="{FF2B5EF4-FFF2-40B4-BE49-F238E27FC236}">
                        <a16:creationId xmlns:a16="http://schemas.microsoft.com/office/drawing/2014/main" id="{0921B00E-2B5A-4765-A2D4-A9CEB26F4612}"/>
                      </a:ext>
                    </a:extLst>
                  </p:cNvPr>
                  <p:cNvSpPr txBox="1">
                    <a:spLocks noRot="1" noChangeAspect="1" noMove="1" noResize="1" noEditPoints="1" noAdjustHandles="1" noChangeArrowheads="1" noChangeShapeType="1" noTextEdit="1"/>
                  </p:cNvSpPr>
                  <p:nvPr/>
                </p:nvSpPr>
                <p:spPr>
                  <a:xfrm>
                    <a:off x="4711614" y="3486981"/>
                    <a:ext cx="878889"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23E294A9-0503-4C65-8CFE-09C6CE136710}"/>
                      </a:ext>
                    </a:extLst>
                  </p:cNvPr>
                  <p:cNvSpPr txBox="1"/>
                  <p:nvPr/>
                </p:nvSpPr>
                <p:spPr>
                  <a:xfrm>
                    <a:off x="4969065" y="4638513"/>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147" name="TextBox 146">
                    <a:extLst>
                      <a:ext uri="{FF2B5EF4-FFF2-40B4-BE49-F238E27FC236}">
                        <a16:creationId xmlns:a16="http://schemas.microsoft.com/office/drawing/2014/main" id="{23E294A9-0503-4C65-8CFE-09C6CE136710}"/>
                      </a:ext>
                    </a:extLst>
                  </p:cNvPr>
                  <p:cNvSpPr txBox="1">
                    <a:spLocks noRot="1" noChangeAspect="1" noMove="1" noResize="1" noEditPoints="1" noAdjustHandles="1" noChangeArrowheads="1" noChangeShapeType="1" noTextEdit="1"/>
                  </p:cNvSpPr>
                  <p:nvPr/>
                </p:nvSpPr>
                <p:spPr>
                  <a:xfrm>
                    <a:off x="4969065" y="4638513"/>
                    <a:ext cx="621438" cy="307777"/>
                  </a:xfrm>
                  <a:prstGeom prst="rect">
                    <a:avLst/>
                  </a:prstGeom>
                  <a:blipFill>
                    <a:blip r:embed="rId31"/>
                    <a:stretch>
                      <a:fillRect/>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EC78149A-1D01-4725-BC89-44091D7FF762}"/>
                  </a:ext>
                </a:extLst>
              </p:cNvPr>
              <p:cNvSpPr txBox="1"/>
              <p:nvPr/>
            </p:nvSpPr>
            <p:spPr>
              <a:xfrm>
                <a:off x="4270529" y="2905126"/>
                <a:ext cx="1819546" cy="307777"/>
              </a:xfrm>
              <a:prstGeom prst="rect">
                <a:avLst/>
              </a:prstGeom>
              <a:noFill/>
            </p:spPr>
            <p:txBody>
              <a:bodyPr wrap="square" rtlCol="0">
                <a:spAutoFit/>
              </a:bodyPr>
              <a:lstStyle/>
              <a:p>
                <a:pPr algn="ctr"/>
                <a:r>
                  <a:rPr lang="en-US" sz="1400" dirty="0"/>
                  <a:t>2 Objects (Case 1, 11)</a:t>
                </a:r>
              </a:p>
            </p:txBody>
          </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D1DB1232-503B-4440-B046-34A7ACB1F20F}"/>
                      </a:ext>
                    </a:extLst>
                  </p:cNvPr>
                  <p:cNvSpPr txBox="1"/>
                  <p:nvPr/>
                </p:nvSpPr>
                <p:spPr>
                  <a:xfrm rot="16200000">
                    <a:off x="3568276" y="3764408"/>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736FC015-756C-43DC-86F6-E67567905982}"/>
                      </a:ext>
                    </a:extLst>
                  </p:cNvPr>
                  <p:cNvSpPr txBox="1">
                    <a:spLocks noRot="1" noChangeAspect="1" noMove="1" noResize="1" noEditPoints="1" noAdjustHandles="1" noChangeArrowheads="1" noChangeShapeType="1" noTextEdit="1"/>
                  </p:cNvSpPr>
                  <p:nvPr/>
                </p:nvSpPr>
                <p:spPr>
                  <a:xfrm rot="16200000">
                    <a:off x="3568276" y="3764408"/>
                    <a:ext cx="621438" cy="307777"/>
                  </a:xfrm>
                  <a:prstGeom prst="rect">
                    <a:avLst/>
                  </a:prstGeom>
                  <a:blipFill>
                    <a:blip r:embed="rId18"/>
                    <a:stretch>
                      <a:fillRect r="-8000" b="-980"/>
                    </a:stretch>
                  </a:blipFill>
                </p:spPr>
                <p:txBody>
                  <a:bodyPr/>
                  <a:lstStyle/>
                  <a:p>
                    <a:r>
                      <a:rPr lang="en-US">
                        <a:noFill/>
                      </a:rPr>
                      <a:t> </a:t>
                    </a:r>
                  </a:p>
                </p:txBody>
              </p:sp>
            </mc:Fallback>
          </mc:AlternateContent>
        </p:grpSp>
      </p:grpSp>
      <p:grpSp>
        <p:nvGrpSpPr>
          <p:cNvPr id="150" name="Group 149">
            <a:extLst>
              <a:ext uri="{FF2B5EF4-FFF2-40B4-BE49-F238E27FC236}">
                <a16:creationId xmlns:a16="http://schemas.microsoft.com/office/drawing/2014/main" id="{D21132E7-852C-4E76-A73C-14FA8CDF1850}"/>
              </a:ext>
            </a:extLst>
          </p:cNvPr>
          <p:cNvGrpSpPr/>
          <p:nvPr/>
        </p:nvGrpSpPr>
        <p:grpSpPr>
          <a:xfrm>
            <a:off x="6205023" y="2474220"/>
            <a:ext cx="2416550" cy="1988123"/>
            <a:chOff x="6172293" y="2365124"/>
            <a:chExt cx="2416550" cy="1988123"/>
          </a:xfrm>
        </p:grpSpPr>
        <p:pic>
          <p:nvPicPr>
            <p:cNvPr id="151" name="Picture 150">
              <a:extLst>
                <a:ext uri="{FF2B5EF4-FFF2-40B4-BE49-F238E27FC236}">
                  <a16:creationId xmlns:a16="http://schemas.microsoft.com/office/drawing/2014/main" id="{8EE3C95D-2F77-47DE-9A1F-52FD45D6B62C}"/>
                </a:ext>
              </a:extLst>
            </p:cNvPr>
            <p:cNvPicPr>
              <a:picLocks noChangeAspect="1"/>
            </p:cNvPicPr>
            <p:nvPr/>
          </p:nvPicPr>
          <p:blipFill rotWithShape="1">
            <a:blip r:embed="rId32"/>
            <a:srcRect l="6525" t="24980" r="4465" b="9720"/>
            <a:stretch/>
          </p:blipFill>
          <p:spPr>
            <a:xfrm>
              <a:off x="6452226" y="2685947"/>
              <a:ext cx="2136156" cy="1333432"/>
            </a:xfrm>
            <a:prstGeom prst="rect">
              <a:avLst/>
            </a:prstGeom>
          </p:spPr>
        </p:pic>
        <p:grpSp>
          <p:nvGrpSpPr>
            <p:cNvPr id="152" name="Group 151">
              <a:extLst>
                <a:ext uri="{FF2B5EF4-FFF2-40B4-BE49-F238E27FC236}">
                  <a16:creationId xmlns:a16="http://schemas.microsoft.com/office/drawing/2014/main" id="{606F737D-1C12-4B2F-9FEF-66E09D2177C6}"/>
                </a:ext>
              </a:extLst>
            </p:cNvPr>
            <p:cNvGrpSpPr/>
            <p:nvPr/>
          </p:nvGrpSpPr>
          <p:grpSpPr>
            <a:xfrm>
              <a:off x="6172293" y="2365124"/>
              <a:ext cx="2416550" cy="1988123"/>
              <a:chOff x="6360031" y="347874"/>
              <a:chExt cx="2416550" cy="1988123"/>
            </a:xfrm>
          </p:grpSpPr>
          <p:sp>
            <p:nvSpPr>
              <p:cNvPr id="153" name="TextBox 152">
                <a:extLst>
                  <a:ext uri="{FF2B5EF4-FFF2-40B4-BE49-F238E27FC236}">
                    <a16:creationId xmlns:a16="http://schemas.microsoft.com/office/drawing/2014/main" id="{3D49ECBD-D1A8-4807-AC8D-E908590D5C1E}"/>
                  </a:ext>
                </a:extLst>
              </p:cNvPr>
              <p:cNvSpPr txBox="1"/>
              <p:nvPr/>
            </p:nvSpPr>
            <p:spPr>
              <a:xfrm>
                <a:off x="6705935" y="347874"/>
                <a:ext cx="2070646" cy="307777"/>
              </a:xfrm>
              <a:prstGeom prst="rect">
                <a:avLst/>
              </a:prstGeom>
              <a:noFill/>
            </p:spPr>
            <p:txBody>
              <a:bodyPr wrap="square" rtlCol="0">
                <a:spAutoFit/>
              </a:bodyPr>
              <a:lstStyle/>
              <a:p>
                <a:pPr algn="ctr"/>
                <a:r>
                  <a:rPr lang="en-US" sz="1400" dirty="0"/>
                  <a:t>2 Objects (Case 1, 19)</a:t>
                </a:r>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EC4C88C-5C82-4110-B694-91DDFCD982C8}"/>
                      </a:ext>
                    </a:extLst>
                  </p:cNvPr>
                  <p:cNvSpPr txBox="1"/>
                  <p:nvPr/>
                </p:nvSpPr>
                <p:spPr>
                  <a:xfrm>
                    <a:off x="7647246" y="2028220"/>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154" name="TextBox 153">
                    <a:extLst>
                      <a:ext uri="{FF2B5EF4-FFF2-40B4-BE49-F238E27FC236}">
                        <a16:creationId xmlns:a16="http://schemas.microsoft.com/office/drawing/2014/main" id="{7EC4C88C-5C82-4110-B694-91DDFCD982C8}"/>
                      </a:ext>
                    </a:extLst>
                  </p:cNvPr>
                  <p:cNvSpPr txBox="1">
                    <a:spLocks noRot="1" noChangeAspect="1" noMove="1" noResize="1" noEditPoints="1" noAdjustHandles="1" noChangeArrowheads="1" noChangeShapeType="1" noTextEdit="1"/>
                  </p:cNvSpPr>
                  <p:nvPr/>
                </p:nvSpPr>
                <p:spPr>
                  <a:xfrm>
                    <a:off x="7647246" y="2028220"/>
                    <a:ext cx="621438"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21E8EB8B-BD7A-4526-8A81-68E620F748B4}"/>
                      </a:ext>
                    </a:extLst>
                  </p:cNvPr>
                  <p:cNvSpPr txBox="1"/>
                  <p:nvPr/>
                </p:nvSpPr>
                <p:spPr>
                  <a:xfrm rot="16200000">
                    <a:off x="6203201" y="1216112"/>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61" name="TextBox 60">
                    <a:extLst>
                      <a:ext uri="{FF2B5EF4-FFF2-40B4-BE49-F238E27FC236}">
                        <a16:creationId xmlns:a16="http://schemas.microsoft.com/office/drawing/2014/main" id="{C19149BE-CB52-4399-A531-D156317F14F3}"/>
                      </a:ext>
                    </a:extLst>
                  </p:cNvPr>
                  <p:cNvSpPr txBox="1">
                    <a:spLocks noRot="1" noChangeAspect="1" noMove="1" noResize="1" noEditPoints="1" noAdjustHandles="1" noChangeArrowheads="1" noChangeShapeType="1" noTextEdit="1"/>
                  </p:cNvSpPr>
                  <p:nvPr/>
                </p:nvSpPr>
                <p:spPr>
                  <a:xfrm rot="16200000">
                    <a:off x="6203201" y="1216112"/>
                    <a:ext cx="621438" cy="307777"/>
                  </a:xfrm>
                  <a:prstGeom prst="rect">
                    <a:avLst/>
                  </a:prstGeom>
                  <a:blipFill>
                    <a:blip r:embed="rId18"/>
                    <a:stretch>
                      <a:fillRect r="-8000"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20A9D456-42AB-46D1-A37D-59693A651CAC}"/>
                      </a:ext>
                    </a:extLst>
                  </p:cNvPr>
                  <p:cNvSpPr txBox="1"/>
                  <p:nvPr/>
                </p:nvSpPr>
                <p:spPr>
                  <a:xfrm>
                    <a:off x="7196167" y="102651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62" name="TextBox 61">
                    <a:extLst>
                      <a:ext uri="{FF2B5EF4-FFF2-40B4-BE49-F238E27FC236}">
                        <a16:creationId xmlns:a16="http://schemas.microsoft.com/office/drawing/2014/main" id="{6E8D66BA-7A34-48E4-A2B8-85377E83D24F}"/>
                      </a:ext>
                    </a:extLst>
                  </p:cNvPr>
                  <p:cNvSpPr txBox="1">
                    <a:spLocks noRot="1" noChangeAspect="1" noMove="1" noResize="1" noEditPoints="1" noAdjustHandles="1" noChangeArrowheads="1" noChangeShapeType="1" noTextEdit="1"/>
                  </p:cNvSpPr>
                  <p:nvPr/>
                </p:nvSpPr>
                <p:spPr>
                  <a:xfrm>
                    <a:off x="7196167" y="1026512"/>
                    <a:ext cx="878889" cy="307777"/>
                  </a:xfrm>
                  <a:prstGeom prst="rect">
                    <a:avLst/>
                  </a:prstGeom>
                  <a:blipFill>
                    <a:blip r:embed="rId34"/>
                    <a:stretch>
                      <a:fillRect/>
                    </a:stretch>
                  </a:blipFill>
                </p:spPr>
                <p:txBody>
                  <a:bodyPr/>
                  <a:lstStyle/>
                  <a:p>
                    <a:r>
                      <a:rPr lang="en-US">
                        <a:noFill/>
                      </a:rPr>
                      <a:t> </a:t>
                    </a:r>
                  </a:p>
                </p:txBody>
              </p:sp>
            </mc:Fallback>
          </mc:AlternateContent>
        </p:grpSp>
      </p:grpSp>
      <p:grpSp>
        <p:nvGrpSpPr>
          <p:cNvPr id="157" name="Group 156">
            <a:extLst>
              <a:ext uri="{FF2B5EF4-FFF2-40B4-BE49-F238E27FC236}">
                <a16:creationId xmlns:a16="http://schemas.microsoft.com/office/drawing/2014/main" id="{2055BD62-AD77-46F4-8DB7-BD0836C6AC4F}"/>
              </a:ext>
            </a:extLst>
          </p:cNvPr>
          <p:cNvGrpSpPr/>
          <p:nvPr/>
        </p:nvGrpSpPr>
        <p:grpSpPr>
          <a:xfrm>
            <a:off x="8777109" y="2475783"/>
            <a:ext cx="2621834" cy="1936061"/>
            <a:chOff x="9305855" y="2395750"/>
            <a:chExt cx="2621834" cy="1936061"/>
          </a:xfrm>
        </p:grpSpPr>
        <p:pic>
          <p:nvPicPr>
            <p:cNvPr id="158" name="Picture 157">
              <a:extLst>
                <a:ext uri="{FF2B5EF4-FFF2-40B4-BE49-F238E27FC236}">
                  <a16:creationId xmlns:a16="http://schemas.microsoft.com/office/drawing/2014/main" id="{37230508-DF0A-4C22-BAAD-F5AFAF78A125}"/>
                </a:ext>
              </a:extLst>
            </p:cNvPr>
            <p:cNvPicPr>
              <a:picLocks noChangeAspect="1"/>
            </p:cNvPicPr>
            <p:nvPr/>
          </p:nvPicPr>
          <p:blipFill rotWithShape="1">
            <a:blip r:embed="rId35"/>
            <a:srcRect l="6711" t="24980" r="5870" b="7868"/>
            <a:stretch/>
          </p:blipFill>
          <p:spPr>
            <a:xfrm>
              <a:off x="9662346" y="2661649"/>
              <a:ext cx="2099556" cy="1372290"/>
            </a:xfrm>
            <a:prstGeom prst="rect">
              <a:avLst/>
            </a:prstGeom>
          </p:spPr>
        </p:pic>
        <p:grpSp>
          <p:nvGrpSpPr>
            <p:cNvPr id="159" name="Group 158">
              <a:extLst>
                <a:ext uri="{FF2B5EF4-FFF2-40B4-BE49-F238E27FC236}">
                  <a16:creationId xmlns:a16="http://schemas.microsoft.com/office/drawing/2014/main" id="{B452B812-93B2-43A9-9F65-6F7A4E41E70C}"/>
                </a:ext>
              </a:extLst>
            </p:cNvPr>
            <p:cNvGrpSpPr/>
            <p:nvPr/>
          </p:nvGrpSpPr>
          <p:grpSpPr>
            <a:xfrm>
              <a:off x="9305855" y="2395750"/>
              <a:ext cx="2621834" cy="1936061"/>
              <a:chOff x="9419764" y="388534"/>
              <a:chExt cx="2621834" cy="1936061"/>
            </a:xfrm>
          </p:grpSpPr>
          <p:sp>
            <p:nvSpPr>
              <p:cNvPr id="160" name="TextBox 159">
                <a:extLst>
                  <a:ext uri="{FF2B5EF4-FFF2-40B4-BE49-F238E27FC236}">
                    <a16:creationId xmlns:a16="http://schemas.microsoft.com/office/drawing/2014/main" id="{834A8B0B-59D8-4974-9316-BF45FE3738E8}"/>
                  </a:ext>
                </a:extLst>
              </p:cNvPr>
              <p:cNvSpPr txBox="1"/>
              <p:nvPr/>
            </p:nvSpPr>
            <p:spPr>
              <a:xfrm>
                <a:off x="9970952" y="388534"/>
                <a:ext cx="2070646" cy="307777"/>
              </a:xfrm>
              <a:prstGeom prst="rect">
                <a:avLst/>
              </a:prstGeom>
              <a:noFill/>
            </p:spPr>
            <p:txBody>
              <a:bodyPr wrap="square" rtlCol="0">
                <a:spAutoFit/>
              </a:bodyPr>
              <a:lstStyle/>
              <a:p>
                <a:pPr algn="ctr"/>
                <a:r>
                  <a:rPr lang="en-US" sz="1400" dirty="0"/>
                  <a:t>2 Objects (Case 1, 41)</a:t>
                </a: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309975F3-585D-47A4-B156-8213B3CA2A12}"/>
                      </a:ext>
                    </a:extLst>
                  </p:cNvPr>
                  <p:cNvSpPr txBox="1"/>
                  <p:nvPr/>
                </p:nvSpPr>
                <p:spPr>
                  <a:xfrm>
                    <a:off x="10695556" y="2016818"/>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161" name="TextBox 160">
                    <a:extLst>
                      <a:ext uri="{FF2B5EF4-FFF2-40B4-BE49-F238E27FC236}">
                        <a16:creationId xmlns:a16="http://schemas.microsoft.com/office/drawing/2014/main" id="{309975F3-585D-47A4-B156-8213B3CA2A12}"/>
                      </a:ext>
                    </a:extLst>
                  </p:cNvPr>
                  <p:cNvSpPr txBox="1">
                    <a:spLocks noRot="1" noChangeAspect="1" noMove="1" noResize="1" noEditPoints="1" noAdjustHandles="1" noChangeArrowheads="1" noChangeShapeType="1" noTextEdit="1"/>
                  </p:cNvSpPr>
                  <p:nvPr/>
                </p:nvSpPr>
                <p:spPr>
                  <a:xfrm>
                    <a:off x="10695556" y="2016818"/>
                    <a:ext cx="621438"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3EFD4A91-029A-481F-B5C2-E6E56FEE1819}"/>
                      </a:ext>
                    </a:extLst>
                  </p:cNvPr>
                  <p:cNvSpPr txBox="1"/>
                  <p:nvPr/>
                </p:nvSpPr>
                <p:spPr>
                  <a:xfrm rot="16200000">
                    <a:off x="9262934" y="1116345"/>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74" name="TextBox 73">
                    <a:extLst>
                      <a:ext uri="{FF2B5EF4-FFF2-40B4-BE49-F238E27FC236}">
                        <a16:creationId xmlns:a16="http://schemas.microsoft.com/office/drawing/2014/main" id="{6B044880-397A-4A0F-80E8-3A67CDF21ED2}"/>
                      </a:ext>
                    </a:extLst>
                  </p:cNvPr>
                  <p:cNvSpPr txBox="1">
                    <a:spLocks noRot="1" noChangeAspect="1" noMove="1" noResize="1" noEditPoints="1" noAdjustHandles="1" noChangeArrowheads="1" noChangeShapeType="1" noTextEdit="1"/>
                  </p:cNvSpPr>
                  <p:nvPr/>
                </p:nvSpPr>
                <p:spPr>
                  <a:xfrm rot="16200000">
                    <a:off x="9262934" y="1116345"/>
                    <a:ext cx="621438" cy="307777"/>
                  </a:xfrm>
                  <a:prstGeom prst="rect">
                    <a:avLst/>
                  </a:prstGeom>
                  <a:blipFill>
                    <a:blip r:embed="rId18"/>
                    <a:stretch>
                      <a:fillRect r="-8000"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CB29EBA0-EB59-4C49-9FA4-E4CF9A02E552}"/>
                      </a:ext>
                    </a:extLst>
                  </p:cNvPr>
                  <p:cNvSpPr txBox="1"/>
                  <p:nvPr/>
                </p:nvSpPr>
                <p:spPr>
                  <a:xfrm>
                    <a:off x="10238376" y="91026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=3</m:t>
                          </m:r>
                        </m:oMath>
                      </m:oMathPara>
                    </a14:m>
                    <a:endParaRPr lang="en-US" sz="1400" dirty="0"/>
                  </a:p>
                </p:txBody>
              </p:sp>
            </mc:Choice>
            <mc:Fallback xmlns="">
              <p:sp>
                <p:nvSpPr>
                  <p:cNvPr id="75" name="TextBox 74">
                    <a:extLst>
                      <a:ext uri="{FF2B5EF4-FFF2-40B4-BE49-F238E27FC236}">
                        <a16:creationId xmlns:a16="http://schemas.microsoft.com/office/drawing/2014/main" id="{DBC20A71-06A5-4A64-A8D3-EFFA8A990B65}"/>
                      </a:ext>
                    </a:extLst>
                  </p:cNvPr>
                  <p:cNvSpPr txBox="1">
                    <a:spLocks noRot="1" noChangeAspect="1" noMove="1" noResize="1" noEditPoints="1" noAdjustHandles="1" noChangeArrowheads="1" noChangeShapeType="1" noTextEdit="1"/>
                  </p:cNvSpPr>
                  <p:nvPr/>
                </p:nvSpPr>
                <p:spPr>
                  <a:xfrm>
                    <a:off x="10238376" y="910262"/>
                    <a:ext cx="878889" cy="307777"/>
                  </a:xfrm>
                  <a:prstGeom prst="rect">
                    <a:avLst/>
                  </a:prstGeom>
                  <a:blipFill>
                    <a:blip r:embed="rId21"/>
                    <a:stretch>
                      <a:fillRect/>
                    </a:stretch>
                  </a:blipFill>
                </p:spPr>
                <p:txBody>
                  <a:bodyPr/>
                  <a:lstStyle/>
                  <a:p>
                    <a:r>
                      <a:rPr lang="en-US">
                        <a:noFill/>
                      </a:rPr>
                      <a:t> </a:t>
                    </a:r>
                  </a:p>
                </p:txBody>
              </p:sp>
            </mc:Fallback>
          </mc:AlternateContent>
        </p:grpSp>
      </p:grpSp>
      <p:grpSp>
        <p:nvGrpSpPr>
          <p:cNvPr id="164" name="Group 163">
            <a:extLst>
              <a:ext uri="{FF2B5EF4-FFF2-40B4-BE49-F238E27FC236}">
                <a16:creationId xmlns:a16="http://schemas.microsoft.com/office/drawing/2014/main" id="{ECA7D74B-B0DF-409D-A280-5760C0B45B03}"/>
              </a:ext>
            </a:extLst>
          </p:cNvPr>
          <p:cNvGrpSpPr/>
          <p:nvPr/>
        </p:nvGrpSpPr>
        <p:grpSpPr>
          <a:xfrm>
            <a:off x="566418" y="4806972"/>
            <a:ext cx="2392375" cy="1955941"/>
            <a:chOff x="591209" y="4650192"/>
            <a:chExt cx="2392375" cy="1955941"/>
          </a:xfrm>
        </p:grpSpPr>
        <p:pic>
          <p:nvPicPr>
            <p:cNvPr id="165" name="Picture 164">
              <a:extLst>
                <a:ext uri="{FF2B5EF4-FFF2-40B4-BE49-F238E27FC236}">
                  <a16:creationId xmlns:a16="http://schemas.microsoft.com/office/drawing/2014/main" id="{DB56FFF3-FEFD-4469-A80F-2DBEB9F92980}"/>
                </a:ext>
              </a:extLst>
            </p:cNvPr>
            <p:cNvPicPr>
              <a:picLocks noChangeAspect="1"/>
            </p:cNvPicPr>
            <p:nvPr/>
          </p:nvPicPr>
          <p:blipFill rotWithShape="1">
            <a:blip r:embed="rId37"/>
            <a:srcRect l="7204" t="24440" r="5870" b="7868"/>
            <a:stretch/>
          </p:blipFill>
          <p:spPr>
            <a:xfrm>
              <a:off x="917087" y="4957437"/>
              <a:ext cx="2034381" cy="1347998"/>
            </a:xfrm>
            <a:prstGeom prst="rect">
              <a:avLst/>
            </a:prstGeom>
          </p:spPr>
        </p:pic>
        <p:grpSp>
          <p:nvGrpSpPr>
            <p:cNvPr id="166" name="Group 165">
              <a:extLst>
                <a:ext uri="{FF2B5EF4-FFF2-40B4-BE49-F238E27FC236}">
                  <a16:creationId xmlns:a16="http://schemas.microsoft.com/office/drawing/2014/main" id="{16719798-555D-4563-AAAF-6CA25DC2B1EF}"/>
                </a:ext>
              </a:extLst>
            </p:cNvPr>
            <p:cNvGrpSpPr/>
            <p:nvPr/>
          </p:nvGrpSpPr>
          <p:grpSpPr>
            <a:xfrm>
              <a:off x="591209" y="4650192"/>
              <a:ext cx="2392375" cy="1955941"/>
              <a:chOff x="9473928" y="374578"/>
              <a:chExt cx="2392375" cy="1955941"/>
            </a:xfrm>
          </p:grpSpPr>
          <p:sp>
            <p:nvSpPr>
              <p:cNvPr id="167" name="TextBox 166">
                <a:extLst>
                  <a:ext uri="{FF2B5EF4-FFF2-40B4-BE49-F238E27FC236}">
                    <a16:creationId xmlns:a16="http://schemas.microsoft.com/office/drawing/2014/main" id="{E684F2FC-7901-408D-BEA1-575B0F7A32F5}"/>
                  </a:ext>
                </a:extLst>
              </p:cNvPr>
              <p:cNvSpPr txBox="1"/>
              <p:nvPr/>
            </p:nvSpPr>
            <p:spPr>
              <a:xfrm>
                <a:off x="9795657" y="374578"/>
                <a:ext cx="2070646" cy="307777"/>
              </a:xfrm>
              <a:prstGeom prst="rect">
                <a:avLst/>
              </a:prstGeom>
              <a:noFill/>
            </p:spPr>
            <p:txBody>
              <a:bodyPr wrap="square" rtlCol="0">
                <a:spAutoFit/>
              </a:bodyPr>
              <a:lstStyle/>
              <a:p>
                <a:pPr algn="ctr"/>
                <a:r>
                  <a:rPr lang="en-US" sz="1400" dirty="0"/>
                  <a:t>3 Objects (Case 1, 41, 62)</a:t>
                </a: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240BAF2B-3B48-48F1-8D6F-A8AACEB945D5}"/>
                      </a:ext>
                    </a:extLst>
                  </p:cNvPr>
                  <p:cNvSpPr txBox="1"/>
                  <p:nvPr/>
                </p:nvSpPr>
                <p:spPr>
                  <a:xfrm>
                    <a:off x="10672475" y="2022742"/>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168" name="TextBox 167">
                    <a:extLst>
                      <a:ext uri="{FF2B5EF4-FFF2-40B4-BE49-F238E27FC236}">
                        <a16:creationId xmlns:a16="http://schemas.microsoft.com/office/drawing/2014/main" id="{240BAF2B-3B48-48F1-8D6F-A8AACEB945D5}"/>
                      </a:ext>
                    </a:extLst>
                  </p:cNvPr>
                  <p:cNvSpPr txBox="1">
                    <a:spLocks noRot="1" noChangeAspect="1" noMove="1" noResize="1" noEditPoints="1" noAdjustHandles="1" noChangeArrowheads="1" noChangeShapeType="1" noTextEdit="1"/>
                  </p:cNvSpPr>
                  <p:nvPr/>
                </p:nvSpPr>
                <p:spPr>
                  <a:xfrm>
                    <a:off x="10672475" y="2022742"/>
                    <a:ext cx="621438" cy="307777"/>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1A003711-C791-471B-BF83-B7310E5A4A71}"/>
                      </a:ext>
                    </a:extLst>
                  </p:cNvPr>
                  <p:cNvSpPr txBox="1"/>
                  <p:nvPr/>
                </p:nvSpPr>
                <p:spPr>
                  <a:xfrm rot="16200000">
                    <a:off x="9317098" y="1101658"/>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169" name="TextBox 168">
                    <a:extLst>
                      <a:ext uri="{FF2B5EF4-FFF2-40B4-BE49-F238E27FC236}">
                        <a16:creationId xmlns:a16="http://schemas.microsoft.com/office/drawing/2014/main" id="{1A003711-C791-471B-BF83-B7310E5A4A71}"/>
                      </a:ext>
                    </a:extLst>
                  </p:cNvPr>
                  <p:cNvSpPr txBox="1">
                    <a:spLocks noRot="1" noChangeAspect="1" noMove="1" noResize="1" noEditPoints="1" noAdjustHandles="1" noChangeArrowheads="1" noChangeShapeType="1" noTextEdit="1"/>
                  </p:cNvSpPr>
                  <p:nvPr/>
                </p:nvSpPr>
                <p:spPr>
                  <a:xfrm rot="16200000">
                    <a:off x="9317098" y="1101658"/>
                    <a:ext cx="621438" cy="307777"/>
                  </a:xfrm>
                  <a:prstGeom prst="rect">
                    <a:avLst/>
                  </a:prstGeom>
                  <a:blipFill>
                    <a:blip r:embed="rId39"/>
                    <a:stretch>
                      <a:fillRect r="-8000"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7EE4DBEE-3D8A-4124-A505-B21BBFF3DAF2}"/>
                      </a:ext>
                    </a:extLst>
                  </p:cNvPr>
                  <p:cNvSpPr txBox="1"/>
                  <p:nvPr/>
                </p:nvSpPr>
                <p:spPr>
                  <a:xfrm>
                    <a:off x="10238376" y="91026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=4</m:t>
                          </m:r>
                        </m:oMath>
                      </m:oMathPara>
                    </a14:m>
                    <a:endParaRPr lang="en-US" sz="1400" dirty="0"/>
                  </a:p>
                </p:txBody>
              </p:sp>
            </mc:Choice>
            <mc:Fallback xmlns="">
              <p:sp>
                <p:nvSpPr>
                  <p:cNvPr id="84" name="TextBox 83">
                    <a:extLst>
                      <a:ext uri="{FF2B5EF4-FFF2-40B4-BE49-F238E27FC236}">
                        <a16:creationId xmlns:a16="http://schemas.microsoft.com/office/drawing/2014/main" id="{482281B1-C461-44F6-BA82-F9377E88FDA9}"/>
                      </a:ext>
                    </a:extLst>
                  </p:cNvPr>
                  <p:cNvSpPr txBox="1">
                    <a:spLocks noRot="1" noChangeAspect="1" noMove="1" noResize="1" noEditPoints="1" noAdjustHandles="1" noChangeArrowheads="1" noChangeShapeType="1" noTextEdit="1"/>
                  </p:cNvSpPr>
                  <p:nvPr/>
                </p:nvSpPr>
                <p:spPr>
                  <a:xfrm>
                    <a:off x="10238376" y="910262"/>
                    <a:ext cx="878889" cy="307777"/>
                  </a:xfrm>
                  <a:prstGeom prst="rect">
                    <a:avLst/>
                  </a:prstGeom>
                  <a:blipFill>
                    <a:blip r:embed="rId23"/>
                    <a:stretch>
                      <a:fillRect/>
                    </a:stretch>
                  </a:blipFill>
                </p:spPr>
                <p:txBody>
                  <a:bodyPr/>
                  <a:lstStyle/>
                  <a:p>
                    <a:r>
                      <a:rPr lang="en-US">
                        <a:noFill/>
                      </a:rPr>
                      <a:t> </a:t>
                    </a:r>
                  </a:p>
                </p:txBody>
              </p:sp>
            </mc:Fallback>
          </mc:AlternateContent>
        </p:grpSp>
      </p:grpSp>
      <p:grpSp>
        <p:nvGrpSpPr>
          <p:cNvPr id="171" name="Group 170">
            <a:extLst>
              <a:ext uri="{FF2B5EF4-FFF2-40B4-BE49-F238E27FC236}">
                <a16:creationId xmlns:a16="http://schemas.microsoft.com/office/drawing/2014/main" id="{874C62A7-7519-4663-B3BC-C7B0D8465650}"/>
              </a:ext>
            </a:extLst>
          </p:cNvPr>
          <p:cNvGrpSpPr/>
          <p:nvPr/>
        </p:nvGrpSpPr>
        <p:grpSpPr>
          <a:xfrm>
            <a:off x="6183716" y="4792285"/>
            <a:ext cx="2585769" cy="2028618"/>
            <a:chOff x="6376233" y="4548786"/>
            <a:chExt cx="2585769" cy="2028618"/>
          </a:xfrm>
        </p:grpSpPr>
        <p:pic>
          <p:nvPicPr>
            <p:cNvPr id="172" name="Picture 171">
              <a:extLst>
                <a:ext uri="{FF2B5EF4-FFF2-40B4-BE49-F238E27FC236}">
                  <a16:creationId xmlns:a16="http://schemas.microsoft.com/office/drawing/2014/main" id="{C3F9F1B8-2B15-4473-BEB9-5790CC804ED7}"/>
                </a:ext>
              </a:extLst>
            </p:cNvPr>
            <p:cNvPicPr>
              <a:picLocks noChangeAspect="1"/>
            </p:cNvPicPr>
            <p:nvPr/>
          </p:nvPicPr>
          <p:blipFill rotWithShape="1">
            <a:blip r:embed="rId40"/>
            <a:srcRect l="7220" t="23915" r="4466" b="8643"/>
            <a:stretch/>
          </p:blipFill>
          <p:spPr>
            <a:xfrm>
              <a:off x="6698950" y="4856563"/>
              <a:ext cx="2263052" cy="1470474"/>
            </a:xfrm>
            <a:prstGeom prst="rect">
              <a:avLst/>
            </a:prstGeom>
          </p:spPr>
        </p:pic>
        <p:grpSp>
          <p:nvGrpSpPr>
            <p:cNvPr id="173" name="Group 172">
              <a:extLst>
                <a:ext uri="{FF2B5EF4-FFF2-40B4-BE49-F238E27FC236}">
                  <a16:creationId xmlns:a16="http://schemas.microsoft.com/office/drawing/2014/main" id="{996E3556-C095-4601-B2E2-05C67EFC9FA3}"/>
                </a:ext>
              </a:extLst>
            </p:cNvPr>
            <p:cNvGrpSpPr/>
            <p:nvPr/>
          </p:nvGrpSpPr>
          <p:grpSpPr>
            <a:xfrm>
              <a:off x="6376233" y="4548786"/>
              <a:ext cx="2446539" cy="2028618"/>
              <a:chOff x="9419764" y="374578"/>
              <a:chExt cx="2446539" cy="2028618"/>
            </a:xfrm>
          </p:grpSpPr>
          <p:sp>
            <p:nvSpPr>
              <p:cNvPr id="174" name="TextBox 173">
                <a:extLst>
                  <a:ext uri="{FF2B5EF4-FFF2-40B4-BE49-F238E27FC236}">
                    <a16:creationId xmlns:a16="http://schemas.microsoft.com/office/drawing/2014/main" id="{39024BB6-DD00-4FC3-A820-1F37D631C74E}"/>
                  </a:ext>
                </a:extLst>
              </p:cNvPr>
              <p:cNvSpPr txBox="1"/>
              <p:nvPr/>
            </p:nvSpPr>
            <p:spPr>
              <a:xfrm>
                <a:off x="9795657" y="374578"/>
                <a:ext cx="2070646" cy="307777"/>
              </a:xfrm>
              <a:prstGeom prst="rect">
                <a:avLst/>
              </a:prstGeom>
              <a:noFill/>
            </p:spPr>
            <p:txBody>
              <a:bodyPr wrap="square" rtlCol="0">
                <a:spAutoFit/>
              </a:bodyPr>
              <a:lstStyle/>
              <a:p>
                <a:pPr algn="ctr"/>
                <a:r>
                  <a:rPr lang="en-US" sz="1400" dirty="0"/>
                  <a:t>3 Objects (Case 2, 88, 99)</a:t>
                </a:r>
              </a:p>
            </p:txBody>
          </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23A83C57-78D3-4360-A4D0-6F86825C4098}"/>
                      </a:ext>
                    </a:extLst>
                  </p:cNvPr>
                  <p:cNvSpPr txBox="1"/>
                  <p:nvPr/>
                </p:nvSpPr>
                <p:spPr>
                  <a:xfrm>
                    <a:off x="10695556" y="2095419"/>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oMath>
                      </m:oMathPara>
                    </a14:m>
                    <a:endParaRPr lang="en-US" sz="1400" dirty="0"/>
                  </a:p>
                </p:txBody>
              </p:sp>
            </mc:Choice>
            <mc:Fallback xmlns="">
              <p:sp>
                <p:nvSpPr>
                  <p:cNvPr id="99" name="TextBox 98">
                    <a:extLst>
                      <a:ext uri="{FF2B5EF4-FFF2-40B4-BE49-F238E27FC236}">
                        <a16:creationId xmlns:a16="http://schemas.microsoft.com/office/drawing/2014/main" id="{B3764414-AD88-45A3-B341-F6D3B30EB7F2}"/>
                      </a:ext>
                    </a:extLst>
                  </p:cNvPr>
                  <p:cNvSpPr txBox="1">
                    <a:spLocks noRot="1" noChangeAspect="1" noMove="1" noResize="1" noEditPoints="1" noAdjustHandles="1" noChangeArrowheads="1" noChangeShapeType="1" noTextEdit="1"/>
                  </p:cNvSpPr>
                  <p:nvPr/>
                </p:nvSpPr>
                <p:spPr>
                  <a:xfrm>
                    <a:off x="10695556" y="2095419"/>
                    <a:ext cx="621438" cy="307777"/>
                  </a:xfrm>
                  <a:prstGeom prst="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A331B824-65C6-4557-9CB8-652535478D44}"/>
                      </a:ext>
                    </a:extLst>
                  </p:cNvPr>
                  <p:cNvSpPr txBox="1"/>
                  <p:nvPr/>
                </p:nvSpPr>
                <p:spPr>
                  <a:xfrm rot="16200000">
                    <a:off x="9262934" y="1116345"/>
                    <a:ext cx="6214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𝑅𝑅</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oMath>
                      </m:oMathPara>
                    </a14:m>
                    <a:endParaRPr lang="en-US" sz="1400" dirty="0"/>
                  </a:p>
                </p:txBody>
              </p:sp>
            </mc:Choice>
            <mc:Fallback xmlns="">
              <p:sp>
                <p:nvSpPr>
                  <p:cNvPr id="100" name="TextBox 99">
                    <a:extLst>
                      <a:ext uri="{FF2B5EF4-FFF2-40B4-BE49-F238E27FC236}">
                        <a16:creationId xmlns:a16="http://schemas.microsoft.com/office/drawing/2014/main" id="{82A99D0C-CD12-4258-BCD0-DC1D6A5A3E59}"/>
                      </a:ext>
                    </a:extLst>
                  </p:cNvPr>
                  <p:cNvSpPr txBox="1">
                    <a:spLocks noRot="1" noChangeAspect="1" noMove="1" noResize="1" noEditPoints="1" noAdjustHandles="1" noChangeArrowheads="1" noChangeShapeType="1" noTextEdit="1"/>
                  </p:cNvSpPr>
                  <p:nvPr/>
                </p:nvSpPr>
                <p:spPr>
                  <a:xfrm rot="16200000">
                    <a:off x="9262934" y="1116345"/>
                    <a:ext cx="621438" cy="307777"/>
                  </a:xfrm>
                  <a:prstGeom prst="rect">
                    <a:avLst/>
                  </a:prstGeom>
                  <a:blipFill>
                    <a:blip r:embed="rId42"/>
                    <a:stretch>
                      <a:fillRect r="-8000"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FF11D8ED-9F53-45C4-9271-85B9069493DB}"/>
                      </a:ext>
                    </a:extLst>
                  </p:cNvPr>
                  <p:cNvSpPr txBox="1"/>
                  <p:nvPr/>
                </p:nvSpPr>
                <p:spPr>
                  <a:xfrm>
                    <a:off x="10238376" y="910262"/>
                    <a:ext cx="8788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=4</m:t>
                          </m:r>
                        </m:oMath>
                      </m:oMathPara>
                    </a14:m>
                    <a:endParaRPr lang="en-US" sz="1400" dirty="0"/>
                  </a:p>
                </p:txBody>
              </p:sp>
            </mc:Choice>
            <mc:Fallback xmlns="">
              <p:sp>
                <p:nvSpPr>
                  <p:cNvPr id="101" name="TextBox 100">
                    <a:extLst>
                      <a:ext uri="{FF2B5EF4-FFF2-40B4-BE49-F238E27FC236}">
                        <a16:creationId xmlns:a16="http://schemas.microsoft.com/office/drawing/2014/main" id="{899A0D30-7A64-4777-A1A2-CC2DC4A0355E}"/>
                      </a:ext>
                    </a:extLst>
                  </p:cNvPr>
                  <p:cNvSpPr txBox="1">
                    <a:spLocks noRot="1" noChangeAspect="1" noMove="1" noResize="1" noEditPoints="1" noAdjustHandles="1" noChangeArrowheads="1" noChangeShapeType="1" noTextEdit="1"/>
                  </p:cNvSpPr>
                  <p:nvPr/>
                </p:nvSpPr>
                <p:spPr>
                  <a:xfrm>
                    <a:off x="10238376" y="910262"/>
                    <a:ext cx="878889" cy="307777"/>
                  </a:xfrm>
                  <a:prstGeom prst="rect">
                    <a:avLst/>
                  </a:prstGeom>
                  <a:blipFill>
                    <a:blip r:embed="rId2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86201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87D3-39C3-498D-905D-C8F0B143A5D1}"/>
              </a:ext>
            </a:extLst>
          </p:cNvPr>
          <p:cNvSpPr>
            <a:spLocks noGrp="1"/>
          </p:cNvSpPr>
          <p:nvPr>
            <p:ph type="title"/>
          </p:nvPr>
        </p:nvSpPr>
        <p:spPr/>
        <p:txBody>
          <a:bodyPr/>
          <a:lstStyle/>
          <a:p>
            <a:r>
              <a:rPr lang="en-US" dirty="0"/>
              <a:t>Additional Observations</a:t>
            </a:r>
          </a:p>
        </p:txBody>
      </p:sp>
      <p:sp>
        <p:nvSpPr>
          <p:cNvPr id="3" name="Content Placeholder 2">
            <a:extLst>
              <a:ext uri="{FF2B5EF4-FFF2-40B4-BE49-F238E27FC236}">
                <a16:creationId xmlns:a16="http://schemas.microsoft.com/office/drawing/2014/main" id="{2826C299-D848-453F-BD4E-63C7E5865E95}"/>
              </a:ext>
            </a:extLst>
          </p:cNvPr>
          <p:cNvSpPr>
            <a:spLocks noGrp="1"/>
          </p:cNvSpPr>
          <p:nvPr>
            <p:ph idx="1"/>
          </p:nvPr>
        </p:nvSpPr>
        <p:spPr/>
        <p:txBody>
          <a:bodyPr>
            <a:normAutofit fontScale="92500"/>
          </a:bodyPr>
          <a:lstStyle/>
          <a:p>
            <a:pPr algn="just"/>
            <a:r>
              <a:rPr lang="en-US" sz="2000" dirty="0"/>
              <a:t>Using </a:t>
            </a:r>
            <a:r>
              <a:rPr lang="en-US" sz="2000" b="1" dirty="0"/>
              <a:t>shelled ellipsoids </a:t>
            </a:r>
            <a:r>
              <a:rPr lang="en-US" sz="2000" dirty="0"/>
              <a:t>instead of filled, do not change the results. The detected locations are same, and also the possible prediction using RR curve will be similar (results may not be exactly similar, possible slight improvement).</a:t>
            </a:r>
          </a:p>
          <a:p>
            <a:pPr algn="just"/>
            <a:r>
              <a:rPr lang="en-US" sz="2000" b="1" dirty="0"/>
              <a:t>Without ceiling antennas, </a:t>
            </a:r>
            <a:r>
              <a:rPr lang="en-US" sz="2000" dirty="0"/>
              <a:t>the results are not good. For some case when 2 objects are present (1,11), it cannot even predict number of objects, no L-curve observed. Locations are also incorrect. </a:t>
            </a:r>
          </a:p>
          <a:p>
            <a:pPr algn="just"/>
            <a:r>
              <a:rPr lang="en-US" sz="2000" b="1" dirty="0"/>
              <a:t>With increase in height of sidewall antennas</a:t>
            </a:r>
            <a:r>
              <a:rPr lang="en-US" sz="2000" dirty="0"/>
              <a:t>, the results were poorer. In the checked case, the ceiling antennas were present.</a:t>
            </a:r>
          </a:p>
          <a:p>
            <a:pPr algn="just"/>
            <a:r>
              <a:rPr lang="en-US" sz="2000" b="1" dirty="0"/>
              <a:t>Shape sensitivity</a:t>
            </a:r>
            <a:r>
              <a:rPr lang="en-US" sz="2000" dirty="0"/>
              <a:t> test was performed. A library full of cuboids of the same edge length as ellipsoid axes were generated. It didn’t affect the results, locations were correctly estimated.</a:t>
            </a:r>
            <a:r>
              <a:rPr lang="en-US" sz="2000" b="1" dirty="0"/>
              <a:t> For a mixed library</a:t>
            </a:r>
            <a:r>
              <a:rPr lang="en-US" sz="2000" dirty="0"/>
              <a:t>, with both ellipsoids and cuboids, in some cases cuboids were detected as objects (if object axes were &gt; 0.8 times the original). If object sizes were reduced by &lt;0.7*object axes, only ellipsoids were predicted, at 0.8*object axes, one was ellipsoid and one cuboid. But if more ellipsoids are added by only 10% reduction in size, the results do not change. So due to nonlinearity present, it can give wrong predictions easily, although for same shape, it is sensitive to some size difference.</a:t>
            </a:r>
          </a:p>
        </p:txBody>
      </p:sp>
    </p:spTree>
    <p:extLst>
      <p:ext uri="{BB962C8B-B14F-4D97-AF65-F5344CB8AC3E}">
        <p14:creationId xmlns:p14="http://schemas.microsoft.com/office/powerpoint/2010/main" val="1051521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1148</Words>
  <Application>Microsoft Office PowerPoint</Application>
  <PresentationFormat>Widescreen</PresentationFormat>
  <Paragraphs>110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OMP</vt:lpstr>
      <vt:lpstr>Problem</vt:lpstr>
      <vt:lpstr>OMP algorithm</vt:lpstr>
      <vt:lpstr>Tuning Free OMP1,2</vt:lpstr>
      <vt:lpstr>Recovery and Relative Residual (RR)</vt:lpstr>
      <vt:lpstr>Some cases of observed RR(k)</vt:lpstr>
      <vt:lpstr>PowerPoint Presentation</vt:lpstr>
      <vt:lpstr>Additional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 Based OMP</dc:title>
  <dc:creator>Pragya Sharma</dc:creator>
  <cp:lastModifiedBy>Pragya Sharma</cp:lastModifiedBy>
  <cp:revision>73</cp:revision>
  <dcterms:created xsi:type="dcterms:W3CDTF">2019-01-21T18:33:51Z</dcterms:created>
  <dcterms:modified xsi:type="dcterms:W3CDTF">2019-01-26T00:08:24Z</dcterms:modified>
</cp:coreProperties>
</file>