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8CB8-62AD-F32D-A229-1CE51229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0D4A7-B70C-89CF-0D48-CF1A1DDA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71E7-B13D-AFD4-392B-CF1808F6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EDC5-EFBE-B8F0-2416-4F644D5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9C1E-94DF-3CE5-29D9-F6B0CB5B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4E32-7FD0-251D-31F4-2EDE1DEC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FA32-1EE7-EE1B-3F56-42AA8D40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71E7-EF23-B575-4777-1AAEDC33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98A7-D0D4-6036-F2F7-94C2378F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F427-D0D0-09A1-2AEC-9BDE372B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BC658-64E5-7420-0678-B933A3FE4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E00FB-D181-55A7-9811-CA744FC59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18FE-F8DA-F1EF-85B3-CE0A748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7114-C3D6-DA6C-F11B-55DDDD29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14F-CC96-FFBF-2983-63C51743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256B-B09D-5607-733B-4F58108D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B35A-C6AE-0EF3-E6C0-8AAEB679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C899-3B46-E04A-0629-5AE4EA4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EC42-8B96-B3D4-4351-273B0BD6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28E6-5D7E-C416-E79F-A95F0A15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4C4A-217E-8655-569F-A9178C5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0EFD-E000-7B76-27A6-67B0FA7F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9DD6-FC74-1CBF-66DC-398FCA37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0FB4-8318-9B44-3151-47BA69CE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E8AB-F115-3182-052B-E83168D8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D32-893D-198E-D41E-BD53634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F5E-74B9-F0D6-9277-5D1D7CBD0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545B-04C8-150C-A484-3FB5CE9D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0BBF-B750-86E5-8ABE-EA77C4E6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61D4-2BF6-F42A-8956-37CD4247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BA56-7AB5-3623-E2E9-838EFAAD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75E0-D2AF-7F42-5310-AE979166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3E51-D1B0-D2AB-24D6-CED7542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3372-4B0F-6F37-DCC3-04B8DF02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B302F-726C-F95F-C579-FF36D7BD2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F02E-F913-549A-3D7D-26726DFC5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E26E-E429-411E-435E-20EE9332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1AAD6-1DDE-6489-070B-20AD078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19448-5106-8C19-A4BF-83C2CA44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5F9-CFF1-499A-C047-BB6AAD12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7FF8D-77E4-2505-C01E-C5ABC443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3B147-984A-E2EF-D0EA-5D09A6A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214C-AB0F-6B5F-9CAF-A65D3E53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157A8-6C29-2B25-DB67-355C09F2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29ED4-6764-9C61-0162-24A15069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66E6-265A-4C79-2203-3950DCC6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E1A-02E2-8C0B-2CDD-2BAE9D3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9408-9DA1-EE06-F4FC-34C76098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9FAE-D8EF-8F75-5AD4-5A0F8BC3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31C9-3F79-D8B1-424B-6FCAB8B8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A693-A084-F85D-A770-09F7EEC6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1A96-DF02-EF97-7D11-89DD6459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CCE8-4553-88F8-BA9A-3719CAE4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C27C1-8D57-E1C3-4C22-716A39410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74FF-4C7E-6A02-17DA-349AA53C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3F036-445C-F0A7-43C8-C59AAFB6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DB62-A46B-178D-0E93-AAFD7328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F262-B39C-0CB1-C799-88E408AC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74703-FC9B-A4EC-A110-F81D59F9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9AF6-AB9C-F125-D78E-DCF29A7F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4B62-14C3-7F30-74A6-211193C64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366D-DFFC-43A1-ABF3-AD596D89F3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287C-A397-4786-6120-4367184C8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9E71-D58C-889A-E07F-E47F9F5C0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173D4-10AB-97AD-7CF9-B26C8FFFA6F6}"/>
              </a:ext>
            </a:extLst>
          </p:cNvPr>
          <p:cNvSpPr txBox="1"/>
          <p:nvPr/>
        </p:nvSpPr>
        <p:spPr>
          <a:xfrm>
            <a:off x="3757175" y="452957"/>
            <a:ext cx="81153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Establish Profiles from skeleton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For each branch on the skeleton, create an entity that contains front and back profile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From root to end nodes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If root: Allocate group of pipes (now only one pipe)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If apical branch: extend all parent pipes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If lateral branch: extend all parent pipes, and allocate new group of pipes (now only one pipe) and build pipe from root to current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From end nodes to root: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For the current node (Merge step):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If it’s end node: 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Simply position cells at the center for the </a:t>
            </a:r>
            <a:r>
              <a:rPr lang="en-US" sz="1400" dirty="0">
                <a:solidFill>
                  <a:srgbClr val="FF0000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FF0000"/>
                </a:solidFill>
              </a:rPr>
              <a:t>back</a:t>
            </a:r>
            <a:r>
              <a:rPr lang="en-US" sz="1400" dirty="0"/>
              <a:t> profile.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If the node has 1 child: 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Simply re-apply positions for all cells from </a:t>
            </a:r>
            <a:r>
              <a:rPr lang="en-US" sz="1400" dirty="0">
                <a:solidFill>
                  <a:srgbClr val="FF0000"/>
                </a:solidFill>
              </a:rPr>
              <a:t>child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FF0000"/>
                </a:solidFill>
              </a:rPr>
              <a:t>front</a:t>
            </a:r>
            <a:r>
              <a:rPr lang="en-US" sz="1400" dirty="0"/>
              <a:t> profile with same pipe for the </a:t>
            </a:r>
            <a:r>
              <a:rPr lang="en-US" sz="1400" dirty="0">
                <a:solidFill>
                  <a:schemeClr val="accent1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chemeClr val="accent1"/>
                </a:solidFill>
              </a:rPr>
              <a:t>back</a:t>
            </a:r>
            <a:r>
              <a:rPr lang="en-US" sz="1400" dirty="0"/>
              <a:t> profile.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If node has more than 1 child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Select main child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Re-apply positions for cells from the </a:t>
            </a:r>
            <a:r>
              <a:rPr lang="en-US" sz="1400" dirty="0">
                <a:solidFill>
                  <a:srgbClr val="FF0000"/>
                </a:solidFill>
              </a:rPr>
              <a:t>main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child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C00000"/>
                </a:solidFill>
              </a:rPr>
              <a:t>front</a:t>
            </a:r>
            <a:r>
              <a:rPr lang="en-US" sz="1400" dirty="0"/>
              <a:t> profile at the center of the </a:t>
            </a:r>
            <a:r>
              <a:rPr lang="en-US" sz="1400" dirty="0">
                <a:solidFill>
                  <a:schemeClr val="accent1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chemeClr val="accent1"/>
                </a:solidFill>
              </a:rPr>
              <a:t>back</a:t>
            </a:r>
            <a:r>
              <a:rPr lang="en-US" sz="1400" dirty="0"/>
              <a:t> profile.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Re-apply positions for cells from the </a:t>
            </a:r>
            <a:r>
              <a:rPr lang="en-US" sz="1400" dirty="0">
                <a:solidFill>
                  <a:srgbClr val="FF0000"/>
                </a:solidFill>
              </a:rPr>
              <a:t>other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child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C00000"/>
                </a:solidFill>
              </a:rPr>
              <a:t>front</a:t>
            </a:r>
            <a:r>
              <a:rPr lang="en-US" sz="1400" dirty="0"/>
              <a:t> profile at empty space of the </a:t>
            </a:r>
            <a:r>
              <a:rPr lang="en-US" sz="1400" dirty="0">
                <a:solidFill>
                  <a:schemeClr val="accent1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chemeClr val="accent1"/>
                </a:solidFill>
              </a:rPr>
              <a:t>back</a:t>
            </a:r>
            <a:r>
              <a:rPr lang="en-US" sz="1400" dirty="0"/>
              <a:t> profile close to center with offset.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Copy position from current node’s back profile to current node’s front profile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Pack (squeeze) cells with physics simulation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Note: This step is very slow because the parent profile is based on children’s profiles which makes this step impossible to run concurrently.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Adjust graph if profiles gets too close at trunk.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dirty="0"/>
              <a:t>Calculate pipe segment position/rotation by interpolating </a:t>
            </a:r>
            <a:r>
              <a:rPr lang="en-US" sz="1400" dirty="0">
                <a:solidFill>
                  <a:schemeClr val="accent1"/>
                </a:solidFill>
              </a:rPr>
              <a:t>back </a:t>
            </a:r>
            <a:r>
              <a:rPr lang="en-US" sz="1400" dirty="0"/>
              <a:t>profiles, and form strands for rendering.</a:t>
            </a:r>
          </a:p>
        </p:txBody>
      </p:sp>
      <p:pic>
        <p:nvPicPr>
          <p:cNvPr id="9" name="Picture 8" descr="A diagram of a cell&#10;&#10;Description automatically generated">
            <a:extLst>
              <a:ext uri="{FF2B5EF4-FFF2-40B4-BE49-F238E27FC236}">
                <a16:creationId xmlns:a16="http://schemas.microsoft.com/office/drawing/2014/main" id="{A86BD7D7-A44B-E883-6C58-2C136CF9F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/>
          <a:stretch/>
        </p:blipFill>
        <p:spPr>
          <a:xfrm>
            <a:off x="201249" y="452957"/>
            <a:ext cx="3555926" cy="2702665"/>
          </a:xfrm>
          <a:prstGeom prst="rect">
            <a:avLst/>
          </a:prstGeom>
        </p:spPr>
      </p:pic>
      <p:pic>
        <p:nvPicPr>
          <p:cNvPr id="13" name="Picture 12" descr="A group of colorful shapes&#10;&#10;Description automatically generated with medium confidence">
            <a:extLst>
              <a:ext uri="{FF2B5EF4-FFF2-40B4-BE49-F238E27FC236}">
                <a16:creationId xmlns:a16="http://schemas.microsoft.com/office/drawing/2014/main" id="{FD14BC94-DD06-35B5-AED9-08B67A6E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/>
          <a:stretch/>
        </p:blipFill>
        <p:spPr>
          <a:xfrm>
            <a:off x="83047" y="3194073"/>
            <a:ext cx="36413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ell&#10;&#10;Description automatically generated">
            <a:extLst>
              <a:ext uri="{FF2B5EF4-FFF2-40B4-BE49-F238E27FC236}">
                <a16:creationId xmlns:a16="http://schemas.microsoft.com/office/drawing/2014/main" id="{3914E440-A1B0-631C-27BE-A5CEF098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7" y="88900"/>
            <a:ext cx="9779374" cy="64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48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Bosheng</dc:creator>
  <cp:lastModifiedBy>Li, Bosheng</cp:lastModifiedBy>
  <cp:revision>6</cp:revision>
  <dcterms:created xsi:type="dcterms:W3CDTF">2023-11-03T03:27:55Z</dcterms:created>
  <dcterms:modified xsi:type="dcterms:W3CDTF">2023-11-03T15:44:11Z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2023-11-03T04:07:15Z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416c4b27-5328-42c5-af4d-f4474565b086</vt:lpwstr>
  </property>
  <property fmtid="{D5CDD505-2E9C-101B-9397-08002B2CF9AE}" pid="8" name="MSIP_Label_4044bd30-2ed7-4c9d-9d12-46200872a97b_ContentBits">
    <vt:lpwstr>0</vt:lpwstr>
  </property>
</Properties>
</file>