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6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A8CB8-62AD-F32D-A229-1CE51229A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0D4A7-B70C-89CF-0D48-CF1A1DDA3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F71E7-B13D-AFD4-392B-CF1808F60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366D-DFFC-43A1-ABF3-AD596D89F3A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DEDC5-EFBE-B8F0-2416-4F644D50B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09C1E-94DF-3CE5-29D9-F6B0CB5B4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FB8F-E305-497D-AB6D-3E22C4F86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95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C4E32-7FD0-251D-31F4-2EDE1DECC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E0FA32-1EE7-EE1B-3F56-42AA8D406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871E7-EF23-B575-4777-1AAEDC330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366D-DFFC-43A1-ABF3-AD596D89F3A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698A7-D0D4-6036-F2F7-94C2378FE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F427-D0D0-09A1-2AEC-9BDE372BC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FB8F-E305-497D-AB6D-3E22C4F86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97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BC658-64E5-7420-0678-B933A3FE4F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E00FB-D181-55A7-9811-CA744FC59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818FE-F8DA-F1EF-85B3-CE0A748D1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366D-DFFC-43A1-ABF3-AD596D89F3A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97114-C3D6-DA6C-F11B-55DDDD294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6814F-CC96-FFBF-2983-63C51743A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FB8F-E305-497D-AB6D-3E22C4F86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98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F256B-B09D-5607-733B-4F58108D4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8B35A-C6AE-0EF3-E6C0-8AAEB679B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CC899-3B46-E04A-0629-5AE4EA43A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366D-DFFC-43A1-ABF3-AD596D89F3A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EEC42-8B96-B3D4-4351-273B0BD69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928E6-5D7E-C416-E79F-A95F0A15D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FB8F-E305-497D-AB6D-3E22C4F86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49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E4C4A-217E-8655-569F-A9178C57C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C0EFD-E000-7B76-27A6-67B0FA7FF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C9DD6-FC74-1CBF-66DC-398FCA37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366D-DFFC-43A1-ABF3-AD596D89F3A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70FB4-8318-9B44-3151-47BA69CEE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1E8AB-F115-3182-052B-E83168D8D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FB8F-E305-497D-AB6D-3E22C4F86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0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2BD32-893D-198E-D41E-BD53634B5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2AF5E-74B9-F0D6-9277-5D1D7CBD0C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D545B-04C8-150C-A484-3FB5CE9D5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C0BBF-B750-86E5-8ABE-EA77C4E6F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366D-DFFC-43A1-ABF3-AD596D89F3A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261D4-2BF6-F42A-8956-37CD4247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4BA56-7AB5-3623-E2E9-838EFAAD1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FB8F-E305-497D-AB6D-3E22C4F86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50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C75E0-D2AF-7F42-5310-AE9791663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D3E51-D1B0-D2AB-24D6-CED7542AD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53372-4B0F-6F37-DCC3-04B8DF025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5B302F-726C-F95F-C579-FF36D7BD2E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9CF02E-F913-549A-3D7D-26726DFC5E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56E26E-E429-411E-435E-20EE93324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366D-DFFC-43A1-ABF3-AD596D89F3A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71AAD6-1DDE-6489-070B-20AD078E8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019448-5106-8C19-A4BF-83C2CA449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FB8F-E305-497D-AB6D-3E22C4F86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5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E75F9-CFF1-499A-C047-BB6AAD12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E7FF8D-77E4-2505-C01E-C5ABC4436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366D-DFFC-43A1-ABF3-AD596D89F3A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93B147-984A-E2EF-D0EA-5D09A6A65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2214C-AB0F-6B5F-9CAF-A65D3E53E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FB8F-E305-497D-AB6D-3E22C4F86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11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9157A8-6C29-2B25-DB67-355C09F2A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366D-DFFC-43A1-ABF3-AD596D89F3A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329ED4-6764-9C61-0162-24A15069A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F66E6-265A-4C79-2203-3950DCC6A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FB8F-E305-497D-AB6D-3E22C4F86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71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1DE1A-02E2-8C0B-2CDD-2BAE9D3C5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69408-9DA1-EE06-F4FC-34C76098C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09FAE-D8EF-8F75-5AD4-5A0F8BC33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231C9-3F79-D8B1-424B-6FCAB8B8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366D-DFFC-43A1-ABF3-AD596D89F3A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0A693-A084-F85D-A770-09F7EEC60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A1A96-DF02-EF97-7D11-89DD64597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FB8F-E305-497D-AB6D-3E22C4F86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2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4CCE8-4553-88F8-BA9A-3719CAE44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CC27C1-8D57-E1C3-4C22-716A39410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8C74FF-4C7E-6A02-17DA-349AA53CE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3F036-445C-F0A7-43C8-C59AAFB60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366D-DFFC-43A1-ABF3-AD596D89F3A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1DB62-A46B-178D-0E93-AAFD73283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0F262-B39C-0CB1-C799-88E408AC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FB8F-E305-497D-AB6D-3E22C4F86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42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74703-FC9B-A4EC-A110-F81D59F99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C9AF6-AB9C-F125-D78E-DCF29A7FD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94B62-14C3-7F30-74A6-211193C640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6366D-DFFC-43A1-ABF3-AD596D89F3A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6287C-A397-4786-6120-4367184C8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19E71-D58C-889A-E07F-E47F9F5C0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3FB8F-E305-497D-AB6D-3E22C4F86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76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A173D4-10AB-97AD-7CF9-B26C8FFFA6F6}"/>
              </a:ext>
            </a:extLst>
          </p:cNvPr>
          <p:cNvSpPr txBox="1"/>
          <p:nvPr/>
        </p:nvSpPr>
        <p:spPr>
          <a:xfrm>
            <a:off x="3757175" y="452957"/>
            <a:ext cx="811537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Establish Profiles from skeleton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sz="1400" dirty="0"/>
              <a:t>For each branch on the skeleton, create an entity that contains front and back profile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From root to end nodes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sz="1400" dirty="0"/>
              <a:t>If root: Allocate group of pipes (now only one pipe)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sz="1400" dirty="0"/>
              <a:t>If apical branch: extend all parent pipes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sz="1400" dirty="0"/>
              <a:t>If lateral branch: extend all parent pipes, and allocate new group of pipes (now only one pipe) and build pipe from root to current node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From end nodes to root: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sz="1400" dirty="0"/>
              <a:t>For the current node (Merge step):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sz="1400" dirty="0"/>
              <a:t>If it’s end node: </a:t>
            </a:r>
          </a:p>
          <a:p>
            <a:pPr marL="1771650" lvl="3" indent="-400050">
              <a:buFont typeface="+mj-lt"/>
              <a:buAutoNum type="romanLcPeriod"/>
            </a:pPr>
            <a:r>
              <a:rPr lang="en-US" sz="1400" dirty="0"/>
              <a:t>Simply position cells at the center for the </a:t>
            </a:r>
            <a:r>
              <a:rPr lang="en-US" sz="1400" dirty="0">
                <a:solidFill>
                  <a:srgbClr val="FF0000"/>
                </a:solidFill>
              </a:rPr>
              <a:t>current</a:t>
            </a:r>
            <a:r>
              <a:rPr lang="en-US" sz="1400" dirty="0"/>
              <a:t> node’s </a:t>
            </a:r>
            <a:r>
              <a:rPr lang="en-US" sz="1400" dirty="0">
                <a:solidFill>
                  <a:srgbClr val="FF0000"/>
                </a:solidFill>
              </a:rPr>
              <a:t>back</a:t>
            </a:r>
            <a:r>
              <a:rPr lang="en-US" sz="1400" dirty="0"/>
              <a:t> profile.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sz="1400" dirty="0"/>
              <a:t>If the node has 1 child: </a:t>
            </a:r>
          </a:p>
          <a:p>
            <a:pPr marL="1771650" lvl="3" indent="-400050">
              <a:buFont typeface="+mj-lt"/>
              <a:buAutoNum type="romanLcPeriod"/>
            </a:pPr>
            <a:r>
              <a:rPr lang="en-US" sz="1400" dirty="0"/>
              <a:t>Simply re-apply positions for all cells from </a:t>
            </a:r>
            <a:r>
              <a:rPr lang="en-US" sz="1400" dirty="0">
                <a:solidFill>
                  <a:srgbClr val="FF0000"/>
                </a:solidFill>
              </a:rPr>
              <a:t>child</a:t>
            </a:r>
            <a:r>
              <a:rPr lang="en-US" sz="1400" dirty="0"/>
              <a:t> node’s </a:t>
            </a:r>
            <a:r>
              <a:rPr lang="en-US" sz="1400" dirty="0">
                <a:solidFill>
                  <a:srgbClr val="FF0000"/>
                </a:solidFill>
              </a:rPr>
              <a:t>front</a:t>
            </a:r>
            <a:r>
              <a:rPr lang="en-US" sz="1400" dirty="0"/>
              <a:t> profile with same pipe for the </a:t>
            </a:r>
            <a:r>
              <a:rPr lang="en-US" sz="1400" dirty="0">
                <a:solidFill>
                  <a:schemeClr val="accent1"/>
                </a:solidFill>
              </a:rPr>
              <a:t>current</a:t>
            </a:r>
            <a:r>
              <a:rPr lang="en-US" sz="1400" dirty="0"/>
              <a:t> node’s </a:t>
            </a:r>
            <a:r>
              <a:rPr lang="en-US" sz="1400" dirty="0">
                <a:solidFill>
                  <a:schemeClr val="accent1"/>
                </a:solidFill>
              </a:rPr>
              <a:t>back</a:t>
            </a:r>
            <a:r>
              <a:rPr lang="en-US" sz="1400" dirty="0"/>
              <a:t> profile.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sz="1400" dirty="0"/>
              <a:t>If node has more than 1 child</a:t>
            </a:r>
          </a:p>
          <a:p>
            <a:pPr marL="1771650" lvl="3" indent="-400050">
              <a:buFont typeface="+mj-lt"/>
              <a:buAutoNum type="romanLcPeriod"/>
            </a:pPr>
            <a:r>
              <a:rPr lang="en-US" sz="1400" dirty="0"/>
              <a:t>Select main child</a:t>
            </a:r>
          </a:p>
          <a:p>
            <a:pPr marL="1771650" lvl="3" indent="-400050">
              <a:buFont typeface="+mj-lt"/>
              <a:buAutoNum type="romanLcPeriod"/>
            </a:pPr>
            <a:r>
              <a:rPr lang="en-US" sz="1400" dirty="0"/>
              <a:t>Re-apply positions for cells from the </a:t>
            </a:r>
            <a:r>
              <a:rPr lang="en-US" sz="1400" dirty="0">
                <a:solidFill>
                  <a:srgbClr val="FF0000"/>
                </a:solidFill>
              </a:rPr>
              <a:t>main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C00000"/>
                </a:solidFill>
              </a:rPr>
              <a:t>child</a:t>
            </a:r>
            <a:r>
              <a:rPr lang="en-US" sz="1400" dirty="0"/>
              <a:t> node’s </a:t>
            </a:r>
            <a:r>
              <a:rPr lang="en-US" sz="1400" dirty="0">
                <a:solidFill>
                  <a:srgbClr val="C00000"/>
                </a:solidFill>
              </a:rPr>
              <a:t>front</a:t>
            </a:r>
            <a:r>
              <a:rPr lang="en-US" sz="1400" dirty="0"/>
              <a:t> profile at the center of the </a:t>
            </a:r>
            <a:r>
              <a:rPr lang="en-US" sz="1400" dirty="0">
                <a:solidFill>
                  <a:schemeClr val="accent1"/>
                </a:solidFill>
              </a:rPr>
              <a:t>current</a:t>
            </a:r>
            <a:r>
              <a:rPr lang="en-US" sz="1400" dirty="0"/>
              <a:t> node’s </a:t>
            </a:r>
            <a:r>
              <a:rPr lang="en-US" sz="1400" dirty="0">
                <a:solidFill>
                  <a:schemeClr val="accent1"/>
                </a:solidFill>
              </a:rPr>
              <a:t>back</a:t>
            </a:r>
            <a:r>
              <a:rPr lang="en-US" sz="1400" dirty="0"/>
              <a:t> profile.</a:t>
            </a:r>
          </a:p>
          <a:p>
            <a:pPr marL="1771650" lvl="3" indent="-400050">
              <a:buFont typeface="+mj-lt"/>
              <a:buAutoNum type="romanLcPeriod"/>
            </a:pPr>
            <a:r>
              <a:rPr lang="en-US" sz="1400" dirty="0"/>
              <a:t>Re-apply positions for cells from the </a:t>
            </a:r>
            <a:r>
              <a:rPr lang="en-US" sz="1400" dirty="0">
                <a:solidFill>
                  <a:srgbClr val="FF0000"/>
                </a:solidFill>
              </a:rPr>
              <a:t>other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C00000"/>
                </a:solidFill>
              </a:rPr>
              <a:t>child</a:t>
            </a:r>
            <a:r>
              <a:rPr lang="en-US" sz="1400" dirty="0"/>
              <a:t> node’s </a:t>
            </a:r>
            <a:r>
              <a:rPr lang="en-US" sz="1400" dirty="0">
                <a:solidFill>
                  <a:srgbClr val="C00000"/>
                </a:solidFill>
              </a:rPr>
              <a:t>front</a:t>
            </a:r>
            <a:r>
              <a:rPr lang="en-US" sz="1400" dirty="0"/>
              <a:t> profile at empty space of the </a:t>
            </a:r>
            <a:r>
              <a:rPr lang="en-US" sz="1400" dirty="0">
                <a:solidFill>
                  <a:schemeClr val="accent1"/>
                </a:solidFill>
              </a:rPr>
              <a:t>current</a:t>
            </a:r>
            <a:r>
              <a:rPr lang="en-US" sz="1400" dirty="0"/>
              <a:t> node’s </a:t>
            </a:r>
            <a:r>
              <a:rPr lang="en-US" sz="1400" dirty="0">
                <a:solidFill>
                  <a:schemeClr val="accent1"/>
                </a:solidFill>
              </a:rPr>
              <a:t>back</a:t>
            </a:r>
            <a:r>
              <a:rPr lang="en-US" sz="1400" dirty="0"/>
              <a:t> profile close to center with offset.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sz="1400" dirty="0"/>
              <a:t>Copy position from current node’s back profile to current node’s front profile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sz="1400" dirty="0"/>
              <a:t>Pack (squeeze) cells with physics simulation</a:t>
            </a:r>
          </a:p>
          <a:p>
            <a:pPr marL="1771650" lvl="3" indent="-400050">
              <a:buFont typeface="+mj-lt"/>
              <a:buAutoNum type="romanLcPeriod"/>
            </a:pPr>
            <a:r>
              <a:rPr lang="en-US" sz="1400" dirty="0"/>
              <a:t>Note: This step is very slow because the parent profile is based on children’s profiles which makes this step impossible to run concurrently.</a:t>
            </a:r>
          </a:p>
          <a:p>
            <a:pPr marL="400050" indent="-400050">
              <a:buFont typeface="+mj-lt"/>
              <a:buAutoNum type="arabicPeriod"/>
            </a:pPr>
            <a:r>
              <a:rPr lang="en-US" sz="1400" dirty="0"/>
              <a:t>Adjust graph if profiles gets too close at trunk.</a:t>
            </a:r>
          </a:p>
          <a:p>
            <a:pPr marL="400050" indent="-400050">
              <a:buFont typeface="+mj-lt"/>
              <a:buAutoNum type="arabicPeriod"/>
            </a:pPr>
            <a:r>
              <a:rPr lang="en-US" sz="1400" dirty="0"/>
              <a:t>Calculate pipe segment position/rotation by interpolating </a:t>
            </a:r>
            <a:r>
              <a:rPr lang="en-US" sz="1400" dirty="0">
                <a:solidFill>
                  <a:schemeClr val="accent1"/>
                </a:solidFill>
              </a:rPr>
              <a:t>back </a:t>
            </a:r>
            <a:r>
              <a:rPr lang="en-US" sz="1400" dirty="0"/>
              <a:t>profiles, and form strands for rendering.</a:t>
            </a:r>
          </a:p>
        </p:txBody>
      </p:sp>
      <p:pic>
        <p:nvPicPr>
          <p:cNvPr id="9" name="Picture 8" descr="A diagram of a cell&#10;&#10;Description automatically generated">
            <a:extLst>
              <a:ext uri="{FF2B5EF4-FFF2-40B4-BE49-F238E27FC236}">
                <a16:creationId xmlns:a16="http://schemas.microsoft.com/office/drawing/2014/main" id="{A86BD7D7-A44B-E883-6C58-2C136CF9F1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3"/>
          <a:stretch/>
        </p:blipFill>
        <p:spPr>
          <a:xfrm>
            <a:off x="201249" y="452957"/>
            <a:ext cx="3555926" cy="2702665"/>
          </a:xfrm>
          <a:prstGeom prst="rect">
            <a:avLst/>
          </a:prstGeom>
        </p:spPr>
      </p:pic>
      <p:pic>
        <p:nvPicPr>
          <p:cNvPr id="13" name="Picture 12" descr="A group of colorful shapes&#10;&#10;Description automatically generated with medium confidence">
            <a:extLst>
              <a:ext uri="{FF2B5EF4-FFF2-40B4-BE49-F238E27FC236}">
                <a16:creationId xmlns:a16="http://schemas.microsoft.com/office/drawing/2014/main" id="{FD14BC94-DD06-35B5-AED9-08B67A6E86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4"/>
          <a:stretch/>
        </p:blipFill>
        <p:spPr>
          <a:xfrm>
            <a:off x="83047" y="3194073"/>
            <a:ext cx="364132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747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diagram of a cell&#10;&#10;Description automatically generated">
            <a:extLst>
              <a:ext uri="{FF2B5EF4-FFF2-40B4-BE49-F238E27FC236}">
                <a16:creationId xmlns:a16="http://schemas.microsoft.com/office/drawing/2014/main" id="{3914E440-A1B0-631C-27BE-A5CEF098C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277" y="88900"/>
            <a:ext cx="9779374" cy="646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20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3488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264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Bosheng</dc:creator>
  <cp:lastModifiedBy>Li, Bosheng</cp:lastModifiedBy>
  <cp:revision>5</cp:revision>
  <dcterms:created xsi:type="dcterms:W3CDTF">2023-11-03T03:27:55Z</dcterms:created>
  <dcterms:modified xsi:type="dcterms:W3CDTF">2023-11-03T04:10:55Z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2023-11-03T04:07:15Z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416c4b27-5328-42c5-af4d-f4474565b086</vt:lpwstr>
  </property>
  <property fmtid="{D5CDD505-2E9C-101B-9397-08002B2CF9AE}" pid="8" name="MSIP_Label_4044bd30-2ed7-4c9d-9d12-46200872a97b_ContentBits">
    <vt:lpwstr>0</vt:lpwstr>
  </property>
</Properties>
</file>