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1" r:id="rId4"/>
  </p:sldMasterIdLst>
  <p:sldIdLst>
    <p:sldId id="298" r:id="rId5"/>
    <p:sldId id="302" r:id="rId6"/>
    <p:sldId id="303" r:id="rId7"/>
    <p:sldId id="304" r:id="rId8"/>
    <p:sldId id="305" r:id="rId9"/>
    <p:sldId id="307" r:id="rId10"/>
    <p:sldId id="315" r:id="rId11"/>
    <p:sldId id="316" r:id="rId12"/>
    <p:sldId id="317" r:id="rId13"/>
    <p:sldId id="31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19" autoAdjust="0"/>
  </p:normalViewPr>
  <p:slideViewPr>
    <p:cSldViewPr snapToGrid="0">
      <p:cViewPr varScale="1">
        <p:scale>
          <a:sx n="77" d="100"/>
          <a:sy n="77" d="100"/>
        </p:scale>
        <p:origin x="1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49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1783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2502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655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75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019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418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526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250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29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9/16/2023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0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9/16/2023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54245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77841" y="1972339"/>
            <a:ext cx="6614160" cy="2913321"/>
          </a:xfrm>
        </p:spPr>
        <p:txBody>
          <a:bodyPr anchor="b">
            <a:noAutofit/>
          </a:bodyPr>
          <a:lstStyle/>
          <a:p>
            <a:r>
              <a:rPr lang="en-US" sz="5400" dirty="0">
                <a:solidFill>
                  <a:schemeClr val="bg1"/>
                </a:solidFill>
              </a:rPr>
              <a:t>Movie Recommendation System</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C0A4-8404-469A-AC42-0DC1AA5F2DE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2259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AC54-2970-4835-BA81-FC5D6A7BCA28}"/>
              </a:ext>
            </a:extLst>
          </p:cNvPr>
          <p:cNvSpPr>
            <a:spLocks noGrp="1"/>
          </p:cNvSpPr>
          <p:nvPr>
            <p:ph type="title"/>
          </p:nvPr>
        </p:nvSpPr>
        <p:spPr/>
        <p:txBody>
          <a:bodyPr>
            <a:normAutofit/>
          </a:bodyPr>
          <a:lstStyle/>
          <a:p>
            <a:r>
              <a:rPr lang="en-US" b="1" i="0" dirty="0">
                <a:effectLst/>
                <a:latin typeface="-apple-system"/>
              </a:rPr>
              <a:t>Phase 4 project</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539F6862-27A5-4732-AFA8-95DBC554128C}"/>
              </a:ext>
            </a:extLst>
          </p:cNvPr>
          <p:cNvSpPr>
            <a:spLocks noGrp="1"/>
          </p:cNvSpPr>
          <p:nvPr>
            <p:ph idx="1"/>
          </p:nvPr>
        </p:nvSpPr>
        <p:spPr/>
        <p:txBody>
          <a:bodyPr/>
          <a:lstStyle/>
          <a:p>
            <a:r>
              <a:rPr lang="en-US" dirty="0"/>
              <a:t>Student Name: Peter Kariuki Elizabeth</a:t>
            </a:r>
          </a:p>
          <a:p>
            <a:r>
              <a:rPr lang="en-US" dirty="0"/>
              <a:t>Class: Hybrid</a:t>
            </a:r>
          </a:p>
          <a:p>
            <a:r>
              <a:rPr lang="en-US" dirty="0"/>
              <a:t>Instructor: Winnie </a:t>
            </a:r>
            <a:r>
              <a:rPr lang="en-US" dirty="0" err="1"/>
              <a:t>Anyoso</a:t>
            </a:r>
            <a:endParaRPr lang="en-US" dirty="0"/>
          </a:p>
        </p:txBody>
      </p:sp>
    </p:spTree>
    <p:extLst>
      <p:ext uri="{BB962C8B-B14F-4D97-AF65-F5344CB8AC3E}">
        <p14:creationId xmlns:p14="http://schemas.microsoft.com/office/powerpoint/2010/main" val="8897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9202-3EB4-4B5C-8729-0C56EDC6BB99}"/>
              </a:ext>
            </a:extLst>
          </p:cNvPr>
          <p:cNvSpPr>
            <a:spLocks noGrp="1"/>
          </p:cNvSpPr>
          <p:nvPr>
            <p:ph type="title"/>
          </p:nvPr>
        </p:nvSpPr>
        <p:spPr>
          <a:xfrm>
            <a:off x="1097280" y="595423"/>
            <a:ext cx="10058400" cy="1190847"/>
          </a:xfrm>
        </p:spPr>
        <p:txBody>
          <a:bodyPr>
            <a:normAutofit fontScale="90000"/>
          </a:bodyPr>
          <a:lstStyle/>
          <a:p>
            <a:br>
              <a:rPr lang="en-US" b="1" i="0" dirty="0">
                <a:effectLst/>
                <a:latin typeface="-apple-system"/>
              </a:rPr>
            </a:br>
            <a:r>
              <a:rPr lang="en-US" b="1" i="0" dirty="0">
                <a:effectLst/>
                <a:latin typeface="-apple-system"/>
              </a:rPr>
              <a:t>introduction</a:t>
            </a:r>
            <a:br>
              <a:rPr lang="en-US" b="1" i="0" dirty="0">
                <a:effectLst/>
                <a:latin typeface="-apple-system"/>
              </a:rPr>
            </a:br>
            <a:br>
              <a:rPr lang="en-US" b="1" i="0" dirty="0">
                <a:effectLst/>
                <a:latin typeface="-apple-system"/>
              </a:rPr>
            </a:b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F11C1F67-3A21-4A06-BDBF-98EFAC915B00}"/>
              </a:ext>
            </a:extLst>
          </p:cNvPr>
          <p:cNvSpPr>
            <a:spLocks noGrp="1"/>
          </p:cNvSpPr>
          <p:nvPr>
            <p:ph idx="1"/>
          </p:nvPr>
        </p:nvSpPr>
        <p:spPr>
          <a:xfrm>
            <a:off x="846292" y="2079527"/>
            <a:ext cx="10934582" cy="3450613"/>
          </a:xfrm>
        </p:spPr>
        <p:txBody>
          <a:bodyPr>
            <a:normAutofit/>
          </a:bodyPr>
          <a:lstStyle/>
          <a:p>
            <a:r>
              <a:rPr lang="en-US" dirty="0"/>
              <a:t>Today’s world has accumulated a lot of data which has resulted to information overload challenge. Users of movies in the online platforms, such as Netflix and YouTube face the challenge of discovering content based on their individual preference. This has led to the creation of a recommender system to offer personalized suggestions tailored for individual user profiles. </a:t>
            </a:r>
          </a:p>
          <a:p>
            <a:r>
              <a:rPr lang="en-US" dirty="0"/>
              <a:t>We’ll use collaborative filtering and content-based filtering approaches to build the movie recommendation system.</a:t>
            </a:r>
          </a:p>
        </p:txBody>
      </p:sp>
    </p:spTree>
    <p:extLst>
      <p:ext uri="{BB962C8B-B14F-4D97-AF65-F5344CB8AC3E}">
        <p14:creationId xmlns:p14="http://schemas.microsoft.com/office/powerpoint/2010/main" val="369909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3EA3-66CD-4C2C-BE73-2F4078F72EB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EBFB51E-560D-4872-AE65-F1B2B250D696}"/>
              </a:ext>
            </a:extLst>
          </p:cNvPr>
          <p:cNvSpPr>
            <a:spLocks noGrp="1"/>
          </p:cNvSpPr>
          <p:nvPr>
            <p:ph idx="1"/>
          </p:nvPr>
        </p:nvSpPr>
        <p:spPr/>
        <p:txBody>
          <a:bodyPr>
            <a:normAutofit/>
          </a:bodyPr>
          <a:lstStyle/>
          <a:p>
            <a:r>
              <a:rPr lang="en-US" dirty="0"/>
              <a:t>Popular streaming platforms such as Netflix and YouTube has a vast library of movies across different genres. This project wants to build a recommender system to enhance user experience and provide personalized movie recommendations. </a:t>
            </a:r>
          </a:p>
        </p:txBody>
      </p:sp>
    </p:spTree>
    <p:extLst>
      <p:ext uri="{BB962C8B-B14F-4D97-AF65-F5344CB8AC3E}">
        <p14:creationId xmlns:p14="http://schemas.microsoft.com/office/powerpoint/2010/main" val="259163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89D3-8126-4E2E-94C1-E48B30B1F711}"/>
              </a:ext>
            </a:extLst>
          </p:cNvPr>
          <p:cNvSpPr>
            <a:spLocks noGrp="1"/>
          </p:cNvSpPr>
          <p:nvPr>
            <p:ph type="title"/>
          </p:nvPr>
        </p:nvSpPr>
        <p:spPr>
          <a:xfrm>
            <a:off x="1451580" y="923967"/>
            <a:ext cx="9603275" cy="1049235"/>
          </a:xfrm>
        </p:spPr>
        <p:txBody>
          <a:bodyPr>
            <a:normAutofit/>
          </a:bodyPr>
          <a:lstStyle/>
          <a:p>
            <a:r>
              <a:rPr lang="en-US" sz="3500" dirty="0"/>
              <a:t>objectives</a:t>
            </a:r>
          </a:p>
        </p:txBody>
      </p:sp>
      <p:sp>
        <p:nvSpPr>
          <p:cNvPr id="3" name="Content Placeholder 2">
            <a:extLst>
              <a:ext uri="{FF2B5EF4-FFF2-40B4-BE49-F238E27FC236}">
                <a16:creationId xmlns:a16="http://schemas.microsoft.com/office/drawing/2014/main" id="{61B832CF-8BD5-4913-A99F-93731036447B}"/>
              </a:ext>
            </a:extLst>
          </p:cNvPr>
          <p:cNvSpPr>
            <a:spLocks noGrp="1"/>
          </p:cNvSpPr>
          <p:nvPr>
            <p:ph idx="1"/>
          </p:nvPr>
        </p:nvSpPr>
        <p:spPr>
          <a:xfrm>
            <a:off x="340243" y="1762540"/>
            <a:ext cx="10714612" cy="4085368"/>
          </a:xfrm>
        </p:spPr>
        <p:txBody>
          <a:bodyPr>
            <a:normAutofit/>
          </a:bodyPr>
          <a:lstStyle/>
          <a:p>
            <a:pPr marL="0" indent="0">
              <a:buNone/>
            </a:pPr>
            <a:r>
              <a:rPr lang="en-US" sz="2400" b="1" i="1" dirty="0"/>
              <a:t>Main Objective</a:t>
            </a:r>
          </a:p>
          <a:p>
            <a:r>
              <a:rPr lang="en-US" dirty="0"/>
              <a:t>To design, implement, and evaluate a recommender system that promotes both user engagement and satisfaction based on individual preferences.</a:t>
            </a:r>
            <a:endParaRPr lang="en-US" sz="2400" b="1" i="1" dirty="0"/>
          </a:p>
          <a:p>
            <a:pPr marL="0" indent="0">
              <a:lnSpc>
                <a:spcPct val="100000"/>
              </a:lnSpc>
              <a:buNone/>
            </a:pPr>
            <a:r>
              <a:rPr lang="en-US" sz="2400" b="1" i="1" dirty="0"/>
              <a:t>Specific Objectives</a:t>
            </a:r>
          </a:p>
          <a:p>
            <a:pPr marL="457200" indent="-457200">
              <a:lnSpc>
                <a:spcPct val="100000"/>
              </a:lnSpc>
              <a:buAutoNum type="arabicPeriod"/>
            </a:pPr>
            <a:r>
              <a:rPr lang="en-US" dirty="0"/>
              <a:t>To adopt machine learning algorithms and methodologies to create a recommendation engine that adapt dynamically to user behavior and preferences.</a:t>
            </a:r>
          </a:p>
          <a:p>
            <a:pPr marL="457200" indent="-457200">
              <a:lnSpc>
                <a:spcPct val="100000"/>
              </a:lnSpc>
              <a:buAutoNum type="arabicPeriod"/>
            </a:pPr>
            <a:r>
              <a:rPr lang="en-US" dirty="0"/>
              <a:t>To transform user experience across a wide array of applications</a:t>
            </a:r>
          </a:p>
          <a:p>
            <a:pPr marL="0" indent="0">
              <a:lnSpc>
                <a:spcPct val="100000"/>
              </a:lnSpc>
              <a:buNone/>
            </a:pPr>
            <a:endParaRPr lang="en-US" sz="2400" b="1" i="1" dirty="0"/>
          </a:p>
          <a:p>
            <a:pPr marL="0" indent="0">
              <a:buNone/>
            </a:pPr>
            <a:endParaRPr lang="en-US" sz="2400" b="1" i="1" dirty="0"/>
          </a:p>
        </p:txBody>
      </p:sp>
    </p:spTree>
    <p:extLst>
      <p:ext uri="{BB962C8B-B14F-4D97-AF65-F5344CB8AC3E}">
        <p14:creationId xmlns:p14="http://schemas.microsoft.com/office/powerpoint/2010/main" val="18021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4AC9-E170-4E1A-8CD9-9477D728820A}"/>
              </a:ext>
            </a:extLst>
          </p:cNvPr>
          <p:cNvSpPr>
            <a:spLocks noGrp="1"/>
          </p:cNvSpPr>
          <p:nvPr>
            <p:ph type="title"/>
          </p:nvPr>
        </p:nvSpPr>
        <p:spPr/>
        <p:txBody>
          <a:bodyPr/>
          <a:lstStyle/>
          <a:p>
            <a:r>
              <a:rPr lang="en-US" dirty="0"/>
              <a:t>Visualizations: User ratings</a:t>
            </a:r>
          </a:p>
        </p:txBody>
      </p:sp>
      <p:sp>
        <p:nvSpPr>
          <p:cNvPr id="4" name="Content Placeholder 3">
            <a:extLst>
              <a:ext uri="{FF2B5EF4-FFF2-40B4-BE49-F238E27FC236}">
                <a16:creationId xmlns:a16="http://schemas.microsoft.com/office/drawing/2014/main" id="{7441D3F7-6F2D-4E6E-88AC-287B5B2BB0BA}"/>
              </a:ext>
            </a:extLst>
          </p:cNvPr>
          <p:cNvSpPr>
            <a:spLocks noGrp="1"/>
          </p:cNvSpPr>
          <p:nvPr>
            <p:ph sz="half" idx="2"/>
          </p:nvPr>
        </p:nvSpPr>
        <p:spPr/>
        <p:txBody>
          <a:bodyPr/>
          <a:lstStyle/>
          <a:p>
            <a:r>
              <a:rPr lang="en-US" dirty="0"/>
              <a:t>We took a rating threshold of above 3.5 and realized that most users gave a rating of 4.0, above 40%. </a:t>
            </a:r>
          </a:p>
        </p:txBody>
      </p:sp>
      <p:sp>
        <p:nvSpPr>
          <p:cNvPr id="10" name="Content Placeholder 9">
            <a:extLst>
              <a:ext uri="{FF2B5EF4-FFF2-40B4-BE49-F238E27FC236}">
                <a16:creationId xmlns:a16="http://schemas.microsoft.com/office/drawing/2014/main" id="{4AC48CA2-DC8A-870C-D6DE-002294C7DFDB}"/>
              </a:ext>
            </a:extLst>
          </p:cNvPr>
          <p:cNvSpPr>
            <a:spLocks noGrp="1"/>
          </p:cNvSpPr>
          <p:nvPr>
            <p:ph sz="half" idx="1"/>
          </p:nvPr>
        </p:nvSpPr>
        <p:spPr/>
        <p:txBody>
          <a:bodyPr/>
          <a:lstStyle/>
          <a:p>
            <a:endParaRPr lang="en-US"/>
          </a:p>
        </p:txBody>
      </p:sp>
      <p:pic>
        <p:nvPicPr>
          <p:cNvPr id="12" name="Picture 11">
            <a:extLst>
              <a:ext uri="{FF2B5EF4-FFF2-40B4-BE49-F238E27FC236}">
                <a16:creationId xmlns:a16="http://schemas.microsoft.com/office/drawing/2014/main" id="{98836BB8-B132-F7B1-6033-6ED24033E10D}"/>
              </a:ext>
            </a:extLst>
          </p:cNvPr>
          <p:cNvPicPr>
            <a:picLocks noChangeAspect="1"/>
          </p:cNvPicPr>
          <p:nvPr/>
        </p:nvPicPr>
        <p:blipFill>
          <a:blip r:embed="rId2"/>
          <a:stretch>
            <a:fillRect/>
          </a:stretch>
        </p:blipFill>
        <p:spPr>
          <a:xfrm>
            <a:off x="1133078" y="1398527"/>
            <a:ext cx="5192907" cy="4060336"/>
          </a:xfrm>
          <a:prstGeom prst="rect">
            <a:avLst/>
          </a:prstGeom>
        </p:spPr>
      </p:pic>
    </p:spTree>
    <p:extLst>
      <p:ext uri="{BB962C8B-B14F-4D97-AF65-F5344CB8AC3E}">
        <p14:creationId xmlns:p14="http://schemas.microsoft.com/office/powerpoint/2010/main" val="283300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C5D3-AB5D-45A4-6E82-E8014719C5E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0C84223-3BFD-993B-D6D9-85232143ECEB}"/>
              </a:ext>
            </a:extLst>
          </p:cNvPr>
          <p:cNvSpPr>
            <a:spLocks noGrp="1"/>
          </p:cNvSpPr>
          <p:nvPr>
            <p:ph idx="1"/>
          </p:nvPr>
        </p:nvSpPr>
        <p:spPr/>
        <p:txBody>
          <a:bodyPr/>
          <a:lstStyle/>
          <a:p>
            <a:r>
              <a:rPr lang="en-US" b="1" dirty="0"/>
              <a:t>Collaborative Filtering Approach</a:t>
            </a:r>
          </a:p>
          <a:p>
            <a:pPr marL="0" indent="0">
              <a:buNone/>
            </a:pPr>
            <a:r>
              <a:rPr lang="en-US" dirty="0"/>
              <a:t>- We used K nearest neighbors algorithm to find the movies which are similar by selecting 10 nearest movies. This is done by looking at the cosine distance.</a:t>
            </a:r>
          </a:p>
          <a:p>
            <a:r>
              <a:rPr lang="en-US" b="1" dirty="0"/>
              <a:t>Content-based Filtering Approach</a:t>
            </a:r>
          </a:p>
          <a:p>
            <a:pPr marL="0" indent="0">
              <a:buNone/>
            </a:pPr>
            <a:r>
              <a:rPr lang="en-US" dirty="0"/>
              <a:t>- We used this approach to address cold start issue by designing a model that selects movies based on their similarity. The model gives a similarity score depending on how movies are related. A similarity score of 1.0 implies that the movies are derived from the same genre.</a:t>
            </a:r>
          </a:p>
        </p:txBody>
      </p:sp>
    </p:spTree>
    <p:extLst>
      <p:ext uri="{BB962C8B-B14F-4D97-AF65-F5344CB8AC3E}">
        <p14:creationId xmlns:p14="http://schemas.microsoft.com/office/powerpoint/2010/main" val="298079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29E0-B392-F4C9-3BFF-0493C65AAA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8D088F-431C-5B65-B572-32DEBCB5F53F}"/>
              </a:ext>
            </a:extLst>
          </p:cNvPr>
          <p:cNvSpPr>
            <a:spLocks noGrp="1"/>
          </p:cNvSpPr>
          <p:nvPr>
            <p:ph idx="1"/>
          </p:nvPr>
        </p:nvSpPr>
        <p:spPr/>
        <p:txBody>
          <a:bodyPr>
            <a:normAutofit/>
          </a:bodyPr>
          <a:lstStyle/>
          <a:p>
            <a:pPr marL="0" indent="0">
              <a:buNone/>
            </a:pPr>
            <a:r>
              <a:rPr lang="en-US" dirty="0"/>
              <a:t>Various aspects were covered in building this recommendation system, which are;</a:t>
            </a:r>
          </a:p>
          <a:p>
            <a:pPr>
              <a:buFont typeface="Arial" panose="020B0604020202020204" pitchFamily="34" charset="0"/>
              <a:buChar char="•"/>
            </a:pPr>
            <a:r>
              <a:rPr lang="en-US" dirty="0"/>
              <a:t>Data Preparation: We began by loading and preparing the necessary data, including user ratings and movie information.</a:t>
            </a:r>
          </a:p>
          <a:p>
            <a:pPr>
              <a:buFont typeface="Arial" panose="020B0604020202020204" pitchFamily="34" charset="0"/>
              <a:buChar char="•"/>
            </a:pPr>
            <a:r>
              <a:rPr lang="en-US" dirty="0"/>
              <a:t>User-Item Matrix: We created a user-item matrix to represent user preferences for movies.</a:t>
            </a:r>
          </a:p>
          <a:p>
            <a:pPr>
              <a:buFont typeface="Arial" panose="020B0604020202020204" pitchFamily="34" charset="0"/>
              <a:buChar char="•"/>
            </a:pPr>
            <a:r>
              <a:rPr lang="en-US" dirty="0"/>
              <a:t>Qualification Criteria: We applied criteria to filter highly rated movies and active users, ensuring that the dataset used for recommendations meets specific quality standards.</a:t>
            </a:r>
          </a:p>
        </p:txBody>
      </p:sp>
    </p:spTree>
    <p:extLst>
      <p:ext uri="{BB962C8B-B14F-4D97-AF65-F5344CB8AC3E}">
        <p14:creationId xmlns:p14="http://schemas.microsoft.com/office/powerpoint/2010/main" val="428361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890E-D9B0-6926-1119-0C1F9071A858}"/>
              </a:ext>
            </a:extLst>
          </p:cNvPr>
          <p:cNvSpPr>
            <a:spLocks noGrp="1"/>
          </p:cNvSpPr>
          <p:nvPr>
            <p:ph type="title"/>
          </p:nvPr>
        </p:nvSpPr>
        <p:spPr/>
        <p:txBody>
          <a:bodyPr/>
          <a:lstStyle/>
          <a:p>
            <a:r>
              <a:rPr lang="en-US" dirty="0"/>
              <a:t>&lt;&lt;conclusion&gt;&gt;</a:t>
            </a:r>
          </a:p>
        </p:txBody>
      </p:sp>
      <p:sp>
        <p:nvSpPr>
          <p:cNvPr id="3" name="Content Placeholder 2">
            <a:extLst>
              <a:ext uri="{FF2B5EF4-FFF2-40B4-BE49-F238E27FC236}">
                <a16:creationId xmlns:a16="http://schemas.microsoft.com/office/drawing/2014/main" id="{3C7DAD9E-2961-B9F6-CF23-9E295F83E845}"/>
              </a:ext>
            </a:extLst>
          </p:cNvPr>
          <p:cNvSpPr>
            <a:spLocks noGrp="1"/>
          </p:cNvSpPr>
          <p:nvPr>
            <p:ph idx="1"/>
          </p:nvPr>
        </p:nvSpPr>
        <p:spPr/>
        <p:txBody>
          <a:bodyPr/>
          <a:lstStyle/>
          <a:p>
            <a:pPr>
              <a:buFont typeface="Arial" panose="020B0604020202020204" pitchFamily="34" charset="0"/>
              <a:buChar char="•"/>
            </a:pPr>
            <a:r>
              <a:rPr lang="en-US" dirty="0"/>
              <a:t>Sparsity Reduction: We used the </a:t>
            </a:r>
            <a:r>
              <a:rPr lang="en-US" dirty="0" err="1"/>
              <a:t>csr_matrix</a:t>
            </a:r>
            <a:r>
              <a:rPr lang="en-US" dirty="0"/>
              <a:t> from the </a:t>
            </a:r>
            <a:r>
              <a:rPr lang="en-US" dirty="0" err="1"/>
              <a:t>scipy</a:t>
            </a:r>
            <a:r>
              <a:rPr lang="en-US" dirty="0"/>
              <a:t> library to reduce the sparsity of the user-item matrix, which is beneficial for computational efficiency.</a:t>
            </a:r>
          </a:p>
          <a:p>
            <a:pPr>
              <a:buFont typeface="Arial" panose="020B0604020202020204" pitchFamily="34" charset="0"/>
              <a:buChar char="•"/>
            </a:pPr>
            <a:r>
              <a:rPr lang="en-US" dirty="0"/>
              <a:t>K-Nearest Neighbors (KNN): We implemented a KNN model using cosine similarity to find movies similar to a given one.</a:t>
            </a:r>
          </a:p>
          <a:p>
            <a:pPr>
              <a:buFont typeface="Arial" panose="020B0604020202020204" pitchFamily="34" charset="0"/>
              <a:buChar char="•"/>
            </a:pPr>
            <a:r>
              <a:rPr lang="en-US" dirty="0"/>
              <a:t>Content-Based Filtering: We used </a:t>
            </a:r>
            <a:r>
              <a:rPr lang="en-US" dirty="0" err="1"/>
              <a:t>ontent</a:t>
            </a:r>
            <a:r>
              <a:rPr lang="en-US" dirty="0"/>
              <a:t>-based filtering to recommend movies based on features like genres to address cold start problem.</a:t>
            </a:r>
          </a:p>
          <a:p>
            <a:pPr>
              <a:buFont typeface="Arial" panose="020B0604020202020204" pitchFamily="34" charset="0"/>
              <a:buChar char="•"/>
            </a:pPr>
            <a:r>
              <a:rPr lang="en-US" dirty="0"/>
              <a:t>Collaborative Filtering: We used collaborative filtering to recommend movies based on the users preferences.</a:t>
            </a:r>
          </a:p>
          <a:p>
            <a:endParaRPr lang="en-US" dirty="0"/>
          </a:p>
        </p:txBody>
      </p:sp>
    </p:spTree>
    <p:extLst>
      <p:ext uri="{BB962C8B-B14F-4D97-AF65-F5344CB8AC3E}">
        <p14:creationId xmlns:p14="http://schemas.microsoft.com/office/powerpoint/2010/main" val="6316249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480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-apple-system</vt:lpstr>
      <vt:lpstr>Arial</vt:lpstr>
      <vt:lpstr>Gill Sans MT</vt:lpstr>
      <vt:lpstr>Gallery</vt:lpstr>
      <vt:lpstr>Movie Recommendation System</vt:lpstr>
      <vt:lpstr>Phase 4 project </vt:lpstr>
      <vt:lpstr> introduction   </vt:lpstr>
      <vt:lpstr>Problem statement</vt:lpstr>
      <vt:lpstr>objectives</vt:lpstr>
      <vt:lpstr>Visualizations: User ratings</vt:lpstr>
      <vt:lpstr>results</vt:lpstr>
      <vt:lpstr>conclusion</vt:lpstr>
      <vt:lpstr>&lt;&lt;conclusion&gt;&gt;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2023-08-09T18:40:43Z</dcterms:created>
  <dcterms:modified xsi:type="dcterms:W3CDTF">2023-09-16T11:05:52Z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