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8" r:id="rId4"/>
    <p:sldId id="291" r:id="rId5"/>
    <p:sldId id="292" r:id="rId6"/>
    <p:sldId id="290" r:id="rId7"/>
    <p:sldId id="289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MS PGothic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6600"/>
    <a:srgbClr val="A50021"/>
    <a:srgbClr val="990033"/>
    <a:srgbClr val="CC66FF"/>
    <a:srgbClr val="FF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34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 eaLnBrk="1" hangingPunct="1">
              <a:buClrTx/>
            </a:pPr>
            <a:endParaRPr lang="en-US" altLang="x-none" sz="1200" dirty="0">
              <a:ea typeface="宋体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hangingPunct="1">
              <a:buClrTx/>
            </a:pPr>
            <a:endParaRPr lang="en-US" altLang="x-none" sz="1200" dirty="0">
              <a:ea typeface="宋体" charset="-122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en-US" altLang="x-non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eaLnBrk="1" hangingPunct="1">
              <a:buClrTx/>
            </a:pPr>
            <a:endParaRPr lang="en-US" altLang="x-none" sz="1200" dirty="0">
              <a:ea typeface="宋体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lrTx/>
            </a:pPr>
            <a:fld id="{9A0DB2DC-4C9A-4742-B13C-FB6460FD3503}" type="slidenum">
              <a:rPr lang="en-US" altLang="x-none" sz="1200" dirty="0">
                <a:ea typeface="宋体" charset="-122"/>
              </a:rPr>
            </a:fld>
            <a:endParaRPr lang="en-US" altLang="x-none" sz="1200" dirty="0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11175"/>
            <a:ext cx="1943100" cy="584517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1175"/>
            <a:ext cx="5676900" cy="584517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914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8435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anose="05000000000000000000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charset="0"/>
              <a:cs typeface="+mn-cs"/>
              <a:sym typeface="Arial" panose="020B060402020209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64999">
              <a:srgbClr val="000000">
                <a:alpha val="100000"/>
              </a:srgbClr>
            </a:gs>
            <a:gs pos="100000">
              <a:srgbClr val="5875A9">
                <a:alpha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7" name="Rectangle 7"/>
          <p:cNvSpPr/>
          <p:nvPr/>
        </p:nvSpPr>
        <p:spPr>
          <a:xfrm>
            <a:off x="255588" y="5048250"/>
            <a:ext cx="73025" cy="1690688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8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rgbClr val="FEB80A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29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0" name="Rectangle 10"/>
          <p:cNvSpPr/>
          <p:nvPr/>
        </p:nvSpPr>
        <p:spPr>
          <a:xfrm>
            <a:off x="255588" y="4543425"/>
            <a:ext cx="73025" cy="73025"/>
          </a:xfrm>
          <a:prstGeom prst="rect">
            <a:avLst/>
          </a:prstGeom>
          <a:solidFill>
            <a:schemeClr val="accent2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1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2" name="Rectangle 14"/>
          <p:cNvSpPr/>
          <p:nvPr/>
        </p:nvSpPr>
        <p:spPr>
          <a:xfrm>
            <a:off x="269875" y="681038"/>
            <a:ext cx="26988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3" name="Rectangle 15"/>
          <p:cNvSpPr/>
          <p:nvPr/>
        </p:nvSpPr>
        <p:spPr>
          <a:xfrm>
            <a:off x="250825" y="681038"/>
            <a:ext cx="7938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4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>
            <a:noFill/>
          </a:ln>
        </p:spPr>
        <p:txBody>
          <a:bodyPr anchor="ctr"/>
          <a:p>
            <a:pPr lvl="0" algn="ctr" eaLnBrk="1" hangingPunct="1">
              <a:buClrTx/>
            </a:pPr>
            <a:endParaRPr lang="zh-CN" altLang="en-US" sz="1800" dirty="0">
              <a:solidFill>
                <a:srgbClr val="FFFFFF"/>
              </a:solidFill>
              <a:latin typeface="Arial" panose="020B0604020202090204" pitchFamily="34" charset="0"/>
              <a:ea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035" name="Title Placeholder 2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7" name="Date Placeholder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10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dirty="0">
                <a:latin typeface="Arial" panose="020B0604020202090204" pitchFamily="34" charset="0"/>
              </a:rPr>
            </a:fld>
            <a:endParaRPr lang="en-US" altLang="x-none" dirty="0">
              <a:latin typeface="Arial" panose="020B0604020202090204" pitchFamily="34" charset="0"/>
            </a:endParaRPr>
          </a:p>
        </p:txBody>
      </p:sp>
      <p:sp>
        <p:nvSpPr>
          <p:cNvPr id="1038" name="Footer Placeholder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10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 eaLnBrk="1" hangingPunct="1">
              <a:buClrTx/>
            </a:pPr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039" name="Slide Number Placeholder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2"/>
                </a:solidFill>
                <a:ea typeface="宋体" charset="-122"/>
              </a:defRPr>
            </a:lvl1pPr>
          </a:lstStyle>
          <a:p>
            <a:pPr lvl="0" eaLnBrk="1" hangingPunct="1">
              <a:buClrTx/>
            </a:pPr>
            <a:fld id="{9A0DB2DC-4C9A-4742-B13C-FB6460FD3503}" type="slidenum">
              <a:rPr lang="en-US" altLang="en-US" dirty="0">
                <a:latin typeface="Arial" panose="020B0604020202090204" pitchFamily="34" charset="0"/>
              </a:rPr>
            </a:fld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+mj-lt"/>
          <a:ea typeface="MS PGothic" charset="0"/>
          <a:cs typeface="+mj-cs"/>
          <a:sym typeface="Arial Black" panose="020B0A0402010202020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MS PGothic" charset="0"/>
          <a:cs typeface="微软雅黑" charset="0"/>
          <a:sym typeface="Arial Black" panose="020B0A0402010202020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D6ECFF"/>
          </a:solidFill>
          <a:latin typeface="Arial Black" panose="020B0A04020102020204" charset="0"/>
          <a:ea typeface="微软雅黑" charset="0"/>
          <a:cs typeface="微软雅黑" charset="0"/>
          <a:sym typeface="Arial Black" panose="020B0A04020102020204" charset="0"/>
        </a:defRPr>
      </a:lvl9pPr>
    </p:titleStyle>
    <p:bodyStyle>
      <a:lvl1pPr marL="411480" indent="-341630" algn="l" defTabSz="0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anose="05000000000000000000" charset="0"/>
        <a:buChar char=""/>
        <a:defRPr sz="3000">
          <a:solidFill>
            <a:schemeClr val="tx1"/>
          </a:solidFill>
          <a:latin typeface="+mn-lt"/>
          <a:ea typeface="MS PGothic" charset="0"/>
          <a:cs typeface="+mn-cs"/>
          <a:sym typeface="Arial" panose="020B0604020202090204" pitchFamily="34" charset="0"/>
        </a:defRPr>
      </a:lvl1pPr>
      <a:lvl2pPr marL="739775" indent="-28448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charset="0"/>
        <a:buChar char=""/>
        <a:defRPr sz="26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2pPr>
      <a:lvl3pPr marL="99695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 2" panose="05020102010507070707" charset="0"/>
        <a:buChar char=""/>
        <a:defRPr sz="24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3pPr>
      <a:lvl4pPr marL="1262380" indent="-228600" algn="l" defTabSz="0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3" panose="05040102010807070707" charset="0"/>
        <a:buChar char=""/>
        <a:defRPr sz="2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4pPr>
      <a:lvl5pPr marL="1481455" indent="-209550" algn="l" defTabSz="0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5pPr>
      <a:lvl6pPr marL="19386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6pPr>
      <a:lvl7pPr marL="23958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7pPr>
      <a:lvl8pPr marL="28530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8pPr>
      <a:lvl9pPr marL="3310255" indent="-209550" algn="l" defTabSz="0" rtl="0" fontAlgn="base">
        <a:spcBef>
          <a:spcPct val="20000"/>
        </a:spcBef>
        <a:spcAft>
          <a:spcPct val="0"/>
        </a:spcAft>
        <a:buClr>
          <a:srgbClr val="FEB80A"/>
        </a:buClr>
        <a:buSzPct val="90000"/>
        <a:buFont typeface="Wingdings 2" panose="05020102010507070707" charset="0"/>
        <a:buChar char=""/>
        <a:defRPr sz="20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타원 34"/>
          <p:cNvSpPr/>
          <p:nvPr/>
        </p:nvSpPr>
        <p:spPr>
          <a:xfrm>
            <a:off x="3581400" y="3679190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0CD">
                  <a:alpha val="100000"/>
                </a:srgbClr>
              </a:gs>
              <a:gs pos="4999">
                <a:srgbClr val="FFF0CD">
                  <a:alpha val="100000"/>
                </a:srgbClr>
              </a:gs>
              <a:gs pos="12000">
                <a:srgbClr val="FFE29C">
                  <a:alpha val="100000"/>
                </a:srgbClr>
              </a:gs>
              <a:gs pos="50000">
                <a:srgbClr val="FEB80A">
                  <a:alpha val="100000"/>
                </a:srgbClr>
              </a:gs>
              <a:gs pos="84999">
                <a:srgbClr val="FFD46A">
                  <a:alpha val="100000"/>
                </a:srgbClr>
              </a:gs>
              <a:gs pos="95000">
                <a:srgbClr val="FFF0CD">
                  <a:alpha val="100000"/>
                </a:srgbClr>
              </a:gs>
              <a:gs pos="100000">
                <a:srgbClr val="FFF0CD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63" name="타원 37"/>
          <p:cNvSpPr/>
          <p:nvPr/>
        </p:nvSpPr>
        <p:spPr>
          <a:xfrm>
            <a:off x="726440" y="1679575"/>
            <a:ext cx="2667000" cy="2667000"/>
          </a:xfrm>
          <a:prstGeom prst="ellipse">
            <a:avLst/>
          </a:prstGeom>
          <a:gradFill rotWithShape="1">
            <a:gsLst>
              <a:gs pos="0">
                <a:srgbClr val="E5F5D7">
                  <a:alpha val="100000"/>
                </a:srgbClr>
              </a:gs>
              <a:gs pos="4999">
                <a:srgbClr val="E5F5D7">
                  <a:alpha val="100000"/>
                </a:srgbClr>
              </a:gs>
              <a:gs pos="14999">
                <a:srgbClr val="B1E388">
                  <a:alpha val="100000"/>
                </a:srgbClr>
              </a:gs>
              <a:gs pos="50000">
                <a:srgbClr val="5EA226">
                  <a:alpha val="100000"/>
                </a:srgbClr>
              </a:gs>
              <a:gs pos="78000">
                <a:srgbClr val="7FD13B">
                  <a:alpha val="100000"/>
                </a:srgbClr>
              </a:gs>
              <a:gs pos="95000">
                <a:srgbClr val="E5F5D7">
                  <a:alpha val="100000"/>
                </a:srgbClr>
              </a:gs>
              <a:gs pos="100000">
                <a:srgbClr val="E5F5D7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en-US" altLang="x-none" sz="3000" b="1" dirty="0">
              <a:solidFill>
                <a:schemeClr val="bg1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64" name="타원 91"/>
          <p:cNvSpPr/>
          <p:nvPr/>
        </p:nvSpPr>
        <p:spPr>
          <a:xfrm>
            <a:off x="3581400" y="1905000"/>
            <a:ext cx="457200" cy="457200"/>
          </a:xfrm>
          <a:prstGeom prst="ellipse">
            <a:avLst/>
          </a:prstGeom>
          <a:gradFill rotWithShape="1">
            <a:gsLst>
              <a:gs pos="0">
                <a:srgbClr val="C5F1FF">
                  <a:alpha val="100000"/>
                </a:srgbClr>
              </a:gs>
              <a:gs pos="4999">
                <a:srgbClr val="C5F1FF">
                  <a:alpha val="100000"/>
                </a:srgbClr>
              </a:gs>
              <a:gs pos="12000">
                <a:srgbClr val="8BE5FF">
                  <a:alpha val="100000"/>
                </a:srgbClr>
              </a:gs>
              <a:gs pos="50000">
                <a:srgbClr val="00ADDC">
                  <a:alpha val="100000"/>
                </a:srgbClr>
              </a:gs>
              <a:gs pos="84999">
                <a:srgbClr val="51D8FF">
                  <a:alpha val="100000"/>
                </a:srgbClr>
              </a:gs>
              <a:gs pos="95000">
                <a:srgbClr val="C5F1FF">
                  <a:alpha val="100000"/>
                </a:srgbClr>
              </a:gs>
              <a:gs pos="100000">
                <a:srgbClr val="C5F1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66" name="TextBox 23"/>
          <p:cNvSpPr/>
          <p:nvPr/>
        </p:nvSpPr>
        <p:spPr>
          <a:xfrm>
            <a:off x="4592320" y="2721610"/>
            <a:ext cx="13030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</a:pPr>
            <a:r>
              <a:rPr lang="en-US" altLang="zh-CN" sz="2400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rPr>
              <a:t>HOW</a:t>
            </a:r>
            <a:r>
              <a:rPr lang="zh-CN" altLang="en-US" sz="2400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rPr>
              <a:t>？</a:t>
            </a:r>
            <a:endParaRPr lang="zh-CN" altLang="en-US" sz="2400">
              <a:solidFill>
                <a:srgbClr val="FFFFFF"/>
              </a:solidFill>
              <a:latin typeface="Arial" panose="020B0604020202090204" pitchFamily="34" charset="0"/>
              <a:ea typeface="微软雅黑" charset="0"/>
              <a:sym typeface="Arial" panose="020B0604020202090204" pitchFamily="34" charset="0"/>
            </a:endParaRPr>
          </a:p>
        </p:txBody>
      </p:sp>
      <p:sp>
        <p:nvSpPr>
          <p:cNvPr id="15367" name="TextBox 24"/>
          <p:cNvSpPr/>
          <p:nvPr/>
        </p:nvSpPr>
        <p:spPr>
          <a:xfrm>
            <a:off x="4530090" y="3676015"/>
            <a:ext cx="19456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</a:pPr>
            <a:r>
              <a:rPr lang="en-US" altLang="zh-CN" sz="2400">
                <a:solidFill>
                  <a:srgbClr val="FFFFFF"/>
                </a:solidFill>
                <a:latin typeface="Arial" panose="020B0604020202090204" pitchFamily="34" charset="0"/>
                <a:ea typeface="微软雅黑" charset="0"/>
                <a:sym typeface="Arial" panose="020B0604020202090204" pitchFamily="34" charset="0"/>
              </a:rPr>
              <a:t>EXAMPLE</a:t>
            </a:r>
            <a:endParaRPr lang="en-US" altLang="zh-CN" sz="2400">
              <a:solidFill>
                <a:srgbClr val="FFFFFF"/>
              </a:solidFill>
              <a:latin typeface="Arial" panose="020B0604020202090204" pitchFamily="34" charset="0"/>
              <a:ea typeface="微软雅黑" charset="0"/>
              <a:sym typeface="Arial" panose="020B0604020202090204" pitchFamily="34" charset="0"/>
            </a:endParaRPr>
          </a:p>
        </p:txBody>
      </p:sp>
      <p:sp>
        <p:nvSpPr>
          <p:cNvPr id="15369" name="Title 27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/>
              <a:t>			</a:t>
            </a:r>
            <a:endParaRPr lang="zh-CN" altLang="en-US" sz="2800"/>
          </a:p>
        </p:txBody>
      </p:sp>
      <p:sp>
        <p:nvSpPr>
          <p:cNvPr id="15370" name="타원 38"/>
          <p:cNvSpPr/>
          <p:nvPr/>
        </p:nvSpPr>
        <p:spPr>
          <a:xfrm>
            <a:off x="3886200" y="2721610"/>
            <a:ext cx="457200" cy="457200"/>
          </a:xfrm>
          <a:prstGeom prst="ellipse">
            <a:avLst/>
          </a:prstGeom>
          <a:gradFill rotWithShape="1">
            <a:gsLst>
              <a:gs pos="0">
                <a:srgbClr val="C8F7F1">
                  <a:alpha val="100000"/>
                </a:srgbClr>
              </a:gs>
              <a:gs pos="4999">
                <a:srgbClr val="C8F7F1">
                  <a:alpha val="100000"/>
                </a:srgbClr>
              </a:gs>
              <a:gs pos="12000">
                <a:srgbClr val="93EFE3">
                  <a:alpha val="100000"/>
                </a:srgbClr>
              </a:gs>
              <a:gs pos="50000">
                <a:srgbClr val="1AB39F">
                  <a:alpha val="100000"/>
                </a:srgbClr>
              </a:gs>
              <a:gs pos="84999">
                <a:srgbClr val="5DE8D6">
                  <a:alpha val="100000"/>
                </a:srgbClr>
              </a:gs>
              <a:gs pos="95000">
                <a:srgbClr val="C8F7F1">
                  <a:alpha val="100000"/>
                </a:srgbClr>
              </a:gs>
              <a:gs pos="100000">
                <a:srgbClr val="C8F7F1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763905" y="2721610"/>
            <a:ext cx="2591435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algn="ctr">
              <a:spcBef>
                <a:spcPct val="50000"/>
              </a:spcBef>
              <a:buClrTx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90204" pitchFamily="34" charset="0"/>
                <a:ea typeface="宋体" charset="-122"/>
                <a:sym typeface="Arial Black" panose="020B0A04020102020204" charset="0"/>
              </a:rPr>
              <a:t>Runtime</a:t>
            </a:r>
            <a:endParaRPr lang="en-US" altLang="zh-CN" sz="3200" dirty="0">
              <a:solidFill>
                <a:schemeClr val="bg1"/>
              </a:solidFill>
              <a:latin typeface="Arial" panose="020B0604020202090204" pitchFamily="34" charset="0"/>
              <a:ea typeface="宋体" charset="-122"/>
              <a:sym typeface="Arial Black" panose="020B0A04020102020204" charset="0"/>
            </a:endParaRPr>
          </a:p>
        </p:txBody>
      </p:sp>
      <p:sp>
        <p:nvSpPr>
          <p:cNvPr id="15372" name="타원 91"/>
          <p:cNvSpPr/>
          <p:nvPr/>
        </p:nvSpPr>
        <p:spPr>
          <a:xfrm>
            <a:off x="3124200" y="1219200"/>
            <a:ext cx="457200" cy="457200"/>
          </a:xfrm>
          <a:prstGeom prst="ellipse">
            <a:avLst/>
          </a:prstGeom>
          <a:solidFill>
            <a:srgbClr val="CC66FF"/>
          </a:solidFill>
          <a:ln w="9525">
            <a:noFill/>
          </a:ln>
        </p:spPr>
        <p:txBody>
          <a:bodyPr anchor="ctr"/>
          <a:p>
            <a:pPr algn="ctr">
              <a:buClrTx/>
            </a:pPr>
            <a:endParaRPr lang="zh-CN" altLang="en-US" dirty="0">
              <a:solidFill>
                <a:srgbClr val="FFFFFF"/>
              </a:solidFill>
              <a:latin typeface="Arial" panose="020B0604020202090204" pitchFamily="34" charset="0"/>
              <a:sym typeface="Arial" panose="020B0604020202090204" pitchFamily="34" charset="0"/>
            </a:endParaRPr>
          </a:p>
        </p:txBody>
      </p:sp>
      <p:sp>
        <p:nvSpPr>
          <p:cNvPr id="15373" name="TextBox 1"/>
          <p:cNvSpPr txBox="1"/>
          <p:nvPr/>
        </p:nvSpPr>
        <p:spPr>
          <a:xfrm>
            <a:off x="4152900" y="1219200"/>
            <a:ext cx="1295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Tx/>
            </a:pPr>
            <a:r>
              <a:rPr lang="en-US" altLang="x-none" sz="2400">
                <a:latin typeface="Arial" panose="020B0604020202090204" pitchFamily="34" charset="0"/>
              </a:rPr>
              <a:t>WHAT</a:t>
            </a:r>
            <a:r>
              <a:rPr lang="zh-CN" altLang="en-US" sz="2400">
                <a:latin typeface="Arial" panose="020B0604020202090204" pitchFamily="34" charset="0"/>
              </a:rPr>
              <a:t>？</a:t>
            </a:r>
            <a:endParaRPr lang="zh-CN" altLang="en-US" sz="2400">
              <a:latin typeface="Arial" panose="020B0604020202090204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438650" y="1905000"/>
            <a:ext cx="1828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ClrTx/>
            </a:pPr>
            <a:r>
              <a:rPr lang="en-US" altLang="x-none" sz="2400">
                <a:latin typeface="Arial" panose="020B0604020202090204" pitchFamily="34" charset="0"/>
              </a:rPr>
              <a:t>WHERE</a:t>
            </a:r>
            <a:r>
              <a:rPr lang="zh-CN" altLang="en-US" sz="2400">
                <a:latin typeface="Arial" panose="020B0604020202090204" pitchFamily="34" charset="0"/>
              </a:rPr>
              <a:t>？</a:t>
            </a:r>
            <a:endParaRPr lang="zh-CN" altLang="en-US" sz="24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什么是</a:t>
            </a:r>
            <a:r>
              <a:rPr lang="en-US" altLang="zh-CN" dirty="0"/>
              <a:t>runtime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6386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695" y="1275080"/>
            <a:ext cx="790956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Runtime基本是用C和汇编写的，可见苹果为了动态系统的高效而作出的努力。你可以在这里下到苹果维护的开源代码。苹果和GNU各自维护一个开源的runtime版本，这两个版本之间都在努力的保持一致。Objective-C 从三种不同的层级上与 Runtime 系统进行交互，分别是通过 Objective-C 源代码，通过 Foundation 框架的NSObject类定义的方法，通过对 runtime 函数的直接调用。大部分情况下你就只管写你的Objc代码就行，runtime 系统自动在幕后辛勤劳作着。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RunTime简称运行时,就是系统在运行的时候的一些机制，其中最主要的是消息机制。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对于C语言，函数的调用在编译的时候会决定调用哪个函数，编译完成之后直接顺序执行，无任何二义性。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OC的函数调用成为消息发送。属于动态调用过程。在编译的时候并不能决定真正调用哪个函数（事实证明，在编 译阶段，OC可以调用任何函数，即使这个函数并未实现，只要申明过就不会报错。而C语言在编译阶段就会报错）。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只有在真正运行的时候才会根据函数的名称找 到对应的函数来调用。。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en-US" dirty="0"/>
              <a:t>哪些地方使用runtime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17410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17411" name="TextBox 3"/>
          <p:cNvSpPr txBox="1"/>
          <p:nvPr/>
        </p:nvSpPr>
        <p:spPr>
          <a:xfrm>
            <a:off x="990600" y="1295400"/>
            <a:ext cx="7620000" cy="3408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1.拦截系统自带的方法调用（Swizzle 黑魔法）,也可以说成对系统的方法进行替换，比如viewDidLoad、viewWillAppear</a:t>
            </a:r>
            <a:endParaRPr lang="en-US" altLang="x-none" sz="2200">
              <a:latin typeface="Arial" panose="020B0604020202090204" pitchFamily="34" charset="0"/>
            </a:endParaRP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2.实现</a:t>
            </a:r>
            <a:r>
              <a:rPr lang="zh-CN" altLang="en-US" sz="2200">
                <a:latin typeface="Arial" panose="020B0604020202090204" pitchFamily="34" charset="0"/>
              </a:rPr>
              <a:t>为</a:t>
            </a:r>
            <a:r>
              <a:rPr lang="en-US" altLang="x-none" sz="2200">
                <a:latin typeface="Arial" panose="020B0604020202090204" pitchFamily="34" charset="0"/>
              </a:rPr>
              <a:t>分类增加属性；</a:t>
            </a:r>
            <a:endParaRPr lang="en-US" altLang="x-none" sz="2200">
              <a:latin typeface="Arial" panose="020B0604020202090204" pitchFamily="34" charset="0"/>
            </a:endParaRP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latin typeface="Arial" panose="020B0604020202090204" pitchFamily="34" charset="0"/>
              </a:rPr>
              <a:t>3.实现NSCoding的自动归档和自动解档；(不用对每个属性edcode和decode了,如果几十个属性一个个的encode和decode真的很麻烦啊,使用运行时可以遍历出每个对象的属性,数组的方式遍历eccode,decode)</a:t>
            </a:r>
            <a:endParaRPr lang="en-US" altLang="x-none" sz="22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62706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4.实现字典和模型的自动转换(核心就是可以遍历出字典中的每个属性,json解析中大牛框架都用了这个特性,包括MJEXtension,YYModel，jsonModel都是将json转换为字典,再遍历字典中的每个属性来进行modle的转换)。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5.动态增加方法  (动态的为某个类或对象增加一个方法)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6.避免一个button被多次点击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7.扩大button的点击范围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8.</a:t>
            </a:r>
            <a:r>
              <a:rPr lang="zh-CN" altLang="en-US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为系统的导航栏测滑手势增加全屏的效果</a:t>
            </a:r>
            <a:br>
              <a:rPr lang="zh-CN" altLang="en-US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br>
              <a:rPr lang="zh-CN" altLang="en-US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br>
              <a:rPr lang="zh-CN" altLang="en-US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开始之前我们首先需要介绍一个方法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- (UIView *)hitTest:(CGPoint)point withEvent:(UIEvent *)event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rPr>
              <a:t>iOS系统检测到手指触摸(Touch)操作时会将其放入当前活动Application的事件队列，UIApplication会从事件队列中取出触摸事件并传递给key window(当前接收用户事件的窗口)处理,window对象首先会使用hitTest:withEvent:方法寻找此次</a:t>
            </a:r>
            <a:endParaRPr lang="en-US" altLang="x-none" sz="2200" kern="1200">
              <a:solidFill>
                <a:schemeClr val="tx1"/>
              </a:solidFill>
              <a:latin typeface="Arial" panose="020B0604020202090204" pitchFamily="34" charset="0"/>
              <a:ea typeface="MS PGothic" charset="-128"/>
              <a:cs typeface="+mn-cs"/>
            </a:endParaRPr>
          </a:p>
        </p:txBody>
      </p:sp>
      <p:sp>
        <p:nvSpPr>
          <p:cNvPr id="18434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Date Placeholder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</a:defRPr>
            </a:lvl5pPr>
          </a:lstStyle>
          <a:p>
            <a:pPr lvl="0" eaLnBrk="1" hangingPunct="1">
              <a:buClrTx/>
            </a:pPr>
            <a:fld id="{BB962C8B-B14F-4D97-AF65-F5344CB8AC3E}" type="datetime1">
              <a:rPr lang="en-US" altLang="x-none" sz="1100" dirty="0">
                <a:solidFill>
                  <a:schemeClr val="tx2"/>
                </a:solidFill>
              </a:rPr>
            </a:fld>
            <a:endParaRPr lang="en-US" altLang="x-none" sz="1100" dirty="0">
              <a:solidFill>
                <a:schemeClr val="tx2"/>
              </a:solidFill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518160" y="438150"/>
            <a:ext cx="839533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Font typeface="Wingdings" panose="05000000000000000000" pitchFamily="2" charset="2"/>
            </a:pPr>
            <a:r>
              <a:rPr lang="en-US" altLang="x-none" sz="2200">
                <a:sym typeface="+mn-ea"/>
              </a:rPr>
              <a:t>Touch操作初始点所在的视图(View),即需要将触摸事件传递给其处理的视图,称之为hit-test view。</a:t>
            </a:r>
            <a:br>
              <a:rPr lang="en-US" altLang="x-none" sz="2200">
                <a:sym typeface="+mn-ea"/>
              </a:rPr>
            </a:br>
            <a:br>
              <a:rPr lang="en-US" altLang="x-none" sz="2200">
                <a:sym typeface="+mn-ea"/>
              </a:rPr>
            </a:br>
            <a:r>
              <a:rPr lang="en-US" altLang="x-none" sz="2200">
                <a:sym typeface="+mn-ea"/>
              </a:rPr>
              <a:t>window对象会在首先在view hierarchy的顶级view上调用hitTest:withEvent:，此方法会在视图层级结构中的每个视图上调用pointInside:withEvent:,如果pointInside:withEvent:返回YES,则继续逐级调用，直到找到touch操作发生的位置，这个视图也就是hit-test view。</a:t>
            </a:r>
            <a:br>
              <a:rPr lang="en-US" altLang="x-none" sz="2200">
                <a:sym typeface="+mn-ea"/>
              </a:rPr>
            </a:br>
            <a:r>
              <a:rPr lang="en-US" altLang="x-none" sz="2200">
                <a:sym typeface="+mn-ea"/>
              </a:rPr>
              <a:t>hitTest:withEvent:方法的处理流程如下:</a:t>
            </a:r>
            <a:endParaRPr lang="en-US" altLang="zh-TW">
              <a:latin typeface="Arial" panose="020B0604020202090204" pitchFamily="34" charset="0"/>
            </a:endParaRPr>
          </a:p>
          <a:p>
            <a:pPr marL="285750" indent="-285750">
              <a:buClrTx/>
            </a:pPr>
            <a:r>
              <a:rPr lang="zh-TW" altLang="en-US">
                <a:latin typeface="Arial" panose="020B0604020202090204" pitchFamily="34" charset="0"/>
              </a:rPr>
              <a:t> </a:t>
            </a:r>
            <a:endParaRPr lang="en-US" altLang="x-none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914400" y="511175"/>
            <a:ext cx="7772400" cy="5759450"/>
          </a:xfrm>
        </p:spPr>
        <p:txBody>
          <a:bodyPr/>
          <a:p>
            <a:r>
              <a:rPr lang="en-US" altLang="x-none">
                <a:sym typeface="+mn-ea"/>
              </a:rPr>
              <a:t>  </a:t>
            </a: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首先调用当前视图的pointInside:withEvent:方法判断触摸点是否在当前视图内；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若返回NO,则hitTest:withEvent:返回nil;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若返回YES,则向当前视图的所有子视图(subviews)发送hitTest:withEvent:消息，所有子视图的遍历顺序是从top到bottom，即从subviews数组的末尾向前遍历,直到有子视图返回非空对象或者全部子视图遍历完毕；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若第一次有子视图返回非空对象,则hitTest:withEvent:方法返回此对象，处理结束；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如所有子视图都返回非，则hitTest:withEvent:方法返回自身(self)。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操作思路</a:t>
            </a:r>
            <a:r>
              <a:rPr lang="zh-CN" altLang="en-US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：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1、我们自己添加属性，重新设置点击区域大小</a:t>
            </a:r>
            <a:b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</a:br>
            <a:r>
              <a:rPr lang="en-US" altLang="x-none" sz="2200" kern="1200">
                <a:solidFill>
                  <a:schemeClr val="tx1"/>
                </a:solidFill>
                <a:latin typeface="Arial" panose="020B0604020202090204" pitchFamily="34" charset="0"/>
                <a:ea typeface="MS PGothic" charset="-128"/>
                <a:cs typeface="+mn-cs"/>
                <a:sym typeface="+mn-ea"/>
              </a:rPr>
              <a:t>    2、根据新的点击区域，重写hitTest:withEvent:方法</a:t>
            </a:r>
            <a:endParaRPr lang="en-US" altLang="x-none" sz="2200" kern="1200">
              <a:solidFill>
                <a:schemeClr val="tx1"/>
              </a:solidFill>
              <a:latin typeface="Arial" panose="020B0604020202090204" pitchFamily="34" charset="0"/>
              <a:ea typeface="MS PGothic" charset="-128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">
  <a:themeElements>
    <a:clrScheme name="">
      <a:dk1>
        <a:srgbClr val="4E5B6F"/>
      </a:dk1>
      <a:lt1>
        <a:srgbClr val="FFFFFF"/>
      </a:lt1>
      <a:dk2>
        <a:srgbClr val="000000"/>
      </a:dk2>
      <a:lt2>
        <a:srgbClr val="D6ECFF"/>
      </a:lt2>
      <a:accent1>
        <a:srgbClr val="7FD13B"/>
      </a:accent1>
      <a:accent2>
        <a:srgbClr val="EA157A"/>
      </a:accent2>
      <a:accent3>
        <a:srgbClr val="AAAAAA"/>
      </a:accent3>
      <a:accent4>
        <a:srgbClr val="DADADA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Metro">
      <a:majorFont>
        <a:latin typeface="Arial Black"/>
        <a:ea typeface="微软雅黑"/>
        <a:cs typeface="微软雅黑"/>
      </a:majorFont>
      <a:minorFont>
        <a:latin typeface="Arial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charset="0"/>
            <a:cs typeface="宋体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表格</Application>
  <PresentationFormat>On-screen Show (4:3)</PresentationFormat>
  <Paragraphs>45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方正书宋_GBK</vt:lpstr>
      <vt:lpstr>Wingdings</vt:lpstr>
      <vt:lpstr>MS PGothic</vt:lpstr>
      <vt:lpstr>冬青黑体简体中文</vt:lpstr>
      <vt:lpstr>宋体</vt:lpstr>
      <vt:lpstr>汉仪书宋二KW</vt:lpstr>
      <vt:lpstr>宋体</vt:lpstr>
      <vt:lpstr>MS PGothic</vt:lpstr>
      <vt:lpstr>苹方-简</vt:lpstr>
      <vt:lpstr>Arial Black</vt:lpstr>
      <vt:lpstr>微软雅黑</vt:lpstr>
      <vt:lpstr>汉仪旗黑</vt:lpstr>
      <vt:lpstr>Wingdings</vt:lpstr>
      <vt:lpstr>Wingdings 2</vt:lpstr>
      <vt:lpstr>Wingdings 3</vt:lpstr>
      <vt:lpstr>微软雅黑</vt:lpstr>
      <vt:lpstr>Arial Unicode MS</vt:lpstr>
      <vt:lpstr>Calibri</vt:lpstr>
      <vt:lpstr>Helvetica Neue</vt:lpstr>
      <vt:lpstr>Metro</vt:lpstr>
      <vt:lpstr>			</vt:lpstr>
      <vt:lpstr>什么是runtime？</vt:lpstr>
      <vt:lpstr>哪些地方使用runtime？</vt:lpstr>
      <vt:lpstr>5.实现字典和模型的自动转换(核心就是可以遍历出字典中的每个属性,json解析中大牛框架都用了这个特性,包括MJEXtension,YYModel，jsonModel都是将json转换为字典,再遍历字典中的每个属性来进行modle的转换)。 6)动态增加方法  (动态的为某个类或对象增加一个方法,摘录文章中有详细介绍)  7)动态变量控制  (动态对某个对象的变量的值进行替换,摘录文章有详细介绍) 8 避免一个button被多次点击 9、扩大button的点击范围 开始之前我们首先需要介绍一个方法- (UIView *)hitTest:(CGPoint)point withEvent:(UIEvent *)event iOS系统检测到手指触摸(Touch)操作时会将其放入当前活动Application的事件队列，UIApplication会从事件队列中取出触摸事件并传递给key window(当前接收用户事件的窗口)处理,window对象首先会使用hitTest:withEvent:方法寻找此次</vt:lpstr>
      <vt:lpstr>PowerPoint 演示文稿</vt:lpstr>
      <vt:lpstr>    首先调用当前视图的pointInside:withEvent:方法判断触摸点是否在当前视图内；     若返回NO,则hitTest:withEvent:返回nil;     若返回YES,则向当前视图的所有子视图(subviews)发送hitTest:withEvent:消息，所有子视图的遍历顺序是从top到bottom，即从subviews数组的末尾向前遍历,直到有子视图返回非空对象或者全部子视图遍历完毕；     若第一次有子视图返回非空对象,则hitTest:withEvent:方法返回此对象，处理结束；     如所有子视图都返回非，则hitTest:withEvent:方法返回自身(self)。  操作思路：      1、我们自己添加属性，重新设置点击区域大小     2、根据新的点击区域，重写hitTest:withEvent:方法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Diverging Redial</dc:title>
  <dc:creator>dell</dc:creator>
  <cp:lastModifiedBy>peterlee</cp:lastModifiedBy>
  <cp:revision>82</cp:revision>
  <dcterms:created xsi:type="dcterms:W3CDTF">2020-08-10T15:37:43Z</dcterms:created>
  <dcterms:modified xsi:type="dcterms:W3CDTF">2020-08-10T15:37:43Z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TC030000553</vt:lpwstr>
  </property>
  <property fmtid="{D5CDD505-2E9C-101B-9397-08002B2CF9AE}" pid="3" name="KSOProductBuildVer">
    <vt:lpwstr>2052-2.5.0.4070</vt:lpwstr>
  </property>
</Properties>
</file>