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60" r:id="rId3"/>
    <p:sldId id="258" r:id="rId4"/>
    <p:sldId id="273" r:id="rId5"/>
    <p:sldId id="259" r:id="rId6"/>
    <p:sldId id="267" r:id="rId7"/>
    <p:sldId id="269" r:id="rId8"/>
    <p:sldId id="268" r:id="rId9"/>
    <p:sldId id="261" r:id="rId10"/>
    <p:sldId id="263" r:id="rId11"/>
    <p:sldId id="262" r:id="rId12"/>
    <p:sldId id="274" r:id="rId13"/>
    <p:sldId id="275" r:id="rId14"/>
    <p:sldId id="270" r:id="rId15"/>
    <p:sldId id="271" r:id="rId16"/>
    <p:sldId id="272" r:id="rId17"/>
    <p:sldId id="265" r:id="rId18"/>
    <p:sldId id="264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4F5"/>
    <a:srgbClr val="4285F4"/>
    <a:srgbClr val="0381C0"/>
    <a:srgbClr val="00979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6" autoAdjust="0"/>
    <p:restoredTop sz="96593" autoAdjust="0"/>
  </p:normalViewPr>
  <p:slideViewPr>
    <p:cSldViewPr snapToGrid="0">
      <p:cViewPr varScale="1">
        <p:scale>
          <a:sx n="92" d="100"/>
          <a:sy n="92" d="100"/>
        </p:scale>
        <p:origin x="10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2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6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4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226/GarageDoorMoni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8266/Arduin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Garage Door Monitor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Yes, the door is really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  <a:r>
              <a:rPr lang="en-US" baseline="0" dirty="0"/>
              <a:t> Script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script is responding to an HTTPS request that is to run this script and process the enclosed JSON payload</a:t>
            </a:r>
          </a:p>
          <a:p>
            <a:r>
              <a:rPr lang="en-US" dirty="0"/>
              <a:t>Open and lock the Google Sheet</a:t>
            </a:r>
          </a:p>
          <a:p>
            <a:r>
              <a:rPr lang="en-US" dirty="0"/>
              <a:t>Functions for POST or GET response</a:t>
            </a:r>
          </a:p>
          <a:p>
            <a:r>
              <a:rPr lang="en-US" dirty="0" err="1"/>
              <a:t>handleResponse</a:t>
            </a:r>
            <a:endParaRPr lang="en-US" dirty="0"/>
          </a:p>
          <a:p>
            <a:pPr lvl="1"/>
            <a:r>
              <a:rPr lang="en-US" dirty="0"/>
              <a:t>Compares the headers in the Sheet to the JSON value keys and populates the spreadsheet with the values</a:t>
            </a:r>
          </a:p>
          <a:p>
            <a:pPr lvl="1"/>
            <a:r>
              <a:rPr lang="en-US" dirty="0"/>
              <a:t>Other header values are entered as functions or calculated values</a:t>
            </a:r>
          </a:p>
          <a:p>
            <a:pPr lvl="1"/>
            <a:r>
              <a:rPr lang="en-US" dirty="0"/>
              <a:t>Sheet is unlocked and closed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Test with ARC to see response.</a:t>
            </a:r>
          </a:p>
        </p:txBody>
      </p:sp>
    </p:spTree>
    <p:extLst>
      <p:ext uri="{BB962C8B-B14F-4D97-AF65-F5344CB8AC3E}">
        <p14:creationId xmlns:p14="http://schemas.microsoft.com/office/powerpoint/2010/main" val="21549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– lots of help available</a:t>
            </a:r>
          </a:p>
          <a:p>
            <a:r>
              <a:rPr lang="en-US" dirty="0"/>
              <a:t>Use ARC (Advanced Rest Client) plugin for Chrome to test </a:t>
            </a:r>
            <a:r>
              <a:rPr lang="en-US" dirty="0" err="1"/>
              <a:t>Javascript</a:t>
            </a:r>
            <a:r>
              <a:rPr lang="en-US" dirty="0"/>
              <a:t> decode of JSON payload (simulate data from </a:t>
            </a:r>
            <a:r>
              <a:rPr lang="en-US" dirty="0" err="1"/>
              <a:t>IoT</a:t>
            </a:r>
            <a:r>
              <a:rPr lang="en-US" dirty="0"/>
              <a:t> broker)</a:t>
            </a:r>
          </a:p>
          <a:p>
            <a:r>
              <a:rPr lang="en-US" dirty="0"/>
              <a:t>Example: {"state":2,"GDMtime":"858881"} is the ‘payload’ sent through the system from the ESP8266 through Thinger.io to the Google Script.</a:t>
            </a:r>
          </a:p>
          <a:p>
            <a:r>
              <a:rPr lang="en-US" dirty="0"/>
              <a:t>Google Script is very sensitive to processing the JSON data</a:t>
            </a:r>
          </a:p>
          <a:p>
            <a:pPr lvl="1"/>
            <a:r>
              <a:rPr lang="en-US" dirty="0"/>
              <a:t>Hard to debug</a:t>
            </a:r>
          </a:p>
          <a:p>
            <a:pPr lvl="1"/>
            <a:r>
              <a:rPr lang="en-US" dirty="0"/>
              <a:t>See script for a process that worked with Thinger.IO HTTP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2.0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2?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ESP8266 https does not redirect or seem to work with google script</a:t>
            </a:r>
          </a:p>
          <a:p>
            <a:r>
              <a:rPr lang="en-US" dirty="0"/>
              <a:t>Thinger.io HTTP endpoint can work great, but is hard to repeat a setup</a:t>
            </a:r>
          </a:p>
          <a:p>
            <a:pPr lvl="1"/>
            <a:r>
              <a:rPr lang="en-US" dirty="0"/>
              <a:t>My initial setup works very reliably, but was tough setup and I could not duplicate</a:t>
            </a:r>
          </a:p>
          <a:p>
            <a:pPr lvl="1"/>
            <a:r>
              <a:rPr lang="en-US" dirty="0"/>
              <a:t>Ran for 3 months with no failure or reboot.</a:t>
            </a:r>
          </a:p>
          <a:p>
            <a:r>
              <a:rPr lang="en-US" dirty="0"/>
              <a:t>Google script calls from HTTPS are hard to validate and debug.</a:t>
            </a:r>
          </a:p>
          <a:p>
            <a:r>
              <a:rPr lang="en-US" dirty="0"/>
              <a:t>Since I could not repeat the setup I was using, I decided to pursue a variation</a:t>
            </a:r>
          </a:p>
          <a:p>
            <a:pPr lvl="1"/>
            <a:r>
              <a:rPr lang="en-US" dirty="0"/>
              <a:t>Maker Endpoint with IFTTT</a:t>
            </a:r>
          </a:p>
          <a:p>
            <a:r>
              <a:rPr lang="en-US" dirty="0"/>
              <a:t>New Requirements</a:t>
            </a:r>
          </a:p>
          <a:p>
            <a:pPr lvl="1"/>
            <a:r>
              <a:rPr lang="en-US" dirty="0"/>
              <a:t>Create a stable and repeatable system.</a:t>
            </a:r>
          </a:p>
          <a:p>
            <a:pPr lvl="1"/>
            <a:r>
              <a:rPr lang="en-US" dirty="0"/>
              <a:t>Capture the Status and time parameter with IFTTT to sheet</a:t>
            </a:r>
          </a:p>
          <a:p>
            <a:pPr lvl="1"/>
            <a:r>
              <a:rPr lang="en-US" dirty="0"/>
              <a:t>Send a message if door auto-closes or reboots.</a:t>
            </a:r>
          </a:p>
          <a:p>
            <a:pPr lvl="1"/>
            <a:r>
              <a:rPr lang="en-US" dirty="0"/>
              <a:t>Set the stage for updating the module for remote open/close and permitted open time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3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V2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83891" y="2893503"/>
            <a:ext cx="114766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NODEMCU</a:t>
            </a:r>
          </a:p>
          <a:p>
            <a:pPr algn="ctr"/>
            <a:r>
              <a:rPr lang="en-US" sz="1350" dirty="0"/>
              <a:t>ESP826612E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9742" y="2363072"/>
            <a:ext cx="685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Open Sensor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0060" y="3801462"/>
            <a:ext cx="964276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Closed Sensor</a:t>
            </a:r>
          </a:p>
        </p:txBody>
      </p:sp>
      <p:cxnSp>
        <p:nvCxnSpPr>
          <p:cNvPr id="12" name="Curved Connector 11"/>
          <p:cNvCxnSpPr>
            <a:stCxn id="7" idx="3"/>
            <a:endCxn id="6" idx="1"/>
          </p:cNvCxnSpPr>
          <p:nvPr/>
        </p:nvCxnSpPr>
        <p:spPr>
          <a:xfrm>
            <a:off x="975542" y="2705972"/>
            <a:ext cx="608349" cy="530431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0"/>
            <a:endCxn id="6" idx="1"/>
          </p:cNvCxnSpPr>
          <p:nvPr/>
        </p:nvCxnSpPr>
        <p:spPr>
          <a:xfrm rot="5400000" flipH="1" flipV="1">
            <a:off x="990515" y="3208087"/>
            <a:ext cx="565059" cy="621693"/>
          </a:xfrm>
          <a:prstGeom prst="curvedConnector2">
            <a:avLst/>
          </a:prstGeom>
          <a:ln w="635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7598373" y="2746243"/>
            <a:ext cx="1196651" cy="98032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Google Sheet</a:t>
            </a:r>
          </a:p>
        </p:txBody>
      </p:sp>
      <p:cxnSp>
        <p:nvCxnSpPr>
          <p:cNvPr id="20" name="Curved Connector 19"/>
          <p:cNvCxnSpPr>
            <a:stCxn id="6" idx="3"/>
            <a:endCxn id="3" idx="1"/>
          </p:cNvCxnSpPr>
          <p:nvPr/>
        </p:nvCxnSpPr>
        <p:spPr>
          <a:xfrm>
            <a:off x="2731556" y="3236403"/>
            <a:ext cx="1284009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" idx="3"/>
            <a:endCxn id="19" idx="1"/>
          </p:cNvCxnSpPr>
          <p:nvPr/>
        </p:nvCxnSpPr>
        <p:spPr>
          <a:xfrm flipV="1">
            <a:off x="7109879" y="3236404"/>
            <a:ext cx="488494" cy="1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451195" y="1924892"/>
            <a:ext cx="922365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Door Operate Relay</a:t>
            </a:r>
          </a:p>
        </p:txBody>
      </p:sp>
      <p:cxnSp>
        <p:nvCxnSpPr>
          <p:cNvPr id="33" name="Curved Connector 32"/>
          <p:cNvCxnSpPr>
            <a:stCxn id="6" idx="0"/>
            <a:endCxn id="32" idx="1"/>
          </p:cNvCxnSpPr>
          <p:nvPr/>
        </p:nvCxnSpPr>
        <p:spPr>
          <a:xfrm rot="5400000" flipH="1" flipV="1">
            <a:off x="1991604" y="2433913"/>
            <a:ext cx="625711" cy="293471"/>
          </a:xfrm>
          <a:prstGeom prst="curvedConnector2">
            <a:avLst/>
          </a:prstGeom>
          <a:ln w="63500">
            <a:solidFill>
              <a:schemeClr val="accent4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" idx="3"/>
            <a:endCxn id="2" idx="1"/>
          </p:cNvCxnSpPr>
          <p:nvPr/>
        </p:nvCxnSpPr>
        <p:spPr>
          <a:xfrm>
            <a:off x="5487706" y="3236403"/>
            <a:ext cx="645248" cy="2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65" y="3006647"/>
            <a:ext cx="1472141" cy="4595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54" y="3115661"/>
            <a:ext cx="976925" cy="2414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724" y="4536407"/>
            <a:ext cx="3543300" cy="144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954" y="2232908"/>
            <a:ext cx="976925" cy="240692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3" idx="3"/>
            <a:endCxn id="5" idx="1"/>
          </p:cNvCxnSpPr>
          <p:nvPr/>
        </p:nvCxnSpPr>
        <p:spPr>
          <a:xfrm flipV="1">
            <a:off x="5487706" y="2353254"/>
            <a:ext cx="645248" cy="883149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389" y="1861308"/>
            <a:ext cx="333422" cy="685896"/>
          </a:xfrm>
          <a:prstGeom prst="rect">
            <a:avLst/>
          </a:prstGeom>
        </p:spPr>
      </p:pic>
      <p:cxnSp>
        <p:nvCxnSpPr>
          <p:cNvPr id="25" name="Curved Connector 24"/>
          <p:cNvCxnSpPr>
            <a:stCxn id="5" idx="3"/>
            <a:endCxn id="16" idx="1"/>
          </p:cNvCxnSpPr>
          <p:nvPr/>
        </p:nvCxnSpPr>
        <p:spPr>
          <a:xfrm flipV="1">
            <a:off x="7109879" y="2204256"/>
            <a:ext cx="970510" cy="148998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6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Connections V2</a:t>
            </a:r>
          </a:p>
        </p:txBody>
      </p:sp>
      <p:cxnSp>
        <p:nvCxnSpPr>
          <p:cNvPr id="8" name="Straight Arrow Connector 7"/>
          <p:cNvCxnSpPr>
            <a:stCxn id="4" idx="3"/>
            <a:endCxn id="31" idx="1"/>
          </p:cNvCxnSpPr>
          <p:nvPr/>
        </p:nvCxnSpPr>
        <p:spPr>
          <a:xfrm>
            <a:off x="2253107" y="3462664"/>
            <a:ext cx="30431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4782905" y="3462664"/>
            <a:ext cx="327056" cy="8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54294" y="2170983"/>
            <a:ext cx="2098813" cy="2070793"/>
            <a:chOff x="474262" y="2471972"/>
            <a:chExt cx="2098813" cy="2070793"/>
          </a:xfrm>
        </p:grpSpPr>
        <p:sp>
          <p:nvSpPr>
            <p:cNvPr id="4" name="Rounded Rectangle 3"/>
            <p:cNvSpPr/>
            <p:nvPr/>
          </p:nvSpPr>
          <p:spPr>
            <a:xfrm>
              <a:off x="474262" y="3507369"/>
              <a:ext cx="2098813" cy="512567"/>
            </a:xfrm>
            <a:prstGeom prst="roundRect">
              <a:avLst/>
            </a:prstGeom>
            <a:solidFill>
              <a:srgbClr val="0097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GarageDoorMonitor2.ino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832" y="2471972"/>
              <a:ext cx="1209675" cy="800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670" y="4090991"/>
              <a:ext cx="2009886" cy="45177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664" y="2473579"/>
            <a:ext cx="1733550" cy="62981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7175664" y="3210032"/>
            <a:ext cx="1738601" cy="512567"/>
          </a:xfrm>
          <a:prstGeom prst="roundRect">
            <a:avLst/>
          </a:prstGeom>
          <a:solidFill>
            <a:srgbClr val="5A94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GarageDoorRecord</a:t>
            </a:r>
            <a:br>
              <a:rPr lang="en-US" sz="1400" dirty="0"/>
            </a:br>
            <a:r>
              <a:rPr lang="en-US" sz="1400" dirty="0"/>
              <a:t>(sheet)</a:t>
            </a:r>
          </a:p>
        </p:txBody>
      </p:sp>
      <p:cxnSp>
        <p:nvCxnSpPr>
          <p:cNvPr id="21" name="Straight Arrow Connector 20"/>
          <p:cNvCxnSpPr>
            <a:stCxn id="7" idx="3"/>
            <a:endCxn id="17" idx="1"/>
          </p:cNvCxnSpPr>
          <p:nvPr/>
        </p:nvCxnSpPr>
        <p:spPr>
          <a:xfrm>
            <a:off x="6814547" y="3463469"/>
            <a:ext cx="361117" cy="28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557422" y="2637902"/>
            <a:ext cx="2225483" cy="1601699"/>
            <a:chOff x="2162843" y="2831735"/>
            <a:chExt cx="2225483" cy="16016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3330" y="2831735"/>
              <a:ext cx="1472141" cy="459512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3229384" y="3400213"/>
              <a:ext cx="1158942" cy="512567"/>
            </a:xfrm>
            <a:prstGeom prst="roundRect">
              <a:avLst/>
            </a:prstGeom>
            <a:solidFill>
              <a:srgbClr val="0381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GDM2</a:t>
              </a:r>
              <a:br>
                <a:rPr lang="en-US" sz="1400" dirty="0"/>
              </a:br>
              <a:r>
                <a:rPr lang="en-US" sz="1400" dirty="0"/>
                <a:t>(Endpoint)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2843" y="3400213"/>
              <a:ext cx="866576" cy="512567"/>
            </a:xfrm>
            <a:prstGeom prst="roundRect">
              <a:avLst/>
            </a:prstGeom>
            <a:solidFill>
              <a:srgbClr val="0381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GDM2</a:t>
              </a:r>
              <a:br>
                <a:rPr lang="en-US" sz="1400" dirty="0"/>
              </a:br>
              <a:r>
                <a:rPr lang="en-US" sz="1400" dirty="0"/>
                <a:t>(Device)</a:t>
              </a:r>
            </a:p>
          </p:txBody>
        </p:sp>
        <p:cxnSp>
          <p:nvCxnSpPr>
            <p:cNvPr id="33" name="Straight Arrow Connector 32"/>
            <p:cNvCxnSpPr>
              <a:stCxn id="31" idx="3"/>
              <a:endCxn id="6" idx="1"/>
            </p:cNvCxnSpPr>
            <p:nvPr/>
          </p:nvCxnSpPr>
          <p:spPr>
            <a:xfrm>
              <a:off x="3029419" y="3656497"/>
              <a:ext cx="199965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28877" y="3971769"/>
              <a:ext cx="734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Device ID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341" y="2617036"/>
            <a:ext cx="88582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9961" y="3002256"/>
            <a:ext cx="1704586" cy="9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5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Thinger.io - https://thinger.io/</a:t>
            </a:r>
          </a:p>
          <a:p>
            <a:pPr lvl="1"/>
            <a:r>
              <a:rPr lang="en-US" dirty="0"/>
              <a:t>Define the Device</a:t>
            </a:r>
          </a:p>
          <a:p>
            <a:pPr lvl="2"/>
            <a:r>
              <a:rPr lang="en-US" dirty="0"/>
              <a:t>NODEMCU software will need the ID</a:t>
            </a:r>
          </a:p>
          <a:p>
            <a:pPr lvl="1"/>
            <a:r>
              <a:rPr lang="en-US" dirty="0"/>
              <a:t>Create the IFTTT Maker Channel Trigger Endpoint</a:t>
            </a:r>
          </a:p>
          <a:p>
            <a:pPr lvl="2"/>
            <a:r>
              <a:rPr lang="en-US" dirty="0"/>
              <a:t>This can then do several things</a:t>
            </a:r>
          </a:p>
          <a:p>
            <a:pPr lvl="3"/>
            <a:r>
              <a:rPr lang="en-US" dirty="0"/>
              <a:t>Add information to the Spreadsheet</a:t>
            </a:r>
          </a:p>
          <a:p>
            <a:pPr lvl="3"/>
            <a:r>
              <a:rPr lang="en-US" dirty="0"/>
              <a:t>Send a message if it reboots or auto-closed the door.</a:t>
            </a:r>
          </a:p>
          <a:p>
            <a:r>
              <a:rPr lang="en-US" dirty="0"/>
              <a:t>Create the Code for the NODEMCU in the Arduino IDE</a:t>
            </a:r>
          </a:p>
          <a:p>
            <a:r>
              <a:rPr lang="en-US" dirty="0"/>
              <a:t>Create a GIT repository for the project</a:t>
            </a:r>
          </a:p>
          <a:p>
            <a:pPr lvl="1"/>
            <a:r>
              <a:rPr lang="en-US" dirty="0">
                <a:hlinkClick r:id="rId2"/>
              </a:rPr>
              <a:t>https://github.com/Peterh226/GarageDoorMonitor</a:t>
            </a:r>
            <a:endParaRPr lang="en-US" dirty="0"/>
          </a:p>
          <a:p>
            <a:r>
              <a:rPr lang="en-US" dirty="0"/>
              <a:t>Publish Project on </a:t>
            </a:r>
            <a:r>
              <a:rPr lang="en-US" dirty="0" err="1"/>
              <a:t>Instructables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NODEMCU (~$8 Amazon, ~$6.50 </a:t>
            </a:r>
            <a:r>
              <a:rPr lang="en-US" dirty="0" err="1"/>
              <a:t>Banggood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Built-in USB simplifies everything</a:t>
            </a:r>
          </a:p>
          <a:p>
            <a:pPr lvl="1"/>
            <a:r>
              <a:rPr lang="en-US" dirty="0"/>
              <a:t>Reset, Program switches</a:t>
            </a:r>
          </a:p>
          <a:p>
            <a:pPr lvl="1"/>
            <a:r>
              <a:rPr lang="en-US" dirty="0"/>
              <a:t>Built-in LED (used for a heartbeat monitor)</a:t>
            </a:r>
          </a:p>
          <a:p>
            <a:pPr lvl="1"/>
            <a:r>
              <a:rPr lang="en-US" dirty="0"/>
              <a:t>Inexpensive and easy to use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Used Arduino IDE</a:t>
            </a:r>
          </a:p>
          <a:p>
            <a:pPr lvl="1"/>
            <a:r>
              <a:rPr lang="en-US" dirty="0">
                <a:hlinkClick r:id="rId2"/>
              </a:rPr>
              <a:t>https://github.com/esp8266/Arduino</a:t>
            </a:r>
            <a:endParaRPr lang="en-US" dirty="0"/>
          </a:p>
          <a:p>
            <a:r>
              <a:rPr lang="en-US" dirty="0"/>
              <a:t>Used various other utilities to flash and play around with NODEMCU</a:t>
            </a:r>
          </a:p>
          <a:p>
            <a:pPr lvl="1"/>
            <a:r>
              <a:rPr lang="en-US" dirty="0"/>
              <a:t>NODEMCU Flasher - http://www.nodemcu.com</a:t>
            </a:r>
          </a:p>
          <a:p>
            <a:pPr lvl="1"/>
            <a:r>
              <a:rPr lang="en-US" dirty="0" err="1"/>
              <a:t>LuaLoader</a:t>
            </a:r>
            <a:r>
              <a:rPr lang="en-US" dirty="0"/>
              <a:t> - http://benlo.com/esp8266/index.html#LuaLoader</a:t>
            </a:r>
          </a:p>
          <a:p>
            <a:pPr lvl="1"/>
            <a:r>
              <a:rPr lang="en-US" dirty="0" err="1"/>
              <a:t>ESPlorer</a:t>
            </a:r>
            <a:r>
              <a:rPr lang="en-US" dirty="0"/>
              <a:t> - http://esp8266.ru/esplorer/</a:t>
            </a:r>
          </a:p>
        </p:txBody>
      </p:sp>
    </p:spTree>
    <p:extLst>
      <p:ext uri="{BB962C8B-B14F-4D97-AF65-F5344CB8AC3E}">
        <p14:creationId xmlns:p14="http://schemas.microsoft.com/office/powerpoint/2010/main" val="73053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12" y="1846263"/>
            <a:ext cx="6683425" cy="4022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61" y="755780"/>
            <a:ext cx="2485159" cy="22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2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CAD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Solidworks</a:t>
            </a:r>
          </a:p>
          <a:p>
            <a:pPr lvl="1"/>
            <a:r>
              <a:rPr lang="en-US" dirty="0"/>
              <a:t>Controller Housing</a:t>
            </a:r>
          </a:p>
          <a:p>
            <a:pPr lvl="1"/>
            <a:r>
              <a:rPr lang="en-US" dirty="0"/>
              <a:t>Switch mounting brackets</a:t>
            </a:r>
          </a:p>
          <a:p>
            <a:pPr lvl="1"/>
            <a:r>
              <a:rPr lang="en-US" dirty="0"/>
              <a:t>Bench-test platform</a:t>
            </a:r>
          </a:p>
          <a:p>
            <a:r>
              <a:rPr lang="en-US" dirty="0"/>
              <a:t>3D Printed w/SLA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49538" y="893695"/>
            <a:ext cx="3113423" cy="2335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49" y="3142191"/>
            <a:ext cx="3794682" cy="2574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78" y="3555594"/>
            <a:ext cx="2873652" cy="3146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842" y="4084204"/>
            <a:ext cx="2831022" cy="22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I need a Garage Door Monitor?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forget to close the door… again</a:t>
            </a:r>
          </a:p>
          <a:p>
            <a:r>
              <a:rPr lang="en-US"/>
              <a:t>I like gadgets and data</a:t>
            </a:r>
          </a:p>
          <a:p>
            <a:r>
              <a:rPr lang="en-US"/>
              <a:t>I wanted to have a record of when the door opened and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9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Garage Door Monitor Logic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035" y="3244932"/>
            <a:ext cx="4572000" cy="27336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35" y="1810928"/>
            <a:ext cx="4276725" cy="1181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822959" y="1845734"/>
            <a:ext cx="3180081" cy="4023360"/>
          </a:xfrm>
        </p:spPr>
        <p:txBody>
          <a:bodyPr/>
          <a:lstStyle/>
          <a:p>
            <a:r>
              <a:rPr lang="en-US" dirty="0"/>
              <a:t>State Diagram</a:t>
            </a:r>
          </a:p>
          <a:p>
            <a:pPr lvl="1"/>
            <a:r>
              <a:rPr lang="en-US" dirty="0"/>
              <a:t>Helpful to understand what you need to code</a:t>
            </a:r>
          </a:p>
          <a:p>
            <a:pPr lvl="1"/>
            <a:r>
              <a:rPr lang="en-US" dirty="0"/>
              <a:t>States used in code:</a:t>
            </a:r>
          </a:p>
          <a:p>
            <a:pPr lvl="2"/>
            <a:r>
              <a:rPr lang="en-US" dirty="0"/>
              <a:t>Opened - 1</a:t>
            </a:r>
          </a:p>
          <a:p>
            <a:pPr lvl="2"/>
            <a:r>
              <a:rPr lang="en-US" dirty="0"/>
              <a:t>Closed - 3</a:t>
            </a:r>
          </a:p>
          <a:p>
            <a:pPr lvl="2"/>
            <a:r>
              <a:rPr lang="en-US" dirty="0"/>
              <a:t>Auto-Closed - 4</a:t>
            </a:r>
          </a:p>
          <a:p>
            <a:pPr lvl="2"/>
            <a:r>
              <a:rPr lang="en-US" dirty="0"/>
              <a:t>Reboot – 9</a:t>
            </a:r>
          </a:p>
          <a:p>
            <a:pPr lvl="2"/>
            <a:r>
              <a:rPr lang="en-US" dirty="0"/>
              <a:t>Error – 8</a:t>
            </a:r>
          </a:p>
          <a:p>
            <a:pPr lvl="3"/>
            <a:r>
              <a:rPr lang="en-US" dirty="0"/>
              <a:t>Only for an invalid </a:t>
            </a:r>
            <a:r>
              <a:rPr lang="en-US" dirty="0" err="1"/>
              <a:t>doorstatus</a:t>
            </a:r>
            <a:endParaRPr lang="en-US" dirty="0"/>
          </a:p>
          <a:p>
            <a:pPr lvl="2"/>
            <a:r>
              <a:rPr lang="en-US" dirty="0"/>
              <a:t>Operating - 2</a:t>
            </a:r>
          </a:p>
        </p:txBody>
      </p:sp>
    </p:spTree>
    <p:extLst>
      <p:ext uri="{BB962C8B-B14F-4D97-AF65-F5344CB8AC3E}">
        <p14:creationId xmlns:p14="http://schemas.microsoft.com/office/powerpoint/2010/main" val="339717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80537" y="2925698"/>
            <a:ext cx="114766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NODEMCU</a:t>
            </a:r>
          </a:p>
          <a:p>
            <a:pPr algn="ctr"/>
            <a:r>
              <a:rPr lang="en-US" sz="1350" dirty="0"/>
              <a:t>ESP826612E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99758" y="2920787"/>
            <a:ext cx="685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Open Sensor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99759" y="3723436"/>
            <a:ext cx="685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Closed Sensor</a:t>
            </a:r>
          </a:p>
        </p:txBody>
      </p:sp>
      <p:cxnSp>
        <p:nvCxnSpPr>
          <p:cNvPr id="12" name="Curved Connector 11"/>
          <p:cNvCxnSpPr>
            <a:stCxn id="7" idx="1"/>
            <a:endCxn id="6" idx="3"/>
          </p:cNvCxnSpPr>
          <p:nvPr/>
        </p:nvCxnSpPr>
        <p:spPr>
          <a:xfrm rot="10800000" flipV="1">
            <a:off x="6928203" y="3263686"/>
            <a:ext cx="671557" cy="4912"/>
          </a:xfrm>
          <a:prstGeom prst="curvedConnector3">
            <a:avLst/>
          </a:prstGeom>
          <a:ln w="635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1"/>
            <a:endCxn id="6" idx="3"/>
          </p:cNvCxnSpPr>
          <p:nvPr/>
        </p:nvCxnSpPr>
        <p:spPr>
          <a:xfrm rot="10800000">
            <a:off x="6928201" y="3268598"/>
            <a:ext cx="671558" cy="797738"/>
          </a:xfrm>
          <a:prstGeom prst="curvedConnector3">
            <a:avLst/>
          </a:prstGeom>
          <a:ln w="635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1052130" y="2778439"/>
            <a:ext cx="1196651" cy="98032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Google Sheet</a:t>
            </a:r>
          </a:p>
        </p:txBody>
      </p:sp>
      <p:cxnSp>
        <p:nvCxnSpPr>
          <p:cNvPr id="20" name="Curved Connector 19"/>
          <p:cNvCxnSpPr>
            <a:stCxn id="6" idx="1"/>
            <a:endCxn id="3" idx="3"/>
          </p:cNvCxnSpPr>
          <p:nvPr/>
        </p:nvCxnSpPr>
        <p:spPr>
          <a:xfrm rot="10800000">
            <a:off x="5264707" y="3262069"/>
            <a:ext cx="515831" cy="6530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1586" y="375875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Open, Closed, Operating</a:t>
            </a:r>
          </a:p>
          <a:p>
            <a:r>
              <a:rPr lang="en-US" sz="900" dirty="0">
                <a:solidFill>
                  <a:schemeClr val="bg1"/>
                </a:solidFill>
              </a:rPr>
              <a:t>Calculate time since last state change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2622957" y="3014824"/>
            <a:ext cx="825760" cy="491582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Google Script</a:t>
            </a:r>
          </a:p>
        </p:txBody>
      </p:sp>
      <p:cxnSp>
        <p:nvCxnSpPr>
          <p:cNvPr id="27" name="Curved Connector 26"/>
          <p:cNvCxnSpPr>
            <a:stCxn id="25" idx="1"/>
            <a:endCxn id="19" idx="3"/>
          </p:cNvCxnSpPr>
          <p:nvPr/>
        </p:nvCxnSpPr>
        <p:spPr>
          <a:xfrm rot="10800000" flipV="1">
            <a:off x="2248780" y="3260615"/>
            <a:ext cx="374177" cy="7984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501787" y="2044120"/>
            <a:ext cx="881743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Door Operate Relay</a:t>
            </a:r>
          </a:p>
        </p:txBody>
      </p:sp>
      <p:cxnSp>
        <p:nvCxnSpPr>
          <p:cNvPr id="33" name="Curved Connector 32"/>
          <p:cNvCxnSpPr>
            <a:stCxn id="6" idx="0"/>
            <a:endCxn id="32" idx="1"/>
          </p:cNvCxnSpPr>
          <p:nvPr/>
        </p:nvCxnSpPr>
        <p:spPr>
          <a:xfrm rot="5400000" flipH="1" flipV="1">
            <a:off x="6658738" y="2082650"/>
            <a:ext cx="538679" cy="1147418"/>
          </a:xfrm>
          <a:prstGeom prst="curvedConnector2">
            <a:avLst/>
          </a:prstGeom>
          <a:ln w="63500">
            <a:solidFill>
              <a:schemeClr val="accent4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94" y="4105008"/>
            <a:ext cx="2350551" cy="1030017"/>
          </a:xfrm>
          <a:prstGeom prst="rect">
            <a:avLst/>
          </a:prstGeom>
        </p:spPr>
      </p:pic>
      <p:cxnSp>
        <p:nvCxnSpPr>
          <p:cNvPr id="26" name="Curved Connector 25"/>
          <p:cNvCxnSpPr>
            <a:stCxn id="3" idx="1"/>
            <a:endCxn id="25" idx="3"/>
          </p:cNvCxnSpPr>
          <p:nvPr/>
        </p:nvCxnSpPr>
        <p:spPr>
          <a:xfrm rot="10800000">
            <a:off x="3448718" y="3260615"/>
            <a:ext cx="343847" cy="1454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565" y="3032313"/>
            <a:ext cx="1472141" cy="4595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28" name="Flowchart: Process 27"/>
          <p:cNvSpPr/>
          <p:nvPr/>
        </p:nvSpPr>
        <p:spPr>
          <a:xfrm>
            <a:off x="2618286" y="2278162"/>
            <a:ext cx="825760" cy="491582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 I/O</a:t>
            </a:r>
          </a:p>
        </p:txBody>
      </p:sp>
      <p:cxnSp>
        <p:nvCxnSpPr>
          <p:cNvPr id="29" name="Curved Connector 28"/>
          <p:cNvCxnSpPr>
            <a:stCxn id="3" idx="0"/>
            <a:endCxn id="28" idx="3"/>
          </p:cNvCxnSpPr>
          <p:nvPr/>
        </p:nvCxnSpPr>
        <p:spPr>
          <a:xfrm rot="16200000" flipV="1">
            <a:off x="3732162" y="2235838"/>
            <a:ext cx="508360" cy="1084589"/>
          </a:xfrm>
          <a:prstGeom prst="curvedConnector2">
            <a:avLst/>
          </a:prstGeom>
          <a:ln w="6350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Connections</a:t>
            </a:r>
          </a:p>
        </p:txBody>
      </p:sp>
      <p:cxnSp>
        <p:nvCxnSpPr>
          <p:cNvPr id="8" name="Straight Arrow Connector 7"/>
          <p:cNvCxnSpPr>
            <a:stCxn id="4" idx="3"/>
            <a:endCxn id="31" idx="1"/>
          </p:cNvCxnSpPr>
          <p:nvPr/>
        </p:nvCxnSpPr>
        <p:spPr>
          <a:xfrm>
            <a:off x="2253107" y="3462664"/>
            <a:ext cx="30431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1"/>
          </p:cNvCxnSpPr>
          <p:nvPr/>
        </p:nvCxnSpPr>
        <p:spPr>
          <a:xfrm>
            <a:off x="4782905" y="3462664"/>
            <a:ext cx="234065" cy="3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54294" y="2170983"/>
            <a:ext cx="2098813" cy="2070793"/>
            <a:chOff x="474262" y="2471972"/>
            <a:chExt cx="2098813" cy="2070793"/>
          </a:xfrm>
        </p:grpSpPr>
        <p:sp>
          <p:nvSpPr>
            <p:cNvPr id="4" name="Rounded Rectangle 3"/>
            <p:cNvSpPr/>
            <p:nvPr/>
          </p:nvSpPr>
          <p:spPr>
            <a:xfrm>
              <a:off x="474262" y="3507369"/>
              <a:ext cx="2098813" cy="512567"/>
            </a:xfrm>
            <a:prstGeom prst="roundRect">
              <a:avLst/>
            </a:prstGeom>
            <a:solidFill>
              <a:srgbClr val="0097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GarageDoorMonitor.ino</a:t>
              </a:r>
              <a:endParaRPr lang="en-US" sz="14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832" y="2471972"/>
              <a:ext cx="1209675" cy="800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670" y="4090991"/>
              <a:ext cx="2009886" cy="451774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5016970" y="2554082"/>
            <a:ext cx="3897295" cy="1902226"/>
            <a:chOff x="4810770" y="2756112"/>
            <a:chExt cx="3897295" cy="1902226"/>
          </a:xfrm>
        </p:grpSpPr>
        <p:sp>
          <p:nvSpPr>
            <p:cNvPr id="10" name="Rounded Rectangle 9"/>
            <p:cNvSpPr/>
            <p:nvPr/>
          </p:nvSpPr>
          <p:spPr>
            <a:xfrm>
              <a:off x="4810770" y="3412062"/>
              <a:ext cx="1961536" cy="512567"/>
            </a:xfrm>
            <a:prstGeom prst="roundRect">
              <a:avLst/>
            </a:prstGeom>
            <a:solidFill>
              <a:srgbClr val="5A94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GarageDoorMonitor.gs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4110" y="2756112"/>
              <a:ext cx="1733550" cy="629815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6969464" y="3412062"/>
              <a:ext cx="1738601" cy="512567"/>
            </a:xfrm>
            <a:prstGeom prst="roundRect">
              <a:avLst/>
            </a:prstGeom>
            <a:solidFill>
              <a:srgbClr val="5A94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GarageDoorRecord</a:t>
              </a:r>
              <a:br>
                <a:rPr lang="en-US" sz="1400" dirty="0"/>
              </a:br>
              <a:r>
                <a:rPr lang="en-US" sz="1400" dirty="0"/>
                <a:t>(sheet)</a:t>
              </a:r>
            </a:p>
          </p:txBody>
        </p:sp>
        <p:cxnSp>
          <p:nvCxnSpPr>
            <p:cNvPr id="21" name="Straight Arrow Connector 20"/>
            <p:cNvCxnSpPr>
              <a:stCxn id="10" idx="3"/>
              <a:endCxn id="17" idx="1"/>
            </p:cNvCxnSpPr>
            <p:nvPr/>
          </p:nvCxnSpPr>
          <p:spPr>
            <a:xfrm>
              <a:off x="6772306" y="3668346"/>
              <a:ext cx="197158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32319" y="4012007"/>
              <a:ext cx="1318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HTTPS address of Google Sheet (SPID)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57422" y="2637902"/>
            <a:ext cx="2225483" cy="1601699"/>
            <a:chOff x="2162843" y="2831735"/>
            <a:chExt cx="2225483" cy="16016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3330" y="2831735"/>
              <a:ext cx="1472141" cy="459512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3229384" y="3400213"/>
              <a:ext cx="1158942" cy="512567"/>
            </a:xfrm>
            <a:prstGeom prst="roundRect">
              <a:avLst/>
            </a:prstGeom>
            <a:solidFill>
              <a:srgbClr val="0381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GDM</a:t>
              </a:r>
              <a:br>
                <a:rPr lang="en-US" sz="1400" dirty="0"/>
              </a:br>
              <a:r>
                <a:rPr lang="en-US" sz="1400" dirty="0"/>
                <a:t>(Endpoint)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97449" y="3971769"/>
              <a:ext cx="1190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HTTPS address of Google Script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2843" y="3400213"/>
              <a:ext cx="866576" cy="512567"/>
            </a:xfrm>
            <a:prstGeom prst="roundRect">
              <a:avLst/>
            </a:prstGeom>
            <a:solidFill>
              <a:srgbClr val="0381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GDM</a:t>
              </a:r>
              <a:br>
                <a:rPr lang="en-US" sz="1400" dirty="0"/>
              </a:br>
              <a:r>
                <a:rPr lang="en-US" sz="1400" dirty="0"/>
                <a:t>(Device)</a:t>
              </a:r>
            </a:p>
          </p:txBody>
        </p:sp>
        <p:cxnSp>
          <p:nvCxnSpPr>
            <p:cNvPr id="33" name="Straight Arrow Connector 32"/>
            <p:cNvCxnSpPr>
              <a:stCxn id="31" idx="3"/>
              <a:endCxn id="6" idx="1"/>
            </p:cNvCxnSpPr>
            <p:nvPr/>
          </p:nvCxnSpPr>
          <p:spPr>
            <a:xfrm>
              <a:off x="3029419" y="3656497"/>
              <a:ext cx="199965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28877" y="3971769"/>
              <a:ext cx="734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Device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59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the Google Sheet</a:t>
            </a:r>
          </a:p>
          <a:p>
            <a:pPr lvl="1"/>
            <a:r>
              <a:rPr lang="en-US" dirty="0"/>
              <a:t>Header names and Sheet name are important</a:t>
            </a:r>
          </a:p>
          <a:p>
            <a:pPr lvl="1"/>
            <a:r>
              <a:rPr lang="en-US" dirty="0"/>
              <a:t>Publish and note the URL</a:t>
            </a:r>
          </a:p>
          <a:p>
            <a:r>
              <a:rPr lang="en-US" dirty="0"/>
              <a:t>Create the Google Script</a:t>
            </a:r>
          </a:p>
          <a:p>
            <a:pPr lvl="1"/>
            <a:r>
              <a:rPr lang="en-US" dirty="0"/>
              <a:t>Add the Sheet ID into the script</a:t>
            </a:r>
          </a:p>
          <a:p>
            <a:pPr lvl="1"/>
            <a:r>
              <a:rPr lang="en-US" dirty="0"/>
              <a:t>Run Setup once to add the SPID as a Key</a:t>
            </a:r>
          </a:p>
          <a:p>
            <a:pPr lvl="1"/>
            <a:r>
              <a:rPr lang="en-US" dirty="0"/>
              <a:t>Use ARC (Advanced Rest Client) Chrome extension for testing (Note not all JSON seems to get passed to the Script)</a:t>
            </a:r>
          </a:p>
          <a:p>
            <a:r>
              <a:rPr lang="en-US" dirty="0"/>
              <a:t>Using Thinger.io</a:t>
            </a:r>
          </a:p>
          <a:p>
            <a:pPr lvl="1"/>
            <a:r>
              <a:rPr lang="en-US" dirty="0"/>
              <a:t>Define the Device</a:t>
            </a:r>
          </a:p>
          <a:p>
            <a:pPr lvl="2"/>
            <a:r>
              <a:rPr lang="en-US" dirty="0"/>
              <a:t>NODEMCU software will need the ID</a:t>
            </a:r>
          </a:p>
          <a:p>
            <a:pPr lvl="1"/>
            <a:r>
              <a:rPr lang="en-US" dirty="0"/>
              <a:t>Create the HTTP Endpoint</a:t>
            </a:r>
          </a:p>
          <a:p>
            <a:pPr lvl="2"/>
            <a:r>
              <a:rPr lang="en-US" dirty="0"/>
              <a:t>Thinger.io will need to know Device and Google Script URL</a:t>
            </a:r>
          </a:p>
          <a:p>
            <a:r>
              <a:rPr lang="en-US" dirty="0"/>
              <a:t>Create the Code for the NODEMCU in the Arduino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8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Thinger.io Device and HTTP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815409" cy="4023360"/>
          </a:xfrm>
        </p:spPr>
        <p:txBody>
          <a:bodyPr/>
          <a:lstStyle/>
          <a:p>
            <a:r>
              <a:rPr lang="en-US" dirty="0"/>
              <a:t>Device: GDM</a:t>
            </a:r>
          </a:p>
          <a:p>
            <a:pPr lvl="1"/>
            <a:r>
              <a:rPr lang="en-US" dirty="0"/>
              <a:t>Connects </a:t>
            </a:r>
            <a:r>
              <a:rPr lang="en-US" dirty="0" err="1"/>
              <a:t>NodeMCU</a:t>
            </a:r>
            <a:r>
              <a:rPr lang="en-US" dirty="0"/>
              <a:t> to Thinger.IO</a:t>
            </a:r>
          </a:p>
          <a:p>
            <a:r>
              <a:rPr lang="en-US" dirty="0"/>
              <a:t>Endpoint: GDM_JSON</a:t>
            </a:r>
          </a:p>
          <a:p>
            <a:pPr lvl="1"/>
            <a:r>
              <a:rPr lang="en-US" dirty="0"/>
              <a:t>Endpoint is the connection between the Thinger.IO and Google 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49" y="1998617"/>
            <a:ext cx="4162766" cy="333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663" y="3600472"/>
            <a:ext cx="1736321" cy="24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programmed from Google Script</a:t>
            </a:r>
          </a:p>
          <a:p>
            <a:r>
              <a:rPr lang="en-US" dirty="0"/>
              <a:t>Viewable from any device</a:t>
            </a:r>
          </a:p>
          <a:p>
            <a:r>
              <a:rPr lang="en-US" dirty="0"/>
              <a:t>Allows data capture and analysis</a:t>
            </a:r>
          </a:p>
          <a:p>
            <a:r>
              <a:rPr lang="en-US" dirty="0"/>
              <a:t>Free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42" y="3203543"/>
            <a:ext cx="5686425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9567" y="4958498"/>
            <a:ext cx="5882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sheet</a:t>
            </a:r>
          </a:p>
          <a:p>
            <a:r>
              <a:rPr lang="en-US" dirty="0"/>
              <a:t>Column headers will be used to capture data from </a:t>
            </a:r>
            <a:r>
              <a:rPr lang="en-US" dirty="0" err="1"/>
              <a:t>IoT</a:t>
            </a:r>
            <a:r>
              <a:rPr lang="en-US" dirty="0"/>
              <a:t> device</a:t>
            </a:r>
          </a:p>
          <a:p>
            <a:r>
              <a:rPr lang="en-US" dirty="0"/>
              <a:t>- State &amp; </a:t>
            </a:r>
            <a:r>
              <a:rPr lang="en-US" dirty="0" err="1"/>
              <a:t>GDMTime</a:t>
            </a:r>
            <a:endParaRPr lang="en-US" dirty="0"/>
          </a:p>
          <a:p>
            <a:r>
              <a:rPr lang="en-US" dirty="0"/>
              <a:t>Note the ID from the URL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2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3749</TotalTime>
  <Words>781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Garage Door Monitor</vt:lpstr>
      <vt:lpstr>Why do I need a Garage Door Monitor?</vt:lpstr>
      <vt:lpstr>Garage Door Monitor Logic</vt:lpstr>
      <vt:lpstr>Version 1.0</vt:lpstr>
      <vt:lpstr>Components</vt:lpstr>
      <vt:lpstr>Code and Connections</vt:lpstr>
      <vt:lpstr>Tasks</vt:lpstr>
      <vt:lpstr>Thinger.io Device and HTTP Endpoint</vt:lpstr>
      <vt:lpstr>Google Sheets</vt:lpstr>
      <vt:lpstr>Google Script Logic</vt:lpstr>
      <vt:lpstr>Google Script</vt:lpstr>
      <vt:lpstr>Version 2.0</vt:lpstr>
      <vt:lpstr>Why Version 2?</vt:lpstr>
      <vt:lpstr>Components V2</vt:lpstr>
      <vt:lpstr>Code and Connections V2</vt:lpstr>
      <vt:lpstr>Tasks V2</vt:lpstr>
      <vt:lpstr>IoT Device</vt:lpstr>
      <vt:lpstr>Circuit</vt:lpstr>
      <vt:lpstr>3D CAD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the Garage Door</dc:title>
  <dc:creator>Peter Heath</dc:creator>
  <cp:lastModifiedBy>Peter Heath</cp:lastModifiedBy>
  <cp:revision>46</cp:revision>
  <dcterms:created xsi:type="dcterms:W3CDTF">2015-12-21T17:13:38Z</dcterms:created>
  <dcterms:modified xsi:type="dcterms:W3CDTF">2016-04-03T16:00:42Z</dcterms:modified>
</cp:coreProperties>
</file>