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8" r:id="rId3"/>
    <p:sldId id="259" r:id="rId4"/>
    <p:sldId id="260" r:id="rId5"/>
    <p:sldId id="261" r:id="rId6"/>
    <p:sldId id="262" r:id="rId7"/>
    <p:sldId id="263" r:id="rId8"/>
    <p:sldId id="276" r:id="rId9"/>
    <p:sldId id="264" r:id="rId10"/>
    <p:sldId id="265" r:id="rId11"/>
    <p:sldId id="266" r:id="rId12"/>
    <p:sldId id="287" r:id="rId13"/>
    <p:sldId id="267" r:id="rId14"/>
    <p:sldId id="268" r:id="rId15"/>
    <p:sldId id="28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6" r:id="rId29"/>
    <p:sldId id="282" r:id="rId30"/>
    <p:sldId id="289" r:id="rId31"/>
    <p:sldId id="290" r:id="rId32"/>
    <p:sldId id="291" r:id="rId33"/>
    <p:sldId id="283" r:id="rId34"/>
    <p:sldId id="284" r:id="rId35"/>
    <p:sldId id="28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GEDENGBE PETER" initials="OP" lastIdx="0" clrIdx="0">
    <p:extLst>
      <p:ext uri="{19B8F6BF-5375-455C-9EA6-DF929625EA0E}">
        <p15:presenceInfo xmlns:p15="http://schemas.microsoft.com/office/powerpoint/2012/main" xmlns="" userId="b4846f0a307bcc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39366-9FFC-4BDD-8785-64C3C89A85F9}" type="datetimeFigureOut">
              <a:rPr lang="en-US" smtClean="0"/>
              <a:pPr/>
              <a:t>26-Feb-22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582E3-ACB2-4063-B758-6ADDC6883457}" type="slidenum">
              <a:rPr lang="en-US" smtClean="0"/>
              <a:pPr/>
              <a:t>‹#›</a:t>
            </a:fld>
            <a:endParaRPr lang="en-US"/>
          </a:p>
        </p:txBody>
      </p:sp>
    </p:spTree>
    <p:extLst>
      <p:ext uri="{BB962C8B-B14F-4D97-AF65-F5344CB8AC3E}">
        <p14:creationId xmlns:p14="http://schemas.microsoft.com/office/powerpoint/2010/main" xmlns="" val="415092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6582E3-ACB2-4063-B758-6ADDC6883457}" type="slidenum">
              <a:rPr lang="en-US" smtClean="0"/>
              <a:pPr/>
              <a:t>4</a:t>
            </a:fld>
            <a:endParaRPr lang="en-US"/>
          </a:p>
        </p:txBody>
      </p:sp>
    </p:spTree>
    <p:extLst>
      <p:ext uri="{BB962C8B-B14F-4D97-AF65-F5344CB8AC3E}">
        <p14:creationId xmlns:p14="http://schemas.microsoft.com/office/powerpoint/2010/main" xmlns="" val="100847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6582E3-ACB2-4063-B758-6ADDC6883457}" type="slidenum">
              <a:rPr lang="en-US" smtClean="0"/>
              <a:pPr/>
              <a:t>13</a:t>
            </a:fld>
            <a:endParaRPr lang="en-US"/>
          </a:p>
        </p:txBody>
      </p:sp>
    </p:spTree>
    <p:extLst>
      <p:ext uri="{BB962C8B-B14F-4D97-AF65-F5344CB8AC3E}">
        <p14:creationId xmlns:p14="http://schemas.microsoft.com/office/powerpoint/2010/main" xmlns="" val="118037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6582E3-ACB2-4063-B758-6ADDC6883457}" type="slidenum">
              <a:rPr lang="en-US" smtClean="0"/>
              <a:pPr/>
              <a:t>18</a:t>
            </a:fld>
            <a:endParaRPr lang="en-US"/>
          </a:p>
        </p:txBody>
      </p:sp>
    </p:spTree>
    <p:extLst>
      <p:ext uri="{BB962C8B-B14F-4D97-AF65-F5344CB8AC3E}">
        <p14:creationId xmlns:p14="http://schemas.microsoft.com/office/powerpoint/2010/main" xmlns="" val="51982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6582E3-ACB2-4063-B758-6ADDC6883457}" type="slidenum">
              <a:rPr lang="en-US" smtClean="0"/>
              <a:pPr/>
              <a:t>20</a:t>
            </a:fld>
            <a:endParaRPr lang="en-US"/>
          </a:p>
        </p:txBody>
      </p:sp>
    </p:spTree>
    <p:extLst>
      <p:ext uri="{BB962C8B-B14F-4D97-AF65-F5344CB8AC3E}">
        <p14:creationId xmlns:p14="http://schemas.microsoft.com/office/powerpoint/2010/main" xmlns="" val="3881118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26-Feb-22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26-Feb-22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icrosoft YaHei UI Light" panose="020B0502040204020203" pitchFamily="34" charset="-122"/>
                <a:ea typeface="Microsoft YaHei UI Light" panose="020B0502040204020203" pitchFamily="34" charset="-122"/>
              </a:rPr>
              <a:t>Y’all </a:t>
            </a:r>
            <a:r>
              <a:rPr lang="en-US" sz="4000" dirty="0" smtClean="0">
                <a:latin typeface="Microsoft YaHei UI Light" panose="020B0502040204020203" pitchFamily="34" charset="-122"/>
                <a:ea typeface="Microsoft YaHei UI Light" panose="020B0502040204020203" pitchFamily="34" charset="-122"/>
              </a:rPr>
              <a:t>are welcome to this </a:t>
            </a:r>
            <a:r>
              <a:rPr lang="en-US" sz="4000" dirty="0" smtClean="0">
                <a:latin typeface="Microsoft YaHei UI Light" panose="020B0502040204020203" pitchFamily="34" charset="-122"/>
                <a:ea typeface="Microsoft YaHei UI Light" panose="020B0502040204020203" pitchFamily="34" charset="-122"/>
              </a:rPr>
              <a:t>Tech</a:t>
            </a:r>
            <a:r>
              <a:rPr lang="en-US" sz="4000" dirty="0" smtClean="0">
                <a:latin typeface="Microsoft YaHei UI Light" panose="020B0502040204020203" pitchFamily="34" charset="-122"/>
                <a:ea typeface="Microsoft YaHei UI Light" panose="020B0502040204020203" pitchFamily="34" charset="-122"/>
              </a:rPr>
              <a:t> </a:t>
            </a:r>
            <a:r>
              <a:rPr lang="en-US" sz="4000" dirty="0" smtClean="0">
                <a:latin typeface="Microsoft YaHei UI Light" panose="020B0502040204020203" pitchFamily="34" charset="-122"/>
                <a:ea typeface="Microsoft YaHei UI Light" panose="020B0502040204020203" pitchFamily="34" charset="-122"/>
              </a:rPr>
              <a:t>program tagged~ </a:t>
            </a:r>
            <a:r>
              <a:rPr lang="en-US" sz="4000" dirty="0" smtClean="0">
                <a:latin typeface="Microsoft YaHei UI Light" panose="020B0502040204020203" pitchFamily="34" charset="-122"/>
                <a:ea typeface="Microsoft YaHei UI Light" panose="020B0502040204020203" pitchFamily="34" charset="-122"/>
              </a:rPr>
              <a:t>100 days of</a:t>
            </a:r>
            <a:r>
              <a:rPr lang="en-US" sz="4000" dirty="0" smtClean="0">
                <a:latin typeface="Microsoft YaHei UI Light" panose="020B0502040204020203" pitchFamily="34" charset="-122"/>
                <a:ea typeface="Microsoft YaHei UI Light" panose="020B0502040204020203" pitchFamily="34" charset="-122"/>
              </a:rPr>
              <a:t> </a:t>
            </a:r>
            <a:r>
              <a:rPr lang="en-US" sz="4000" dirty="0" smtClean="0">
                <a:latin typeface="Microsoft YaHei UI Light" panose="020B0502040204020203" pitchFamily="34" charset="-122"/>
                <a:ea typeface="Microsoft YaHei UI Light" panose="020B0502040204020203" pitchFamily="34" charset="-122"/>
              </a:rPr>
              <a:t>Code</a:t>
            </a:r>
            <a:endParaRPr lang="en-US" sz="4000" dirty="0">
              <a:latin typeface="Microsoft YaHei UI Light" panose="020B0502040204020203" pitchFamily="34" charset="-122"/>
              <a:ea typeface="Microsoft YaHei UI Light" panose="020B0502040204020203" pitchFamily="34" charset="-122"/>
            </a:endParaRPr>
          </a:p>
        </p:txBody>
      </p:sp>
      <p:sp>
        <p:nvSpPr>
          <p:cNvPr id="5" name="Text Placeholder 4"/>
          <p:cNvSpPr>
            <a:spLocks noGrp="1"/>
          </p:cNvSpPr>
          <p:nvPr>
            <p:ph type="body" idx="1"/>
          </p:nvPr>
        </p:nvSpPr>
        <p:spPr/>
        <p:txBody>
          <a:bodyPr>
            <a:normAutofit/>
          </a:bodyPr>
          <a:lstStyle/>
          <a:p>
            <a:r>
              <a:rPr lang="en-US" sz="4400" b="1" i="1" dirty="0" smtClean="0">
                <a:latin typeface="Californian FB" panose="0207040306080B030204" pitchFamily="18" charset="0"/>
              </a:rPr>
              <a:t>Our topic is on</a:t>
            </a:r>
            <a:r>
              <a:rPr lang="en-US" sz="4400" b="1" i="1" dirty="0">
                <a:latin typeface="Californian FB" panose="0207040306080B030204" pitchFamily="18" charset="0"/>
              </a:rPr>
              <a:t>:</a:t>
            </a:r>
            <a:endParaRPr lang="en-US" sz="4400" b="1" i="1" dirty="0" smtClean="0">
              <a:latin typeface="Californian FB" panose="0207040306080B030204" pitchFamily="18" charset="0"/>
            </a:endParaRPr>
          </a:p>
        </p:txBody>
      </p:sp>
    </p:spTree>
    <p:extLst>
      <p:ext uri="{BB962C8B-B14F-4D97-AF65-F5344CB8AC3E}">
        <p14:creationId xmlns:p14="http://schemas.microsoft.com/office/powerpoint/2010/main" xmlns="" val="1239801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11369"/>
            <a:ext cx="9601196" cy="5064499"/>
          </a:xfrm>
        </p:spPr>
        <p:txBody>
          <a:bodyPr/>
          <a:lstStyle/>
          <a:p>
            <a:pPr>
              <a:buFont typeface="Wingdings" panose="05000000000000000000" pitchFamily="2" charset="2"/>
              <a:buChar char="v"/>
            </a:pPr>
            <a:r>
              <a:rPr lang="en-GB" dirty="0"/>
              <a:t>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A website helps to prove one’s reliability by offering a straightforward method of showing credibility of a business. With the of Website Development, you can add your skills, credentials, experience, expertise and more in a single place; these details help you earn the trust and confidence from your visitors as well as serve as response point for interested customers.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xmlns="" val="1053455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772732"/>
            <a:ext cx="9601196" cy="5103136"/>
          </a:xfrm>
        </p:spPr>
        <p:txBody>
          <a:bodyPr>
            <a:normAutofit/>
          </a:bodyPr>
          <a:lstStyle/>
          <a:p>
            <a:pPr>
              <a:buFont typeface="Wingdings" panose="05000000000000000000" pitchFamily="2" charset="2"/>
              <a:buChar char="v"/>
            </a:pP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Another role played by Web Development is in the aspect of Connectivity.</a:t>
            </a:r>
          </a:p>
          <a:p>
            <a:pPr marL="0" indent="0">
              <a:buNone/>
            </a:pPr>
            <a:r>
              <a:rPr lang="en-GB" sz="3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3200" dirty="0" smtClean="0">
                <a:latin typeface="Arial Unicode MS" panose="020B0604020202020204" pitchFamily="34" charset="-128"/>
                <a:ea typeface="Arial Unicode MS" panose="020B0604020202020204" pitchFamily="34" charset="-128"/>
                <a:cs typeface="Arial Unicode MS" panose="020B0604020202020204" pitchFamily="34" charset="-128"/>
              </a:rPr>
              <a:t>      It improves the communication with visitors effectively; comments from your content posted on your site provides you the information about how they feel about the products.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xmlns="" val="238519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chemeClr val="accent4">
                    <a:lumMod val="50000"/>
                  </a:schemeClr>
                </a:solidFill>
                <a:latin typeface="Arial" panose="020B0604020202020204" pitchFamily="34" charset="0"/>
                <a:cs typeface="Arial" panose="020B0604020202020204" pitchFamily="34" charset="0"/>
              </a:rPr>
              <a:t>How Websites Work</a:t>
            </a:r>
            <a:endParaRPr lang="en-US" dirty="0"/>
          </a:p>
        </p:txBody>
      </p:sp>
      <p:sp>
        <p:nvSpPr>
          <p:cNvPr id="3" name="Content Placeholder 2"/>
          <p:cNvSpPr>
            <a:spLocks noGrp="1"/>
          </p:cNvSpPr>
          <p:nvPr>
            <p:ph idx="1"/>
          </p:nvPr>
        </p:nvSpPr>
        <p:spPr/>
        <p:txBody>
          <a:bodyPr/>
          <a:lstStyle/>
          <a:p>
            <a:pPr marL="0" indent="0">
              <a:buNone/>
            </a:pPr>
            <a:r>
              <a:rPr lang="en-GB" dirty="0" smtClean="0">
                <a:cs typeface="Akhbar MT" pitchFamily="2" charset="-78"/>
              </a:rPr>
              <a:t>When users click on a website link, such as a “login” button</a:t>
            </a:r>
            <a:r>
              <a:rPr lang="en-GB" dirty="0" smtClean="0">
                <a:cs typeface="Akhbar MT" pitchFamily="2" charset="-78"/>
              </a:rPr>
              <a:t>,(front – end) </a:t>
            </a:r>
            <a:r>
              <a:rPr lang="en-GB" dirty="0" smtClean="0">
                <a:cs typeface="Akhbar MT" pitchFamily="2" charset="-78"/>
              </a:rPr>
              <a:t>they rarely think about the underlying code that takes them to a login page </a:t>
            </a:r>
            <a:r>
              <a:rPr lang="en-GB" dirty="0" smtClean="0">
                <a:cs typeface="Akhbar MT" pitchFamily="2" charset="-78"/>
              </a:rPr>
              <a:t>. Web developers are responsible for creating the look and feel of that button, as well as the logic that drives the website (back – end). </a:t>
            </a:r>
            <a:endParaRPr lang="en-GB" dirty="0" smtClean="0">
              <a:cs typeface="Akhbar MT" pitchFamily="2" charset="-78"/>
            </a:endParaRPr>
          </a:p>
          <a:p>
            <a:pPr marL="0" indent="0">
              <a:buNone/>
            </a:pPr>
            <a:r>
              <a:rPr lang="en-GB" dirty="0" smtClean="0">
                <a:cs typeface="Akhbar MT" pitchFamily="2" charset="-78"/>
              </a:rPr>
              <a:t>Computers connected to the web are called </a:t>
            </a:r>
            <a:r>
              <a:rPr lang="en-GB" dirty="0" smtClean="0">
                <a:solidFill>
                  <a:schemeClr val="accent3">
                    <a:lumMod val="50000"/>
                  </a:schemeClr>
                </a:solidFill>
                <a:latin typeface="Arial Rounded MT Bold" panose="020F0704030504030204" pitchFamily="34" charset="0"/>
                <a:cs typeface="Akhbar MT" pitchFamily="2" charset="-78"/>
              </a:rPr>
              <a:t>CLIENTS</a:t>
            </a:r>
            <a:r>
              <a:rPr lang="en-GB" dirty="0" smtClean="0">
                <a:cs typeface="Akhbar MT" pitchFamily="2" charset="-78"/>
              </a:rPr>
              <a:t> and </a:t>
            </a:r>
            <a:r>
              <a:rPr lang="en-GB" dirty="0" smtClean="0">
                <a:solidFill>
                  <a:schemeClr val="accent3">
                    <a:lumMod val="50000"/>
                  </a:schemeClr>
                </a:solidFill>
                <a:latin typeface="Arial Rounded MT Bold" panose="020F0704030504030204" pitchFamily="34" charset="0"/>
                <a:cs typeface="Akhbar MT" pitchFamily="2" charset="-78"/>
              </a:rPr>
              <a:t>SERVERS</a:t>
            </a:r>
            <a:r>
              <a:rPr lang="en-GB" dirty="0" smtClean="0">
                <a:cs typeface="Akhbar MT" pitchFamily="2" charset="-78"/>
              </a:rPr>
              <a:t>. A simplified diagram of how they interact looks like this;</a:t>
            </a:r>
            <a:endParaRPr lang="en-US" dirty="0" smtClean="0">
              <a:cs typeface="Akhbar MT" pitchFamily="2" charset="-78"/>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2580"/>
            <a:ext cx="9601196" cy="1223494"/>
          </a:xfrm>
        </p:spPr>
        <p:txBody>
          <a:bodyPr>
            <a:normAutofit/>
          </a:bodyPr>
          <a:lstStyle/>
          <a:p>
            <a:pPr algn="l"/>
            <a:r>
              <a:rPr lang="en-GB" sz="4800" dirty="0" smtClean="0">
                <a:solidFill>
                  <a:schemeClr val="accent4">
                    <a:lumMod val="50000"/>
                  </a:schemeClr>
                </a:solidFill>
                <a:latin typeface="Arial" panose="020B0604020202020204" pitchFamily="34" charset="0"/>
                <a:cs typeface="Arial" panose="020B0604020202020204" pitchFamily="34" charset="0"/>
              </a:rPr>
              <a:t>      </a:t>
            </a:r>
            <a:r>
              <a:rPr lang="en-GB" sz="4800" u="sng" dirty="0" smtClean="0">
                <a:solidFill>
                  <a:schemeClr val="accent4">
                    <a:lumMod val="50000"/>
                  </a:schemeClr>
                </a:solidFill>
                <a:latin typeface="Arial" panose="020B0604020202020204" pitchFamily="34" charset="0"/>
                <a:cs typeface="Arial" panose="020B0604020202020204" pitchFamily="34" charset="0"/>
              </a:rPr>
              <a:t>How Websites </a:t>
            </a:r>
            <a:r>
              <a:rPr lang="en-GB" sz="4800" u="sng" dirty="0" smtClean="0">
                <a:solidFill>
                  <a:schemeClr val="accent4">
                    <a:lumMod val="50000"/>
                  </a:schemeClr>
                </a:solidFill>
                <a:latin typeface="Arial" panose="020B0604020202020204" pitchFamily="34" charset="0"/>
                <a:cs typeface="Arial" panose="020B0604020202020204" pitchFamily="34" charset="0"/>
              </a:rPr>
              <a:t>Work</a:t>
            </a:r>
            <a:endParaRPr lang="en-US" sz="4800" u="sng" dirty="0">
              <a:solidFill>
                <a:schemeClr val="accent4">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12066" y="1906074"/>
            <a:ext cx="9601196" cy="4172753"/>
          </a:xfrm>
        </p:spPr>
        <p:txBody>
          <a:bodyPr>
            <a:normAutofit/>
          </a:bodyPr>
          <a:lstStyle/>
          <a:p>
            <a:pPr marL="0" indent="0">
              <a:buNone/>
            </a:pPr>
            <a:r>
              <a:rPr lang="en-GB" sz="3200" dirty="0" smtClean="0">
                <a:cs typeface="Akhbar MT" pitchFamily="2" charset="-78"/>
              </a:rPr>
              <a:t>    </a:t>
            </a:r>
            <a:endParaRPr lang="en-US" sz="3200" dirty="0">
              <a:cs typeface="Akhbar MT" pitchFamily="2" charset="-78"/>
            </a:endParaRPr>
          </a:p>
        </p:txBody>
      </p:sp>
      <p:sp>
        <p:nvSpPr>
          <p:cNvPr id="4" name="Flowchart: Connector 3"/>
          <p:cNvSpPr/>
          <p:nvPr/>
        </p:nvSpPr>
        <p:spPr>
          <a:xfrm>
            <a:off x="2535331" y="3782292"/>
            <a:ext cx="1918951" cy="1613958"/>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400" dirty="0" smtClean="0">
                <a:solidFill>
                  <a:schemeClr val="tx1"/>
                </a:solidFill>
                <a:latin typeface="Arial Rounded MT Bold" panose="020F0704030504030204" pitchFamily="34" charset="0"/>
              </a:rPr>
              <a:t>CLIENT</a:t>
            </a:r>
            <a:endParaRPr lang="en-US" sz="2400" dirty="0">
              <a:solidFill>
                <a:schemeClr val="tx1"/>
              </a:solidFill>
              <a:latin typeface="Arial Rounded MT Bold" panose="020F0704030504030204" pitchFamily="34" charset="0"/>
            </a:endParaRPr>
          </a:p>
        </p:txBody>
      </p:sp>
      <p:sp>
        <p:nvSpPr>
          <p:cNvPr id="6" name="Flowchart: Connector 5"/>
          <p:cNvSpPr/>
          <p:nvPr/>
        </p:nvSpPr>
        <p:spPr>
          <a:xfrm>
            <a:off x="7022207" y="3712570"/>
            <a:ext cx="1918951" cy="157122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000" dirty="0" smtClean="0">
                <a:solidFill>
                  <a:schemeClr val="tx1"/>
                </a:solidFill>
                <a:latin typeface="Arial Rounded MT Bold" panose="020F0704030504030204" pitchFamily="34" charset="0"/>
              </a:rPr>
              <a:t>SERVER</a:t>
            </a:r>
            <a:endParaRPr lang="en-US" sz="2000" dirty="0">
              <a:solidFill>
                <a:schemeClr val="tx1"/>
              </a:solidFill>
              <a:latin typeface="Arial Rounded MT Bold" panose="020F0704030504030204" pitchFamily="34" charset="0"/>
            </a:endParaRPr>
          </a:p>
        </p:txBody>
      </p:sp>
      <p:sp>
        <p:nvSpPr>
          <p:cNvPr id="9" name="Left Arrow 8"/>
          <p:cNvSpPr/>
          <p:nvPr/>
        </p:nvSpPr>
        <p:spPr>
          <a:xfrm>
            <a:off x="4967826" y="4498182"/>
            <a:ext cx="1509711" cy="7856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2">
                    <a:lumMod val="10000"/>
                  </a:schemeClr>
                </a:solidFill>
                <a:latin typeface="Arial Nova" panose="020B0504020202020204" pitchFamily="34" charset="0"/>
              </a:rPr>
              <a:t>responses</a:t>
            </a:r>
            <a:endParaRPr lang="en-US" dirty="0">
              <a:solidFill>
                <a:schemeClr val="bg2">
                  <a:lumMod val="10000"/>
                </a:schemeClr>
              </a:solidFill>
              <a:latin typeface="Arial Nova" panose="020B0504020202020204" pitchFamily="34" charset="0"/>
            </a:endParaRPr>
          </a:p>
        </p:txBody>
      </p:sp>
      <p:sp>
        <p:nvSpPr>
          <p:cNvPr id="13" name="Right Arrow 12"/>
          <p:cNvSpPr/>
          <p:nvPr/>
        </p:nvSpPr>
        <p:spPr>
          <a:xfrm>
            <a:off x="4998952" y="3703149"/>
            <a:ext cx="1633668" cy="79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rial Nova" panose="020B0504020202020204" pitchFamily="34" charset="0"/>
              </a:rPr>
              <a:t>requests</a:t>
            </a:r>
            <a:endParaRPr lang="en-US" sz="2000" dirty="0">
              <a:solidFill>
                <a:schemeClr val="tx1"/>
              </a:solidFill>
              <a:latin typeface="Arial Nova" panose="020B0504020202020204" pitchFamily="34" charset="0"/>
            </a:endParaRPr>
          </a:p>
        </p:txBody>
      </p:sp>
    </p:spTree>
    <p:extLst>
      <p:ext uri="{BB962C8B-B14F-4D97-AF65-F5344CB8AC3E}">
        <p14:creationId xmlns:p14="http://schemas.microsoft.com/office/powerpoint/2010/main" xmlns="" val="217416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3" y="631065"/>
            <a:ext cx="10239774" cy="5244803"/>
          </a:xfrm>
        </p:spPr>
        <p:txBody>
          <a:bodyPr>
            <a:normAutofit fontScale="92500"/>
          </a:bodyPr>
          <a:lstStyle/>
          <a:p>
            <a:pPr marL="0" indent="0">
              <a:buNone/>
            </a:pPr>
            <a:r>
              <a:rPr lang="en-GB" dirty="0" smtClean="0"/>
              <a:t> </a:t>
            </a:r>
            <a:r>
              <a:rPr lang="en-GB" sz="3200" dirty="0" smtClean="0">
                <a:solidFill>
                  <a:schemeClr val="tx1">
                    <a:lumMod val="95000"/>
                    <a:lumOff val="5000"/>
                  </a:schemeClr>
                </a:solidFill>
                <a:latin typeface="Candara Light" panose="020E0502030303020204" pitchFamily="34" charset="0"/>
              </a:rPr>
              <a:t>A Client is a Web user’s internet-connected device (such as your computer connected to your Wi-Fi  or phone connected to your mobile network ) and web-accessing software </a:t>
            </a:r>
            <a:r>
              <a:rPr lang="en-GB" sz="3200" dirty="0" err="1" smtClean="0">
                <a:solidFill>
                  <a:schemeClr val="tx1">
                    <a:lumMod val="95000"/>
                    <a:lumOff val="5000"/>
                  </a:schemeClr>
                </a:solidFill>
                <a:latin typeface="Candara Light" panose="020E0502030303020204" pitchFamily="34" charset="0"/>
              </a:rPr>
              <a:t>i.e</a:t>
            </a:r>
            <a:r>
              <a:rPr lang="en-GB" sz="3200" dirty="0" smtClean="0">
                <a:solidFill>
                  <a:schemeClr val="tx1">
                    <a:lumMod val="95000"/>
                    <a:lumOff val="5000"/>
                  </a:schemeClr>
                </a:solidFill>
                <a:latin typeface="Candara Light" panose="020E0502030303020204" pitchFamily="34" charset="0"/>
              </a:rPr>
              <a:t> web browser such as Firefox, Internet Explorer, Chrome or Google.</a:t>
            </a:r>
          </a:p>
          <a:p>
            <a:pPr marL="0" indent="0">
              <a:buNone/>
            </a:pPr>
            <a:endParaRPr lang="en-GB" sz="3200" dirty="0"/>
          </a:p>
          <a:p>
            <a:pPr marL="0" indent="0">
              <a:buNone/>
            </a:pPr>
            <a:r>
              <a:rPr lang="en-GB" dirty="0"/>
              <a:t> </a:t>
            </a:r>
            <a:r>
              <a:rPr lang="en-GB" sz="3200" dirty="0">
                <a:latin typeface="Candara Light" panose="020E0502030303020204" pitchFamily="34" charset="0"/>
              </a:rPr>
              <a:t>A Server is the computer that stores webpages, sites or apps. When a client wants to access a webpage, a copy of the webpage is downloaded from the server onto the client machine to be displayed in the user’s browser</a:t>
            </a:r>
            <a:r>
              <a:rPr lang="en-GB" sz="3200" dirty="0" smtClean="0">
                <a:latin typeface="Candara Light" panose="020E0502030303020204" pitchFamily="34" charset="0"/>
              </a:rPr>
              <a:t>.</a:t>
            </a:r>
          </a:p>
        </p:txBody>
      </p:sp>
    </p:spTree>
    <p:extLst>
      <p:ext uri="{BB962C8B-B14F-4D97-AF65-F5344CB8AC3E}">
        <p14:creationId xmlns:p14="http://schemas.microsoft.com/office/powerpoint/2010/main" xmlns="" val="1383756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chemeClr val="accent5">
                    <a:lumMod val="50000"/>
                  </a:schemeClr>
                </a:solidFill>
                <a:latin typeface="Arial" pitchFamily="34" charset="0"/>
                <a:cs typeface="Arial" pitchFamily="34" charset="0"/>
              </a:rPr>
              <a:t>Types of Web development</a:t>
            </a:r>
            <a:endParaRPr lang="en-US" sz="4000" u="sng" dirty="0">
              <a:solidFill>
                <a:schemeClr val="accent5">
                  <a:lumMod val="50000"/>
                </a:schemeClr>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pPr>
              <a:buNone/>
            </a:pPr>
            <a:r>
              <a:rPr lang="en-US" sz="4000" dirty="0" smtClean="0"/>
              <a:t>There are three types of Web development, namely ;</a:t>
            </a:r>
          </a:p>
          <a:p>
            <a:pPr marL="857250" indent="-857250">
              <a:buFont typeface="+mj-lt"/>
              <a:buAutoNum type="alphaUcPeriod"/>
            </a:pPr>
            <a:r>
              <a:rPr lang="en-US" sz="4000" dirty="0" smtClean="0"/>
              <a:t>Front – end web development</a:t>
            </a:r>
          </a:p>
          <a:p>
            <a:pPr marL="857250" indent="-857250">
              <a:buFont typeface="+mj-lt"/>
              <a:buAutoNum type="alphaUcPeriod"/>
            </a:pPr>
            <a:r>
              <a:rPr lang="en-US" sz="4000" dirty="0" smtClean="0"/>
              <a:t>Back </a:t>
            </a:r>
            <a:r>
              <a:rPr lang="en-US" sz="4000" dirty="0" smtClean="0"/>
              <a:t>– end web development</a:t>
            </a:r>
          </a:p>
          <a:p>
            <a:pPr marL="857250" indent="-857250">
              <a:buFont typeface="+mj-lt"/>
              <a:buAutoNum type="alphaUcPeriod"/>
            </a:pPr>
            <a:r>
              <a:rPr lang="en-US" sz="4000" dirty="0" smtClean="0"/>
              <a:t>Full – stack </a:t>
            </a:r>
            <a:r>
              <a:rPr lang="en-US" sz="4000" dirty="0" smtClean="0"/>
              <a:t>web development</a:t>
            </a:r>
          </a:p>
          <a:p>
            <a:pPr marL="857250" indent="-857250">
              <a:buFont typeface="+mj-lt"/>
              <a:buAutoNum type="alphaUcPeriod"/>
            </a:pPr>
            <a:endParaRPr lang="en-US" sz="4000"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85305"/>
          </a:xfrm>
        </p:spPr>
        <p:txBody>
          <a:bodyPr/>
          <a:lstStyle/>
          <a:p>
            <a:r>
              <a:rPr lang="en-GB" b="1" dirty="0" smtClean="0">
                <a:effectLst>
                  <a:outerShdw blurRad="38100" dist="38100" dir="2700000" algn="tl">
                    <a:srgbClr val="000000">
                      <a:alpha val="43137"/>
                    </a:srgbClr>
                  </a:outerShdw>
                </a:effectLst>
              </a:rPr>
              <a:t>A.</a:t>
            </a:r>
            <a:r>
              <a:rPr lang="en-GB" dirty="0" smtClean="0"/>
              <a:t>   </a:t>
            </a:r>
            <a:r>
              <a:rPr lang="en-GB" sz="4800" u="sng" dirty="0" smtClean="0">
                <a:solidFill>
                  <a:schemeClr val="accent4">
                    <a:lumMod val="75000"/>
                  </a:schemeClr>
                </a:solidFill>
                <a:latin typeface="Arial Nova" panose="020B0504020202020204" pitchFamily="34" charset="0"/>
              </a:rPr>
              <a:t>Front-End Development</a:t>
            </a:r>
            <a:endParaRPr lang="en-US" sz="4800" u="sng" dirty="0">
              <a:solidFill>
                <a:schemeClr val="accent4">
                  <a:lumMod val="75000"/>
                </a:schemeClr>
              </a:solidFill>
              <a:latin typeface="Arial Nova" panose="020B0504020202020204" pitchFamily="34" charset="0"/>
            </a:endParaRPr>
          </a:p>
        </p:txBody>
      </p:sp>
      <p:sp>
        <p:nvSpPr>
          <p:cNvPr id="3" name="Content Placeholder 2"/>
          <p:cNvSpPr>
            <a:spLocks noGrp="1"/>
          </p:cNvSpPr>
          <p:nvPr>
            <p:ph idx="1"/>
          </p:nvPr>
        </p:nvSpPr>
        <p:spPr>
          <a:xfrm>
            <a:off x="1295401" y="1867438"/>
            <a:ext cx="9601196" cy="4301542"/>
          </a:xfrm>
        </p:spPr>
        <p:txBody>
          <a:bodyPr>
            <a:normAutofit fontScale="85000" lnSpcReduction="10000"/>
          </a:bodyPr>
          <a:lstStyle/>
          <a:p>
            <a:pPr marL="0" indent="0">
              <a:buNone/>
            </a:pPr>
            <a:r>
              <a:rPr lang="en-GB" dirty="0" smtClean="0"/>
              <a:t>   </a:t>
            </a:r>
            <a:r>
              <a:rPr lang="en-GB" sz="3200" dirty="0" smtClean="0">
                <a:latin typeface="Century Schoolbook" panose="02040604050505020304" pitchFamily="18" charset="0"/>
              </a:rPr>
              <a:t>Front-End involves what you see in the </a:t>
            </a:r>
            <a:r>
              <a:rPr lang="en-GB" sz="3200" dirty="0" smtClean="0">
                <a:latin typeface="Century Schoolbook" panose="02040604050505020304" pitchFamily="18" charset="0"/>
              </a:rPr>
              <a:t>browser that is, how colours, type, icons and images appear. It also account for how a website looks on all devices (desktops, tablets, phones). </a:t>
            </a:r>
            <a:r>
              <a:rPr lang="en-GB" sz="3200" dirty="0" smtClean="0">
                <a:latin typeface="Century Schoolbook" panose="02040604050505020304" pitchFamily="18" charset="0"/>
              </a:rPr>
              <a:t>It is made up of three types of files; </a:t>
            </a:r>
            <a:r>
              <a:rPr lang="en-GB" sz="3200" u="sng" dirty="0" smtClean="0">
                <a:latin typeface="Century Schoolbook" panose="02040604050505020304" pitchFamily="18" charset="0"/>
              </a:rPr>
              <a:t>HTML</a:t>
            </a:r>
            <a:r>
              <a:rPr lang="en-GB" sz="3200" dirty="0" smtClean="0">
                <a:latin typeface="Century Schoolbook" panose="02040604050505020304" pitchFamily="18" charset="0"/>
              </a:rPr>
              <a:t>, </a:t>
            </a:r>
            <a:r>
              <a:rPr lang="en-GB" sz="3200" u="sng" dirty="0" smtClean="0">
                <a:latin typeface="Century Schoolbook" panose="02040604050505020304" pitchFamily="18" charset="0"/>
              </a:rPr>
              <a:t>CSS</a:t>
            </a:r>
            <a:r>
              <a:rPr lang="en-GB" sz="3200" dirty="0" smtClean="0">
                <a:latin typeface="Century Schoolbook" panose="02040604050505020304" pitchFamily="18" charset="0"/>
              </a:rPr>
              <a:t> and </a:t>
            </a:r>
            <a:r>
              <a:rPr lang="en-GB" sz="3200" u="sng" dirty="0" smtClean="0">
                <a:latin typeface="Century Schoolbook" panose="02040604050505020304" pitchFamily="18" charset="0"/>
              </a:rPr>
              <a:t>Java script</a:t>
            </a:r>
            <a:r>
              <a:rPr lang="en-GB" sz="3200" dirty="0" smtClean="0">
                <a:latin typeface="Century Schoolbook" panose="02040604050505020304" pitchFamily="18" charset="0"/>
              </a:rPr>
              <a:t>. These files are loaded in the browser on the Client’s side. Each of these files have their own pattern of code(Machine Language) on which they relay to</a:t>
            </a:r>
            <a:r>
              <a:rPr lang="en-GB" sz="3200" dirty="0" smtClean="0">
                <a:latin typeface="Century Schoolbook" panose="02040604050505020304" pitchFamily="18" charset="0"/>
              </a:rPr>
              <a:t>.</a:t>
            </a:r>
          </a:p>
          <a:p>
            <a:pPr marL="0" indent="0">
              <a:buNone/>
            </a:pPr>
            <a:r>
              <a:rPr lang="en-GB" sz="3200" dirty="0" smtClean="0">
                <a:latin typeface="Century Schoolbook" panose="02040604050505020304" pitchFamily="18" charset="0"/>
              </a:rPr>
              <a:t>For the client’s side, a front – end developer has to make sure websites are optimized for clients and search – engines. Also with best security practices in mind.</a:t>
            </a:r>
            <a:endParaRPr lang="en-US" sz="3200" dirty="0">
              <a:latin typeface="Century Schoolbook" panose="02040604050505020304" pitchFamily="18" charset="0"/>
            </a:endParaRPr>
          </a:p>
        </p:txBody>
      </p:sp>
    </p:spTree>
    <p:extLst>
      <p:ext uri="{BB962C8B-B14F-4D97-AF65-F5344CB8AC3E}">
        <p14:creationId xmlns:p14="http://schemas.microsoft.com/office/powerpoint/2010/main" xmlns="" val="2825564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5400" dirty="0" smtClean="0">
                <a:solidFill>
                  <a:schemeClr val="accent2">
                    <a:lumMod val="75000"/>
                  </a:schemeClr>
                </a:solidFill>
                <a:latin typeface="Arial Rounded MT Bold" panose="020F0704030504030204" pitchFamily="34" charset="0"/>
              </a:rPr>
              <a:t>      </a:t>
            </a:r>
            <a:r>
              <a:rPr lang="en-GB" sz="5400" u="sng" dirty="0" smtClean="0">
                <a:solidFill>
                  <a:schemeClr val="accent2">
                    <a:lumMod val="75000"/>
                  </a:schemeClr>
                </a:solidFill>
                <a:latin typeface="Arial Rounded MT Bold" panose="020F0704030504030204" pitchFamily="34" charset="0"/>
              </a:rPr>
              <a:t>HTML</a:t>
            </a:r>
            <a:r>
              <a:rPr lang="en-GB" sz="5400" dirty="0" smtClean="0">
                <a:solidFill>
                  <a:schemeClr val="accent2">
                    <a:lumMod val="75000"/>
                  </a:schemeClr>
                </a:solidFill>
                <a:latin typeface="Arial Rounded MT Bold" panose="020F0704030504030204" pitchFamily="34" charset="0"/>
              </a:rPr>
              <a:t>  </a:t>
            </a:r>
            <a:r>
              <a:rPr lang="en-GB" sz="5400" u="sng" dirty="0" smtClean="0">
                <a:solidFill>
                  <a:schemeClr val="accent2">
                    <a:lumMod val="75000"/>
                  </a:schemeClr>
                </a:solidFill>
                <a:latin typeface="Arial Rounded MT Bold" panose="020F0704030504030204" pitchFamily="34" charset="0"/>
              </a:rPr>
              <a:t> </a:t>
            </a:r>
            <a:endParaRPr lang="en-US" sz="5400" u="sng" dirty="0">
              <a:solidFill>
                <a:schemeClr val="accent2">
                  <a:lumMod val="75000"/>
                </a:schemeClr>
              </a:solidFill>
              <a:latin typeface="Arial Rounded MT Bold" panose="020F0704030504030204" pitchFamily="34" charset="0"/>
            </a:endParaRPr>
          </a:p>
        </p:txBody>
      </p:sp>
      <p:sp>
        <p:nvSpPr>
          <p:cNvPr id="6" name="Content Placeholder 5"/>
          <p:cNvSpPr>
            <a:spLocks noGrp="1"/>
          </p:cNvSpPr>
          <p:nvPr>
            <p:ph idx="1"/>
          </p:nvPr>
        </p:nvSpPr>
        <p:spPr/>
        <p:txBody>
          <a:bodyPr>
            <a:normAutofit/>
          </a:bodyPr>
          <a:lstStyle/>
          <a:p>
            <a:pPr marL="0" indent="0">
              <a:buNone/>
            </a:pPr>
            <a:r>
              <a:rPr lang="en-GB" sz="3200" dirty="0" smtClean="0"/>
              <a:t>   </a:t>
            </a:r>
            <a:r>
              <a:rPr lang="en-GB" sz="3200" dirty="0" smtClean="0">
                <a:solidFill>
                  <a:schemeClr val="accent1">
                    <a:lumMod val="50000"/>
                  </a:schemeClr>
                </a:solidFill>
                <a:latin typeface="Arial Rounded MT Bold" panose="020F0704030504030204" pitchFamily="34" charset="0"/>
              </a:rPr>
              <a:t>HTML </a:t>
            </a:r>
            <a:r>
              <a:rPr lang="en-GB" sz="3200" dirty="0" smtClean="0">
                <a:solidFill>
                  <a:schemeClr val="accent1">
                    <a:lumMod val="50000"/>
                  </a:schemeClr>
                </a:solidFill>
                <a:latin typeface="Arial Rounded MT Bold" panose="020F0704030504030204" pitchFamily="34" charset="0"/>
                <a:sym typeface="Wingdings" panose="05000000000000000000" pitchFamily="2" charset="2"/>
              </a:rPr>
              <a:t></a:t>
            </a:r>
            <a:r>
              <a:rPr lang="en-GB" sz="3200" dirty="0" smtClean="0">
                <a:solidFill>
                  <a:schemeClr val="tx1">
                    <a:lumMod val="95000"/>
                    <a:lumOff val="5000"/>
                  </a:schemeClr>
                </a:solidFill>
                <a:sym typeface="Wingdings" panose="05000000000000000000" pitchFamily="2" charset="2"/>
              </a:rPr>
              <a:t>Hyper Text Mark up Language</a:t>
            </a:r>
          </a:p>
          <a:p>
            <a:pPr marL="0" indent="0">
              <a:buNone/>
            </a:pPr>
            <a:r>
              <a:rPr lang="en-GB" sz="3200" dirty="0" smtClean="0">
                <a:solidFill>
                  <a:schemeClr val="tx1">
                    <a:lumMod val="95000"/>
                    <a:lumOff val="5000"/>
                  </a:schemeClr>
                </a:solidFill>
                <a:sym typeface="Wingdings" panose="05000000000000000000" pitchFamily="2" charset="2"/>
              </a:rPr>
              <a:t>It is the foundation of all websites. It contains all the content on the page and uses </a:t>
            </a:r>
            <a:r>
              <a:rPr lang="en-GB" sz="3200" u="sng" dirty="0" smtClean="0">
                <a:solidFill>
                  <a:schemeClr val="tx1">
                    <a:lumMod val="95000"/>
                    <a:lumOff val="5000"/>
                  </a:schemeClr>
                </a:solidFill>
                <a:sym typeface="Wingdings" panose="05000000000000000000" pitchFamily="2" charset="2"/>
              </a:rPr>
              <a:t>tags</a:t>
            </a:r>
            <a:r>
              <a:rPr lang="en-GB" sz="3200" dirty="0" smtClean="0">
                <a:solidFill>
                  <a:schemeClr val="tx1">
                    <a:lumMod val="95000"/>
                    <a:lumOff val="5000"/>
                  </a:schemeClr>
                </a:solidFill>
                <a:sym typeface="Wingdings" panose="05000000000000000000" pitchFamily="2" charset="2"/>
              </a:rPr>
              <a:t> to denote different types of content. Such tags can be used to create paragraphs, lists, images and more.</a:t>
            </a:r>
            <a:endParaRPr lang="en-US" sz="3200" dirty="0">
              <a:solidFill>
                <a:schemeClr val="tx1">
                  <a:lumMod val="95000"/>
                  <a:lumOff val="5000"/>
                </a:schemeClr>
              </a:solidFill>
            </a:endParaRPr>
          </a:p>
        </p:txBody>
      </p:sp>
    </p:spTree>
    <p:extLst>
      <p:ext uri="{BB962C8B-B14F-4D97-AF65-F5344CB8AC3E}">
        <p14:creationId xmlns:p14="http://schemas.microsoft.com/office/powerpoint/2010/main" xmlns="" val="4226580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605308"/>
            <a:ext cx="9601196" cy="953036"/>
          </a:xfrm>
        </p:spPr>
        <p:txBody>
          <a:bodyPr/>
          <a:lstStyle/>
          <a:p>
            <a:r>
              <a:rPr lang="en-GB" dirty="0" smtClean="0"/>
              <a:t>Basic HTML Structure</a:t>
            </a:r>
            <a:endParaRPr lang="en-US" dirty="0"/>
          </a:p>
        </p:txBody>
      </p:sp>
      <p:sp>
        <p:nvSpPr>
          <p:cNvPr id="5" name="Content Placeholder 4"/>
          <p:cNvSpPr>
            <a:spLocks noGrp="1"/>
          </p:cNvSpPr>
          <p:nvPr>
            <p:ph sz="half" idx="1"/>
          </p:nvPr>
        </p:nvSpPr>
        <p:spPr>
          <a:xfrm>
            <a:off x="1298448" y="1378039"/>
            <a:ext cx="4718304" cy="4855336"/>
          </a:xfrm>
        </p:spPr>
        <p:txBody>
          <a:bodyPr>
            <a:normAutofit fontScale="92500"/>
          </a:bodyPr>
          <a:lstStyle/>
          <a:p>
            <a:pPr marL="0" indent="0" algn="ctr">
              <a:buNone/>
            </a:pPr>
            <a:r>
              <a:rPr lang="en-GB" sz="2800" u="sng" dirty="0" smtClean="0">
                <a:solidFill>
                  <a:schemeClr val="accent4">
                    <a:lumMod val="50000"/>
                  </a:schemeClr>
                </a:solidFill>
                <a:latin typeface="Century Schoolbook" panose="02040604050505020304" pitchFamily="18" charset="0"/>
              </a:rPr>
              <a:t>INPUT</a:t>
            </a:r>
          </a:p>
          <a:p>
            <a:pPr marL="457200" indent="-457200">
              <a:buFont typeface="+mj-lt"/>
              <a:buAutoNum type="arabicPeriod"/>
            </a:pPr>
            <a:r>
              <a:rPr lang="en-GB" dirty="0" smtClean="0"/>
              <a:t>&lt;html&gt;</a:t>
            </a:r>
          </a:p>
          <a:p>
            <a:pPr marL="457200" indent="-457200">
              <a:buFont typeface="+mj-lt"/>
              <a:buAutoNum type="arabicPeriod"/>
            </a:pPr>
            <a:r>
              <a:rPr lang="en-GB" dirty="0" smtClean="0"/>
              <a:t>&lt;head&gt;</a:t>
            </a:r>
          </a:p>
          <a:p>
            <a:pPr marL="457200" indent="-457200">
              <a:buFont typeface="+mj-lt"/>
              <a:buAutoNum type="arabicPeriod"/>
            </a:pPr>
            <a:r>
              <a:rPr lang="en-GB" dirty="0" smtClean="0"/>
              <a:t>&lt;title&gt;&lt;/title&gt;</a:t>
            </a:r>
          </a:p>
          <a:p>
            <a:pPr marL="457200" indent="-457200">
              <a:buFont typeface="+mj-lt"/>
              <a:buAutoNum type="arabicPeriod"/>
            </a:pPr>
            <a:r>
              <a:rPr lang="en-GB" dirty="0" smtClean="0"/>
              <a:t>&lt;/head&gt;</a:t>
            </a:r>
          </a:p>
          <a:p>
            <a:pPr marL="457200" indent="-457200">
              <a:buFont typeface="+mj-lt"/>
              <a:buAutoNum type="arabicPeriod"/>
            </a:pPr>
            <a:r>
              <a:rPr lang="en-GB" dirty="0" smtClean="0"/>
              <a:t>&lt;body&gt;</a:t>
            </a:r>
          </a:p>
          <a:p>
            <a:pPr marL="457200" indent="-457200">
              <a:buFont typeface="+mj-lt"/>
              <a:buAutoNum type="arabicPeriod"/>
            </a:pPr>
            <a:r>
              <a:rPr lang="en-GB" dirty="0" smtClean="0"/>
              <a:t>&lt;h1&gt;&lt;</a:t>
            </a:r>
            <a:r>
              <a:rPr lang="en-GB" dirty="0" smtClean="0"/>
              <a:t>u&gt;Hello</a:t>
            </a:r>
            <a:r>
              <a:rPr lang="en-GB" dirty="0" smtClean="0"/>
              <a:t> </a:t>
            </a:r>
            <a:r>
              <a:rPr lang="en-GB" dirty="0" smtClean="0"/>
              <a:t>World</a:t>
            </a:r>
            <a:r>
              <a:rPr lang="en-GB" dirty="0" smtClean="0"/>
              <a:t>&lt;/</a:t>
            </a:r>
            <a:r>
              <a:rPr lang="en-GB" dirty="0" smtClean="0"/>
              <a:t>u&gt;&lt;/h1&gt;</a:t>
            </a:r>
          </a:p>
          <a:p>
            <a:pPr marL="457200" indent="-457200">
              <a:buFont typeface="+mj-lt"/>
              <a:buAutoNum type="arabicPeriod"/>
            </a:pPr>
            <a:r>
              <a:rPr lang="en-GB" dirty="0" smtClean="0"/>
              <a:t>&lt;</a:t>
            </a:r>
            <a:r>
              <a:rPr lang="en-GB" dirty="0" smtClean="0"/>
              <a:t>p&gt;We </a:t>
            </a:r>
            <a:r>
              <a:rPr lang="en-GB" dirty="0" smtClean="0"/>
              <a:t>are good to go&lt;/p&gt;</a:t>
            </a:r>
          </a:p>
          <a:p>
            <a:pPr marL="457200" indent="-457200">
              <a:buFont typeface="+mj-lt"/>
              <a:buAutoNum type="arabicPeriod"/>
            </a:pPr>
            <a:r>
              <a:rPr lang="en-GB" dirty="0" smtClean="0"/>
              <a:t>&lt;/body&gt;</a:t>
            </a:r>
          </a:p>
          <a:p>
            <a:pPr marL="457200" indent="-457200">
              <a:buFont typeface="+mj-lt"/>
              <a:buAutoNum type="arabicPeriod"/>
            </a:pPr>
            <a:r>
              <a:rPr lang="en-GB" dirty="0" smtClean="0"/>
              <a:t>&lt;/html&gt;</a:t>
            </a:r>
            <a:endParaRPr lang="en-US" dirty="0"/>
          </a:p>
        </p:txBody>
      </p:sp>
      <p:sp>
        <p:nvSpPr>
          <p:cNvPr id="6" name="Content Placeholder 5"/>
          <p:cNvSpPr>
            <a:spLocks noGrp="1"/>
          </p:cNvSpPr>
          <p:nvPr>
            <p:ph sz="half" idx="2"/>
          </p:nvPr>
        </p:nvSpPr>
        <p:spPr>
          <a:xfrm>
            <a:off x="6181344" y="1468192"/>
            <a:ext cx="4718304" cy="4402256"/>
          </a:xfrm>
        </p:spPr>
        <p:txBody>
          <a:bodyPr>
            <a:normAutofit fontScale="92500"/>
          </a:bodyPr>
          <a:lstStyle/>
          <a:p>
            <a:pPr marL="0" indent="0" algn="ctr">
              <a:buNone/>
            </a:pPr>
            <a:r>
              <a:rPr lang="en-GB" sz="2800" u="sng" dirty="0" smtClean="0">
                <a:solidFill>
                  <a:schemeClr val="accent4">
                    <a:lumMod val="50000"/>
                  </a:schemeClr>
                </a:solidFill>
                <a:latin typeface="Century Schoolbook" panose="02040604050505020304" pitchFamily="18" charset="0"/>
              </a:rPr>
              <a:t>OUTPUT</a:t>
            </a:r>
          </a:p>
          <a:p>
            <a:pPr marL="0" indent="0" algn="ctr">
              <a:buNone/>
            </a:pPr>
            <a:endParaRPr lang="en-GB" sz="2800" u="sng" dirty="0">
              <a:solidFill>
                <a:schemeClr val="accent4">
                  <a:lumMod val="50000"/>
                </a:schemeClr>
              </a:solidFill>
              <a:latin typeface="Century Schoolbook" panose="02040604050505020304" pitchFamily="18" charset="0"/>
            </a:endParaRPr>
          </a:p>
          <a:p>
            <a:pPr marL="0" indent="0">
              <a:buNone/>
            </a:pPr>
            <a:r>
              <a:rPr lang="en-GB" sz="3600" dirty="0" smtClean="0">
                <a:solidFill>
                  <a:schemeClr val="bg2">
                    <a:lumMod val="10000"/>
                  </a:schemeClr>
                </a:solidFill>
                <a:latin typeface="Arial Nova" panose="020B0504020202020204" pitchFamily="34" charset="0"/>
              </a:rPr>
              <a:t>       </a:t>
            </a:r>
            <a:r>
              <a:rPr lang="en-GB" sz="3600" u="sng" dirty="0" smtClean="0">
                <a:solidFill>
                  <a:schemeClr val="bg2">
                    <a:lumMod val="10000"/>
                  </a:schemeClr>
                </a:solidFill>
                <a:latin typeface="Arial Nova" panose="020B0504020202020204" pitchFamily="34" charset="0"/>
              </a:rPr>
              <a:t>Hello</a:t>
            </a:r>
            <a:r>
              <a:rPr lang="en-GB" sz="3600" u="sng" dirty="0" smtClean="0">
                <a:solidFill>
                  <a:schemeClr val="bg2">
                    <a:lumMod val="10000"/>
                  </a:schemeClr>
                </a:solidFill>
                <a:latin typeface="Arial Nova" panose="020B0504020202020204" pitchFamily="34" charset="0"/>
              </a:rPr>
              <a:t> </a:t>
            </a:r>
            <a:r>
              <a:rPr lang="en-GB" sz="3600" u="sng" dirty="0" smtClean="0">
                <a:solidFill>
                  <a:schemeClr val="bg2">
                    <a:lumMod val="10000"/>
                  </a:schemeClr>
                </a:solidFill>
                <a:latin typeface="Arial Nova" panose="020B0504020202020204" pitchFamily="34" charset="0"/>
              </a:rPr>
              <a:t>World</a:t>
            </a:r>
            <a:endParaRPr lang="en-GB" sz="3600" u="sng" dirty="0" smtClean="0">
              <a:solidFill>
                <a:schemeClr val="bg2">
                  <a:lumMod val="10000"/>
                </a:schemeClr>
              </a:solidFill>
              <a:latin typeface="Arial Nova" panose="020B0504020202020204" pitchFamily="34" charset="0"/>
            </a:endParaRPr>
          </a:p>
          <a:p>
            <a:pPr marL="0" indent="0">
              <a:buNone/>
            </a:pPr>
            <a:r>
              <a:rPr lang="en-GB" sz="2800" dirty="0" smtClean="0">
                <a:solidFill>
                  <a:schemeClr val="tx1">
                    <a:lumMod val="95000"/>
                    <a:lumOff val="5000"/>
                  </a:schemeClr>
                </a:solidFill>
              </a:rPr>
              <a:t>   </a:t>
            </a:r>
            <a:r>
              <a:rPr lang="en-GB" sz="2800" dirty="0" smtClean="0">
                <a:solidFill>
                  <a:schemeClr val="tx1">
                    <a:lumMod val="95000"/>
                    <a:lumOff val="5000"/>
                  </a:schemeClr>
                </a:solidFill>
              </a:rPr>
              <a:t> We </a:t>
            </a:r>
            <a:r>
              <a:rPr lang="en-GB" sz="2800" dirty="0" smtClean="0">
                <a:solidFill>
                  <a:schemeClr val="tx1">
                    <a:lumMod val="95000"/>
                    <a:lumOff val="5000"/>
                  </a:schemeClr>
                </a:solidFill>
              </a:rPr>
              <a:t>are good to go</a:t>
            </a:r>
            <a:endParaRPr lang="en-US" sz="2800" dirty="0">
              <a:solidFill>
                <a:schemeClr val="tx1">
                  <a:lumMod val="95000"/>
                  <a:lumOff val="5000"/>
                </a:schemeClr>
              </a:solidFill>
            </a:endParaRPr>
          </a:p>
        </p:txBody>
      </p:sp>
    </p:spTree>
    <p:extLst>
      <p:ext uri="{BB962C8B-B14F-4D97-AF65-F5344CB8AC3E}">
        <p14:creationId xmlns:p14="http://schemas.microsoft.com/office/powerpoint/2010/main" xmlns="" val="3457543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52" y="750312"/>
            <a:ext cx="9601196" cy="885305"/>
          </a:xfrm>
        </p:spPr>
        <p:txBody>
          <a:bodyPr>
            <a:normAutofit fontScale="90000"/>
          </a:bodyPr>
          <a:lstStyle/>
          <a:p>
            <a:pPr algn="l"/>
            <a:r>
              <a:rPr lang="en-GB" dirty="0" smtClean="0"/>
              <a:t>         </a:t>
            </a:r>
            <a:r>
              <a:rPr lang="en-GB" sz="5400" u="sng" dirty="0" smtClean="0">
                <a:solidFill>
                  <a:schemeClr val="accent2">
                    <a:lumMod val="50000"/>
                  </a:schemeClr>
                </a:solidFill>
                <a:latin typeface="Arial Rounded MT Bold" panose="020F0704030504030204" pitchFamily="34" charset="0"/>
              </a:rPr>
              <a:t>CSS</a:t>
            </a:r>
            <a:endParaRPr lang="en-US" sz="5400" u="sng" dirty="0">
              <a:solidFill>
                <a:schemeClr val="accent2">
                  <a:lumMod val="50000"/>
                </a:schemeClr>
              </a:solidFill>
              <a:latin typeface="Arial Rounded MT Bold" panose="020F0704030504030204" pitchFamily="34" charset="0"/>
            </a:endParaRPr>
          </a:p>
        </p:txBody>
      </p:sp>
      <p:sp>
        <p:nvSpPr>
          <p:cNvPr id="3" name="Content Placeholder 2"/>
          <p:cNvSpPr>
            <a:spLocks noGrp="1"/>
          </p:cNvSpPr>
          <p:nvPr>
            <p:ph sz="half" idx="1"/>
          </p:nvPr>
        </p:nvSpPr>
        <p:spPr>
          <a:xfrm>
            <a:off x="1246932" y="1635618"/>
            <a:ext cx="9957688" cy="4003012"/>
          </a:xfrm>
        </p:spPr>
        <p:txBody>
          <a:bodyPr/>
          <a:lstStyle/>
          <a:p>
            <a:pPr marL="0" indent="0">
              <a:buNone/>
            </a:pPr>
            <a:r>
              <a:rPr lang="en-GB" dirty="0" smtClean="0"/>
              <a:t>     </a:t>
            </a:r>
            <a:r>
              <a:rPr lang="en-GB" sz="3600" dirty="0" smtClean="0">
                <a:solidFill>
                  <a:schemeClr val="accent1">
                    <a:lumMod val="50000"/>
                  </a:schemeClr>
                </a:solidFill>
                <a:latin typeface="Arial Rounded MT Bold" panose="020F0704030504030204" pitchFamily="34" charset="0"/>
              </a:rPr>
              <a:t>CSS </a:t>
            </a:r>
            <a:r>
              <a:rPr lang="en-GB" sz="3600" dirty="0" smtClean="0">
                <a:solidFill>
                  <a:schemeClr val="accent1">
                    <a:lumMod val="50000"/>
                  </a:schemeClr>
                </a:solidFill>
                <a:latin typeface="Arial Rounded MT Bold" panose="020F0704030504030204" pitchFamily="34" charset="0"/>
                <a:sym typeface="Wingdings" panose="05000000000000000000" pitchFamily="2" charset="2"/>
              </a:rPr>
              <a:t></a:t>
            </a:r>
            <a:r>
              <a:rPr lang="en-GB" sz="3600" dirty="0" smtClean="0">
                <a:solidFill>
                  <a:schemeClr val="bg2">
                    <a:lumMod val="10000"/>
                  </a:schemeClr>
                </a:solidFill>
                <a:latin typeface="Century Schoolbook" panose="02040604050505020304" pitchFamily="18" charset="0"/>
                <a:sym typeface="Wingdings" panose="05000000000000000000" pitchFamily="2" charset="2"/>
              </a:rPr>
              <a:t>Cascading Style Sheet</a:t>
            </a:r>
          </a:p>
          <a:p>
            <a:pPr marL="0" indent="0">
              <a:buNone/>
            </a:pPr>
            <a:r>
              <a:rPr lang="en-GB" sz="3200" dirty="0" smtClean="0">
                <a:solidFill>
                  <a:schemeClr val="bg2">
                    <a:lumMod val="10000"/>
                  </a:schemeClr>
                </a:solidFill>
              </a:rPr>
              <a:t>    This file helps you style that HTML content so it looks nice and attractive by adding colours, fonts, layouts and other decorative features……</a:t>
            </a:r>
          </a:p>
          <a:p>
            <a:pPr marL="0" indent="0">
              <a:buNone/>
            </a:pPr>
            <a:r>
              <a:rPr lang="en-GB" sz="3200" dirty="0">
                <a:solidFill>
                  <a:schemeClr val="bg2">
                    <a:lumMod val="10000"/>
                  </a:schemeClr>
                </a:solidFill>
              </a:rPr>
              <a:t> </a:t>
            </a:r>
            <a:r>
              <a:rPr lang="en-GB" sz="3200" dirty="0" smtClean="0">
                <a:solidFill>
                  <a:schemeClr val="bg2">
                    <a:lumMod val="10000"/>
                  </a:schemeClr>
                </a:solidFill>
              </a:rPr>
              <a:t>    It is essential to have solid CSS skills to specialize in Front-End..</a:t>
            </a:r>
            <a:endParaRPr lang="en-US" sz="3200" dirty="0">
              <a:solidFill>
                <a:schemeClr val="bg2">
                  <a:lumMod val="10000"/>
                </a:schemeClr>
              </a:solidFill>
            </a:endParaRPr>
          </a:p>
        </p:txBody>
      </p:sp>
    </p:spTree>
    <p:extLst>
      <p:ext uri="{BB962C8B-B14F-4D97-AF65-F5344CB8AC3E}">
        <p14:creationId xmlns:p14="http://schemas.microsoft.com/office/powerpoint/2010/main" xmlns="" val="477550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3868" y="982132"/>
            <a:ext cx="9592732" cy="1794119"/>
          </a:xfrm>
        </p:spPr>
        <p:txBody>
          <a:bodyPr>
            <a:noAutofit/>
          </a:bodyPr>
          <a:lstStyle/>
          <a:p>
            <a:r>
              <a:rPr lang="en-US" sz="6000" u="sng" dirty="0" smtClean="0">
                <a:solidFill>
                  <a:schemeClr val="accent4">
                    <a:lumMod val="60000"/>
                    <a:lumOff val="40000"/>
                  </a:schemeClr>
                </a:solidFill>
                <a:latin typeface="Algerian" panose="04020705040A02060702" pitchFamily="82" charset="0"/>
                <a:ea typeface="Microsoft JhengHei" panose="020B0604030504040204" pitchFamily="34" charset="-120"/>
              </a:rPr>
              <a:t>WEB </a:t>
            </a:r>
            <a:r>
              <a:rPr lang="en-US" sz="6000" u="sng" dirty="0" smtClean="0">
                <a:solidFill>
                  <a:schemeClr val="accent4">
                    <a:lumMod val="60000"/>
                    <a:lumOff val="40000"/>
                  </a:schemeClr>
                </a:solidFill>
                <a:latin typeface="Algerian" panose="04020705040A02060702" pitchFamily="82" charset="0"/>
                <a:ea typeface="Microsoft JhengHei" panose="020B0604030504040204" pitchFamily="34" charset="-120"/>
              </a:rPr>
              <a:t>DEVELOPMENT</a:t>
            </a:r>
            <a:endParaRPr lang="en-US" sz="6000" u="sng" dirty="0">
              <a:solidFill>
                <a:schemeClr val="accent4">
                  <a:lumMod val="60000"/>
                  <a:lumOff val="40000"/>
                </a:schemeClr>
              </a:solidFill>
              <a:latin typeface="Algerian" panose="04020705040A02060702" pitchFamily="82" charset="0"/>
              <a:ea typeface="Microsoft JhengHei" panose="020B0604030504040204" pitchFamily="34" charset="-120"/>
            </a:endParaRPr>
          </a:p>
        </p:txBody>
      </p:sp>
      <p:sp>
        <p:nvSpPr>
          <p:cNvPr id="4" name="Text Placeholder 3"/>
          <p:cNvSpPr>
            <a:spLocks noGrp="1"/>
          </p:cNvSpPr>
          <p:nvPr>
            <p:ph type="body" idx="1"/>
          </p:nvPr>
        </p:nvSpPr>
        <p:spPr>
          <a:xfrm>
            <a:off x="1303868" y="3382179"/>
            <a:ext cx="9592732" cy="2493688"/>
          </a:xfrm>
        </p:spPr>
        <p:txBody>
          <a:bodyPr>
            <a:normAutofit lnSpcReduction="10000"/>
          </a:bodyPr>
          <a:lstStyle/>
          <a:p>
            <a:r>
              <a:rPr lang="en-US" sz="4000" dirty="0" smtClean="0">
                <a:latin typeface="Californian FB" panose="0207040306080B030204" pitchFamily="18" charset="0"/>
              </a:rPr>
              <a:t>&amp; my name is</a:t>
            </a:r>
            <a:endParaRPr lang="en-US" sz="4000" dirty="0" smtClean="0">
              <a:latin typeface="Californian FB" panose="0207040306080B030204" pitchFamily="18" charset="0"/>
            </a:endParaRPr>
          </a:p>
          <a:p>
            <a:endParaRPr lang="en-US" sz="3200" dirty="0">
              <a:solidFill>
                <a:schemeClr val="accent3">
                  <a:lumMod val="50000"/>
                </a:schemeClr>
              </a:solidFill>
              <a:latin typeface="Californian FB" panose="0207040306080B030204" pitchFamily="18" charset="0"/>
            </a:endParaRPr>
          </a:p>
          <a:p>
            <a:r>
              <a:rPr lang="en-US" sz="6000" dirty="0" smtClean="0">
                <a:solidFill>
                  <a:schemeClr val="accent3">
                    <a:lumMod val="50000"/>
                  </a:schemeClr>
                </a:solidFill>
                <a:latin typeface="Arial Black" panose="020B0A04020102020204" pitchFamily="34" charset="0"/>
              </a:rPr>
              <a:t>Sarah Imiefase Peter</a:t>
            </a:r>
            <a:endParaRPr lang="en-US" sz="6000" dirty="0">
              <a:solidFill>
                <a:schemeClr val="accent3">
                  <a:lumMod val="50000"/>
                </a:schemeClr>
              </a:solidFill>
              <a:latin typeface="Arial Black" panose="020B0A04020102020204" pitchFamily="34" charset="0"/>
            </a:endParaRPr>
          </a:p>
        </p:txBody>
      </p:sp>
    </p:spTree>
    <p:extLst>
      <p:ext uri="{BB962C8B-B14F-4D97-AF65-F5344CB8AC3E}">
        <p14:creationId xmlns:p14="http://schemas.microsoft.com/office/powerpoint/2010/main" xmlns="" val="1040840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746" y="595766"/>
            <a:ext cx="9601196" cy="756516"/>
          </a:xfrm>
        </p:spPr>
        <p:txBody>
          <a:bodyPr>
            <a:noAutofit/>
          </a:bodyPr>
          <a:lstStyle/>
          <a:p>
            <a:pPr algn="l"/>
            <a:r>
              <a:rPr lang="en-GB" dirty="0" smtClean="0"/>
              <a:t>                 Basic CSS Structure</a:t>
            </a:r>
            <a:endParaRPr lang="en-US" dirty="0"/>
          </a:p>
        </p:txBody>
      </p:sp>
      <p:sp>
        <p:nvSpPr>
          <p:cNvPr id="3" name="Content Placeholder 2"/>
          <p:cNvSpPr>
            <a:spLocks noGrp="1"/>
          </p:cNvSpPr>
          <p:nvPr>
            <p:ph sz="half" idx="1"/>
          </p:nvPr>
        </p:nvSpPr>
        <p:spPr>
          <a:xfrm>
            <a:off x="1298448" y="1352282"/>
            <a:ext cx="4718304" cy="4518166"/>
          </a:xfrm>
        </p:spPr>
        <p:txBody>
          <a:bodyPr>
            <a:normAutofit lnSpcReduction="10000"/>
          </a:bodyPr>
          <a:lstStyle/>
          <a:p>
            <a:pPr marL="0" indent="0" algn="ctr">
              <a:buNone/>
            </a:pPr>
            <a:r>
              <a:rPr lang="en-GB" dirty="0" smtClean="0"/>
              <a:t> </a:t>
            </a:r>
            <a:r>
              <a:rPr lang="en-GB" sz="3200" u="sng" dirty="0" smtClean="0">
                <a:solidFill>
                  <a:schemeClr val="accent4">
                    <a:lumMod val="50000"/>
                  </a:schemeClr>
                </a:solidFill>
                <a:latin typeface="Century Schoolbook" panose="02040604050505020304" pitchFamily="18" charset="0"/>
              </a:rPr>
              <a:t>INPUT</a:t>
            </a:r>
          </a:p>
          <a:p>
            <a:pPr marL="457200" indent="-457200">
              <a:buFont typeface="+mj-lt"/>
              <a:buAutoNum type="arabicPeriod"/>
            </a:pPr>
            <a:r>
              <a:rPr lang="en-GB" sz="2000" dirty="0" smtClean="0">
                <a:solidFill>
                  <a:schemeClr val="bg2">
                    <a:lumMod val="10000"/>
                  </a:schemeClr>
                </a:solidFill>
              </a:rPr>
              <a:t>&lt;html&gt;</a:t>
            </a:r>
          </a:p>
          <a:p>
            <a:pPr marL="457200" indent="-457200">
              <a:buFont typeface="+mj-lt"/>
              <a:buAutoNum type="arabicPeriod"/>
            </a:pPr>
            <a:r>
              <a:rPr lang="en-GB" sz="2000" dirty="0" smtClean="0">
                <a:solidFill>
                  <a:schemeClr val="bg2">
                    <a:lumMod val="10000"/>
                  </a:schemeClr>
                </a:solidFill>
              </a:rPr>
              <a:t>&lt;head&gt;</a:t>
            </a:r>
          </a:p>
          <a:p>
            <a:pPr marL="457200" indent="-457200">
              <a:buFont typeface="+mj-lt"/>
              <a:buAutoNum type="arabicPeriod"/>
            </a:pPr>
            <a:r>
              <a:rPr lang="en-GB" sz="2000" dirty="0" smtClean="0">
                <a:solidFill>
                  <a:schemeClr val="bg2">
                    <a:lumMod val="10000"/>
                  </a:schemeClr>
                </a:solidFill>
              </a:rPr>
              <a:t>&lt;title&gt;&lt;/title&gt;</a:t>
            </a:r>
          </a:p>
          <a:p>
            <a:pPr marL="457200" indent="-457200">
              <a:buFont typeface="+mj-lt"/>
              <a:buAutoNum type="arabicPeriod"/>
            </a:pPr>
            <a:r>
              <a:rPr lang="en-GB" sz="2000" dirty="0" smtClean="0">
                <a:solidFill>
                  <a:schemeClr val="bg2">
                    <a:lumMod val="10000"/>
                  </a:schemeClr>
                </a:solidFill>
              </a:rPr>
              <a:t>&lt;/head&gt;</a:t>
            </a:r>
          </a:p>
          <a:p>
            <a:pPr marL="457200" indent="-457200">
              <a:buFont typeface="+mj-lt"/>
              <a:buAutoNum type="arabicPeriod"/>
            </a:pPr>
            <a:r>
              <a:rPr lang="en-GB" sz="2000" dirty="0" smtClean="0">
                <a:solidFill>
                  <a:schemeClr val="bg2">
                    <a:lumMod val="10000"/>
                  </a:schemeClr>
                </a:solidFill>
              </a:rPr>
              <a:t>&lt;body style=“</a:t>
            </a:r>
            <a:r>
              <a:rPr lang="en-GB" sz="2000" dirty="0" err="1" smtClean="0">
                <a:solidFill>
                  <a:schemeClr val="bg2">
                    <a:lumMod val="10000"/>
                  </a:schemeClr>
                </a:solidFill>
              </a:rPr>
              <a:t>background-color:gray</a:t>
            </a:r>
            <a:r>
              <a:rPr lang="en-GB" sz="2000" dirty="0" smtClean="0">
                <a:solidFill>
                  <a:schemeClr val="bg2">
                    <a:lumMod val="10000"/>
                  </a:schemeClr>
                </a:solidFill>
              </a:rPr>
              <a:t>;”&gt;</a:t>
            </a:r>
          </a:p>
          <a:p>
            <a:pPr marL="457200" indent="-457200">
              <a:buFont typeface="+mj-lt"/>
              <a:buAutoNum type="arabicPeriod"/>
            </a:pPr>
            <a:r>
              <a:rPr lang="en-GB" sz="2000" dirty="0" smtClean="0">
                <a:solidFill>
                  <a:schemeClr val="bg2">
                    <a:lumMod val="10000"/>
                  </a:schemeClr>
                </a:solidFill>
              </a:rPr>
              <a:t>&lt;h1&gt;&lt;</a:t>
            </a:r>
            <a:r>
              <a:rPr lang="en-GB" sz="2000" dirty="0" smtClean="0">
                <a:solidFill>
                  <a:schemeClr val="bg2">
                    <a:lumMod val="10000"/>
                  </a:schemeClr>
                </a:solidFill>
              </a:rPr>
              <a:t>u&gt;Hello</a:t>
            </a:r>
            <a:r>
              <a:rPr lang="en-GB" sz="2000" dirty="0" smtClean="0">
                <a:solidFill>
                  <a:schemeClr val="bg2">
                    <a:lumMod val="10000"/>
                  </a:schemeClr>
                </a:solidFill>
              </a:rPr>
              <a:t> </a:t>
            </a:r>
            <a:r>
              <a:rPr lang="en-GB" sz="2000" dirty="0" smtClean="0">
                <a:solidFill>
                  <a:schemeClr val="bg2">
                    <a:lumMod val="10000"/>
                  </a:schemeClr>
                </a:solidFill>
              </a:rPr>
              <a:t>World</a:t>
            </a:r>
            <a:r>
              <a:rPr lang="en-GB" sz="2000" dirty="0" smtClean="0">
                <a:solidFill>
                  <a:schemeClr val="bg2">
                    <a:lumMod val="10000"/>
                  </a:schemeClr>
                </a:solidFill>
              </a:rPr>
              <a:t>&lt;/</a:t>
            </a:r>
            <a:r>
              <a:rPr lang="en-GB" sz="2000" dirty="0" smtClean="0">
                <a:solidFill>
                  <a:schemeClr val="bg2">
                    <a:lumMod val="10000"/>
                  </a:schemeClr>
                </a:solidFill>
              </a:rPr>
              <a:t>u&gt;&lt;/h1&gt;</a:t>
            </a:r>
          </a:p>
          <a:p>
            <a:pPr marL="457200" indent="-457200">
              <a:buFont typeface="+mj-lt"/>
              <a:buAutoNum type="arabicPeriod"/>
            </a:pPr>
            <a:r>
              <a:rPr lang="en-GB" sz="2000" dirty="0" smtClean="0">
                <a:solidFill>
                  <a:schemeClr val="bg2">
                    <a:lumMod val="10000"/>
                  </a:schemeClr>
                </a:solidFill>
              </a:rPr>
              <a:t>&lt;</a:t>
            </a:r>
            <a:r>
              <a:rPr lang="en-GB" sz="2000" dirty="0" smtClean="0">
                <a:solidFill>
                  <a:schemeClr val="bg2">
                    <a:lumMod val="10000"/>
                  </a:schemeClr>
                </a:solidFill>
              </a:rPr>
              <a:t>p&gt;We </a:t>
            </a:r>
            <a:r>
              <a:rPr lang="en-GB" sz="2000" dirty="0" smtClean="0">
                <a:solidFill>
                  <a:schemeClr val="bg2">
                    <a:lumMod val="10000"/>
                  </a:schemeClr>
                </a:solidFill>
              </a:rPr>
              <a:t>are good to go.&lt;/p&gt;</a:t>
            </a:r>
          </a:p>
          <a:p>
            <a:pPr marL="457200" indent="-457200">
              <a:buFont typeface="+mj-lt"/>
              <a:buAutoNum type="arabicPeriod"/>
            </a:pPr>
            <a:r>
              <a:rPr lang="en-GB" sz="2000" dirty="0" smtClean="0">
                <a:solidFill>
                  <a:schemeClr val="bg2">
                    <a:lumMod val="10000"/>
                  </a:schemeClr>
                </a:solidFill>
              </a:rPr>
              <a:t>&lt;/body&gt;</a:t>
            </a:r>
          </a:p>
          <a:p>
            <a:pPr marL="457200" indent="-457200">
              <a:buFont typeface="+mj-lt"/>
              <a:buAutoNum type="arabicPeriod"/>
            </a:pPr>
            <a:r>
              <a:rPr lang="en-GB" sz="2000" dirty="0" smtClean="0">
                <a:solidFill>
                  <a:schemeClr val="bg2">
                    <a:lumMod val="10000"/>
                  </a:schemeClr>
                </a:solidFill>
              </a:rPr>
              <a:t>&lt;/html&gt;</a:t>
            </a:r>
            <a:endParaRPr lang="en-US" sz="2000" dirty="0">
              <a:solidFill>
                <a:schemeClr val="bg2">
                  <a:lumMod val="10000"/>
                </a:schemeClr>
              </a:solidFill>
            </a:endParaRPr>
          </a:p>
        </p:txBody>
      </p:sp>
      <p:sp>
        <p:nvSpPr>
          <p:cNvPr id="4" name="Content Placeholder 3"/>
          <p:cNvSpPr>
            <a:spLocks noGrp="1"/>
          </p:cNvSpPr>
          <p:nvPr>
            <p:ph sz="half" idx="2"/>
          </p:nvPr>
        </p:nvSpPr>
        <p:spPr>
          <a:xfrm>
            <a:off x="6181344" y="1352283"/>
            <a:ext cx="4718304" cy="4518166"/>
          </a:xfrm>
        </p:spPr>
        <p:txBody>
          <a:bodyPr>
            <a:normAutofit lnSpcReduction="10000"/>
          </a:bodyPr>
          <a:lstStyle/>
          <a:p>
            <a:pPr marL="0" indent="0" algn="ctr">
              <a:buNone/>
            </a:pPr>
            <a:r>
              <a:rPr lang="en-GB" sz="3200" u="sng" dirty="0" smtClean="0">
                <a:solidFill>
                  <a:schemeClr val="accent4">
                    <a:lumMod val="50000"/>
                  </a:schemeClr>
                </a:solidFill>
                <a:latin typeface="Century Schoolbook" panose="02040604050505020304" pitchFamily="18" charset="0"/>
              </a:rPr>
              <a:t>OUTPUT</a:t>
            </a:r>
          </a:p>
          <a:p>
            <a:pPr marL="0" indent="0" algn="ctr">
              <a:buNone/>
            </a:pPr>
            <a:endParaRPr lang="en-US" sz="3200" u="sng" dirty="0">
              <a:solidFill>
                <a:schemeClr val="accent4">
                  <a:lumMod val="50000"/>
                </a:schemeClr>
              </a:solidFill>
              <a:latin typeface="Century Schoolbook" panose="02040604050505020304" pitchFamily="18" charset="0"/>
            </a:endParaRPr>
          </a:p>
        </p:txBody>
      </p:sp>
      <p:sp>
        <p:nvSpPr>
          <p:cNvPr id="5" name="Rectangle 4"/>
          <p:cNvSpPr/>
          <p:nvPr/>
        </p:nvSpPr>
        <p:spPr>
          <a:xfrm>
            <a:off x="6722772" y="2240924"/>
            <a:ext cx="3940935" cy="33742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endParaRPr lang="en-GB" sz="2400" dirty="0" smtClean="0">
              <a:latin typeface="Arial Nova" panose="020B0504020202020204" pitchFamily="34" charset="0"/>
            </a:endParaRPr>
          </a:p>
          <a:p>
            <a:endParaRPr lang="en-GB" sz="2400" dirty="0">
              <a:latin typeface="Arial Nova" panose="020B0504020202020204" pitchFamily="34" charset="0"/>
            </a:endParaRPr>
          </a:p>
          <a:p>
            <a:r>
              <a:rPr lang="en-GB" sz="2400" dirty="0" smtClean="0">
                <a:latin typeface="Arial Nova" panose="020B0504020202020204" pitchFamily="34" charset="0"/>
              </a:rPr>
              <a:t>        </a:t>
            </a:r>
            <a:r>
              <a:rPr lang="en-GB" sz="3200" dirty="0" smtClean="0">
                <a:latin typeface="Arial Nova" panose="020B0504020202020204" pitchFamily="34" charset="0"/>
              </a:rPr>
              <a:t>Hello</a:t>
            </a:r>
            <a:r>
              <a:rPr lang="en-GB" sz="3200" dirty="0" smtClean="0">
                <a:latin typeface="Arial Nova" panose="020B0504020202020204" pitchFamily="34" charset="0"/>
              </a:rPr>
              <a:t> </a:t>
            </a:r>
            <a:r>
              <a:rPr lang="en-GB" sz="3200" dirty="0" smtClean="0">
                <a:latin typeface="Arial Nova" panose="020B0504020202020204" pitchFamily="34" charset="0"/>
              </a:rPr>
              <a:t>World</a:t>
            </a:r>
            <a:endParaRPr lang="en-GB" sz="3200" dirty="0" smtClean="0">
              <a:latin typeface="Arial Nova" panose="020B0504020202020204" pitchFamily="34" charset="0"/>
            </a:endParaRPr>
          </a:p>
          <a:p>
            <a:r>
              <a:rPr lang="en-GB" sz="2400" dirty="0" smtClean="0">
                <a:cs typeface="Akhbar MT" pitchFamily="2" charset="-78"/>
              </a:rPr>
              <a:t> </a:t>
            </a:r>
            <a:r>
              <a:rPr lang="en-GB" sz="2400" dirty="0" smtClean="0">
                <a:cs typeface="Akhbar MT" pitchFamily="2" charset="-78"/>
              </a:rPr>
              <a:t>We</a:t>
            </a:r>
            <a:r>
              <a:rPr lang="en-GB" sz="2400" dirty="0" smtClean="0">
                <a:cs typeface="Akhbar MT" pitchFamily="2" charset="-78"/>
              </a:rPr>
              <a:t> </a:t>
            </a:r>
            <a:r>
              <a:rPr lang="en-GB" sz="2400" dirty="0">
                <a:cs typeface="Akhbar MT" pitchFamily="2" charset="-78"/>
              </a:rPr>
              <a:t>are good to go.</a:t>
            </a:r>
          </a:p>
          <a:p>
            <a:endParaRPr lang="en-GB" sz="3200" dirty="0" smtClean="0">
              <a:latin typeface="Arial Nova" panose="020B0504020202020204" pitchFamily="34" charset="0"/>
            </a:endParaRPr>
          </a:p>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000" dirty="0">
              <a:cs typeface="Akhbar MT" pitchFamily="2" charset="-78"/>
            </a:endParaRPr>
          </a:p>
          <a:p>
            <a:endParaRPr lang="en-GB" sz="2000" dirty="0">
              <a:cs typeface="Akhbar MT" pitchFamily="2" charset="-78"/>
            </a:endParaRPr>
          </a:p>
        </p:txBody>
      </p:sp>
    </p:spTree>
    <p:extLst>
      <p:ext uri="{BB962C8B-B14F-4D97-AF65-F5344CB8AC3E}">
        <p14:creationId xmlns:p14="http://schemas.microsoft.com/office/powerpoint/2010/main" xmlns="" val="4216084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8448" y="2073499"/>
            <a:ext cx="4718304" cy="3796949"/>
          </a:xfrm>
        </p:spPr>
        <p:txBody>
          <a:bodyPr/>
          <a:lstStyle/>
          <a:p>
            <a:pPr marL="0" indent="0">
              <a:buNone/>
            </a:pPr>
            <a:r>
              <a:rPr lang="en-GB" dirty="0" smtClean="0"/>
              <a:t>                 </a:t>
            </a:r>
            <a:r>
              <a:rPr lang="en-GB" sz="3600" u="sng" dirty="0" smtClean="0">
                <a:solidFill>
                  <a:schemeClr val="accent1">
                    <a:lumMod val="50000"/>
                  </a:schemeClr>
                </a:solidFill>
                <a:latin typeface="Arial Rounded MT Bold" panose="020F0704030504030204" pitchFamily="34" charset="0"/>
              </a:rPr>
              <a:t>HTML</a:t>
            </a:r>
            <a:endParaRPr lang="en-GB" sz="3600" u="sng" dirty="0">
              <a:solidFill>
                <a:schemeClr val="accent1">
                  <a:lumMod val="50000"/>
                </a:schemeClr>
              </a:solidFill>
              <a:latin typeface="Arial Rounded MT Bold" panose="020F0704030504030204" pitchFamily="34" charset="0"/>
            </a:endParaRPr>
          </a:p>
          <a:p>
            <a:pPr marL="0" indent="0">
              <a:buNone/>
            </a:pPr>
            <a:r>
              <a:rPr lang="en-GB" sz="3200" dirty="0" smtClean="0">
                <a:solidFill>
                  <a:schemeClr val="bg2">
                    <a:lumMod val="10000"/>
                  </a:schemeClr>
                </a:solidFill>
                <a:latin typeface="Arial Nova" panose="020B0504020202020204" pitchFamily="34" charset="0"/>
              </a:rPr>
              <a:t>        </a:t>
            </a:r>
            <a:r>
              <a:rPr lang="en-GB" sz="3200" u="sng" dirty="0" smtClean="0">
                <a:solidFill>
                  <a:schemeClr val="bg2">
                    <a:lumMod val="10000"/>
                  </a:schemeClr>
                </a:solidFill>
                <a:latin typeface="Arial Nova" panose="020B0504020202020204" pitchFamily="34" charset="0"/>
              </a:rPr>
              <a:t>Hello</a:t>
            </a:r>
            <a:r>
              <a:rPr lang="en-GB" sz="3200" u="sng" dirty="0" smtClean="0">
                <a:solidFill>
                  <a:schemeClr val="bg2">
                    <a:lumMod val="10000"/>
                  </a:schemeClr>
                </a:solidFill>
                <a:latin typeface="Arial Nova" panose="020B0504020202020204" pitchFamily="34" charset="0"/>
              </a:rPr>
              <a:t> </a:t>
            </a:r>
            <a:r>
              <a:rPr lang="en-GB" sz="3200" u="sng" dirty="0" smtClean="0">
                <a:solidFill>
                  <a:schemeClr val="bg2">
                    <a:lumMod val="10000"/>
                  </a:schemeClr>
                </a:solidFill>
                <a:latin typeface="Arial Nova" panose="020B0504020202020204" pitchFamily="34" charset="0"/>
              </a:rPr>
              <a:t>World</a:t>
            </a:r>
            <a:endParaRPr lang="en-GB" sz="3200" u="sng" dirty="0">
              <a:solidFill>
                <a:schemeClr val="bg2">
                  <a:lumMod val="10000"/>
                </a:schemeClr>
              </a:solidFill>
              <a:latin typeface="Arial Nova" panose="020B0504020202020204" pitchFamily="34" charset="0"/>
            </a:endParaRPr>
          </a:p>
          <a:p>
            <a:pPr marL="0" indent="0">
              <a:buNone/>
            </a:pPr>
            <a:r>
              <a:rPr lang="en-GB" dirty="0">
                <a:solidFill>
                  <a:schemeClr val="tx1">
                    <a:lumMod val="95000"/>
                    <a:lumOff val="5000"/>
                  </a:schemeClr>
                </a:solidFill>
              </a:rPr>
              <a:t>    </a:t>
            </a:r>
            <a:r>
              <a:rPr lang="en-GB" dirty="0" smtClean="0">
                <a:solidFill>
                  <a:schemeClr val="tx1">
                    <a:lumMod val="95000"/>
                    <a:lumOff val="5000"/>
                  </a:schemeClr>
                </a:solidFill>
              </a:rPr>
              <a:t>We</a:t>
            </a:r>
            <a:r>
              <a:rPr lang="en-GB" dirty="0" smtClean="0">
                <a:solidFill>
                  <a:schemeClr val="tx1">
                    <a:lumMod val="95000"/>
                    <a:lumOff val="5000"/>
                  </a:schemeClr>
                </a:solidFill>
              </a:rPr>
              <a:t> </a:t>
            </a:r>
            <a:r>
              <a:rPr lang="en-GB" dirty="0">
                <a:solidFill>
                  <a:schemeClr val="tx1">
                    <a:lumMod val="95000"/>
                    <a:lumOff val="5000"/>
                  </a:schemeClr>
                </a:solidFill>
              </a:rPr>
              <a:t>are good to go</a:t>
            </a:r>
            <a:endParaRPr lang="en-US" dirty="0"/>
          </a:p>
        </p:txBody>
      </p:sp>
      <p:sp>
        <p:nvSpPr>
          <p:cNvPr id="4" name="Content Placeholder 3"/>
          <p:cNvSpPr>
            <a:spLocks noGrp="1"/>
          </p:cNvSpPr>
          <p:nvPr>
            <p:ph sz="half" idx="2"/>
          </p:nvPr>
        </p:nvSpPr>
        <p:spPr>
          <a:xfrm>
            <a:off x="6488634" y="1736071"/>
            <a:ext cx="4718304" cy="4355635"/>
          </a:xfrm>
        </p:spPr>
        <p:txBody>
          <a:bodyPr/>
          <a:lstStyle/>
          <a:p>
            <a:pPr marL="0" indent="0">
              <a:buNone/>
            </a:pPr>
            <a:r>
              <a:rPr lang="en-GB" dirty="0" smtClean="0"/>
              <a:t>              </a:t>
            </a:r>
          </a:p>
          <a:p>
            <a:pPr marL="0" indent="0">
              <a:buNone/>
            </a:pPr>
            <a:endParaRPr lang="en-GB" dirty="0"/>
          </a:p>
          <a:p>
            <a:pPr marL="0" indent="0">
              <a:buNone/>
            </a:pPr>
            <a:r>
              <a:rPr lang="en-GB" dirty="0" smtClean="0"/>
              <a:t>            </a:t>
            </a:r>
            <a:r>
              <a:rPr lang="en-GB" dirty="0">
                <a:latin typeface="Arial Nova" panose="020B0504020202020204" pitchFamily="34" charset="0"/>
              </a:rPr>
              <a:t> </a:t>
            </a:r>
            <a:endParaRPr lang="en-GB" dirty="0"/>
          </a:p>
          <a:p>
            <a:pPr marL="0" indent="0">
              <a:buNone/>
            </a:pPr>
            <a:r>
              <a:rPr lang="en-GB" dirty="0" smtClean="0"/>
              <a:t>                   </a:t>
            </a:r>
            <a:endParaRPr lang="en-US" dirty="0"/>
          </a:p>
        </p:txBody>
      </p:sp>
      <p:sp>
        <p:nvSpPr>
          <p:cNvPr id="6" name="Rectangle 5"/>
          <p:cNvSpPr/>
          <p:nvPr/>
        </p:nvSpPr>
        <p:spPr>
          <a:xfrm>
            <a:off x="7204754" y="2486986"/>
            <a:ext cx="3940935" cy="27560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400" dirty="0">
              <a:latin typeface="Arial Nova" panose="020B0504020202020204" pitchFamily="34" charset="0"/>
            </a:endParaRPr>
          </a:p>
          <a:p>
            <a:r>
              <a:rPr lang="en-GB" sz="2400" dirty="0" smtClean="0">
                <a:latin typeface="Arial Nova" panose="020B0504020202020204" pitchFamily="34" charset="0"/>
              </a:rPr>
              <a:t>                 </a:t>
            </a:r>
            <a:r>
              <a:rPr lang="en-GB" sz="3600" u="sng" dirty="0" smtClean="0">
                <a:solidFill>
                  <a:schemeClr val="accent1">
                    <a:lumMod val="50000"/>
                  </a:schemeClr>
                </a:solidFill>
                <a:latin typeface="Arial Rounded MT Bold" panose="020F0704030504030204" pitchFamily="34" charset="0"/>
              </a:rPr>
              <a:t>CSS</a:t>
            </a:r>
            <a:r>
              <a:rPr lang="en-GB" sz="2400" dirty="0" smtClean="0">
                <a:latin typeface="Arial Nova" panose="020B0504020202020204" pitchFamily="34" charset="0"/>
              </a:rPr>
              <a:t>       </a:t>
            </a:r>
          </a:p>
          <a:p>
            <a:endParaRPr lang="en-GB" sz="2400" dirty="0">
              <a:latin typeface="Arial Nova" panose="020B0504020202020204" pitchFamily="34" charset="0"/>
            </a:endParaRPr>
          </a:p>
          <a:p>
            <a:r>
              <a:rPr lang="en-GB" sz="2400" dirty="0" smtClean="0">
                <a:latin typeface="Arial Nova" panose="020B0504020202020204" pitchFamily="34" charset="0"/>
              </a:rPr>
              <a:t>       </a:t>
            </a:r>
            <a:r>
              <a:rPr lang="en-GB" sz="3200" dirty="0" smtClean="0">
                <a:latin typeface="Arial Nova" panose="020B0504020202020204" pitchFamily="34" charset="0"/>
              </a:rPr>
              <a:t>Hello</a:t>
            </a:r>
            <a:r>
              <a:rPr lang="en-GB" sz="3200" dirty="0" smtClean="0">
                <a:latin typeface="Arial Nova" panose="020B0504020202020204" pitchFamily="34" charset="0"/>
              </a:rPr>
              <a:t> </a:t>
            </a:r>
            <a:r>
              <a:rPr lang="en-GB" sz="3200" dirty="0" smtClean="0">
                <a:latin typeface="Arial Nova" panose="020B0504020202020204" pitchFamily="34" charset="0"/>
              </a:rPr>
              <a:t>World</a:t>
            </a:r>
            <a:endParaRPr lang="en-GB" sz="3200" dirty="0" smtClean="0">
              <a:latin typeface="Arial Nova" panose="020B0504020202020204" pitchFamily="34" charset="0"/>
            </a:endParaRPr>
          </a:p>
          <a:p>
            <a:r>
              <a:rPr lang="en-GB" sz="2400" dirty="0" smtClean="0">
                <a:cs typeface="Akhbar MT" pitchFamily="2" charset="-78"/>
              </a:rPr>
              <a:t> </a:t>
            </a:r>
            <a:r>
              <a:rPr lang="en-GB" sz="2400" dirty="0" smtClean="0">
                <a:cs typeface="Akhbar MT" pitchFamily="2" charset="-78"/>
              </a:rPr>
              <a:t>We</a:t>
            </a:r>
            <a:r>
              <a:rPr lang="en-GB" sz="2400" dirty="0" smtClean="0">
                <a:cs typeface="Akhbar MT" pitchFamily="2" charset="-78"/>
              </a:rPr>
              <a:t> </a:t>
            </a:r>
            <a:r>
              <a:rPr lang="en-GB" sz="2400" dirty="0">
                <a:cs typeface="Akhbar MT" pitchFamily="2" charset="-78"/>
              </a:rPr>
              <a:t>are good to go.</a:t>
            </a:r>
          </a:p>
          <a:p>
            <a:endParaRPr lang="en-GB" sz="3200" dirty="0" smtClean="0">
              <a:latin typeface="Arial Nova" panose="020B0504020202020204" pitchFamily="34" charset="0"/>
            </a:endParaRPr>
          </a:p>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400" dirty="0">
              <a:latin typeface="Arial Nova" panose="020B0504020202020204" pitchFamily="34" charset="0"/>
            </a:endParaRPr>
          </a:p>
          <a:p>
            <a:endParaRPr lang="en-GB" sz="2400" dirty="0" smtClean="0">
              <a:latin typeface="Arial Nova" panose="020B0504020202020204" pitchFamily="34" charset="0"/>
            </a:endParaRPr>
          </a:p>
          <a:p>
            <a:endParaRPr lang="en-GB" sz="2000" dirty="0">
              <a:cs typeface="Akhbar MT" pitchFamily="2" charset="-78"/>
            </a:endParaRPr>
          </a:p>
          <a:p>
            <a:endParaRPr lang="en-GB" sz="2000" dirty="0">
              <a:cs typeface="Akhbar MT" pitchFamily="2" charset="-78"/>
            </a:endParaRPr>
          </a:p>
        </p:txBody>
      </p:sp>
    </p:spTree>
    <p:extLst>
      <p:ext uri="{BB962C8B-B14F-4D97-AF65-F5344CB8AC3E}">
        <p14:creationId xmlns:p14="http://schemas.microsoft.com/office/powerpoint/2010/main" xmlns="" val="3666323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452" y="798490"/>
            <a:ext cx="9601196" cy="1056068"/>
          </a:xfrm>
        </p:spPr>
        <p:txBody>
          <a:bodyPr/>
          <a:lstStyle/>
          <a:p>
            <a:pPr algn="l"/>
            <a:r>
              <a:rPr lang="en-GB" dirty="0" smtClean="0">
                <a:solidFill>
                  <a:schemeClr val="accent1">
                    <a:lumMod val="50000"/>
                  </a:schemeClr>
                </a:solidFill>
                <a:latin typeface="Arial Rounded MT Bold" panose="020F0704030504030204" pitchFamily="34" charset="0"/>
              </a:rPr>
              <a:t>                </a:t>
            </a:r>
            <a:r>
              <a:rPr lang="en-GB" u="sng" dirty="0" smtClean="0">
                <a:solidFill>
                  <a:schemeClr val="accent1">
                    <a:lumMod val="50000"/>
                  </a:schemeClr>
                </a:solidFill>
                <a:latin typeface="Arial Rounded MT Bold" panose="020F0704030504030204" pitchFamily="34" charset="0"/>
              </a:rPr>
              <a:t>JAVASCRIPT</a:t>
            </a:r>
            <a:endParaRPr lang="en-US" u="sng" dirty="0">
              <a:solidFill>
                <a:schemeClr val="accent1">
                  <a:lumMod val="50000"/>
                </a:schemeClr>
              </a:solidFill>
              <a:latin typeface="Arial Rounded MT Bold" panose="020F0704030504030204" pitchFamily="34" charset="0"/>
            </a:endParaRPr>
          </a:p>
        </p:txBody>
      </p:sp>
      <p:sp>
        <p:nvSpPr>
          <p:cNvPr id="4" name="Content Placeholder 3"/>
          <p:cNvSpPr>
            <a:spLocks noGrp="1"/>
          </p:cNvSpPr>
          <p:nvPr>
            <p:ph sz="half" idx="2"/>
          </p:nvPr>
        </p:nvSpPr>
        <p:spPr>
          <a:xfrm>
            <a:off x="1298452" y="1854558"/>
            <a:ext cx="9601196" cy="4015890"/>
          </a:xfrm>
        </p:spPr>
        <p:txBody>
          <a:bodyPr/>
          <a:lstStyle/>
          <a:p>
            <a:pPr marL="0" indent="0">
              <a:buNone/>
            </a:pPr>
            <a:r>
              <a:rPr lang="en-GB" dirty="0" smtClean="0"/>
              <a:t>       </a:t>
            </a:r>
            <a:r>
              <a:rPr lang="en-GB" sz="3200" dirty="0" smtClean="0"/>
              <a:t>This is a programming language that is designed to run in the browser. It makes the web pages more interactive. Using J.S can make your website dynamic meaning it will respond to different inputs from the user or other sources. Some applications/functions include: use of the weather widget, ability to measure temperature, calendar dates and many more</a:t>
            </a:r>
            <a:r>
              <a:rPr lang="en-GB" sz="3200" dirty="0" smtClean="0"/>
              <a:t>. </a:t>
            </a:r>
            <a:r>
              <a:rPr lang="en-GB" sz="3200" dirty="0" err="1" smtClean="0"/>
              <a:t>Javascript</a:t>
            </a:r>
            <a:r>
              <a:rPr lang="en-GB" sz="3200" dirty="0" smtClean="0"/>
              <a:t> usually makes use of the &lt;script&gt;.</a:t>
            </a:r>
            <a:endParaRPr lang="en-US" sz="3200" dirty="0"/>
          </a:p>
        </p:txBody>
      </p:sp>
    </p:spTree>
    <p:extLst>
      <p:ext uri="{BB962C8B-B14F-4D97-AF65-F5344CB8AC3E}">
        <p14:creationId xmlns:p14="http://schemas.microsoft.com/office/powerpoint/2010/main" xmlns="" val="962035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noChangeArrowheads="1"/>
          </p:cNvPicPr>
          <p:nvPr/>
        </p:nvPicPr>
        <p:blipFill>
          <a:blip r:embed="rId2" cstate="print"/>
          <a:srcRect/>
          <a:stretch>
            <a:fillRect/>
          </a:stretch>
        </p:blipFill>
        <p:spPr bwMode="auto">
          <a:xfrm>
            <a:off x="888641" y="919765"/>
            <a:ext cx="9543245" cy="4901486"/>
          </a:xfrm>
          <a:prstGeom prst="rect">
            <a:avLst/>
          </a:prstGeom>
          <a:noFill/>
          <a:ln w="9525">
            <a:noFill/>
            <a:miter lim="800000"/>
            <a:headEnd/>
            <a:tailEnd/>
          </a:ln>
        </p:spPr>
      </p:pic>
      <p:sp>
        <p:nvSpPr>
          <p:cNvPr id="4" name="TextBox 3"/>
          <p:cNvSpPr txBox="1"/>
          <p:nvPr/>
        </p:nvSpPr>
        <p:spPr>
          <a:xfrm>
            <a:off x="2228045" y="1262130"/>
            <a:ext cx="184731" cy="369332"/>
          </a:xfrm>
          <a:prstGeom prst="rect">
            <a:avLst/>
          </a:prstGeom>
          <a:noFill/>
        </p:spPr>
        <p:txBody>
          <a:bodyPr wrap="none" rtlCol="0">
            <a:spAutoFit/>
          </a:bodyPr>
          <a:lstStyle/>
          <a:p>
            <a:endParaRPr lang="en-US" dirty="0"/>
          </a:p>
        </p:txBody>
      </p:sp>
      <p:sp>
        <p:nvSpPr>
          <p:cNvPr id="5" name="TextBox 4"/>
          <p:cNvSpPr txBox="1"/>
          <p:nvPr/>
        </p:nvSpPr>
        <p:spPr>
          <a:xfrm>
            <a:off x="1146221" y="1442434"/>
            <a:ext cx="2925640" cy="646331"/>
          </a:xfrm>
          <a:prstGeom prst="rect">
            <a:avLst/>
          </a:prstGeom>
          <a:noFill/>
        </p:spPr>
        <p:txBody>
          <a:bodyPr wrap="square" rtlCol="0">
            <a:spAutoFit/>
          </a:bodyPr>
          <a:lstStyle/>
          <a:p>
            <a:r>
              <a:rPr lang="en-GB" sz="3600" dirty="0" smtClean="0">
                <a:solidFill>
                  <a:srgbClr val="002060"/>
                </a:solidFill>
                <a:latin typeface="Arial Black" panose="020B0A04020102020204" pitchFamily="34" charset="0"/>
              </a:rPr>
              <a:t>Front-End</a:t>
            </a:r>
            <a:endParaRPr lang="en-US" sz="3600" dirty="0">
              <a:solidFill>
                <a:srgbClr val="002060"/>
              </a:solidFill>
              <a:latin typeface="Arial Black" panose="020B0A04020102020204" pitchFamily="34" charset="0"/>
            </a:endParaRPr>
          </a:p>
        </p:txBody>
      </p:sp>
      <p:cxnSp>
        <p:nvCxnSpPr>
          <p:cNvPr id="14" name="Straight Arrow Connector 13"/>
          <p:cNvCxnSpPr/>
          <p:nvPr/>
        </p:nvCxnSpPr>
        <p:spPr>
          <a:xfrm>
            <a:off x="2228045" y="2088765"/>
            <a:ext cx="1416676" cy="12817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45149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2" y="982133"/>
            <a:ext cx="9601196" cy="962578"/>
          </a:xfrm>
        </p:spPr>
        <p:txBody>
          <a:bodyPr>
            <a:normAutofit/>
          </a:bodyPr>
          <a:lstStyle/>
          <a:p>
            <a:r>
              <a:rPr lang="en-GB" sz="4800" dirty="0" smtClean="0">
                <a:effectLst>
                  <a:outerShdw blurRad="38100" dist="38100" dir="2700000" algn="tl">
                    <a:srgbClr val="000000">
                      <a:alpha val="43137"/>
                    </a:srgbClr>
                  </a:outerShdw>
                </a:effectLst>
                <a:latin typeface="Arial Nova" panose="020B0504020202020204" pitchFamily="34" charset="0"/>
              </a:rPr>
              <a:t>B.   </a:t>
            </a:r>
            <a:r>
              <a:rPr lang="en-GB" sz="4800" u="sng" dirty="0" smtClean="0">
                <a:solidFill>
                  <a:schemeClr val="accent4">
                    <a:lumMod val="75000"/>
                  </a:schemeClr>
                </a:solidFill>
                <a:latin typeface="Arial Nova" panose="020B0504020202020204" pitchFamily="34" charset="0"/>
              </a:rPr>
              <a:t>Back-End </a:t>
            </a:r>
            <a:r>
              <a:rPr lang="en-GB" sz="4800" u="sng" dirty="0" smtClean="0">
                <a:solidFill>
                  <a:schemeClr val="accent4">
                    <a:lumMod val="75000"/>
                  </a:schemeClr>
                </a:solidFill>
                <a:latin typeface="Arial Nova" panose="020B0504020202020204" pitchFamily="34" charset="0"/>
              </a:rPr>
              <a:t>Development</a:t>
            </a:r>
            <a:endParaRPr lang="en-US" sz="4800" u="sng" dirty="0">
              <a:solidFill>
                <a:schemeClr val="accent4">
                  <a:lumMod val="75000"/>
                </a:schemeClr>
              </a:solidFill>
              <a:latin typeface="Arial Nova" panose="020B0504020202020204" pitchFamily="34" charset="0"/>
            </a:endParaRPr>
          </a:p>
        </p:txBody>
      </p:sp>
      <p:sp>
        <p:nvSpPr>
          <p:cNvPr id="6" name="Content Placeholder 5"/>
          <p:cNvSpPr>
            <a:spLocks noGrp="1"/>
          </p:cNvSpPr>
          <p:nvPr>
            <p:ph idx="1"/>
          </p:nvPr>
        </p:nvSpPr>
        <p:spPr>
          <a:xfrm>
            <a:off x="1295401" y="1944711"/>
            <a:ext cx="9601196" cy="3931157"/>
          </a:xfrm>
        </p:spPr>
        <p:txBody>
          <a:bodyPr>
            <a:normAutofit fontScale="85000" lnSpcReduction="20000"/>
          </a:bodyPr>
          <a:lstStyle/>
          <a:p>
            <a:pPr marL="0" indent="0">
              <a:buNone/>
            </a:pPr>
            <a:r>
              <a:rPr lang="en-GB" dirty="0" smtClean="0"/>
              <a:t>   </a:t>
            </a:r>
            <a:r>
              <a:rPr lang="en-GB" sz="2800" dirty="0" smtClean="0">
                <a:latin typeface="Century Schoolbook" panose="02040604050505020304" pitchFamily="18" charset="0"/>
              </a:rPr>
              <a:t>The Back-End is all the behind the scene activities that take place in order to make webpages available to the user/client in the browser</a:t>
            </a:r>
            <a:r>
              <a:rPr lang="en-GB" sz="2800" dirty="0" smtClean="0">
                <a:latin typeface="Century Schoolbook" panose="02040604050505020304" pitchFamily="18" charset="0"/>
              </a:rPr>
              <a:t>. It is responsible for building and maintaining the code that runs a website. This code connects the website to the server and ensures that data flows properly correctly. The programming languages for this back – end include Java, PHP and </a:t>
            </a:r>
            <a:r>
              <a:rPr lang="en-GB" sz="2800" dirty="0" err="1" smtClean="0">
                <a:latin typeface="Century Schoolbook" panose="02040604050505020304" pitchFamily="18" charset="0"/>
              </a:rPr>
              <a:t>M</a:t>
            </a:r>
            <a:r>
              <a:rPr lang="en-GB" sz="2800" dirty="0" err="1" smtClean="0">
                <a:latin typeface="Century Schoolbook" panose="02040604050505020304" pitchFamily="18" charset="0"/>
              </a:rPr>
              <a:t>ySQL</a:t>
            </a:r>
            <a:r>
              <a:rPr lang="en-GB" sz="2800" dirty="0" smtClean="0">
                <a:latin typeface="Century Schoolbook" panose="02040604050505020304" pitchFamily="18" charset="0"/>
              </a:rPr>
              <a:t>. Others may include Python and </a:t>
            </a:r>
            <a:r>
              <a:rPr lang="en-GB" sz="2800" dirty="0" err="1" smtClean="0">
                <a:latin typeface="Century Schoolbook" panose="02040604050505020304" pitchFamily="18" charset="0"/>
              </a:rPr>
              <a:t>Golang</a:t>
            </a:r>
            <a:r>
              <a:rPr lang="en-GB" sz="2800" dirty="0" smtClean="0">
                <a:latin typeface="Century Schoolbook" panose="02040604050505020304" pitchFamily="18" charset="0"/>
              </a:rPr>
              <a:t>. </a:t>
            </a:r>
            <a:endParaRPr lang="en-GB" sz="2800" dirty="0" smtClean="0">
              <a:latin typeface="Century Schoolbook" panose="02040604050505020304" pitchFamily="18" charset="0"/>
            </a:endParaRPr>
          </a:p>
          <a:p>
            <a:pPr marL="0" indent="0">
              <a:buNone/>
            </a:pPr>
            <a:r>
              <a:rPr lang="en-GB" sz="2800" dirty="0">
                <a:latin typeface="Century Schoolbook" panose="02040604050505020304" pitchFamily="18" charset="0"/>
              </a:rPr>
              <a:t> </a:t>
            </a:r>
            <a:r>
              <a:rPr lang="en-GB" sz="2800" dirty="0" smtClean="0">
                <a:latin typeface="Century Schoolbook" panose="02040604050505020304" pitchFamily="18" charset="0"/>
              </a:rPr>
              <a:t>  It is made up of three main components;</a:t>
            </a:r>
          </a:p>
          <a:p>
            <a:pPr>
              <a:buFont typeface="Wingdings" panose="05000000000000000000" pitchFamily="2" charset="2"/>
              <a:buChar char="q"/>
            </a:pPr>
            <a:r>
              <a:rPr lang="en-GB" sz="2800" dirty="0" smtClean="0">
                <a:latin typeface="Century Schoolbook" panose="02040604050505020304" pitchFamily="18" charset="0"/>
              </a:rPr>
              <a:t>The Server</a:t>
            </a:r>
          </a:p>
          <a:p>
            <a:pPr>
              <a:buFont typeface="Wingdings" panose="05000000000000000000" pitchFamily="2" charset="2"/>
              <a:buChar char="q"/>
            </a:pPr>
            <a:r>
              <a:rPr lang="en-GB" sz="2800" dirty="0" smtClean="0">
                <a:latin typeface="Century Schoolbook" panose="02040604050505020304" pitchFamily="18" charset="0"/>
              </a:rPr>
              <a:t>Server Programming Language</a:t>
            </a:r>
          </a:p>
          <a:p>
            <a:pPr>
              <a:buFont typeface="Wingdings" panose="05000000000000000000" pitchFamily="2" charset="2"/>
              <a:buChar char="q"/>
            </a:pPr>
            <a:r>
              <a:rPr lang="en-GB" sz="2800" dirty="0" smtClean="0">
                <a:latin typeface="Century Schoolbook" panose="02040604050505020304" pitchFamily="18" charset="0"/>
              </a:rPr>
              <a:t>Database</a:t>
            </a:r>
            <a:endParaRPr lang="en-US" sz="2800" dirty="0">
              <a:latin typeface="Century Schoolbook" panose="02040604050505020304" pitchFamily="18" charset="0"/>
            </a:endParaRPr>
          </a:p>
        </p:txBody>
      </p:sp>
    </p:spTree>
    <p:extLst>
      <p:ext uri="{BB962C8B-B14F-4D97-AF65-F5344CB8AC3E}">
        <p14:creationId xmlns:p14="http://schemas.microsoft.com/office/powerpoint/2010/main" xmlns="" val="2708625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92122"/>
          </a:xfrm>
        </p:spPr>
        <p:txBody>
          <a:bodyPr>
            <a:normAutofit fontScale="90000"/>
          </a:bodyPr>
          <a:lstStyle/>
          <a:p>
            <a:pPr algn="l"/>
            <a:r>
              <a:rPr lang="en-GB" dirty="0" smtClean="0"/>
              <a:t>    </a:t>
            </a:r>
            <a:r>
              <a:rPr lang="en-GB" u="sng" dirty="0" smtClean="0"/>
              <a:t>The Server</a:t>
            </a:r>
            <a:endParaRPr lang="en-US" u="sng" dirty="0"/>
          </a:p>
        </p:txBody>
      </p:sp>
      <p:sp>
        <p:nvSpPr>
          <p:cNvPr id="3" name="Content Placeholder 2"/>
          <p:cNvSpPr>
            <a:spLocks noGrp="1"/>
          </p:cNvSpPr>
          <p:nvPr>
            <p:ph idx="1"/>
          </p:nvPr>
        </p:nvSpPr>
        <p:spPr>
          <a:xfrm>
            <a:off x="1295402" y="1674255"/>
            <a:ext cx="9601196" cy="2511380"/>
          </a:xfrm>
        </p:spPr>
        <p:txBody>
          <a:bodyPr>
            <a:normAutofit fontScale="77500" lnSpcReduction="20000"/>
          </a:bodyPr>
          <a:lstStyle/>
          <a:p>
            <a:pPr marL="0" indent="0">
              <a:buNone/>
            </a:pPr>
            <a:r>
              <a:rPr lang="en-GB" sz="2800" dirty="0"/>
              <a:t> </a:t>
            </a:r>
            <a:r>
              <a:rPr lang="en-GB" sz="2800" dirty="0" smtClean="0"/>
              <a:t>  </a:t>
            </a:r>
            <a:r>
              <a:rPr lang="en-GB" sz="4000" dirty="0" smtClean="0"/>
              <a:t>As mentioned earlier, the server is the computer where all the website files, the data base and other computer are </a:t>
            </a:r>
            <a:r>
              <a:rPr lang="en-GB" sz="4000" dirty="0" smtClean="0"/>
              <a:t>stored</a:t>
            </a:r>
            <a:r>
              <a:rPr lang="en-GB" sz="2800" dirty="0" smtClean="0"/>
              <a:t> </a:t>
            </a:r>
            <a:r>
              <a:rPr lang="en-GB" sz="3800" dirty="0" smtClean="0"/>
              <a:t>and in turn provides information or services to the other computers. Home media servers, web servers and print servers are good examples of types of servers.</a:t>
            </a:r>
          </a:p>
          <a:p>
            <a:pPr marL="0" indent="0">
              <a:buNone/>
            </a:pPr>
            <a:r>
              <a:rPr lang="en-GB" sz="3800" dirty="0" smtClean="0"/>
              <a:t> </a:t>
            </a:r>
            <a:r>
              <a:rPr lang="en-GB" sz="3800" dirty="0" smtClean="0"/>
              <a:t>In summary, a server stores, sends and receives data</a:t>
            </a:r>
            <a:endParaRPr lang="en-US" sz="3800" dirty="0"/>
          </a:p>
        </p:txBody>
      </p:sp>
    </p:spTree>
    <p:extLst>
      <p:ext uri="{BB962C8B-B14F-4D97-AF65-F5344CB8AC3E}">
        <p14:creationId xmlns:p14="http://schemas.microsoft.com/office/powerpoint/2010/main" xmlns="" val="888274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0161"/>
            <a:ext cx="9601196" cy="820909"/>
          </a:xfrm>
        </p:spPr>
        <p:txBody>
          <a:bodyPr/>
          <a:lstStyle/>
          <a:p>
            <a:pPr algn="l"/>
            <a:r>
              <a:rPr lang="en-GB" dirty="0" smtClean="0"/>
              <a:t>   </a:t>
            </a:r>
            <a:r>
              <a:rPr lang="en-GB" u="sng" dirty="0" smtClean="0"/>
              <a:t>Server Programming Language</a:t>
            </a:r>
            <a:endParaRPr lang="en-US" u="sng" dirty="0"/>
          </a:p>
        </p:txBody>
      </p:sp>
      <p:sp>
        <p:nvSpPr>
          <p:cNvPr id="3" name="Content Placeholder 2"/>
          <p:cNvSpPr>
            <a:spLocks noGrp="1"/>
          </p:cNvSpPr>
          <p:nvPr>
            <p:ph idx="1"/>
          </p:nvPr>
        </p:nvSpPr>
        <p:spPr>
          <a:xfrm>
            <a:off x="1295401" y="1390919"/>
            <a:ext cx="9601196" cy="4842456"/>
          </a:xfrm>
        </p:spPr>
        <p:txBody>
          <a:bodyPr/>
          <a:lstStyle/>
          <a:p>
            <a:pPr marL="0" indent="0">
              <a:buNone/>
            </a:pPr>
            <a:r>
              <a:rPr lang="en-GB" dirty="0" smtClean="0"/>
              <a:t>     </a:t>
            </a:r>
            <a:r>
              <a:rPr lang="en-GB" sz="3200" dirty="0" smtClean="0"/>
              <a:t>On the Server, you need to use a programming language to write the function and logic for your application. The Server in turn complies your code and conveys the results back to the Client. Popular Programming Languages include;</a:t>
            </a:r>
          </a:p>
          <a:p>
            <a:pPr>
              <a:buFont typeface="Wingdings" panose="05000000000000000000" pitchFamily="2" charset="2"/>
              <a:buChar char="Ø"/>
            </a:pPr>
            <a:r>
              <a:rPr lang="en-GB" dirty="0" smtClean="0"/>
              <a:t>PHP </a:t>
            </a:r>
            <a:r>
              <a:rPr lang="en-GB" dirty="0" smtClean="0">
                <a:solidFill>
                  <a:schemeClr val="accent1">
                    <a:lumMod val="50000"/>
                  </a:schemeClr>
                </a:solidFill>
                <a:latin typeface="Arial Rounded MT Bold" panose="020F0704030504030204" pitchFamily="34" charset="0"/>
                <a:sym typeface="Wingdings" panose="05000000000000000000" pitchFamily="2" charset="2"/>
              </a:rPr>
              <a:t>Hypertext Pre processor</a:t>
            </a:r>
            <a:endParaRPr lang="en-GB" dirty="0" smtClean="0"/>
          </a:p>
          <a:p>
            <a:pPr>
              <a:buFont typeface="Wingdings" panose="05000000000000000000" pitchFamily="2" charset="2"/>
              <a:buChar char="Ø"/>
            </a:pPr>
            <a:r>
              <a:rPr lang="en-GB" dirty="0" smtClean="0"/>
              <a:t>C#</a:t>
            </a:r>
          </a:p>
          <a:p>
            <a:pPr>
              <a:buFont typeface="Wingdings" panose="05000000000000000000" pitchFamily="2" charset="2"/>
              <a:buChar char="Ø"/>
            </a:pPr>
            <a:r>
              <a:rPr lang="en-GB" dirty="0" smtClean="0"/>
              <a:t>Java</a:t>
            </a:r>
          </a:p>
          <a:p>
            <a:pPr>
              <a:buFont typeface="Wingdings" panose="05000000000000000000" pitchFamily="2" charset="2"/>
              <a:buChar char="Ø"/>
            </a:pPr>
            <a:r>
              <a:rPr lang="en-GB" dirty="0" smtClean="0"/>
              <a:t>Ruby</a:t>
            </a:r>
          </a:p>
          <a:p>
            <a:pPr>
              <a:buFont typeface="Wingdings" panose="05000000000000000000" pitchFamily="2" charset="2"/>
              <a:buChar char="Ø"/>
            </a:pPr>
            <a:endParaRPr lang="en-GB" dirty="0" smtClean="0"/>
          </a:p>
        </p:txBody>
      </p:sp>
    </p:spTree>
    <p:extLst>
      <p:ext uri="{BB962C8B-B14F-4D97-AF65-F5344CB8AC3E}">
        <p14:creationId xmlns:p14="http://schemas.microsoft.com/office/powerpoint/2010/main" xmlns="" val="4236258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78794"/>
            <a:ext cx="9601196" cy="785612"/>
          </a:xfrm>
        </p:spPr>
        <p:txBody>
          <a:bodyPr/>
          <a:lstStyle/>
          <a:p>
            <a:pPr algn="l"/>
            <a:r>
              <a:rPr lang="en-GB" dirty="0" smtClean="0"/>
              <a:t>            </a:t>
            </a:r>
            <a:r>
              <a:rPr lang="en-GB" b="1" u="sng" dirty="0" smtClean="0"/>
              <a:t>Database</a:t>
            </a:r>
            <a:endParaRPr lang="en-US" b="1" u="sng" dirty="0"/>
          </a:p>
        </p:txBody>
      </p:sp>
      <p:sp>
        <p:nvSpPr>
          <p:cNvPr id="3" name="Content Placeholder 2"/>
          <p:cNvSpPr>
            <a:spLocks noGrp="1"/>
          </p:cNvSpPr>
          <p:nvPr>
            <p:ph idx="1"/>
          </p:nvPr>
        </p:nvSpPr>
        <p:spPr>
          <a:xfrm>
            <a:off x="1295401" y="1584101"/>
            <a:ext cx="9601196" cy="4291767"/>
          </a:xfrm>
        </p:spPr>
        <p:txBody>
          <a:bodyPr>
            <a:normAutofit fontScale="47500" lnSpcReduction="20000"/>
          </a:bodyPr>
          <a:lstStyle/>
          <a:p>
            <a:pPr marL="0" indent="0">
              <a:buNone/>
            </a:pPr>
            <a:r>
              <a:rPr lang="en-GB" sz="4000" dirty="0" smtClean="0"/>
              <a:t>  A database refers to a collection of logically related information organized so that it can be easily accessible, managed and updated. It is usually controlled by a database management system (DBMS) which are of different types.      </a:t>
            </a:r>
          </a:p>
          <a:p>
            <a:pPr marL="0" indent="0">
              <a:buNone/>
            </a:pPr>
            <a:r>
              <a:rPr lang="en-GB" sz="4000" dirty="0" smtClean="0"/>
              <a:t>A </a:t>
            </a:r>
            <a:r>
              <a:rPr lang="en-GB" sz="4000" dirty="0" smtClean="0"/>
              <a:t>database is where all information is stored for the </a:t>
            </a:r>
            <a:r>
              <a:rPr lang="en-GB" sz="4000" dirty="0" smtClean="0"/>
              <a:t>Website for easy retrieval of this information that may have been lost.….</a:t>
            </a:r>
            <a:endParaRPr lang="en-GB" sz="4000" dirty="0" smtClean="0"/>
          </a:p>
          <a:p>
            <a:pPr marL="0" indent="0">
              <a:buNone/>
            </a:pPr>
            <a:r>
              <a:rPr lang="en-GB" sz="4000" dirty="0" smtClean="0"/>
              <a:t>A programming Language used for this is the SQL( Structured Query Language</a:t>
            </a:r>
            <a:r>
              <a:rPr lang="en-GB" sz="4000" dirty="0" smtClean="0"/>
              <a:t>)</a:t>
            </a:r>
          </a:p>
          <a:p>
            <a:pPr marL="0" indent="0">
              <a:buNone/>
            </a:pPr>
            <a:r>
              <a:rPr lang="en-GB" sz="6700" b="1" u="sng" dirty="0" smtClean="0">
                <a:solidFill>
                  <a:srgbClr val="002060"/>
                </a:solidFill>
                <a:effectLst>
                  <a:outerShdw blurRad="38100" dist="38100" dir="2700000" algn="tl">
                    <a:srgbClr val="000000">
                      <a:alpha val="43137"/>
                    </a:srgbClr>
                  </a:outerShdw>
                </a:effectLst>
              </a:rPr>
              <a:t>Note:</a:t>
            </a:r>
          </a:p>
          <a:p>
            <a:pPr marL="0" indent="0">
              <a:buNone/>
            </a:pPr>
            <a:r>
              <a:rPr lang="en-GB" sz="4000" dirty="0" smtClean="0"/>
              <a:t>Within a database, afield contains the most detailed information about events, people, objects and transactions.</a:t>
            </a:r>
          </a:p>
          <a:p>
            <a:pPr marL="0" indent="0">
              <a:buNone/>
            </a:pPr>
            <a:r>
              <a:rPr lang="en-GB" sz="4000" dirty="0" smtClean="0"/>
              <a:t>A collection of related fields is called a </a:t>
            </a:r>
            <a:r>
              <a:rPr lang="en-GB" sz="4000" b="1" dirty="0" smtClean="0"/>
              <a:t>record.</a:t>
            </a:r>
          </a:p>
          <a:p>
            <a:pPr marL="0" indent="0">
              <a:buNone/>
            </a:pPr>
            <a:r>
              <a:rPr lang="en-GB" sz="4000" dirty="0" smtClean="0"/>
              <a:t>This record(s) put together is called a </a:t>
            </a:r>
            <a:r>
              <a:rPr lang="en-GB" sz="4000" b="1" dirty="0" smtClean="0"/>
              <a:t>table</a:t>
            </a:r>
          </a:p>
          <a:p>
            <a:pPr marL="0" indent="0">
              <a:buNone/>
            </a:pPr>
            <a:r>
              <a:rPr lang="en-GB" sz="4000" dirty="0" smtClean="0"/>
              <a:t>And the collection of related tables makes a</a:t>
            </a:r>
            <a:r>
              <a:rPr lang="en-GB" sz="4000" b="1" dirty="0" smtClean="0">
                <a:effectLst>
                  <a:outerShdw blurRad="38100" dist="38100" dir="2700000" algn="tl">
                    <a:srgbClr val="000000">
                      <a:alpha val="43137"/>
                    </a:srgbClr>
                  </a:outerShdw>
                </a:effectLst>
              </a:rPr>
              <a:t> DATABASE</a:t>
            </a: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520184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2362200" y="948744"/>
            <a:ext cx="7219682" cy="4820992"/>
          </a:xfrm>
          <a:prstGeom prst="rect">
            <a:avLst/>
          </a:prstGeom>
          <a:noFill/>
          <a:ln w="9525">
            <a:noFill/>
            <a:miter lim="800000"/>
            <a:headEnd/>
            <a:tailEnd/>
          </a:ln>
        </p:spPr>
      </p:pic>
    </p:spTree>
    <p:extLst>
      <p:ext uri="{BB962C8B-B14F-4D97-AF65-F5344CB8AC3E}">
        <p14:creationId xmlns:p14="http://schemas.microsoft.com/office/powerpoint/2010/main" xmlns="" val="30084982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atabase - Wikipedia"/>
          <p:cNvPicPr>
            <a:picLocks noChangeAspect="1" noChangeArrowheads="1"/>
          </p:cNvPicPr>
          <p:nvPr/>
        </p:nvPicPr>
        <p:blipFill>
          <a:blip r:embed="rId2" cstate="print"/>
          <a:srcRect t="6734" b="6734"/>
          <a:stretch>
            <a:fillRect/>
          </a:stretch>
        </p:blipFill>
        <p:spPr bwMode="auto">
          <a:xfrm>
            <a:off x="1519706" y="785612"/>
            <a:ext cx="8474299" cy="5207105"/>
          </a:xfrm>
          <a:prstGeom prst="rect">
            <a:avLst/>
          </a:prstGeom>
          <a:noFill/>
        </p:spPr>
      </p:pic>
    </p:spTree>
    <p:extLst>
      <p:ext uri="{BB962C8B-B14F-4D97-AF65-F5344CB8AC3E}">
        <p14:creationId xmlns:p14="http://schemas.microsoft.com/office/powerpoint/2010/main" xmlns="" val="3422475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dirty="0" smtClean="0"/>
              <a:t>             </a:t>
            </a:r>
            <a:r>
              <a:rPr lang="en-US" sz="5400" u="sng" dirty="0" smtClean="0">
                <a:solidFill>
                  <a:schemeClr val="accent4">
                    <a:lumMod val="60000"/>
                    <a:lumOff val="40000"/>
                  </a:schemeClr>
                </a:solidFill>
                <a:latin typeface="Algerian" panose="04020705040A02060702" pitchFamily="82" charset="0"/>
              </a:rPr>
              <a:t>AIM;</a:t>
            </a:r>
            <a:endParaRPr lang="en-US" sz="5400" u="sng" dirty="0">
              <a:solidFill>
                <a:schemeClr val="accent4">
                  <a:lumMod val="60000"/>
                  <a:lumOff val="40000"/>
                </a:schemeClr>
              </a:solidFill>
              <a:latin typeface="Algerian" panose="04020705040A02060702" pitchFamily="82" charset="0"/>
            </a:endParaRPr>
          </a:p>
        </p:txBody>
      </p:sp>
      <p:sp>
        <p:nvSpPr>
          <p:cNvPr id="8" name="Content Placeholder 7"/>
          <p:cNvSpPr>
            <a:spLocks noGrp="1"/>
          </p:cNvSpPr>
          <p:nvPr>
            <p:ph idx="1"/>
          </p:nvPr>
        </p:nvSpPr>
        <p:spPr>
          <a:xfrm>
            <a:off x="1295401" y="2556932"/>
            <a:ext cx="9601196" cy="1309988"/>
          </a:xfrm>
        </p:spPr>
        <p:txBody>
          <a:bodyPr>
            <a:normAutofit/>
          </a:bodyPr>
          <a:lstStyle/>
          <a:p>
            <a:r>
              <a:rPr lang="en-US" sz="3200" dirty="0" smtClean="0">
                <a:latin typeface="Californian FB" panose="0207040306080B030204" pitchFamily="18" charset="0"/>
              </a:rPr>
              <a:t>The aim for this session is to encourage </a:t>
            </a:r>
            <a:r>
              <a:rPr lang="en-US" sz="3200" dirty="0" smtClean="0">
                <a:latin typeface="Californian FB" panose="0207040306080B030204" pitchFamily="18" charset="0"/>
              </a:rPr>
              <a:t>those of you that want to </a:t>
            </a:r>
            <a:r>
              <a:rPr lang="en-US" sz="3200" dirty="0" smtClean="0">
                <a:latin typeface="Californian FB" panose="0207040306080B030204" pitchFamily="18" charset="0"/>
              </a:rPr>
              <a:t>step into Web development.</a:t>
            </a:r>
            <a:endParaRPr lang="en-US" sz="3200" dirty="0">
              <a:latin typeface="Californian FB" panose="0207040306080B030204" pitchFamily="18" charset="0"/>
            </a:endParaRPr>
          </a:p>
        </p:txBody>
      </p:sp>
    </p:spTree>
    <p:extLst>
      <p:ext uri="{BB962C8B-B14F-4D97-AF65-F5344CB8AC3E}">
        <p14:creationId xmlns:p14="http://schemas.microsoft.com/office/powerpoint/2010/main" xmlns="" val="508281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b="1" dirty="0" smtClean="0">
                <a:effectLst>
                  <a:outerShdw blurRad="38100" dist="38100" dir="2700000" algn="tl">
                    <a:srgbClr val="000000">
                      <a:alpha val="43137"/>
                    </a:srgbClr>
                  </a:outerShdw>
                </a:effectLst>
                <a:latin typeface="Arial Nova" panose="020B0504020202020204" pitchFamily="34" charset="0"/>
              </a:rPr>
              <a:t>C.  </a:t>
            </a:r>
            <a:r>
              <a:rPr lang="en-GB" u="sng" dirty="0" smtClean="0">
                <a:solidFill>
                  <a:schemeClr val="accent4">
                    <a:lumMod val="75000"/>
                  </a:schemeClr>
                </a:solidFill>
                <a:latin typeface="Arial Nova" panose="020B0504020202020204" pitchFamily="34" charset="0"/>
              </a:rPr>
              <a:t>Full – stack Development</a:t>
            </a:r>
            <a:endParaRPr lang="en-US" dirty="0"/>
          </a:p>
        </p:txBody>
      </p:sp>
      <p:sp>
        <p:nvSpPr>
          <p:cNvPr id="5" name="Content Placeholder 4"/>
          <p:cNvSpPr>
            <a:spLocks noGrp="1"/>
          </p:cNvSpPr>
          <p:nvPr>
            <p:ph idx="1"/>
          </p:nvPr>
        </p:nvSpPr>
        <p:spPr/>
        <p:txBody>
          <a:bodyPr/>
          <a:lstStyle/>
          <a:p>
            <a:pPr>
              <a:buNone/>
            </a:pPr>
            <a:r>
              <a:rPr lang="en-US" dirty="0" smtClean="0">
                <a:latin typeface="Century Schoolbook" pitchFamily="18" charset="0"/>
              </a:rPr>
              <a:t>This covers both front – end and back – end responsibilities. Depending on the complexity of a website, a full – stack developer may be responsible for all side of its development, from the server side to the user interface.</a:t>
            </a:r>
          </a:p>
          <a:p>
            <a:pPr>
              <a:buNone/>
            </a:pPr>
            <a:r>
              <a:rPr lang="en-US" dirty="0" smtClean="0">
                <a:latin typeface="Century Schoolbook" pitchFamily="18" charset="0"/>
              </a:rPr>
              <a:t>As a full – stack developer, bear in mind there is a lot more to do.</a:t>
            </a:r>
            <a:endParaRPr lang="en-US" dirty="0">
              <a:latin typeface="Century Schoolbook"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smtClean="0">
                <a:solidFill>
                  <a:schemeClr val="accent4">
                    <a:lumMod val="75000"/>
                  </a:schemeClr>
                </a:solidFill>
                <a:latin typeface="Arial Nova" panose="020B0504020202020204" pitchFamily="34" charset="0"/>
              </a:rPr>
              <a:t>What defines  a successful web developer?</a:t>
            </a:r>
            <a:endParaRPr lang="en-US" dirty="0"/>
          </a:p>
        </p:txBody>
      </p:sp>
      <p:sp>
        <p:nvSpPr>
          <p:cNvPr id="3" name="Content Placeholder 2"/>
          <p:cNvSpPr>
            <a:spLocks noGrp="1"/>
          </p:cNvSpPr>
          <p:nvPr>
            <p:ph idx="1"/>
          </p:nvPr>
        </p:nvSpPr>
        <p:spPr>
          <a:xfrm>
            <a:off x="1004455" y="2335259"/>
            <a:ext cx="10231581" cy="4744414"/>
          </a:xfrm>
        </p:spPr>
        <p:txBody>
          <a:bodyPr>
            <a:normAutofit fontScale="32500" lnSpcReduction="20000"/>
          </a:bodyPr>
          <a:lstStyle/>
          <a:p>
            <a:pPr>
              <a:buNone/>
            </a:pPr>
            <a:r>
              <a:rPr lang="en-US" sz="7000" dirty="0" smtClean="0"/>
              <a:t>The following are skills that can help you advance your career in web development…….</a:t>
            </a:r>
          </a:p>
          <a:p>
            <a:pPr>
              <a:buFont typeface="Wingdings" pitchFamily="2" charset="2"/>
              <a:buChar char="ü"/>
            </a:pPr>
            <a:r>
              <a:rPr lang="en-US" sz="9800" b="1" dirty="0" smtClean="0"/>
              <a:t>Programming abilities:</a:t>
            </a:r>
            <a:r>
              <a:rPr lang="en-US" sz="3800" b="1" dirty="0" smtClean="0"/>
              <a:t> </a:t>
            </a:r>
            <a:r>
              <a:rPr lang="en-US" sz="7000" dirty="0" smtClean="0"/>
              <a:t>strong coding skills are very necessary. Mastering programming languages such as HTML and CSS is just a start. Technology  changes fast, so a willingness to always learning new coding techniques is important.</a:t>
            </a:r>
          </a:p>
          <a:p>
            <a:pPr>
              <a:buFont typeface="Wingdings" pitchFamily="2" charset="2"/>
              <a:buChar char="ü"/>
            </a:pPr>
            <a:r>
              <a:rPr lang="en-US" sz="8000" b="1" dirty="0" smtClean="0"/>
              <a:t>Attention to detail: </a:t>
            </a:r>
            <a:r>
              <a:rPr lang="en-US" sz="7000" dirty="0" smtClean="0"/>
              <a:t>testing and debugging code requires patience and analytical skills to understand that is, what went wrong and how to fix it.</a:t>
            </a:r>
          </a:p>
          <a:p>
            <a:pPr>
              <a:buFont typeface="Wingdings" pitchFamily="2" charset="2"/>
              <a:buChar char="ü"/>
            </a:pPr>
            <a:r>
              <a:rPr lang="en-US" sz="5800" b="1" dirty="0" smtClean="0"/>
              <a:t>Creative thinking: </a:t>
            </a:r>
            <a:r>
              <a:rPr lang="en-US" sz="5900" dirty="0" smtClean="0"/>
              <a:t>successful websites have to attract and keep users, as well as be visible to search engines. Web developers have to be creative in how they pull together user experience, search engine optimization, and other factors in building a good site.</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2" y="982132"/>
            <a:ext cx="9303325" cy="611141"/>
          </a:xfrm>
        </p:spPr>
        <p:txBody>
          <a:bodyPr>
            <a:normAutofit fontScale="90000"/>
          </a:bodyPr>
          <a:lstStyle/>
          <a:p>
            <a:r>
              <a:rPr lang="en-GB" b="1" u="sng" dirty="0" smtClean="0">
                <a:solidFill>
                  <a:schemeClr val="accent5">
                    <a:lumMod val="50000"/>
                  </a:schemeClr>
                </a:solidFill>
                <a:effectLst>
                  <a:outerShdw blurRad="38100" dist="38100" dir="2700000" algn="tl">
                    <a:srgbClr val="000000">
                      <a:alpha val="43137"/>
                    </a:srgbClr>
                  </a:outerShdw>
                </a:effectLst>
                <a:latin typeface="Arial Nova"/>
              </a:rPr>
              <a:t>Careers in Web development</a:t>
            </a:r>
            <a:r>
              <a:rPr lang="en-GB" dirty="0" smtClean="0"/>
              <a:t/>
            </a:r>
            <a:br>
              <a:rPr lang="en-GB" dirty="0" smtClean="0"/>
            </a:br>
            <a:endParaRPr lang="en-US" dirty="0"/>
          </a:p>
        </p:txBody>
      </p:sp>
      <p:sp>
        <p:nvSpPr>
          <p:cNvPr id="3" name="Content Placeholder 2"/>
          <p:cNvSpPr>
            <a:spLocks noGrp="1"/>
          </p:cNvSpPr>
          <p:nvPr>
            <p:ph idx="1"/>
          </p:nvPr>
        </p:nvSpPr>
        <p:spPr>
          <a:xfrm>
            <a:off x="831272" y="1274619"/>
            <a:ext cx="10446327" cy="4601250"/>
          </a:xfrm>
        </p:spPr>
        <p:txBody>
          <a:bodyPr>
            <a:normAutofit fontScale="70000" lnSpcReduction="20000"/>
          </a:bodyPr>
          <a:lstStyle/>
          <a:p>
            <a:pPr>
              <a:buNone/>
            </a:pPr>
            <a:r>
              <a:rPr lang="en-US" dirty="0" smtClean="0"/>
              <a:t>Web development is very wide and just like we have different types of web development, there are different web development careers requiring different skills. Of course as the saying goes, “a master of all trade is a master of none”. Below are some of the career opportunities in web development;</a:t>
            </a:r>
          </a:p>
          <a:p>
            <a:pPr marL="457200" indent="-457200">
              <a:buFont typeface="+mj-lt"/>
              <a:buAutoNum type="alphaLcParenR"/>
            </a:pPr>
            <a:r>
              <a:rPr lang="en-US" b="1" u="sng" dirty="0" smtClean="0">
                <a:effectLst>
                  <a:outerShdw blurRad="38100" dist="38100" dir="2700000" algn="tl">
                    <a:srgbClr val="000000">
                      <a:alpha val="43137"/>
                    </a:srgbClr>
                  </a:outerShdw>
                </a:effectLst>
              </a:rPr>
              <a:t>Web designer (</a:t>
            </a:r>
            <a:r>
              <a:rPr lang="en-US" dirty="0" smtClean="0"/>
              <a:t>digital</a:t>
            </a:r>
            <a:r>
              <a:rPr lang="en-US" b="1" u="sng" dirty="0" smtClean="0">
                <a:effectLst>
                  <a:outerShdw blurRad="38100" dist="38100" dir="2700000" algn="tl">
                    <a:srgbClr val="000000">
                      <a:alpha val="43137"/>
                    </a:srgbClr>
                  </a:outerShdw>
                </a:effectLst>
              </a:rPr>
              <a:t> designer)  </a:t>
            </a:r>
            <a:r>
              <a:rPr lang="en-US" dirty="0" smtClean="0"/>
              <a:t>is responsible for a website’s look and feel. Having good skills in design, art and coding as well as an understanding of best practices to build a site that is functional, appealing, and successful at drawing users.</a:t>
            </a:r>
          </a:p>
          <a:p>
            <a:pPr marL="457200" indent="-457200">
              <a:buFont typeface="+mj-lt"/>
              <a:buAutoNum type="alphaLcParenR"/>
            </a:pPr>
            <a:r>
              <a:rPr lang="en-US" b="1" u="sng" dirty="0" smtClean="0">
                <a:effectLst>
                  <a:outerShdw blurRad="38100" dist="38100" dir="2700000" algn="tl">
                    <a:srgbClr val="000000">
                      <a:alpha val="43137"/>
                    </a:srgbClr>
                  </a:outerShdw>
                </a:effectLst>
              </a:rPr>
              <a:t>Web programmer  </a:t>
            </a:r>
            <a:r>
              <a:rPr lang="en-US" dirty="0" smtClean="0"/>
              <a:t>writes the code that brings a website to life. While the front – end web programmers build the pages the web designer creates, the back – end web programmers write the server code that runs the website. Web programmers are often familiar with web design concepts since they are responsible for making the user interface appealing to site users.</a:t>
            </a:r>
          </a:p>
          <a:p>
            <a:pPr marL="457200" indent="-457200">
              <a:buFont typeface="+mj-lt"/>
              <a:buAutoNum type="alphaLcParenR"/>
            </a:pPr>
            <a:r>
              <a:rPr lang="en-US" b="1" u="sng" dirty="0" smtClean="0">
                <a:effectLst>
                  <a:outerShdw blurRad="38100" dist="38100" dir="2700000" algn="tl">
                    <a:srgbClr val="000000">
                      <a:alpha val="43137"/>
                    </a:srgbClr>
                  </a:outerShdw>
                </a:effectLst>
              </a:rPr>
              <a:t>Content developer  </a:t>
            </a:r>
            <a:r>
              <a:rPr lang="en-US" dirty="0" smtClean="0"/>
              <a:t>creates the content that goes on the website. They may include blog posts, product descriptions, images and videos and news stories. Content developers may also have skills in HTML and search engine optimization (SEO) that they use to make sure their websites are best positioned in search results.</a:t>
            </a:r>
          </a:p>
          <a:p>
            <a:pPr marL="457200" indent="-457200">
              <a:buFont typeface="+mj-lt"/>
              <a:buAutoNum type="alphaLcParenR"/>
            </a:pPr>
            <a:r>
              <a:rPr lang="en-US" b="1" u="sng" dirty="0" smtClean="0">
                <a:effectLst>
                  <a:outerShdw blurRad="38100" dist="38100" dir="2700000" algn="tl">
                    <a:srgbClr val="000000">
                      <a:alpha val="43137"/>
                    </a:srgbClr>
                  </a:outerShdw>
                </a:effectLst>
              </a:rPr>
              <a:t>Webmaster   </a:t>
            </a:r>
            <a:r>
              <a:rPr lang="en-US" dirty="0" smtClean="0"/>
              <a:t>is responsible for all aspects of an organization’s website, including design, architecture(the way information is organized on the site), coding, security and more. The webmaster works with the programmers, designers and marketing teams to ensure the website is effective at attracting and retaining users and is successful as part of an organization’s business strategy. As a webmaster, you must understand design, coding, sales, and marketing skills.</a:t>
            </a:r>
            <a:endParaRPr lang="en-US" b="1" u="sng" dirty="0">
              <a:effectLst>
                <a:outerShdw blurRad="38100" dist="38100" dir="2700000" algn="tl">
                  <a:srgbClr val="000000">
                    <a:alpha val="43137"/>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1" y="631064"/>
            <a:ext cx="9601196" cy="656823"/>
          </a:xfrm>
        </p:spPr>
        <p:txBody>
          <a:bodyPr>
            <a:noAutofit/>
          </a:bodyPr>
          <a:lstStyle/>
          <a:p>
            <a:pPr algn="l"/>
            <a:r>
              <a:rPr lang="en-GB" sz="4800" dirty="0" smtClean="0">
                <a:solidFill>
                  <a:schemeClr val="accent4">
                    <a:lumMod val="50000"/>
                  </a:schemeClr>
                </a:solidFill>
                <a:latin typeface="Arial Nova" panose="020B0504020202020204" pitchFamily="34" charset="0"/>
              </a:rPr>
              <a:t>         </a:t>
            </a:r>
            <a:r>
              <a:rPr lang="en-GB" sz="4800" u="sng" dirty="0" smtClean="0">
                <a:solidFill>
                  <a:schemeClr val="accent4">
                    <a:lumMod val="50000"/>
                  </a:schemeClr>
                </a:solidFill>
                <a:latin typeface="Arial Nova" panose="020B0504020202020204" pitchFamily="34" charset="0"/>
              </a:rPr>
              <a:t>Code Editors</a:t>
            </a:r>
            <a:endParaRPr lang="en-US" sz="4800" u="sng" dirty="0">
              <a:solidFill>
                <a:schemeClr val="accent4">
                  <a:lumMod val="50000"/>
                </a:schemeClr>
              </a:solidFill>
              <a:latin typeface="Arial Nova" panose="020B0504020202020204" pitchFamily="34" charset="0"/>
            </a:endParaRPr>
          </a:p>
        </p:txBody>
      </p:sp>
      <p:sp>
        <p:nvSpPr>
          <p:cNvPr id="8" name="Content Placeholder 7"/>
          <p:cNvSpPr>
            <a:spLocks noGrp="1"/>
          </p:cNvSpPr>
          <p:nvPr>
            <p:ph idx="1"/>
          </p:nvPr>
        </p:nvSpPr>
        <p:spPr>
          <a:xfrm>
            <a:off x="1385553" y="1287887"/>
            <a:ext cx="9601196" cy="5222383"/>
          </a:xfrm>
        </p:spPr>
        <p:txBody>
          <a:bodyPr>
            <a:normAutofit/>
          </a:bodyPr>
          <a:lstStyle/>
          <a:p>
            <a:pPr marL="0" indent="0">
              <a:buNone/>
            </a:pPr>
            <a:r>
              <a:rPr lang="en-GB" dirty="0" smtClean="0"/>
              <a:t>       </a:t>
            </a:r>
            <a:r>
              <a:rPr lang="en-GB" sz="3200" dirty="0" smtClean="0"/>
              <a:t>The most essential tool that will be used in developing a web is the </a:t>
            </a:r>
            <a:r>
              <a:rPr lang="en-GB" sz="3200" u="sng" dirty="0" smtClean="0">
                <a:solidFill>
                  <a:schemeClr val="accent2">
                    <a:lumMod val="50000"/>
                  </a:schemeClr>
                </a:solidFill>
                <a:latin typeface="Arial Black" panose="020B0A04020102020204" pitchFamily="34" charset="0"/>
              </a:rPr>
              <a:t>CODE EDITOR</a:t>
            </a:r>
            <a:r>
              <a:rPr lang="en-GB" sz="3200" dirty="0" smtClean="0"/>
              <a:t>. This tool allows you to write the mark up and the code that will make up the website. Some examples of such tools include;</a:t>
            </a:r>
          </a:p>
          <a:p>
            <a:pPr>
              <a:buFont typeface="Wingdings" panose="05000000000000000000" pitchFamily="2" charset="2"/>
              <a:buChar char="Ø"/>
            </a:pPr>
            <a:r>
              <a:rPr lang="en-GB" dirty="0" smtClean="0"/>
              <a:t>Sublime Text</a:t>
            </a:r>
          </a:p>
          <a:p>
            <a:pPr>
              <a:buFont typeface="Wingdings" panose="05000000000000000000" pitchFamily="2" charset="2"/>
              <a:buChar char="Ø"/>
            </a:pPr>
            <a:r>
              <a:rPr lang="en-GB" dirty="0" smtClean="0"/>
              <a:t>Atom </a:t>
            </a:r>
          </a:p>
          <a:p>
            <a:pPr>
              <a:buFont typeface="Wingdings" panose="05000000000000000000" pitchFamily="2" charset="2"/>
              <a:buChar char="Ø"/>
            </a:pPr>
            <a:r>
              <a:rPr lang="en-GB" dirty="0" smtClean="0"/>
              <a:t>Vim</a:t>
            </a:r>
          </a:p>
          <a:p>
            <a:pPr>
              <a:buFont typeface="Wingdings" panose="05000000000000000000" pitchFamily="2" charset="2"/>
              <a:buChar char="Ø"/>
            </a:pPr>
            <a:r>
              <a:rPr lang="en-GB" dirty="0" smtClean="0"/>
              <a:t>Dream Waver</a:t>
            </a:r>
          </a:p>
          <a:p>
            <a:pPr>
              <a:buFont typeface="Wingdings" panose="05000000000000000000" pitchFamily="2" charset="2"/>
              <a:buChar char="Ø"/>
            </a:pPr>
            <a:r>
              <a:rPr lang="en-GB" dirty="0" smtClean="0"/>
              <a:t>Notepad++</a:t>
            </a:r>
          </a:p>
          <a:p>
            <a:pPr>
              <a:buFont typeface="Wingdings" panose="05000000000000000000" pitchFamily="2" charset="2"/>
              <a:buChar char="Ø"/>
            </a:pPr>
            <a:r>
              <a:rPr lang="en-GB" dirty="0" smtClean="0"/>
              <a:t>VS Codes</a:t>
            </a:r>
            <a:endParaRPr lang="en-US" dirty="0"/>
          </a:p>
        </p:txBody>
      </p:sp>
    </p:spTree>
    <p:extLst>
      <p:ext uri="{BB962C8B-B14F-4D97-AF65-F5344CB8AC3E}">
        <p14:creationId xmlns:p14="http://schemas.microsoft.com/office/powerpoint/2010/main" xmlns="" val="1622222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17879"/>
          </a:xfrm>
        </p:spPr>
        <p:txBody>
          <a:bodyPr>
            <a:noAutofit/>
          </a:bodyPr>
          <a:lstStyle/>
          <a:p>
            <a:pPr algn="l"/>
            <a:r>
              <a:rPr lang="en-GB" dirty="0" smtClean="0">
                <a:solidFill>
                  <a:schemeClr val="accent4">
                    <a:lumMod val="50000"/>
                  </a:schemeClr>
                </a:solidFill>
                <a:latin typeface="Arial Nova" panose="020B0504020202020204" pitchFamily="34" charset="0"/>
              </a:rPr>
              <a:t>          </a:t>
            </a:r>
            <a:r>
              <a:rPr lang="en-GB" u="sng" dirty="0" smtClean="0">
                <a:solidFill>
                  <a:schemeClr val="accent4">
                    <a:lumMod val="50000"/>
                  </a:schemeClr>
                </a:solidFill>
                <a:latin typeface="Arial Nova" panose="020B0504020202020204" pitchFamily="34" charset="0"/>
              </a:rPr>
              <a:t>Responsiveness</a:t>
            </a:r>
            <a:endParaRPr lang="en-US" u="sng" dirty="0">
              <a:solidFill>
                <a:schemeClr val="accent4">
                  <a:lumMod val="50000"/>
                </a:schemeClr>
              </a:solidFill>
              <a:latin typeface="Arial Nova" panose="020B0504020202020204" pitchFamily="34" charset="0"/>
            </a:endParaRPr>
          </a:p>
        </p:txBody>
      </p:sp>
      <p:sp>
        <p:nvSpPr>
          <p:cNvPr id="3" name="Content Placeholder 2"/>
          <p:cNvSpPr>
            <a:spLocks noGrp="1"/>
          </p:cNvSpPr>
          <p:nvPr>
            <p:ph idx="1"/>
          </p:nvPr>
        </p:nvSpPr>
        <p:spPr>
          <a:xfrm>
            <a:off x="1295401" y="1854558"/>
            <a:ext cx="9601196" cy="4021310"/>
          </a:xfrm>
        </p:spPr>
        <p:txBody>
          <a:bodyPr/>
          <a:lstStyle/>
          <a:p>
            <a:pPr marL="0" indent="0">
              <a:buNone/>
            </a:pPr>
            <a:r>
              <a:rPr lang="en-GB" dirty="0" smtClean="0"/>
              <a:t>   </a:t>
            </a:r>
            <a:r>
              <a:rPr lang="en-GB" sz="3200" dirty="0" smtClean="0"/>
              <a:t>This is the process of ensuring that your styles will good on all devices such as desktops, tablets and mobile phones.</a:t>
            </a:r>
          </a:p>
          <a:p>
            <a:pPr marL="0" indent="0">
              <a:buNone/>
            </a:pPr>
            <a:r>
              <a:rPr lang="en-GB" sz="3200" dirty="0"/>
              <a:t> </a:t>
            </a:r>
            <a:r>
              <a:rPr lang="en-GB" sz="3200" dirty="0" smtClean="0"/>
              <a:t>     It is necessary to make your design responsive for visitors for easy access.</a:t>
            </a:r>
            <a:endParaRPr lang="en-US" sz="3200" dirty="0"/>
          </a:p>
        </p:txBody>
      </p:sp>
    </p:spTree>
    <p:extLst>
      <p:ext uri="{BB962C8B-B14F-4D97-AF65-F5344CB8AC3E}">
        <p14:creationId xmlns:p14="http://schemas.microsoft.com/office/powerpoint/2010/main" xmlns="" val="3576655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067404" y="837128"/>
            <a:ext cx="6241816" cy="772732"/>
          </a:xfrm>
        </p:spPr>
        <p:txBody>
          <a:bodyPr>
            <a:normAutofit/>
          </a:bodyPr>
          <a:lstStyle/>
          <a:p>
            <a:pPr algn="l"/>
            <a:r>
              <a:rPr lang="en-GB" sz="2800" dirty="0" smtClean="0">
                <a:solidFill>
                  <a:schemeClr val="accent6">
                    <a:lumMod val="50000"/>
                  </a:schemeClr>
                </a:solidFill>
                <a:latin typeface="Arial Nova" panose="020B0504020202020204" pitchFamily="34" charset="0"/>
              </a:rPr>
              <a:t>  An example of responsive design</a:t>
            </a:r>
            <a:endParaRPr lang="en-US" sz="2800" dirty="0">
              <a:solidFill>
                <a:schemeClr val="accent6">
                  <a:lumMod val="50000"/>
                </a:schemeClr>
              </a:solidFill>
              <a:latin typeface="Arial Nova" panose="020B0504020202020204" pitchFamily="34" charset="0"/>
            </a:endParaRPr>
          </a:p>
        </p:txBody>
      </p:sp>
      <p:pic>
        <p:nvPicPr>
          <p:cNvPr id="12" name="Picture 2"/>
          <p:cNvPicPr>
            <a:picLocks noGrp="1" noChangeAspect="1" noChangeArrowheads="1"/>
          </p:cNvPicPr>
          <p:nvPr>
            <p:ph type="pic" idx="1"/>
          </p:nvPr>
        </p:nvPicPr>
        <p:blipFill>
          <a:blip r:embed="rId2" cstate="print"/>
          <a:srcRect t="13591" b="13591"/>
          <a:stretch>
            <a:fillRect/>
          </a:stretch>
        </p:blipFill>
        <p:spPr bwMode="auto">
          <a:xfrm>
            <a:off x="823913" y="1365250"/>
            <a:ext cx="10334625" cy="4713288"/>
          </a:xfrm>
          <a:prstGeom prst="rect">
            <a:avLst/>
          </a:prstGeom>
          <a:noFill/>
          <a:ln w="9525">
            <a:noFill/>
            <a:miter lim="800000"/>
            <a:headEnd/>
            <a:tailEnd/>
          </a:ln>
        </p:spPr>
      </p:pic>
    </p:spTree>
    <p:extLst>
      <p:ext uri="{BB962C8B-B14F-4D97-AF65-F5344CB8AC3E}">
        <p14:creationId xmlns:p14="http://schemas.microsoft.com/office/powerpoint/2010/main" xmlns="" val="378271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06760" y="1216487"/>
            <a:ext cx="9601196" cy="1303867"/>
          </a:xfrm>
        </p:spPr>
        <p:txBody>
          <a:bodyPr/>
          <a:lstStyle/>
          <a:p>
            <a:pPr algn="l"/>
            <a:r>
              <a:rPr lang="en-US" dirty="0" smtClean="0">
                <a:solidFill>
                  <a:schemeClr val="accent4">
                    <a:lumMod val="60000"/>
                    <a:lumOff val="40000"/>
                  </a:schemeClr>
                </a:solidFill>
                <a:latin typeface="Algerian" panose="04020705040A02060702" pitchFamily="82" charset="0"/>
              </a:rPr>
              <a:t>        </a:t>
            </a:r>
            <a:r>
              <a:rPr lang="en-US" u="sng" dirty="0" smtClean="0">
                <a:solidFill>
                  <a:schemeClr val="accent4">
                    <a:lumMod val="60000"/>
                    <a:lumOff val="40000"/>
                  </a:schemeClr>
                </a:solidFill>
                <a:latin typeface="Algerian" panose="04020705040A02060702" pitchFamily="82" charset="0"/>
              </a:rPr>
              <a:t>OBJECTIVES:</a:t>
            </a:r>
            <a:endParaRPr lang="en-US" u="sng" dirty="0">
              <a:solidFill>
                <a:schemeClr val="accent4">
                  <a:lumMod val="60000"/>
                  <a:lumOff val="40000"/>
                </a:schemeClr>
              </a:solidFill>
              <a:latin typeface="Algerian" panose="04020705040A02060702" pitchFamily="82" charset="0"/>
            </a:endParaRPr>
          </a:p>
        </p:txBody>
      </p:sp>
      <p:sp>
        <p:nvSpPr>
          <p:cNvPr id="26" name="Text Placeholder 25"/>
          <p:cNvSpPr>
            <a:spLocks noGrp="1"/>
          </p:cNvSpPr>
          <p:nvPr>
            <p:ph type="body" idx="1"/>
          </p:nvPr>
        </p:nvSpPr>
        <p:spPr>
          <a:xfrm>
            <a:off x="1295399" y="2492683"/>
            <a:ext cx="9199269" cy="576262"/>
          </a:xfrm>
        </p:spPr>
        <p:txBody>
          <a:bodyPr/>
          <a:lstStyle/>
          <a:p>
            <a:r>
              <a:rPr lang="en-US" sz="3200" dirty="0" smtClean="0">
                <a:cs typeface="Akhbar MT" pitchFamily="2" charset="-78"/>
              </a:rPr>
              <a:t>By the end of this session, you’ll should be able to</a:t>
            </a:r>
            <a:endParaRPr lang="en-US" sz="3200" dirty="0">
              <a:cs typeface="Akhbar MT" pitchFamily="2" charset="-78"/>
            </a:endParaRPr>
          </a:p>
        </p:txBody>
      </p:sp>
      <p:sp>
        <p:nvSpPr>
          <p:cNvPr id="27" name="Content Placeholder 26"/>
          <p:cNvSpPr>
            <a:spLocks noGrp="1"/>
          </p:cNvSpPr>
          <p:nvPr>
            <p:ph sz="half" idx="2"/>
          </p:nvPr>
        </p:nvSpPr>
        <p:spPr>
          <a:xfrm>
            <a:off x="1295399" y="3275629"/>
            <a:ext cx="9934977" cy="2632605"/>
          </a:xfrm>
        </p:spPr>
        <p:txBody>
          <a:bodyPr>
            <a:normAutofit/>
          </a:bodyPr>
          <a:lstStyle/>
          <a:p>
            <a:r>
              <a:rPr lang="en-US" dirty="0" smtClean="0">
                <a:solidFill>
                  <a:schemeClr val="bg2">
                    <a:lumMod val="10000"/>
                  </a:schemeClr>
                </a:solidFill>
                <a:latin typeface="Arial" panose="020B0604020202020204" pitchFamily="34" charset="0"/>
                <a:cs typeface="Arial" panose="020B0604020202020204" pitchFamily="34" charset="0"/>
              </a:rPr>
              <a:t>Understand the basics of Web Development</a:t>
            </a:r>
          </a:p>
          <a:p>
            <a:pPr>
              <a:lnSpc>
                <a:spcPct val="150000"/>
              </a:lnSpc>
            </a:pPr>
            <a:r>
              <a:rPr lang="en-US" dirty="0" smtClean="0">
                <a:solidFill>
                  <a:schemeClr val="bg2">
                    <a:lumMod val="10000"/>
                  </a:schemeClr>
                </a:solidFill>
                <a:latin typeface="Arial" panose="020B0604020202020204" pitchFamily="34" charset="0"/>
                <a:cs typeface="Arial" panose="020B0604020202020204" pitchFamily="34" charset="0"/>
              </a:rPr>
              <a:t>Know the Skills in Web Development &amp; where to find such skills</a:t>
            </a:r>
          </a:p>
          <a:p>
            <a:pPr>
              <a:lnSpc>
                <a:spcPct val="150000"/>
              </a:lnSpc>
            </a:pPr>
            <a:r>
              <a:rPr lang="en-US" dirty="0" smtClean="0">
                <a:solidFill>
                  <a:schemeClr val="bg2">
                    <a:lumMod val="10000"/>
                  </a:schemeClr>
                </a:solidFill>
                <a:latin typeface="Arial" panose="020B0604020202020204" pitchFamily="34" charset="0"/>
                <a:cs typeface="Arial" panose="020B0604020202020204" pitchFamily="34" charset="0"/>
              </a:rPr>
              <a:t>Usefulness of Web Development</a:t>
            </a:r>
          </a:p>
        </p:txBody>
      </p:sp>
    </p:spTree>
    <p:extLst>
      <p:ext uri="{BB962C8B-B14F-4D97-AF65-F5344CB8AC3E}">
        <p14:creationId xmlns:p14="http://schemas.microsoft.com/office/powerpoint/2010/main" xmlns="" val="1101804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69395"/>
          </a:xfrm>
        </p:spPr>
        <p:txBody>
          <a:bodyPr>
            <a:noAutofit/>
          </a:bodyPr>
          <a:lstStyle/>
          <a:p>
            <a:pPr algn="l"/>
            <a:r>
              <a:rPr lang="en-GB" sz="4800" dirty="0" smtClean="0">
                <a:solidFill>
                  <a:schemeClr val="accent4">
                    <a:lumMod val="60000"/>
                    <a:lumOff val="40000"/>
                  </a:schemeClr>
                </a:solidFill>
                <a:latin typeface="Algerian" panose="04020705040A02060702" pitchFamily="82" charset="0"/>
              </a:rPr>
              <a:t>         </a:t>
            </a:r>
            <a:r>
              <a:rPr lang="en-GB" sz="4800" u="sng" dirty="0" smtClean="0">
                <a:solidFill>
                  <a:schemeClr val="accent4">
                    <a:lumMod val="60000"/>
                    <a:lumOff val="40000"/>
                  </a:schemeClr>
                </a:solidFill>
                <a:latin typeface="Algerian" panose="04020705040A02060702" pitchFamily="82" charset="0"/>
              </a:rPr>
              <a:t>CONTENT</a:t>
            </a:r>
            <a:endParaRPr lang="en-US" sz="4800" u="sng" dirty="0">
              <a:solidFill>
                <a:schemeClr val="accent4">
                  <a:lumMod val="60000"/>
                  <a:lumOff val="40000"/>
                </a:schemeClr>
              </a:solidFill>
              <a:latin typeface="Algerian" panose="04020705040A02060702" pitchFamily="82" charset="0"/>
            </a:endParaRPr>
          </a:p>
        </p:txBody>
      </p:sp>
      <p:sp>
        <p:nvSpPr>
          <p:cNvPr id="3" name="Text Placeholder 2"/>
          <p:cNvSpPr>
            <a:spLocks noGrp="1"/>
          </p:cNvSpPr>
          <p:nvPr>
            <p:ph type="body" idx="1"/>
          </p:nvPr>
        </p:nvSpPr>
        <p:spPr>
          <a:xfrm>
            <a:off x="1295400" y="1751527"/>
            <a:ext cx="9601928" cy="669701"/>
          </a:xfrm>
        </p:spPr>
        <p:txBody>
          <a:bodyPr/>
          <a:lstStyle/>
          <a:p>
            <a:r>
              <a:rPr lang="en-GB" dirty="0" smtClean="0"/>
              <a:t>This Session should cover the following;</a:t>
            </a:r>
          </a:p>
        </p:txBody>
      </p:sp>
      <p:sp>
        <p:nvSpPr>
          <p:cNvPr id="4" name="Content Placeholder 3"/>
          <p:cNvSpPr>
            <a:spLocks noGrp="1"/>
          </p:cNvSpPr>
          <p:nvPr>
            <p:ph sz="half" idx="2"/>
          </p:nvPr>
        </p:nvSpPr>
        <p:spPr>
          <a:xfrm>
            <a:off x="1295400" y="2421229"/>
            <a:ext cx="9601198" cy="3786388"/>
          </a:xfrm>
        </p:spPr>
        <p:txBody>
          <a:bodyPr>
            <a:normAutofit fontScale="70000" lnSpcReduction="20000"/>
          </a:bodyPr>
          <a:lstStyle/>
          <a:p>
            <a:pPr>
              <a:lnSpc>
                <a:spcPct val="150000"/>
              </a:lnSpc>
            </a:pPr>
            <a:r>
              <a:rPr lang="en-GB" dirty="0" smtClean="0"/>
              <a:t>Meaning of Web development</a:t>
            </a:r>
          </a:p>
          <a:p>
            <a:pPr>
              <a:lnSpc>
                <a:spcPct val="150000"/>
              </a:lnSpc>
            </a:pPr>
            <a:r>
              <a:rPr lang="en-GB" dirty="0" smtClean="0"/>
              <a:t>Purpose of Web Development</a:t>
            </a:r>
          </a:p>
          <a:p>
            <a:pPr>
              <a:lnSpc>
                <a:spcPct val="150000"/>
              </a:lnSpc>
            </a:pPr>
            <a:r>
              <a:rPr lang="en-GB" dirty="0" smtClean="0"/>
              <a:t>How Websites </a:t>
            </a:r>
            <a:r>
              <a:rPr lang="en-GB" dirty="0" smtClean="0"/>
              <a:t>work</a:t>
            </a:r>
          </a:p>
          <a:p>
            <a:pPr>
              <a:lnSpc>
                <a:spcPct val="150000"/>
              </a:lnSpc>
            </a:pPr>
            <a:r>
              <a:rPr lang="en-GB" dirty="0" smtClean="0"/>
              <a:t>Types of Web Development</a:t>
            </a:r>
            <a:endParaRPr lang="en-GB" dirty="0" smtClean="0"/>
          </a:p>
          <a:p>
            <a:pPr>
              <a:lnSpc>
                <a:spcPct val="150000"/>
              </a:lnSpc>
            </a:pPr>
            <a:r>
              <a:rPr lang="en-GB" dirty="0" smtClean="0"/>
              <a:t>What defines a successful web developer</a:t>
            </a:r>
          </a:p>
          <a:p>
            <a:pPr>
              <a:lnSpc>
                <a:spcPct val="150000"/>
              </a:lnSpc>
            </a:pPr>
            <a:r>
              <a:rPr lang="en-GB" dirty="0" smtClean="0"/>
              <a:t>Careers in Web development</a:t>
            </a:r>
            <a:endParaRPr lang="en-GB" dirty="0" smtClean="0"/>
          </a:p>
          <a:p>
            <a:pPr>
              <a:lnSpc>
                <a:spcPct val="150000"/>
              </a:lnSpc>
            </a:pPr>
            <a:r>
              <a:rPr lang="en-GB" dirty="0" smtClean="0"/>
              <a:t>Tools used in Websites( Code Editors )</a:t>
            </a:r>
          </a:p>
          <a:p>
            <a:pPr>
              <a:lnSpc>
                <a:spcPct val="150000"/>
              </a:lnSpc>
            </a:pPr>
            <a:r>
              <a:rPr lang="en-GB" dirty="0" smtClean="0"/>
              <a:t>Responsiveness</a:t>
            </a:r>
          </a:p>
          <a:p>
            <a:pPr>
              <a:lnSpc>
                <a:spcPct val="150000"/>
              </a:lnSpc>
            </a:pPr>
            <a:endParaRPr lang="en-US" dirty="0"/>
          </a:p>
        </p:txBody>
      </p:sp>
    </p:spTree>
    <p:extLst>
      <p:ext uri="{BB962C8B-B14F-4D97-AF65-F5344CB8AC3E}">
        <p14:creationId xmlns:p14="http://schemas.microsoft.com/office/powerpoint/2010/main" xmlns="" val="4160992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4800" u="sng" dirty="0" smtClean="0">
                <a:solidFill>
                  <a:schemeClr val="accent5">
                    <a:lumMod val="50000"/>
                  </a:schemeClr>
                </a:solidFill>
                <a:latin typeface="Arial" panose="020B0604020202020204" pitchFamily="34" charset="0"/>
                <a:cs typeface="Arial" panose="020B0604020202020204" pitchFamily="34" charset="0"/>
              </a:rPr>
              <a:t>Meaning of Web Development</a:t>
            </a:r>
            <a:endParaRPr lang="en-US" sz="4800" u="sng" dirty="0">
              <a:solidFill>
                <a:schemeClr val="accent5">
                  <a:lumMod val="50000"/>
                </a:schemeClr>
              </a:solidFill>
              <a:latin typeface="Arial" panose="020B0604020202020204" pitchFamily="34" charset="0"/>
              <a:cs typeface="Arial" panose="020B0604020202020204" pitchFamily="34" charset="0"/>
            </a:endParaRPr>
          </a:p>
        </p:txBody>
      </p:sp>
      <p:sp>
        <p:nvSpPr>
          <p:cNvPr id="10" name="Content Placeholder 9"/>
          <p:cNvSpPr>
            <a:spLocks noGrp="1"/>
          </p:cNvSpPr>
          <p:nvPr>
            <p:ph idx="1"/>
          </p:nvPr>
        </p:nvSpPr>
        <p:spPr>
          <a:xfrm>
            <a:off x="1462827" y="2285999"/>
            <a:ext cx="9601196" cy="2723883"/>
          </a:xfrm>
        </p:spPr>
        <p:txBody>
          <a:bodyPr>
            <a:normAutofit fontScale="55000" lnSpcReduction="20000"/>
          </a:bodyPr>
          <a:lstStyle/>
          <a:p>
            <a:pPr marL="0" indent="0">
              <a:buNone/>
            </a:pPr>
            <a:r>
              <a:rPr lang="en-GB" dirty="0" smtClean="0"/>
              <a:t> </a:t>
            </a:r>
            <a:r>
              <a:rPr lang="en-GB" sz="2800" dirty="0" smtClean="0">
                <a:latin typeface="Arial Rounded MT Bold" pitchFamily="34" charset="0"/>
              </a:rPr>
              <a:t>Being a web developer is one of the most interesting career opportunities in the world of Tech because it combines analytical and technical skills with innovative design and development.</a:t>
            </a:r>
          </a:p>
          <a:p>
            <a:pPr marL="0" indent="0">
              <a:buNone/>
            </a:pPr>
            <a:r>
              <a:rPr lang="en-GB" sz="2800" dirty="0" smtClean="0">
                <a:latin typeface="Arial Rounded MT Bold" pitchFamily="34" charset="0"/>
              </a:rPr>
              <a:t>Web </a:t>
            </a:r>
            <a:r>
              <a:rPr lang="en-GB" sz="2800" dirty="0" smtClean="0">
                <a:latin typeface="Arial Rounded MT Bold" panose="020F0704030504030204" pitchFamily="34" charset="0"/>
              </a:rPr>
              <a:t>Development is the building and maintenance of websites. It is also the work or activity that happens behind the scenes to make a website look great, work fast and perform well.</a:t>
            </a:r>
          </a:p>
          <a:p>
            <a:pPr marL="0" indent="0">
              <a:buNone/>
            </a:pPr>
            <a:r>
              <a:rPr lang="en-GB" sz="2800" dirty="0" smtClean="0">
                <a:latin typeface="Arial Rounded MT Bold" panose="020F0704030504030204" pitchFamily="34" charset="0"/>
              </a:rPr>
              <a:t>     This can be done with different Coding Languages</a:t>
            </a:r>
            <a:r>
              <a:rPr lang="en-GB" sz="2800" dirty="0" smtClean="0">
                <a:latin typeface="Arial Rounded MT Bold" panose="020F0704030504030204" pitchFamily="34" charset="0"/>
              </a:rPr>
              <a:t>.</a:t>
            </a:r>
          </a:p>
          <a:p>
            <a:pPr marL="0" indent="0">
              <a:buNone/>
            </a:pPr>
            <a:r>
              <a:rPr lang="en-GB" sz="2800" dirty="0" smtClean="0">
                <a:latin typeface="Arial Rounded MT Bold" panose="020F0704030504030204" pitchFamily="34" charset="0"/>
              </a:rPr>
              <a:t>Web developers can fit into many organizations such as working with professionals in IT, sales and marketing, and other departments to build websites that attract and keep customers, contributing to a business’s sales growth or even a government agency’s effectiveness.</a:t>
            </a:r>
            <a:endParaRPr lang="en-GB" sz="2800" dirty="0" smtClean="0">
              <a:latin typeface="Arial Rounded MT Bold" panose="020F0704030504030204" pitchFamily="34" charset="0"/>
            </a:endParaRPr>
          </a:p>
        </p:txBody>
      </p:sp>
    </p:spTree>
    <p:extLst>
      <p:ext uri="{BB962C8B-B14F-4D97-AF65-F5344CB8AC3E}">
        <p14:creationId xmlns:p14="http://schemas.microsoft.com/office/powerpoint/2010/main" xmlns="" val="538127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579549" y="811369"/>
            <a:ext cx="7515282" cy="5434885"/>
          </a:xfrm>
        </p:spPr>
        <p:txBody>
          <a:bodyPr/>
          <a:lstStyle/>
          <a:p>
            <a:r>
              <a:rPr lang="en-GB" sz="3200" i="1" u="sng" dirty="0">
                <a:solidFill>
                  <a:srgbClr val="C00000"/>
                </a:solidFill>
                <a:latin typeface="Algerian" panose="04020705040A02060702" pitchFamily="82" charset="0"/>
              </a:rPr>
              <a:t>Note</a:t>
            </a:r>
            <a:r>
              <a:rPr lang="en-GB" sz="3200" dirty="0">
                <a:solidFill>
                  <a:srgbClr val="C00000"/>
                </a:solidFill>
                <a:latin typeface="Algerian" panose="04020705040A02060702" pitchFamily="82" charset="0"/>
              </a:rPr>
              <a:t> </a:t>
            </a:r>
            <a:r>
              <a:rPr lang="en-GB" sz="2800" dirty="0">
                <a:solidFill>
                  <a:srgbClr val="C00000"/>
                </a:solidFill>
                <a:latin typeface="Arial Nova" panose="020B0504020202020204" pitchFamily="34" charset="0"/>
              </a:rPr>
              <a:t>: a website is a group of World Wide Web pages usually containing different links to each other and made available </a:t>
            </a:r>
            <a:r>
              <a:rPr lang="en-GB" sz="2800" dirty="0" err="1">
                <a:solidFill>
                  <a:srgbClr val="C00000"/>
                </a:solidFill>
                <a:latin typeface="Arial Nova" panose="020B0504020202020204" pitchFamily="34" charset="0"/>
              </a:rPr>
              <a:t>online.There</a:t>
            </a:r>
            <a:r>
              <a:rPr lang="en-GB" sz="2800" dirty="0">
                <a:solidFill>
                  <a:srgbClr val="C00000"/>
                </a:solidFill>
                <a:latin typeface="Arial Nova" panose="020B0504020202020204" pitchFamily="34" charset="0"/>
              </a:rPr>
              <a:t> are numerous types of websites each having their own purpose…some include;</a:t>
            </a:r>
          </a:p>
          <a:p>
            <a:pPr algn="l">
              <a:buFont typeface="Wingdings" panose="05000000000000000000" pitchFamily="2" charset="2"/>
              <a:buChar char="§"/>
            </a:pPr>
            <a:r>
              <a:rPr lang="en-GB"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 </a:t>
            </a:r>
            <a:r>
              <a:rPr lang="en-GB" sz="2400" dirty="0" smtClean="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e Commerce </a:t>
            </a:r>
            <a:r>
              <a:rPr lang="en-GB"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Websites</a:t>
            </a:r>
          </a:p>
          <a:p>
            <a:pPr algn="l">
              <a:buFont typeface="Wingdings" panose="05000000000000000000" pitchFamily="2" charset="2"/>
              <a:buChar char="§"/>
            </a:pPr>
            <a:r>
              <a:rPr lang="en-GB"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Educational Websites</a:t>
            </a:r>
          </a:p>
          <a:p>
            <a:pPr algn="l">
              <a:buFont typeface="Wingdings" panose="05000000000000000000" pitchFamily="2" charset="2"/>
              <a:buChar char="§"/>
            </a:pPr>
            <a:r>
              <a:rPr lang="en-GB"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Search Engines</a:t>
            </a:r>
          </a:p>
          <a:p>
            <a:pPr algn="l">
              <a:buFont typeface="Wingdings" panose="05000000000000000000" pitchFamily="2" charset="2"/>
              <a:buChar char="§"/>
            </a:pPr>
            <a:r>
              <a:rPr lang="en-GB"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Business Websites</a:t>
            </a:r>
          </a:p>
          <a:p>
            <a:pPr algn="l">
              <a:buFont typeface="Wingdings" panose="05000000000000000000" pitchFamily="2" charset="2"/>
              <a:buChar char="§"/>
            </a:pPr>
            <a:r>
              <a:rPr lang="en-GB" sz="2400" dirty="0" smtClean="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Fashion </a:t>
            </a:r>
            <a:r>
              <a:rPr lang="en-GB"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rPr>
              <a:t>Websites</a:t>
            </a:r>
            <a:endParaRPr lang="en-US" sz="2400" dirty="0">
              <a:solidFill>
                <a:schemeClr val="accent5"/>
              </a:solidFill>
              <a:latin typeface="Arial Black" panose="020B0A04020102020204" pitchFamily="34" charset="0"/>
              <a:ea typeface="Arial Unicode MS" panose="020B0604020202020204" pitchFamily="34" charset="-128"/>
              <a:cs typeface="Arial Unicode MS" panose="020B0604020202020204" pitchFamily="34" charset="-128"/>
            </a:endParaRPr>
          </a:p>
          <a:p>
            <a:pPr algn="l"/>
            <a:endParaRPr lang="en-US" sz="2400" dirty="0">
              <a:solidFill>
                <a:schemeClr val="accent5"/>
              </a:solidFill>
            </a:endParaRPr>
          </a:p>
        </p:txBody>
      </p:sp>
    </p:spTree>
    <p:extLst>
      <p:ext uri="{BB962C8B-B14F-4D97-AF65-F5344CB8AC3E}">
        <p14:creationId xmlns:p14="http://schemas.microsoft.com/office/powerpoint/2010/main" xmlns="" val="394125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1828799" y="685799"/>
            <a:ext cx="8306873" cy="5315755"/>
          </a:xfrm>
          <a:prstGeom prst="rect">
            <a:avLst/>
          </a:prstGeom>
          <a:noFill/>
          <a:ln w="9525">
            <a:noFill/>
            <a:miter lim="800000"/>
            <a:headEnd/>
            <a:tailEnd/>
          </a:ln>
        </p:spPr>
      </p:pic>
    </p:spTree>
    <p:extLst>
      <p:ext uri="{BB962C8B-B14F-4D97-AF65-F5344CB8AC3E}">
        <p14:creationId xmlns:p14="http://schemas.microsoft.com/office/powerpoint/2010/main" xmlns="" val="154342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51399" y="891980"/>
            <a:ext cx="10231190" cy="949699"/>
          </a:xfrm>
        </p:spPr>
        <p:txBody>
          <a:bodyPr>
            <a:noAutofit/>
          </a:bodyPr>
          <a:lstStyle/>
          <a:p>
            <a:pPr algn="l"/>
            <a:r>
              <a:rPr lang="en-GB" sz="4000" u="sng" dirty="0" smtClean="0">
                <a:solidFill>
                  <a:schemeClr val="accent5">
                    <a:lumMod val="50000"/>
                  </a:schemeClr>
                </a:solidFill>
                <a:latin typeface="Arial" panose="020B0604020202020204" pitchFamily="34" charset="0"/>
                <a:cs typeface="Arial" panose="020B0604020202020204" pitchFamily="34" charset="0"/>
              </a:rPr>
              <a:t>Purpose/Importance of Web Development</a:t>
            </a:r>
            <a:endParaRPr lang="en-US" sz="4000" u="sng" dirty="0">
              <a:solidFill>
                <a:schemeClr val="accent5">
                  <a:lumMod val="50000"/>
                </a:schemeClr>
              </a:solidFill>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1295401" y="1957590"/>
            <a:ext cx="9601196" cy="3918278"/>
          </a:xfrm>
        </p:spPr>
        <p:txBody>
          <a:bodyPr numCol="1">
            <a:normAutofit/>
          </a:bodyPr>
          <a:lstStyle/>
          <a:p>
            <a:pPr algn="just">
              <a:buFont typeface="Wingdings" panose="05000000000000000000" pitchFamily="2" charset="2"/>
              <a:buChar char="v"/>
            </a:pPr>
            <a:r>
              <a:rPr lang="en-GB" sz="2800" dirty="0" smtClean="0">
                <a:solidFill>
                  <a:schemeClr val="tx1">
                    <a:lumMod val="95000"/>
                    <a:lumOff val="5000"/>
                  </a:schemeClr>
                </a:solidFill>
                <a:latin typeface="Arial Nova" panose="020B0504020202020204" pitchFamily="34" charset="0"/>
              </a:rPr>
              <a:t>Web Development is a way to make people aware of the Services/products one has to offer, understand the benefits of such services or the relevance of the products and even how necessary for them to buy or use.</a:t>
            </a:r>
          </a:p>
          <a:p>
            <a:pPr marL="0" indent="0" algn="just">
              <a:buNone/>
            </a:pPr>
            <a:r>
              <a:rPr lang="en-GB" sz="2800" dirty="0">
                <a:solidFill>
                  <a:schemeClr val="tx1">
                    <a:lumMod val="95000"/>
                    <a:lumOff val="5000"/>
                  </a:schemeClr>
                </a:solidFill>
                <a:latin typeface="Arial Nova" panose="020B0504020202020204" pitchFamily="34" charset="0"/>
              </a:rPr>
              <a:t> </a:t>
            </a:r>
            <a:r>
              <a:rPr lang="en-GB" sz="2800" dirty="0" smtClean="0">
                <a:solidFill>
                  <a:schemeClr val="tx1">
                    <a:lumMod val="95000"/>
                    <a:lumOff val="5000"/>
                  </a:schemeClr>
                </a:solidFill>
                <a:latin typeface="Arial Nova" panose="020B0504020202020204" pitchFamily="34" charset="0"/>
              </a:rPr>
              <a:t>     As a business person, having a website is very essential. Ones voice need to be heard; brand needs to be seen as well as goals need to be reached. Web development is the </a:t>
            </a:r>
            <a:r>
              <a:rPr lang="en-GB" sz="2800" u="sng" dirty="0" smtClean="0">
                <a:solidFill>
                  <a:srgbClr val="C00000"/>
                </a:solidFill>
                <a:latin typeface="Arial Black" panose="020B0A04020102020204" pitchFamily="34" charset="0"/>
              </a:rPr>
              <a:t>KEY</a:t>
            </a:r>
            <a:r>
              <a:rPr lang="en-GB" sz="2800" dirty="0" smtClean="0">
                <a:solidFill>
                  <a:schemeClr val="tx1">
                    <a:lumMod val="95000"/>
                    <a:lumOff val="5000"/>
                  </a:schemeClr>
                </a:solidFill>
                <a:latin typeface="Arial Nova" panose="020B0504020202020204" pitchFamily="34" charset="0"/>
              </a:rPr>
              <a:t> to making these things possible.  </a:t>
            </a:r>
            <a:endParaRPr lang="en-US" sz="2800" dirty="0">
              <a:solidFill>
                <a:schemeClr val="tx1">
                  <a:lumMod val="95000"/>
                  <a:lumOff val="5000"/>
                </a:schemeClr>
              </a:solidFill>
              <a:latin typeface="Arial Nova" panose="020B0504020202020204" pitchFamily="34" charset="0"/>
            </a:endParaRPr>
          </a:p>
        </p:txBody>
      </p:sp>
    </p:spTree>
    <p:extLst>
      <p:ext uri="{BB962C8B-B14F-4D97-AF65-F5344CB8AC3E}">
        <p14:creationId xmlns:p14="http://schemas.microsoft.com/office/powerpoint/2010/main" xmlns="" val="3909200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2129</Words>
  <Application>Microsoft Office PowerPoint</Application>
  <PresentationFormat>Custom</PresentationFormat>
  <Paragraphs>183</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Organic</vt:lpstr>
      <vt:lpstr>Y’all are welcome to this Tech program tagged~ 100 days of Code</vt:lpstr>
      <vt:lpstr>WEB DEVELOPMENT</vt:lpstr>
      <vt:lpstr>             AIM;</vt:lpstr>
      <vt:lpstr>        OBJECTIVES:</vt:lpstr>
      <vt:lpstr>         CONTENT</vt:lpstr>
      <vt:lpstr>Meaning of Web Development</vt:lpstr>
      <vt:lpstr>Slide 7</vt:lpstr>
      <vt:lpstr>Slide 8</vt:lpstr>
      <vt:lpstr>Purpose/Importance of Web Development</vt:lpstr>
      <vt:lpstr>Slide 10</vt:lpstr>
      <vt:lpstr>Slide 11</vt:lpstr>
      <vt:lpstr>How Websites Work</vt:lpstr>
      <vt:lpstr>      How Websites Work</vt:lpstr>
      <vt:lpstr>Slide 14</vt:lpstr>
      <vt:lpstr>Types of Web development</vt:lpstr>
      <vt:lpstr>A.   Front-End Development</vt:lpstr>
      <vt:lpstr>      HTML   </vt:lpstr>
      <vt:lpstr>Basic HTML Structure</vt:lpstr>
      <vt:lpstr>         CSS</vt:lpstr>
      <vt:lpstr>                 Basic CSS Structure</vt:lpstr>
      <vt:lpstr>Slide 21</vt:lpstr>
      <vt:lpstr>                JAVASCRIPT</vt:lpstr>
      <vt:lpstr>Slide 23</vt:lpstr>
      <vt:lpstr>B.   Back-End Development</vt:lpstr>
      <vt:lpstr>    The Server</vt:lpstr>
      <vt:lpstr>   Server Programming Language</vt:lpstr>
      <vt:lpstr>            Database</vt:lpstr>
      <vt:lpstr>Slide 28</vt:lpstr>
      <vt:lpstr>Slide 29</vt:lpstr>
      <vt:lpstr>C.  Full – stack Development</vt:lpstr>
      <vt:lpstr>What defines  a successful web developer?</vt:lpstr>
      <vt:lpstr>Careers in Web development </vt:lpstr>
      <vt:lpstr>         Code Editors</vt:lpstr>
      <vt:lpstr>          Responsiveness</vt:lpstr>
      <vt:lpstr>Slide 35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Y’all are invited to this Boot camp program tagged~My Daughter can Code~</dc:title>
  <dc:creator>OGEDENGBE PETER</dc:creator>
  <cp:lastModifiedBy>PETER OGEDENGBE</cp:lastModifiedBy>
  <cp:revision>75</cp:revision>
  <dcterms:created xsi:type="dcterms:W3CDTF">2021-04-09T17:59:39Z</dcterms:created>
  <dcterms:modified xsi:type="dcterms:W3CDTF">2022-02-27T00:23:15Z</dcterms:modified>
</cp:coreProperties>
</file>