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6"/>
  </p:notesMasterIdLst>
  <p:handoutMasterIdLst>
    <p:handoutMasterId r:id="rId17"/>
  </p:handoutMasterIdLst>
  <p:sldIdLst>
    <p:sldId id="256" r:id="rId3"/>
    <p:sldId id="492" r:id="rId4"/>
    <p:sldId id="494" r:id="rId5"/>
    <p:sldId id="496" r:id="rId6"/>
    <p:sldId id="504" r:id="rId7"/>
    <p:sldId id="497" r:id="rId8"/>
    <p:sldId id="498" r:id="rId9"/>
    <p:sldId id="499" r:id="rId10"/>
    <p:sldId id="500" r:id="rId11"/>
    <p:sldId id="501" r:id="rId12"/>
    <p:sldId id="502" r:id="rId13"/>
    <p:sldId id="503" r:id="rId14"/>
    <p:sldId id="493"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73" autoAdjust="0"/>
  </p:normalViewPr>
  <p:slideViewPr>
    <p:cSldViewPr>
      <p:cViewPr varScale="1">
        <p:scale>
          <a:sx n="66" d="100"/>
          <a:sy n="66" d="100"/>
        </p:scale>
        <p:origin x="480" y="32"/>
      </p:cViewPr>
      <p:guideLst>
        <p:guide pos="3839"/>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98" d="100"/>
          <a:sy n="98"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11/4/2021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‹nr.›</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11/4/2021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‹nr.›</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descr="http://db.cse.ohio-state.edu/images/db.png"/>
          <p:cNvPicPr>
            <a:picLocks noChangeAspect="1" noChangeArrowheads="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33202" y="76200"/>
            <a:ext cx="3279130" cy="3636264"/>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dirty="0"/>
              <a:t>Click to edit Master title style</a:t>
            </a:r>
            <a:endParaRPr dirty="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6" name="Footer Placeholder 5"/>
          <p:cNvSpPr>
            <a:spLocks noGrp="1"/>
          </p:cNvSpPr>
          <p:nvPr>
            <p:ph type="ftr" sz="quarter" idx="11"/>
          </p:nvPr>
        </p:nvSpPr>
        <p:spPr>
          <a:xfrm>
            <a:off x="1208836" y="6448427"/>
            <a:ext cx="6638176" cy="180974"/>
          </a:xfrm>
          <a:prstGeom prst="rect">
            <a:avLst/>
          </a:prstGeom>
        </p:spPr>
        <p:txBody>
          <a:bodyPr/>
          <a:lstStyle/>
          <a:p>
            <a:endParaRPr/>
          </a:p>
        </p:txBody>
      </p:sp>
      <p:sp>
        <p:nvSpPr>
          <p:cNvPr id="7" name="Slide Number Placeholder 6"/>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5" name="Footer Placeholder 4"/>
          <p:cNvSpPr>
            <a:spLocks noGrp="1"/>
          </p:cNvSpPr>
          <p:nvPr>
            <p:ph type="ftr" sz="quarter" idx="11"/>
          </p:nvPr>
        </p:nvSpPr>
        <p:spPr>
          <a:xfrm>
            <a:off x="1208836" y="6448427"/>
            <a:ext cx="6638176" cy="180974"/>
          </a:xfrm>
          <a:prstGeom prst="rect">
            <a:avLst/>
          </a:prstGeom>
        </p:spPr>
        <p:txBody>
          <a:bodyPr/>
          <a:lstStyle/>
          <a:p>
            <a:endParaRPr/>
          </a:p>
        </p:txBody>
      </p:sp>
      <p:sp>
        <p:nvSpPr>
          <p:cNvPr id="6" name="Slide Number Placeholder 5"/>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5" name="Footer Placeholder 4"/>
          <p:cNvSpPr>
            <a:spLocks noGrp="1"/>
          </p:cNvSpPr>
          <p:nvPr>
            <p:ph type="ftr" sz="quarter" idx="11"/>
          </p:nvPr>
        </p:nvSpPr>
        <p:spPr>
          <a:xfrm>
            <a:off x="1208836" y="6448427"/>
            <a:ext cx="6638176" cy="180974"/>
          </a:xfrm>
          <a:prstGeom prst="rect">
            <a:avLst/>
          </a:prstGeom>
        </p:spPr>
        <p:txBody>
          <a:bodyPr/>
          <a:lstStyle/>
          <a:p>
            <a:endParaRPr/>
          </a:p>
        </p:txBody>
      </p:sp>
      <p:sp>
        <p:nvSpPr>
          <p:cNvPr id="6" name="Slide Number Placeholder 5"/>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7613" y="1828799"/>
            <a:ext cx="9753600" cy="3048001"/>
          </a:xfrm>
        </p:spPr>
        <p:txBody>
          <a:bodyPr>
            <a:normAutofit/>
          </a:bodyPr>
          <a:lstStyle>
            <a:lvl1pPr>
              <a:defRPr sz="3600"/>
            </a:lvl1pPr>
          </a:lstStyle>
          <a:p>
            <a:r>
              <a:rPr lang="en-US" dirty="0"/>
              <a:t>Click to edit Master title style</a:t>
            </a:r>
            <a:endParaRPr dirty="0"/>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4044362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5" name="Footer Placeholder 4"/>
          <p:cNvSpPr>
            <a:spLocks noGrp="1"/>
          </p:cNvSpPr>
          <p:nvPr>
            <p:ph type="ftr" sz="quarter" idx="11"/>
          </p:nvPr>
        </p:nvSpPr>
        <p:spPr>
          <a:xfrm>
            <a:off x="1208836" y="6448427"/>
            <a:ext cx="6638176" cy="180974"/>
          </a:xfrm>
          <a:prstGeom prst="rect">
            <a:avLst/>
          </a:prstGeom>
        </p:spPr>
        <p:txBody>
          <a:bodyPr/>
          <a:lstStyle/>
          <a:p>
            <a:endParaRPr/>
          </a:p>
        </p:txBody>
      </p:sp>
      <p:sp>
        <p:nvSpPr>
          <p:cNvPr id="6" name="Slide Number Placeholder 5"/>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5" name="Footer Placeholder 4"/>
          <p:cNvSpPr>
            <a:spLocks noGrp="1"/>
          </p:cNvSpPr>
          <p:nvPr>
            <p:ph type="ftr" sz="quarter" idx="11"/>
          </p:nvPr>
        </p:nvSpPr>
        <p:spPr>
          <a:xfrm>
            <a:off x="1208836" y="6448427"/>
            <a:ext cx="6638176" cy="180974"/>
          </a:xfrm>
          <a:prstGeom prst="rect">
            <a:avLst/>
          </a:prstGeom>
        </p:spPr>
        <p:txBody>
          <a:bodyPr/>
          <a:lstStyle/>
          <a:p>
            <a:endParaRPr/>
          </a:p>
        </p:txBody>
      </p:sp>
      <p:sp>
        <p:nvSpPr>
          <p:cNvPr id="6" name="Slide Number Placeholder 5"/>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6" name="Footer Placeholder 5"/>
          <p:cNvSpPr>
            <a:spLocks noGrp="1"/>
          </p:cNvSpPr>
          <p:nvPr>
            <p:ph type="ftr" sz="quarter" idx="11"/>
          </p:nvPr>
        </p:nvSpPr>
        <p:spPr>
          <a:xfrm>
            <a:off x="1208836" y="6448427"/>
            <a:ext cx="6638176" cy="180974"/>
          </a:xfrm>
          <a:prstGeom prst="rect">
            <a:avLst/>
          </a:prstGeom>
        </p:spPr>
        <p:txBody>
          <a:bodyPr/>
          <a:lstStyle/>
          <a:p>
            <a:endParaRPr/>
          </a:p>
        </p:txBody>
      </p:sp>
      <p:sp>
        <p:nvSpPr>
          <p:cNvPr id="7" name="Slide Number Placeholder 6"/>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8" name="Footer Placeholder 7"/>
          <p:cNvSpPr>
            <a:spLocks noGrp="1"/>
          </p:cNvSpPr>
          <p:nvPr>
            <p:ph type="ftr" sz="quarter" idx="11"/>
          </p:nvPr>
        </p:nvSpPr>
        <p:spPr>
          <a:xfrm>
            <a:off x="1208836" y="6448427"/>
            <a:ext cx="6638176" cy="180974"/>
          </a:xfrm>
          <a:prstGeom prst="rect">
            <a:avLst/>
          </a:prstGeom>
        </p:spPr>
        <p:txBody>
          <a:bodyPr/>
          <a:lstStyle/>
          <a:p>
            <a:endParaRPr/>
          </a:p>
        </p:txBody>
      </p:sp>
      <p:sp>
        <p:nvSpPr>
          <p:cNvPr id="9" name="Slide Number Placeholder 8"/>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4" name="Footer Placeholder 3"/>
          <p:cNvSpPr>
            <a:spLocks noGrp="1"/>
          </p:cNvSpPr>
          <p:nvPr>
            <p:ph type="ftr" sz="quarter" idx="11"/>
          </p:nvPr>
        </p:nvSpPr>
        <p:spPr>
          <a:xfrm>
            <a:off x="1208836" y="6448427"/>
            <a:ext cx="6638176" cy="180974"/>
          </a:xfrm>
          <a:prstGeom prst="rect">
            <a:avLst/>
          </a:prstGeom>
        </p:spPr>
        <p:txBody>
          <a:bodyPr/>
          <a:lstStyle/>
          <a:p>
            <a:endParaRPr/>
          </a:p>
        </p:txBody>
      </p:sp>
      <p:sp>
        <p:nvSpPr>
          <p:cNvPr id="5" name="Slide Number Placeholder 4"/>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3" name="Footer Placeholder 2"/>
          <p:cNvSpPr>
            <a:spLocks noGrp="1"/>
          </p:cNvSpPr>
          <p:nvPr>
            <p:ph type="ftr" sz="quarter" idx="11"/>
          </p:nvPr>
        </p:nvSpPr>
        <p:spPr>
          <a:xfrm>
            <a:off x="1208836" y="6448427"/>
            <a:ext cx="6638176" cy="180974"/>
          </a:xfrm>
          <a:prstGeom prst="rect">
            <a:avLst/>
          </a:prstGeom>
        </p:spPr>
        <p:txBody>
          <a:bodyPr/>
          <a:lstStyle/>
          <a:p>
            <a:endParaRPr/>
          </a:p>
        </p:txBody>
      </p:sp>
      <p:sp>
        <p:nvSpPr>
          <p:cNvPr id="4" name="Slide Number Placeholder 3"/>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151812" y="6448427"/>
            <a:ext cx="1396259" cy="180974"/>
          </a:xfrm>
          <a:prstGeom prst="rect">
            <a:avLst/>
          </a:prstGeom>
        </p:spPr>
        <p:txBody>
          <a:bodyPr/>
          <a:lstStyle/>
          <a:p>
            <a:fld id="{EDF33987-6305-4E2A-BF18-EF013ECE927B}" type="datetimeFigureOut">
              <a:rPr lang="en-US"/>
              <a:pPr/>
              <a:t>11/4/2021</a:t>
            </a:fld>
            <a:endParaRPr/>
          </a:p>
        </p:txBody>
      </p:sp>
      <p:sp>
        <p:nvSpPr>
          <p:cNvPr id="6" name="Footer Placeholder 5"/>
          <p:cNvSpPr>
            <a:spLocks noGrp="1"/>
          </p:cNvSpPr>
          <p:nvPr>
            <p:ph type="ftr" sz="quarter" idx="11"/>
          </p:nvPr>
        </p:nvSpPr>
        <p:spPr>
          <a:xfrm>
            <a:off x="1208836" y="6448427"/>
            <a:ext cx="6638176" cy="180974"/>
          </a:xfrm>
          <a:prstGeom prst="rect">
            <a:avLst/>
          </a:prstGeom>
        </p:spPr>
        <p:txBody>
          <a:bodyPr/>
          <a:lstStyle/>
          <a:p>
            <a:endParaRPr/>
          </a:p>
        </p:txBody>
      </p:sp>
      <p:sp>
        <p:nvSpPr>
          <p:cNvPr id="7" name="Slide Number Placeholder 6"/>
          <p:cNvSpPr>
            <a:spLocks noGrp="1"/>
          </p:cNvSpPr>
          <p:nvPr>
            <p:ph type="sldNum" sz="quarter" idx="12"/>
          </p:nvPr>
        </p:nvSpPr>
        <p:spPr>
          <a:xfrm>
            <a:off x="9828212" y="6448427"/>
            <a:ext cx="1143001" cy="180974"/>
          </a:xfrm>
          <a:prstGeom prst="rect">
            <a:avLst/>
          </a:prstGeom>
        </p:spPr>
        <p:txBody>
          <a:bodyPr/>
          <a:lstStyle/>
          <a:p>
            <a:fld id="{F36C87F6-986D-49E6-AF40-1B3A1EE8064D}" type="slidenum">
              <a:rPr/>
              <a:pPr/>
              <a:t>‹nr.›</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244237" y="6157779"/>
            <a:ext cx="685800" cy="685800"/>
          </a:xfrm>
          <a:prstGeom prst="rect">
            <a:avLst/>
          </a:prstGeom>
        </p:spPr>
      </p:pic>
      <p:sp>
        <p:nvSpPr>
          <p:cNvPr id="10" name="Text Box 4"/>
          <p:cNvSpPr txBox="1">
            <a:spLocks noChangeArrowheads="1"/>
          </p:cNvSpPr>
          <p:nvPr userDrawn="1"/>
        </p:nvSpPr>
        <p:spPr bwMode="auto">
          <a:xfrm>
            <a:off x="10971214" y="6331402"/>
            <a:ext cx="1136850" cy="338554"/>
          </a:xfrm>
          <a:prstGeom prst="rect">
            <a:avLst/>
          </a:prstGeom>
          <a:noFill/>
          <a:ln w="9525">
            <a:noFill/>
            <a:miter lim="800000"/>
            <a:headEnd/>
            <a:tailEnd/>
          </a:ln>
          <a:effectLst>
            <a:reflection blurRad="6350" stA="50000" endA="300" endPos="63000" dir="5400000" sy="-100000" algn="bl" rotWithShape="0"/>
          </a:effectLst>
        </p:spPr>
        <p:txBody>
          <a:bodyPr wrap="none">
            <a:prstTxWarp prst="textNoShape">
              <a:avLst/>
            </a:prstTxWarp>
            <a:spAutoFit/>
          </a:bodyPr>
          <a:lstStyle/>
          <a:p>
            <a:r>
              <a:rPr lang="en-US" sz="1600" dirty="0">
                <a:solidFill>
                  <a:schemeClr val="tx1">
                    <a:lumMod val="60000"/>
                    <a:lumOff val="40000"/>
                  </a:schemeClr>
                </a:solidFill>
              </a:rPr>
              <a:t>BioAware</a:t>
            </a: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itechtics.com/rdp-p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1828799"/>
            <a:ext cx="10972800" cy="3048001"/>
          </a:xfrm>
        </p:spPr>
        <p:txBody>
          <a:bodyPr/>
          <a:lstStyle/>
          <a:p>
            <a:r>
              <a:rPr lang="en-US" dirty="0">
                <a:solidFill>
                  <a:schemeClr val="tx1"/>
                </a:solidFill>
              </a:rPr>
              <a:t>Remote desktop access to </a:t>
            </a:r>
            <a:r>
              <a:rPr lang="en-US" dirty="0" err="1">
                <a:solidFill>
                  <a:schemeClr val="tx1"/>
                </a:solidFill>
              </a:rPr>
              <a:t>Biolomics</a:t>
            </a:r>
            <a:r>
              <a:rPr lang="en-US" dirty="0">
                <a:solidFill>
                  <a:schemeClr val="tx1"/>
                </a:solidFill>
              </a:rPr>
              <a:t> software</a:t>
            </a:r>
            <a:br>
              <a:rPr lang="en-US" dirty="0">
                <a:solidFill>
                  <a:schemeClr val="tx1"/>
                </a:solidFill>
              </a:rPr>
            </a:br>
            <a:r>
              <a:rPr lang="en-US" sz="2000" dirty="0">
                <a:solidFill>
                  <a:schemeClr val="tx1"/>
                </a:solidFill>
              </a:rPr>
              <a:t>A short guide</a:t>
            </a:r>
            <a:endParaRPr lang="en-US" dirty="0">
              <a:solidFill>
                <a:schemeClr val="tx1"/>
              </a:solidFill>
            </a:endParaRPr>
          </a:p>
        </p:txBody>
      </p:sp>
      <p:sp>
        <p:nvSpPr>
          <p:cNvPr id="3" name="Subtitle 2"/>
          <p:cNvSpPr>
            <a:spLocks noGrp="1"/>
          </p:cNvSpPr>
          <p:nvPr>
            <p:ph type="subTitle" idx="1"/>
          </p:nvPr>
        </p:nvSpPr>
        <p:spPr>
          <a:xfrm>
            <a:off x="912812" y="5029200"/>
            <a:ext cx="7848600" cy="1143000"/>
          </a:xfrm>
        </p:spPr>
        <p:txBody>
          <a:bodyPr/>
          <a:lstStyle/>
          <a:p>
            <a:r>
              <a:rPr lang="en-US" dirty="0"/>
              <a:t>BioAware Support Team</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3810000" cy="1089529"/>
          </a:xfrm>
          <a:prstGeom prst="rect">
            <a:avLst/>
          </a:prstGeom>
          <a:noFill/>
        </p:spPr>
        <p:txBody>
          <a:bodyPr wrap="square" rtlCol="0">
            <a:spAutoFit/>
          </a:bodyPr>
          <a:lstStyle/>
          <a:p>
            <a:pPr>
              <a:lnSpc>
                <a:spcPct val="90000"/>
              </a:lnSpc>
            </a:pPr>
            <a:r>
              <a:rPr lang="en-US" dirty="0"/>
              <a:t>Step 9:</a:t>
            </a:r>
          </a:p>
          <a:p>
            <a:pPr>
              <a:lnSpc>
                <a:spcPct val="90000"/>
              </a:lnSpc>
            </a:pPr>
            <a:endParaRPr lang="en-US" dirty="0"/>
          </a:p>
          <a:p>
            <a:pPr>
              <a:lnSpc>
                <a:spcPct val="90000"/>
              </a:lnSpc>
            </a:pPr>
            <a:r>
              <a:rPr lang="en-US" dirty="0"/>
              <a:t>Enter your BioloMICS login + password as usual.</a:t>
            </a:r>
          </a:p>
        </p:txBody>
      </p:sp>
      <p:pic>
        <p:nvPicPr>
          <p:cNvPr id="4" name="Picture 3">
            <a:extLst>
              <a:ext uri="{FF2B5EF4-FFF2-40B4-BE49-F238E27FC236}">
                <a16:creationId xmlns:a16="http://schemas.microsoft.com/office/drawing/2014/main" id="{941F0FEF-8C78-4422-9F53-62C5B58F6FDE}"/>
              </a:ext>
            </a:extLst>
          </p:cNvPr>
          <p:cNvPicPr>
            <a:picLocks noChangeAspect="1"/>
          </p:cNvPicPr>
          <p:nvPr/>
        </p:nvPicPr>
        <p:blipFill>
          <a:blip r:embed="rId2"/>
          <a:stretch>
            <a:fillRect/>
          </a:stretch>
        </p:blipFill>
        <p:spPr>
          <a:xfrm>
            <a:off x="4037012" y="1083987"/>
            <a:ext cx="7400754" cy="4625471"/>
          </a:xfrm>
          <a:prstGeom prst="rect">
            <a:avLst/>
          </a:prstGeom>
        </p:spPr>
      </p:pic>
    </p:spTree>
    <p:extLst>
      <p:ext uri="{BB962C8B-B14F-4D97-AF65-F5344CB8AC3E}">
        <p14:creationId xmlns:p14="http://schemas.microsoft.com/office/powerpoint/2010/main" val="378745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3810000" cy="3582519"/>
          </a:xfrm>
          <a:prstGeom prst="rect">
            <a:avLst/>
          </a:prstGeom>
          <a:noFill/>
        </p:spPr>
        <p:txBody>
          <a:bodyPr wrap="square" rtlCol="0">
            <a:spAutoFit/>
          </a:bodyPr>
          <a:lstStyle/>
          <a:p>
            <a:pPr>
              <a:lnSpc>
                <a:spcPct val="90000"/>
              </a:lnSpc>
            </a:pPr>
            <a:r>
              <a:rPr lang="en-US" dirty="0"/>
              <a:t>Step 10:</a:t>
            </a:r>
          </a:p>
          <a:p>
            <a:pPr>
              <a:lnSpc>
                <a:spcPct val="90000"/>
              </a:lnSpc>
            </a:pPr>
            <a:endParaRPr lang="en-US" dirty="0"/>
          </a:p>
          <a:p>
            <a:pPr>
              <a:lnSpc>
                <a:spcPct val="90000"/>
              </a:lnSpc>
            </a:pPr>
            <a:r>
              <a:rPr lang="en-US" dirty="0"/>
              <a:t>When you finish your work with  BioloMICS close it properly using the X on the top right of the BioloMICS window.</a:t>
            </a:r>
          </a:p>
          <a:p>
            <a:pPr>
              <a:lnSpc>
                <a:spcPct val="90000"/>
              </a:lnSpc>
            </a:pPr>
            <a:endParaRPr lang="en-US" dirty="0"/>
          </a:p>
          <a:p>
            <a:pPr>
              <a:lnSpc>
                <a:spcPct val="90000"/>
              </a:lnSpc>
            </a:pPr>
            <a:r>
              <a:rPr lang="en-US" dirty="0"/>
              <a:t>Then, click on the Windows start button, then on the User icon, then click on the “Sign out” option.</a:t>
            </a:r>
          </a:p>
          <a:p>
            <a:pPr>
              <a:lnSpc>
                <a:spcPct val="90000"/>
              </a:lnSpc>
            </a:pPr>
            <a:endParaRPr lang="en-US" dirty="0"/>
          </a:p>
          <a:p>
            <a:pPr>
              <a:lnSpc>
                <a:spcPct val="90000"/>
              </a:lnSpc>
            </a:pPr>
            <a:r>
              <a:rPr lang="en-US" dirty="0"/>
              <a:t>Always close the session this way to free memory for other users.</a:t>
            </a:r>
          </a:p>
        </p:txBody>
      </p:sp>
      <p:pic>
        <p:nvPicPr>
          <p:cNvPr id="6" name="Picture 5">
            <a:extLst>
              <a:ext uri="{FF2B5EF4-FFF2-40B4-BE49-F238E27FC236}">
                <a16:creationId xmlns:a16="http://schemas.microsoft.com/office/drawing/2014/main" id="{CF7328EB-08DD-4516-838E-135A861EF15B}"/>
              </a:ext>
            </a:extLst>
          </p:cNvPr>
          <p:cNvPicPr>
            <a:picLocks noChangeAspect="1"/>
          </p:cNvPicPr>
          <p:nvPr/>
        </p:nvPicPr>
        <p:blipFill rotWithShape="1">
          <a:blip r:embed="rId2"/>
          <a:srcRect l="1151" t="1493"/>
          <a:stretch/>
        </p:blipFill>
        <p:spPr>
          <a:xfrm>
            <a:off x="5027612" y="326341"/>
            <a:ext cx="6014680" cy="6205318"/>
          </a:xfrm>
          <a:prstGeom prst="rect">
            <a:avLst/>
          </a:prstGeom>
        </p:spPr>
      </p:pic>
    </p:spTree>
    <p:extLst>
      <p:ext uri="{BB962C8B-B14F-4D97-AF65-F5344CB8AC3E}">
        <p14:creationId xmlns:p14="http://schemas.microsoft.com/office/powerpoint/2010/main" val="185215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10820400" cy="3831818"/>
          </a:xfrm>
          <a:prstGeom prst="rect">
            <a:avLst/>
          </a:prstGeom>
          <a:noFill/>
        </p:spPr>
        <p:txBody>
          <a:bodyPr wrap="square" rtlCol="0">
            <a:spAutoFit/>
          </a:bodyPr>
          <a:lstStyle/>
          <a:p>
            <a:pPr>
              <a:lnSpc>
                <a:spcPct val="90000"/>
              </a:lnSpc>
            </a:pPr>
            <a:r>
              <a:rPr lang="en-US" dirty="0"/>
              <a:t>Notes:</a:t>
            </a:r>
          </a:p>
          <a:p>
            <a:pPr>
              <a:lnSpc>
                <a:spcPct val="90000"/>
              </a:lnSpc>
            </a:pPr>
            <a:endParaRPr lang="en-US" dirty="0"/>
          </a:p>
          <a:p>
            <a:pPr>
              <a:lnSpc>
                <a:spcPct val="90000"/>
              </a:lnSpc>
            </a:pPr>
            <a:r>
              <a:rPr lang="en-US" dirty="0"/>
              <a:t>RDP connections require port 3389 to be opened on your machine. If the above steps are not working please do the following:</a:t>
            </a:r>
          </a:p>
          <a:p>
            <a:pPr>
              <a:lnSpc>
                <a:spcPct val="90000"/>
              </a:lnSpc>
            </a:pPr>
            <a:endParaRPr lang="en-US" dirty="0"/>
          </a:p>
          <a:p>
            <a:pPr marL="342900" indent="-342900">
              <a:lnSpc>
                <a:spcPct val="90000"/>
              </a:lnSpc>
              <a:buAutoNum type="arabicPeriod"/>
            </a:pPr>
            <a:r>
              <a:rPr lang="en-US" dirty="0"/>
              <a:t>If you have the proper admin rights on your computer, open the 3389 port and follow the procedure described here (one of the many explaining it): </a:t>
            </a:r>
            <a:r>
              <a:rPr lang="en-US" dirty="0">
                <a:hlinkClick r:id="rId2"/>
              </a:rPr>
              <a:t>How To Open RDP Port To Allow Remote Desktop Access To Your System (itechtics.com)</a:t>
            </a:r>
            <a:r>
              <a:rPr lang="en-US" dirty="0"/>
              <a:t>.</a:t>
            </a:r>
          </a:p>
          <a:p>
            <a:pPr marL="342900" indent="-342900">
              <a:lnSpc>
                <a:spcPct val="90000"/>
              </a:lnSpc>
              <a:buAutoNum type="arabicPeriod"/>
            </a:pPr>
            <a:endParaRPr lang="en-US" dirty="0"/>
          </a:p>
          <a:p>
            <a:pPr marL="342900" indent="-342900">
              <a:lnSpc>
                <a:spcPct val="90000"/>
              </a:lnSpc>
              <a:buAutoNum type="arabicPeriod"/>
            </a:pPr>
            <a:r>
              <a:rPr lang="en-US" dirty="0"/>
              <a:t>Contact your local IT as they may have implemented restrictive rules that may prevent you to use the RDP services.</a:t>
            </a:r>
          </a:p>
          <a:p>
            <a:pPr>
              <a:lnSpc>
                <a:spcPct val="90000"/>
              </a:lnSpc>
            </a:pPr>
            <a:endParaRPr lang="en-US" dirty="0"/>
          </a:p>
          <a:p>
            <a:pPr>
              <a:lnSpc>
                <a:spcPct val="90000"/>
              </a:lnSpc>
            </a:pPr>
            <a:endParaRPr lang="en-US" dirty="0"/>
          </a:p>
          <a:p>
            <a:pPr>
              <a:lnSpc>
                <a:spcPct val="90000"/>
              </a:lnSpc>
            </a:pPr>
            <a:r>
              <a:rPr lang="en-US" dirty="0"/>
              <a:t>Also, do not forget to logoff both BioloMICS and the remote desktop (see step 10) when you finish your work. This will free space </a:t>
            </a:r>
            <a:r>
              <a:rPr lang="en-US"/>
              <a:t>for other users.</a:t>
            </a:r>
            <a:endParaRPr lang="en-US" dirty="0"/>
          </a:p>
        </p:txBody>
      </p:sp>
    </p:spTree>
    <p:extLst>
      <p:ext uri="{BB962C8B-B14F-4D97-AF65-F5344CB8AC3E}">
        <p14:creationId xmlns:p14="http://schemas.microsoft.com/office/powerpoint/2010/main" val="82476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More information on Biolomics at</a:t>
            </a:r>
            <a:br>
              <a:rPr lang="en-US" dirty="0"/>
            </a:br>
            <a:br>
              <a:rPr lang="en-US" dirty="0"/>
            </a:br>
            <a:r>
              <a:rPr lang="en-US" u="sng" dirty="0">
                <a:solidFill>
                  <a:srgbClr val="FF0000"/>
                </a:solidFill>
              </a:rPr>
              <a:t>www.bio-aware.com</a:t>
            </a:r>
            <a:br>
              <a:rPr lang="en-US" u="sng" dirty="0">
                <a:solidFill>
                  <a:srgbClr val="FF0000"/>
                </a:solidFill>
              </a:rPr>
            </a:br>
            <a:br>
              <a:rPr lang="en-US" u="sng" dirty="0">
                <a:solidFill>
                  <a:srgbClr val="FF0000"/>
                </a:solidFill>
              </a:rPr>
            </a:br>
            <a:br>
              <a:rPr lang="en-US" u="sng" dirty="0">
                <a:solidFill>
                  <a:srgbClr val="FF0000"/>
                </a:solidFill>
              </a:rPr>
            </a:br>
            <a:r>
              <a:rPr lang="en-US" dirty="0">
                <a:solidFill>
                  <a:schemeClr val="tx1"/>
                </a:solidFill>
              </a:rPr>
              <a:t>Contact</a:t>
            </a:r>
            <a:br>
              <a:rPr lang="en-US" dirty="0">
                <a:solidFill>
                  <a:schemeClr val="tx1"/>
                </a:solidFill>
              </a:rPr>
            </a:br>
            <a:br>
              <a:rPr lang="en-US" dirty="0">
                <a:solidFill>
                  <a:schemeClr val="tx1"/>
                </a:solidFill>
              </a:rPr>
            </a:br>
            <a:r>
              <a:rPr lang="en-US" u="sng" dirty="0">
                <a:solidFill>
                  <a:srgbClr val="FF0000"/>
                </a:solidFill>
              </a:rPr>
              <a:t>info@bio-aware.com</a:t>
            </a:r>
          </a:p>
        </p:txBody>
      </p:sp>
    </p:spTree>
    <p:extLst>
      <p:ext uri="{BB962C8B-B14F-4D97-AF65-F5344CB8AC3E}">
        <p14:creationId xmlns:p14="http://schemas.microsoft.com/office/powerpoint/2010/main" val="361954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C8BB4A-1409-40B1-8001-68DE94065E72}"/>
              </a:ext>
            </a:extLst>
          </p:cNvPr>
          <p:cNvPicPr>
            <a:picLocks noChangeAspect="1"/>
          </p:cNvPicPr>
          <p:nvPr/>
        </p:nvPicPr>
        <p:blipFill>
          <a:blip r:embed="rId2"/>
          <a:stretch>
            <a:fillRect/>
          </a:stretch>
        </p:blipFill>
        <p:spPr>
          <a:xfrm>
            <a:off x="5637212" y="685800"/>
            <a:ext cx="3857625" cy="5972175"/>
          </a:xfrm>
          <a:prstGeom prst="rect">
            <a:avLst/>
          </a:prstGeom>
        </p:spPr>
      </p:pic>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5029200" cy="5078313"/>
          </a:xfrm>
          <a:prstGeom prst="rect">
            <a:avLst/>
          </a:prstGeom>
          <a:noFill/>
        </p:spPr>
        <p:txBody>
          <a:bodyPr wrap="square" rtlCol="0">
            <a:spAutoFit/>
          </a:bodyPr>
          <a:lstStyle/>
          <a:p>
            <a:pPr>
              <a:lnSpc>
                <a:spcPct val="90000"/>
              </a:lnSpc>
            </a:pPr>
            <a:r>
              <a:rPr lang="en-US" sz="2400" dirty="0"/>
              <a:t>Step 1:</a:t>
            </a:r>
          </a:p>
          <a:p>
            <a:pPr>
              <a:lnSpc>
                <a:spcPct val="90000"/>
              </a:lnSpc>
            </a:pPr>
            <a:endParaRPr lang="en-US" sz="2400" dirty="0"/>
          </a:p>
          <a:p>
            <a:pPr>
              <a:lnSpc>
                <a:spcPct val="90000"/>
              </a:lnSpc>
            </a:pPr>
            <a:r>
              <a:rPr lang="en-US" sz="2400" dirty="0"/>
              <a:t>Click on the search tool of your</a:t>
            </a:r>
          </a:p>
          <a:p>
            <a:pPr>
              <a:lnSpc>
                <a:spcPct val="90000"/>
              </a:lnSpc>
            </a:pPr>
            <a:r>
              <a:rPr lang="en-US" sz="2400" dirty="0"/>
              <a:t>Windows PC that is located next to the Windows Start button (see screenshot).</a:t>
            </a:r>
          </a:p>
          <a:p>
            <a:pPr>
              <a:lnSpc>
                <a:spcPct val="90000"/>
              </a:lnSpc>
            </a:pPr>
            <a:endParaRPr lang="en-US" sz="2400" dirty="0"/>
          </a:p>
          <a:p>
            <a:pPr>
              <a:lnSpc>
                <a:spcPct val="90000"/>
              </a:lnSpc>
            </a:pPr>
            <a:r>
              <a:rPr lang="en-US" sz="2400" dirty="0"/>
              <a:t>See the “Type here to search” text.</a:t>
            </a:r>
          </a:p>
          <a:p>
            <a:pPr>
              <a:lnSpc>
                <a:spcPct val="90000"/>
              </a:lnSpc>
            </a:pPr>
            <a:endParaRPr lang="en-US" sz="2400" dirty="0"/>
          </a:p>
          <a:p>
            <a:pPr>
              <a:lnSpc>
                <a:spcPct val="90000"/>
              </a:lnSpc>
            </a:pPr>
            <a:r>
              <a:rPr lang="en-US" sz="2400" dirty="0"/>
              <a:t>Type “</a:t>
            </a:r>
            <a:r>
              <a:rPr lang="en-US" sz="2400" dirty="0" err="1"/>
              <a:t>mstsc</a:t>
            </a:r>
            <a:r>
              <a:rPr lang="en-US" sz="2400" dirty="0"/>
              <a:t>” (see screenshot; without the double quotes, of course).</a:t>
            </a:r>
          </a:p>
          <a:p>
            <a:pPr>
              <a:lnSpc>
                <a:spcPct val="90000"/>
              </a:lnSpc>
            </a:pPr>
            <a:endParaRPr lang="en-US" sz="2400" dirty="0"/>
          </a:p>
          <a:p>
            <a:pPr>
              <a:lnSpc>
                <a:spcPct val="90000"/>
              </a:lnSpc>
            </a:pPr>
            <a:endParaRPr lang="en-US" sz="2400" dirty="0"/>
          </a:p>
        </p:txBody>
      </p:sp>
      <p:pic>
        <p:nvPicPr>
          <p:cNvPr id="9" name="Picture 8">
            <a:extLst>
              <a:ext uri="{FF2B5EF4-FFF2-40B4-BE49-F238E27FC236}">
                <a16:creationId xmlns:a16="http://schemas.microsoft.com/office/drawing/2014/main" id="{9CE1019F-EBE7-420B-9267-C5356336F65F}"/>
              </a:ext>
            </a:extLst>
          </p:cNvPr>
          <p:cNvPicPr>
            <a:picLocks noChangeAspect="1"/>
          </p:cNvPicPr>
          <p:nvPr/>
        </p:nvPicPr>
        <p:blipFill>
          <a:blip r:embed="rId3"/>
          <a:stretch>
            <a:fillRect/>
          </a:stretch>
        </p:blipFill>
        <p:spPr>
          <a:xfrm>
            <a:off x="9747464" y="-457200"/>
            <a:ext cx="1985749" cy="7086600"/>
          </a:xfrm>
          <a:prstGeom prst="rect">
            <a:avLst/>
          </a:prstGeom>
        </p:spPr>
      </p:pic>
    </p:spTree>
    <p:extLst>
      <p:ext uri="{BB962C8B-B14F-4D97-AF65-F5344CB8AC3E}">
        <p14:creationId xmlns:p14="http://schemas.microsoft.com/office/powerpoint/2010/main" val="114609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500"/>
                                        <p:tgtEl>
                                          <p:spTgt spid="7">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5029200" cy="3083921"/>
          </a:xfrm>
          <a:prstGeom prst="rect">
            <a:avLst/>
          </a:prstGeom>
          <a:noFill/>
        </p:spPr>
        <p:txBody>
          <a:bodyPr wrap="square" rtlCol="0">
            <a:spAutoFit/>
          </a:bodyPr>
          <a:lstStyle/>
          <a:p>
            <a:pPr>
              <a:lnSpc>
                <a:spcPct val="90000"/>
              </a:lnSpc>
            </a:pPr>
            <a:r>
              <a:rPr lang="en-US" sz="2400" dirty="0"/>
              <a:t>Step 2:</a:t>
            </a:r>
          </a:p>
          <a:p>
            <a:pPr>
              <a:lnSpc>
                <a:spcPct val="90000"/>
              </a:lnSpc>
            </a:pPr>
            <a:endParaRPr lang="en-US" sz="2400" dirty="0"/>
          </a:p>
          <a:p>
            <a:pPr>
              <a:lnSpc>
                <a:spcPct val="90000"/>
              </a:lnSpc>
            </a:pPr>
            <a:r>
              <a:rPr lang="en-US" sz="2400" dirty="0"/>
              <a:t>The following window will appear.</a:t>
            </a:r>
          </a:p>
          <a:p>
            <a:pPr>
              <a:lnSpc>
                <a:spcPct val="90000"/>
              </a:lnSpc>
            </a:pPr>
            <a:endParaRPr lang="en-US" sz="2400" dirty="0"/>
          </a:p>
          <a:p>
            <a:pPr>
              <a:lnSpc>
                <a:spcPct val="90000"/>
              </a:lnSpc>
            </a:pPr>
            <a:r>
              <a:rPr lang="en-US" sz="2400" dirty="0"/>
              <a:t>Click on the “Show Options” button.</a:t>
            </a:r>
          </a:p>
          <a:p>
            <a:pPr>
              <a:lnSpc>
                <a:spcPct val="90000"/>
              </a:lnSpc>
            </a:pPr>
            <a:endParaRPr lang="en-US" sz="2400" dirty="0"/>
          </a:p>
          <a:p>
            <a:pPr>
              <a:lnSpc>
                <a:spcPct val="90000"/>
              </a:lnSpc>
            </a:pPr>
            <a:endParaRPr lang="en-US" sz="2400" dirty="0"/>
          </a:p>
        </p:txBody>
      </p:sp>
      <p:pic>
        <p:nvPicPr>
          <p:cNvPr id="3" name="Picture 2">
            <a:extLst>
              <a:ext uri="{FF2B5EF4-FFF2-40B4-BE49-F238E27FC236}">
                <a16:creationId xmlns:a16="http://schemas.microsoft.com/office/drawing/2014/main" id="{7D3458D5-9314-4F95-8876-24CD45677727}"/>
              </a:ext>
            </a:extLst>
          </p:cNvPr>
          <p:cNvPicPr>
            <a:picLocks noChangeAspect="1"/>
          </p:cNvPicPr>
          <p:nvPr/>
        </p:nvPicPr>
        <p:blipFill>
          <a:blip r:embed="rId2"/>
          <a:stretch>
            <a:fillRect/>
          </a:stretch>
        </p:blipFill>
        <p:spPr>
          <a:xfrm>
            <a:off x="5865812" y="1143000"/>
            <a:ext cx="5819775" cy="3686175"/>
          </a:xfrm>
          <a:prstGeom prst="rect">
            <a:avLst/>
          </a:prstGeom>
        </p:spPr>
      </p:pic>
    </p:spTree>
    <p:extLst>
      <p:ext uri="{BB962C8B-B14F-4D97-AF65-F5344CB8AC3E}">
        <p14:creationId xmlns:p14="http://schemas.microsoft.com/office/powerpoint/2010/main" val="88238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685800"/>
            <a:ext cx="5258640" cy="6075509"/>
          </a:xfrm>
          <a:prstGeom prst="rect">
            <a:avLst/>
          </a:prstGeom>
          <a:noFill/>
        </p:spPr>
        <p:txBody>
          <a:bodyPr wrap="square" rtlCol="0">
            <a:spAutoFit/>
          </a:bodyPr>
          <a:lstStyle/>
          <a:p>
            <a:pPr>
              <a:lnSpc>
                <a:spcPct val="90000"/>
              </a:lnSpc>
            </a:pPr>
            <a:r>
              <a:rPr lang="en-US" dirty="0"/>
              <a:t>Step 3:</a:t>
            </a:r>
          </a:p>
          <a:p>
            <a:pPr>
              <a:lnSpc>
                <a:spcPct val="90000"/>
              </a:lnSpc>
            </a:pPr>
            <a:endParaRPr lang="en-US" dirty="0"/>
          </a:p>
          <a:p>
            <a:pPr>
              <a:lnSpc>
                <a:spcPct val="90000"/>
              </a:lnSpc>
            </a:pPr>
            <a:r>
              <a:rPr lang="en-US" dirty="0"/>
              <a:t>Enter the Computer address to connect to. In the example here “TS01.bio-aware.com” (note that you may have received another address. Please use the one given to you.</a:t>
            </a:r>
          </a:p>
          <a:p>
            <a:pPr>
              <a:lnSpc>
                <a:spcPct val="90000"/>
              </a:lnSpc>
            </a:pPr>
            <a:endParaRPr lang="en-US" dirty="0"/>
          </a:p>
          <a:p>
            <a:pPr>
              <a:lnSpc>
                <a:spcPct val="90000"/>
              </a:lnSpc>
            </a:pPr>
            <a:r>
              <a:rPr lang="en-US" dirty="0"/>
              <a:t>In the User name section, enter the domain name (</a:t>
            </a:r>
            <a:r>
              <a:rPr lang="en-US" dirty="0" err="1"/>
              <a:t>Bioaware</a:t>
            </a:r>
            <a:r>
              <a:rPr lang="en-US" dirty="0"/>
              <a:t>) + “\” + your login user name. The one you always use when stating BioloMICS with Citrix. Should look like: </a:t>
            </a:r>
            <a:r>
              <a:rPr lang="en-US" dirty="0" err="1"/>
              <a:t>bioaware</a:t>
            </a:r>
            <a:r>
              <a:rPr lang="en-US" dirty="0"/>
              <a:t>\</a:t>
            </a:r>
            <a:r>
              <a:rPr lang="en-US" dirty="0" err="1"/>
              <a:t>j.smith</a:t>
            </a:r>
            <a:endParaRPr lang="en-US" dirty="0"/>
          </a:p>
          <a:p>
            <a:pPr>
              <a:lnSpc>
                <a:spcPct val="90000"/>
              </a:lnSpc>
            </a:pPr>
            <a:endParaRPr lang="en-US" dirty="0"/>
          </a:p>
          <a:p>
            <a:pPr>
              <a:lnSpc>
                <a:spcPct val="90000"/>
              </a:lnSpc>
            </a:pPr>
            <a:r>
              <a:rPr lang="en-US" dirty="0"/>
              <a:t>Check the “Allow me to save credentials” if you want to ease your access in the future. Also click on the Display or additional tabs if you want to change some additional options.</a:t>
            </a:r>
          </a:p>
          <a:p>
            <a:pPr>
              <a:lnSpc>
                <a:spcPct val="90000"/>
              </a:lnSpc>
            </a:pPr>
            <a:endParaRPr lang="en-US" dirty="0"/>
          </a:p>
          <a:p>
            <a:pPr>
              <a:lnSpc>
                <a:spcPct val="90000"/>
              </a:lnSpc>
            </a:pPr>
            <a:r>
              <a:rPr lang="en-US" dirty="0"/>
              <a:t>Also, if you want to see your local drives while working on the </a:t>
            </a:r>
            <a:r>
              <a:rPr lang="en-US" dirty="0" err="1"/>
              <a:t>remore</a:t>
            </a:r>
            <a:r>
              <a:rPr lang="en-US" dirty="0"/>
              <a:t> desktop, go to the “Local Resources” tab, click on the “More” button and select the drives that you want to see/use.</a:t>
            </a:r>
          </a:p>
          <a:p>
            <a:pPr>
              <a:lnSpc>
                <a:spcPct val="90000"/>
              </a:lnSpc>
            </a:pPr>
            <a:endParaRPr lang="en-US" dirty="0"/>
          </a:p>
        </p:txBody>
      </p:sp>
      <p:pic>
        <p:nvPicPr>
          <p:cNvPr id="4" name="Picture 3">
            <a:extLst>
              <a:ext uri="{FF2B5EF4-FFF2-40B4-BE49-F238E27FC236}">
                <a16:creationId xmlns:a16="http://schemas.microsoft.com/office/drawing/2014/main" id="{A37A4559-CC7A-49C8-B8AC-6F131E3F27D5}"/>
              </a:ext>
            </a:extLst>
          </p:cNvPr>
          <p:cNvPicPr>
            <a:picLocks noChangeAspect="1"/>
          </p:cNvPicPr>
          <p:nvPr/>
        </p:nvPicPr>
        <p:blipFill>
          <a:blip r:embed="rId2"/>
          <a:stretch>
            <a:fillRect/>
          </a:stretch>
        </p:blipFill>
        <p:spPr>
          <a:xfrm>
            <a:off x="5865812" y="381000"/>
            <a:ext cx="5258640" cy="6248400"/>
          </a:xfrm>
          <a:prstGeom prst="rect">
            <a:avLst/>
          </a:prstGeom>
        </p:spPr>
      </p:pic>
      <p:pic>
        <p:nvPicPr>
          <p:cNvPr id="8" name="Picture 7">
            <a:extLst>
              <a:ext uri="{FF2B5EF4-FFF2-40B4-BE49-F238E27FC236}">
                <a16:creationId xmlns:a16="http://schemas.microsoft.com/office/drawing/2014/main" id="{184878C8-C6B8-4EBB-B59B-D0100D9F69C0}"/>
              </a:ext>
            </a:extLst>
          </p:cNvPr>
          <p:cNvPicPr>
            <a:picLocks noChangeAspect="1"/>
          </p:cNvPicPr>
          <p:nvPr/>
        </p:nvPicPr>
        <p:blipFill>
          <a:blip r:embed="rId3"/>
          <a:stretch>
            <a:fillRect/>
          </a:stretch>
        </p:blipFill>
        <p:spPr>
          <a:xfrm>
            <a:off x="6551612" y="1060545"/>
            <a:ext cx="4172753" cy="5721255"/>
          </a:xfrm>
          <a:prstGeom prst="rect">
            <a:avLst/>
          </a:prstGeom>
        </p:spPr>
      </p:pic>
    </p:spTree>
    <p:extLst>
      <p:ext uri="{BB962C8B-B14F-4D97-AF65-F5344CB8AC3E}">
        <p14:creationId xmlns:p14="http://schemas.microsoft.com/office/powerpoint/2010/main" val="191615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8" end="8"/>
                                            </p:txEl>
                                          </p:spTgt>
                                        </p:tgtEl>
                                        <p:attrNameLst>
                                          <p:attrName>style.visibility</p:attrName>
                                        </p:attrNameLst>
                                      </p:cBhvr>
                                      <p:to>
                                        <p:strVal val="visible"/>
                                      </p:to>
                                    </p:set>
                                    <p:animEffect transition="in" filter="fade">
                                      <p:cBhvr>
                                        <p:cTn id="10"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685800"/>
            <a:ext cx="5258640" cy="2086725"/>
          </a:xfrm>
          <a:prstGeom prst="rect">
            <a:avLst/>
          </a:prstGeom>
          <a:noFill/>
        </p:spPr>
        <p:txBody>
          <a:bodyPr wrap="square" rtlCol="0">
            <a:spAutoFit/>
          </a:bodyPr>
          <a:lstStyle/>
          <a:p>
            <a:pPr>
              <a:lnSpc>
                <a:spcPct val="90000"/>
              </a:lnSpc>
            </a:pPr>
            <a:r>
              <a:rPr lang="en-US" dirty="0"/>
              <a:t>Step 4:</a:t>
            </a:r>
          </a:p>
          <a:p>
            <a:pPr>
              <a:lnSpc>
                <a:spcPct val="90000"/>
              </a:lnSpc>
            </a:pPr>
            <a:endParaRPr lang="en-US" dirty="0"/>
          </a:p>
          <a:p>
            <a:pPr>
              <a:lnSpc>
                <a:spcPct val="90000"/>
              </a:lnSpc>
            </a:pPr>
            <a:r>
              <a:rPr lang="en-US" dirty="0"/>
              <a:t>Click on the “Save as” button to a place to is easy for you to access to. Later, you will be able to double click on the saved connection (on its icon). To launch the access without re-doing all the previous steps.</a:t>
            </a:r>
          </a:p>
        </p:txBody>
      </p:sp>
      <p:pic>
        <p:nvPicPr>
          <p:cNvPr id="4" name="Picture 3">
            <a:extLst>
              <a:ext uri="{FF2B5EF4-FFF2-40B4-BE49-F238E27FC236}">
                <a16:creationId xmlns:a16="http://schemas.microsoft.com/office/drawing/2014/main" id="{A37A4559-CC7A-49C8-B8AC-6F131E3F27D5}"/>
              </a:ext>
            </a:extLst>
          </p:cNvPr>
          <p:cNvPicPr>
            <a:picLocks noChangeAspect="1"/>
          </p:cNvPicPr>
          <p:nvPr/>
        </p:nvPicPr>
        <p:blipFill>
          <a:blip r:embed="rId2"/>
          <a:stretch>
            <a:fillRect/>
          </a:stretch>
        </p:blipFill>
        <p:spPr>
          <a:xfrm>
            <a:off x="5865812" y="381000"/>
            <a:ext cx="5258640" cy="6248400"/>
          </a:xfrm>
          <a:prstGeom prst="rect">
            <a:avLst/>
          </a:prstGeom>
        </p:spPr>
      </p:pic>
      <p:pic>
        <p:nvPicPr>
          <p:cNvPr id="3" name="Picture 2">
            <a:extLst>
              <a:ext uri="{FF2B5EF4-FFF2-40B4-BE49-F238E27FC236}">
                <a16:creationId xmlns:a16="http://schemas.microsoft.com/office/drawing/2014/main" id="{F0FFB74A-0205-409A-AB0C-FCE248D1CA18}"/>
              </a:ext>
            </a:extLst>
          </p:cNvPr>
          <p:cNvPicPr>
            <a:picLocks noChangeAspect="1"/>
          </p:cNvPicPr>
          <p:nvPr/>
        </p:nvPicPr>
        <p:blipFill>
          <a:blip r:embed="rId3"/>
          <a:stretch>
            <a:fillRect/>
          </a:stretch>
        </p:blipFill>
        <p:spPr>
          <a:xfrm>
            <a:off x="6627812" y="2057400"/>
            <a:ext cx="5261342" cy="3990975"/>
          </a:xfrm>
          <a:prstGeom prst="rect">
            <a:avLst/>
          </a:prstGeom>
        </p:spPr>
      </p:pic>
    </p:spTree>
    <p:extLst>
      <p:ext uri="{BB962C8B-B14F-4D97-AF65-F5344CB8AC3E}">
        <p14:creationId xmlns:p14="http://schemas.microsoft.com/office/powerpoint/2010/main" val="172955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5029200" cy="2585323"/>
          </a:xfrm>
          <a:prstGeom prst="rect">
            <a:avLst/>
          </a:prstGeom>
          <a:noFill/>
        </p:spPr>
        <p:txBody>
          <a:bodyPr wrap="square" rtlCol="0">
            <a:spAutoFit/>
          </a:bodyPr>
          <a:lstStyle/>
          <a:p>
            <a:pPr>
              <a:lnSpc>
                <a:spcPct val="90000"/>
              </a:lnSpc>
            </a:pPr>
            <a:r>
              <a:rPr lang="en-US" dirty="0"/>
              <a:t>Step 5:</a:t>
            </a:r>
          </a:p>
          <a:p>
            <a:pPr>
              <a:lnSpc>
                <a:spcPct val="90000"/>
              </a:lnSpc>
            </a:pPr>
            <a:endParaRPr lang="en-US" dirty="0"/>
          </a:p>
          <a:p>
            <a:pPr>
              <a:lnSpc>
                <a:spcPct val="90000"/>
              </a:lnSpc>
            </a:pPr>
            <a:r>
              <a:rPr lang="en-US" dirty="0"/>
              <a:t>Enter the password associated with your account (the exact same one you were using in the past when login with Citrix).</a:t>
            </a:r>
          </a:p>
          <a:p>
            <a:pPr>
              <a:lnSpc>
                <a:spcPct val="90000"/>
              </a:lnSpc>
            </a:pPr>
            <a:endParaRPr lang="en-US" dirty="0"/>
          </a:p>
          <a:p>
            <a:pPr>
              <a:lnSpc>
                <a:spcPct val="90000"/>
              </a:lnSpc>
            </a:pPr>
            <a:r>
              <a:rPr lang="en-US" dirty="0"/>
              <a:t>Check the “Remember me” option if you want to skip this step in the future.</a:t>
            </a:r>
          </a:p>
          <a:p>
            <a:pPr>
              <a:lnSpc>
                <a:spcPct val="90000"/>
              </a:lnSpc>
            </a:pPr>
            <a:endParaRPr lang="en-US" dirty="0"/>
          </a:p>
          <a:p>
            <a:pPr>
              <a:lnSpc>
                <a:spcPct val="90000"/>
              </a:lnSpc>
            </a:pPr>
            <a:r>
              <a:rPr lang="en-US" dirty="0"/>
              <a:t>Click “OK”.</a:t>
            </a:r>
          </a:p>
        </p:txBody>
      </p:sp>
      <p:pic>
        <p:nvPicPr>
          <p:cNvPr id="5" name="Picture 4">
            <a:extLst>
              <a:ext uri="{FF2B5EF4-FFF2-40B4-BE49-F238E27FC236}">
                <a16:creationId xmlns:a16="http://schemas.microsoft.com/office/drawing/2014/main" id="{E5478B05-E76F-4B05-AC86-2DFAB466336D}"/>
              </a:ext>
            </a:extLst>
          </p:cNvPr>
          <p:cNvPicPr>
            <a:picLocks noChangeAspect="1"/>
          </p:cNvPicPr>
          <p:nvPr/>
        </p:nvPicPr>
        <p:blipFill>
          <a:blip r:embed="rId2"/>
          <a:stretch>
            <a:fillRect/>
          </a:stretch>
        </p:blipFill>
        <p:spPr>
          <a:xfrm>
            <a:off x="5332412" y="809625"/>
            <a:ext cx="6505575" cy="5238750"/>
          </a:xfrm>
          <a:prstGeom prst="rect">
            <a:avLst/>
          </a:prstGeom>
        </p:spPr>
      </p:pic>
    </p:spTree>
    <p:extLst>
      <p:ext uri="{BB962C8B-B14F-4D97-AF65-F5344CB8AC3E}">
        <p14:creationId xmlns:p14="http://schemas.microsoft.com/office/powerpoint/2010/main" val="88893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5029200" cy="1338828"/>
          </a:xfrm>
          <a:prstGeom prst="rect">
            <a:avLst/>
          </a:prstGeom>
          <a:noFill/>
        </p:spPr>
        <p:txBody>
          <a:bodyPr wrap="square" rtlCol="0">
            <a:spAutoFit/>
          </a:bodyPr>
          <a:lstStyle/>
          <a:p>
            <a:pPr>
              <a:lnSpc>
                <a:spcPct val="90000"/>
              </a:lnSpc>
            </a:pPr>
            <a:r>
              <a:rPr lang="en-US" dirty="0"/>
              <a:t>Step 6:</a:t>
            </a:r>
          </a:p>
          <a:p>
            <a:pPr>
              <a:lnSpc>
                <a:spcPct val="90000"/>
              </a:lnSpc>
            </a:pPr>
            <a:endParaRPr lang="en-US" dirty="0"/>
          </a:p>
          <a:p>
            <a:pPr>
              <a:lnSpc>
                <a:spcPct val="90000"/>
              </a:lnSpc>
            </a:pPr>
            <a:r>
              <a:rPr lang="en-US" dirty="0"/>
              <a:t>One or two windows will appear. Just click “Yes” or “OK”. You may check the “Don’t ask me again …” option.</a:t>
            </a:r>
          </a:p>
        </p:txBody>
      </p:sp>
      <p:pic>
        <p:nvPicPr>
          <p:cNvPr id="3" name="Picture 2">
            <a:extLst>
              <a:ext uri="{FF2B5EF4-FFF2-40B4-BE49-F238E27FC236}">
                <a16:creationId xmlns:a16="http://schemas.microsoft.com/office/drawing/2014/main" id="{658B0562-B70A-4516-B419-B75F8B259F49}"/>
              </a:ext>
            </a:extLst>
          </p:cNvPr>
          <p:cNvPicPr>
            <a:picLocks noChangeAspect="1"/>
          </p:cNvPicPr>
          <p:nvPr/>
        </p:nvPicPr>
        <p:blipFill>
          <a:blip r:embed="rId2"/>
          <a:stretch>
            <a:fillRect/>
          </a:stretch>
        </p:blipFill>
        <p:spPr>
          <a:xfrm>
            <a:off x="6704014" y="1219200"/>
            <a:ext cx="4040896" cy="4219575"/>
          </a:xfrm>
          <a:prstGeom prst="rect">
            <a:avLst/>
          </a:prstGeom>
        </p:spPr>
      </p:pic>
    </p:spTree>
    <p:extLst>
      <p:ext uri="{BB962C8B-B14F-4D97-AF65-F5344CB8AC3E}">
        <p14:creationId xmlns:p14="http://schemas.microsoft.com/office/powerpoint/2010/main" val="28108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3810000" cy="5327612"/>
          </a:xfrm>
          <a:prstGeom prst="rect">
            <a:avLst/>
          </a:prstGeom>
          <a:noFill/>
        </p:spPr>
        <p:txBody>
          <a:bodyPr wrap="square" rtlCol="0">
            <a:spAutoFit/>
          </a:bodyPr>
          <a:lstStyle/>
          <a:p>
            <a:pPr>
              <a:lnSpc>
                <a:spcPct val="90000"/>
              </a:lnSpc>
            </a:pPr>
            <a:r>
              <a:rPr lang="en-US" dirty="0"/>
              <a:t>Step 7:</a:t>
            </a:r>
          </a:p>
          <a:p>
            <a:pPr>
              <a:lnSpc>
                <a:spcPct val="90000"/>
              </a:lnSpc>
            </a:pPr>
            <a:endParaRPr lang="en-US" dirty="0"/>
          </a:p>
          <a:p>
            <a:pPr>
              <a:lnSpc>
                <a:spcPct val="90000"/>
              </a:lnSpc>
            </a:pPr>
            <a:r>
              <a:rPr lang="en-US" dirty="0"/>
              <a:t>You are in. Congratulations. The screen should look similar to the one here but will have your preferences saved from your previous visit to the service.</a:t>
            </a:r>
          </a:p>
          <a:p>
            <a:pPr>
              <a:lnSpc>
                <a:spcPct val="90000"/>
              </a:lnSpc>
            </a:pPr>
            <a:endParaRPr lang="en-US" dirty="0"/>
          </a:p>
          <a:p>
            <a:pPr>
              <a:lnSpc>
                <a:spcPct val="90000"/>
              </a:lnSpc>
            </a:pPr>
            <a:r>
              <a:rPr lang="en-US" dirty="0"/>
              <a:t>If you are in a full screen mode, you will see a blue bar on top of the screen. Use the _ or      options to come back to the screen of your local computer. </a:t>
            </a:r>
          </a:p>
          <a:p>
            <a:pPr>
              <a:lnSpc>
                <a:spcPct val="90000"/>
              </a:lnSpc>
            </a:pPr>
            <a:endParaRPr lang="en-US" dirty="0"/>
          </a:p>
          <a:p>
            <a:pPr>
              <a:lnSpc>
                <a:spcPct val="90000"/>
              </a:lnSpc>
            </a:pPr>
            <a:r>
              <a:rPr lang="en-US" dirty="0"/>
              <a:t>Remember that using RDP you are working on a distant computer. You can switch between local and distant computer. The latter will be looking like another opened software on the local machine.</a:t>
            </a:r>
          </a:p>
        </p:txBody>
      </p:sp>
      <p:pic>
        <p:nvPicPr>
          <p:cNvPr id="4" name="Picture 3">
            <a:extLst>
              <a:ext uri="{FF2B5EF4-FFF2-40B4-BE49-F238E27FC236}">
                <a16:creationId xmlns:a16="http://schemas.microsoft.com/office/drawing/2014/main" id="{99B801C6-0AD4-4C91-8751-724C270E50C7}"/>
              </a:ext>
            </a:extLst>
          </p:cNvPr>
          <p:cNvPicPr>
            <a:picLocks noChangeAspect="1"/>
          </p:cNvPicPr>
          <p:nvPr/>
        </p:nvPicPr>
        <p:blipFill>
          <a:blip r:embed="rId2"/>
          <a:stretch>
            <a:fillRect/>
          </a:stretch>
        </p:blipFill>
        <p:spPr>
          <a:xfrm>
            <a:off x="4799012" y="1143000"/>
            <a:ext cx="7162800" cy="4476750"/>
          </a:xfrm>
          <a:prstGeom prst="rect">
            <a:avLst/>
          </a:prstGeom>
        </p:spPr>
      </p:pic>
      <p:pic>
        <p:nvPicPr>
          <p:cNvPr id="6" name="Picture 5">
            <a:extLst>
              <a:ext uri="{FF2B5EF4-FFF2-40B4-BE49-F238E27FC236}">
                <a16:creationId xmlns:a16="http://schemas.microsoft.com/office/drawing/2014/main" id="{DE4B82BD-01B9-476A-ACF1-08E0A73C4CC6}"/>
              </a:ext>
            </a:extLst>
          </p:cNvPr>
          <p:cNvPicPr>
            <a:picLocks noChangeAspect="1"/>
          </p:cNvPicPr>
          <p:nvPr/>
        </p:nvPicPr>
        <p:blipFill>
          <a:blip r:embed="rId3"/>
          <a:stretch>
            <a:fillRect/>
          </a:stretch>
        </p:blipFill>
        <p:spPr>
          <a:xfrm>
            <a:off x="4819971" y="1143000"/>
            <a:ext cx="7141841" cy="409575"/>
          </a:xfrm>
          <a:prstGeom prst="rect">
            <a:avLst/>
          </a:prstGeom>
        </p:spPr>
      </p:pic>
      <p:pic>
        <p:nvPicPr>
          <p:cNvPr id="9" name="Picture 8">
            <a:extLst>
              <a:ext uri="{FF2B5EF4-FFF2-40B4-BE49-F238E27FC236}">
                <a16:creationId xmlns:a16="http://schemas.microsoft.com/office/drawing/2014/main" id="{ADDE644E-5AE9-4004-B84E-F0B0EBA677F7}"/>
              </a:ext>
            </a:extLst>
          </p:cNvPr>
          <p:cNvPicPr>
            <a:picLocks noChangeAspect="1"/>
          </p:cNvPicPr>
          <p:nvPr/>
        </p:nvPicPr>
        <p:blipFill>
          <a:blip r:embed="rId4"/>
          <a:stretch>
            <a:fillRect/>
          </a:stretch>
        </p:blipFill>
        <p:spPr>
          <a:xfrm>
            <a:off x="3198812" y="3657600"/>
            <a:ext cx="228600" cy="228600"/>
          </a:xfrm>
          <a:prstGeom prst="rect">
            <a:avLst/>
          </a:prstGeom>
        </p:spPr>
      </p:pic>
    </p:spTree>
    <p:extLst>
      <p:ext uri="{BB962C8B-B14F-4D97-AF65-F5344CB8AC3E}">
        <p14:creationId xmlns:p14="http://schemas.microsoft.com/office/powerpoint/2010/main" val="404874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Effect transition="in" filter="fade">
                                      <p:cBhvr>
                                        <p:cTn id="13" dur="500"/>
                                        <p:tgtEl>
                                          <p:spTgt spid="7">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E970F-F169-4747-9A1E-40CCA41EC2BC}"/>
              </a:ext>
            </a:extLst>
          </p:cNvPr>
          <p:cNvSpPr txBox="1"/>
          <p:nvPr/>
        </p:nvSpPr>
        <p:spPr>
          <a:xfrm>
            <a:off x="455612" y="1143000"/>
            <a:ext cx="3810000" cy="2086725"/>
          </a:xfrm>
          <a:prstGeom prst="rect">
            <a:avLst/>
          </a:prstGeom>
          <a:noFill/>
        </p:spPr>
        <p:txBody>
          <a:bodyPr wrap="square" rtlCol="0">
            <a:spAutoFit/>
          </a:bodyPr>
          <a:lstStyle/>
          <a:p>
            <a:pPr>
              <a:lnSpc>
                <a:spcPct val="90000"/>
              </a:lnSpc>
            </a:pPr>
            <a:r>
              <a:rPr lang="en-US" dirty="0"/>
              <a:t>Step 8:</a:t>
            </a:r>
          </a:p>
          <a:p>
            <a:pPr>
              <a:lnSpc>
                <a:spcPct val="90000"/>
              </a:lnSpc>
            </a:pPr>
            <a:endParaRPr lang="en-US" dirty="0"/>
          </a:p>
          <a:p>
            <a:pPr>
              <a:lnSpc>
                <a:spcPct val="90000"/>
              </a:lnSpc>
            </a:pPr>
            <a:r>
              <a:rPr lang="en-US" dirty="0"/>
              <a:t>If you do not have the BioloMICS Icons present yet on your desktop, click on the Windows start menu and on top, see the BioloMICS icon. Click on it to start BioloMICS.</a:t>
            </a:r>
          </a:p>
        </p:txBody>
      </p:sp>
      <p:pic>
        <p:nvPicPr>
          <p:cNvPr id="3" name="Picture 2">
            <a:extLst>
              <a:ext uri="{FF2B5EF4-FFF2-40B4-BE49-F238E27FC236}">
                <a16:creationId xmlns:a16="http://schemas.microsoft.com/office/drawing/2014/main" id="{F7F51776-CC10-4979-AAA4-A3E2BAD1657C}"/>
              </a:ext>
            </a:extLst>
          </p:cNvPr>
          <p:cNvPicPr>
            <a:picLocks noChangeAspect="1"/>
          </p:cNvPicPr>
          <p:nvPr/>
        </p:nvPicPr>
        <p:blipFill>
          <a:blip r:embed="rId2"/>
          <a:stretch>
            <a:fillRect/>
          </a:stretch>
        </p:blipFill>
        <p:spPr>
          <a:xfrm>
            <a:off x="5637212" y="914400"/>
            <a:ext cx="4791683" cy="5257800"/>
          </a:xfrm>
          <a:prstGeom prst="rect">
            <a:avLst/>
          </a:prstGeom>
        </p:spPr>
      </p:pic>
    </p:spTree>
    <p:extLst>
      <p:ext uri="{BB962C8B-B14F-4D97-AF65-F5344CB8AC3E}">
        <p14:creationId xmlns:p14="http://schemas.microsoft.com/office/powerpoint/2010/main" val="349524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Europe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CDB7D7-727B-44D4-8100-B4DA40A1A1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European continent presentation (widescreen)</Template>
  <TotalTime>0</TotalTime>
  <Words>743</Words>
  <Application>Microsoft Office PowerPoint</Application>
  <PresentationFormat>Brugerdefineret</PresentationFormat>
  <Paragraphs>68</Paragraphs>
  <Slides>13</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13</vt:i4>
      </vt:variant>
    </vt:vector>
  </HeadingPairs>
  <TitlesOfParts>
    <vt:vector size="16" baseType="lpstr">
      <vt:lpstr>Arial</vt:lpstr>
      <vt:lpstr>Century Gothic</vt:lpstr>
      <vt:lpstr>Continental Europe 16x9</vt:lpstr>
      <vt:lpstr>Remote desktop access to Biolomics software A short guide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More information on Biolomics at  www.bio-aware.com   Contact  info@bio-aware.com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2014-04-17T11:10:48Z</dcterms:created>
  <dcterms:modified xsi:type="dcterms:W3CDTF">2021-11-04T12:45:36Z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TC028048779991</vt:lpwstr>
  </property>
</Properties>
</file>