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6" r:id="rId5"/>
    <p:sldId id="257" r:id="rId6"/>
    <p:sldId id="270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673E-F643-090F-AEAF-6DF3632D1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MATALE PETER MOLEPO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>
                <a:solidFill>
                  <a:srgbClr val="FFFFFF"/>
                </a:solidFill>
              </a:rPr>
              <a:t>Oasis Infobyte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9"/>
    </mc:Choice>
    <mc:Fallback>
      <p:transition spd="slow" advTm="4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1DAF-4201-17F0-5D71-896619AC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/>
              <a:t>5. Visualization</a:t>
            </a:r>
            <a:br>
              <a:rPr lang="en-US" sz="3300" b="1" cap="all"/>
            </a:br>
            <a:r>
              <a:rPr lang="en-US" sz="3300" cap="all"/>
              <a:t>Present insights through bar charts, line plots, and heatmaps.</a:t>
            </a:r>
            <a:br>
              <a:rPr lang="en-US" sz="3300" cap="all"/>
            </a:br>
            <a:endParaRPr lang="en-US" sz="3300" cap="al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C2BC6-9A84-5272-BE5D-BC481C15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217642"/>
            <a:ext cx="5659222" cy="42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3"/>
    </mc:Choice>
    <mc:Fallback>
      <p:transition spd="slow" advTm="54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CF77A-0F05-557F-9F1E-45B2E54A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GB" sz="4100" b="1" dirty="0"/>
              <a:t>6. Recommendations</a:t>
            </a:r>
            <a:br>
              <a:rPr lang="en-GB" sz="4100" dirty="0"/>
            </a:br>
            <a:r>
              <a:rPr lang="en-GB" sz="4100" dirty="0"/>
              <a:t>Based on the EDA findings, </a:t>
            </a:r>
            <a:endParaRPr lang="en-US" sz="4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49E57-D7BA-26A6-C36B-98899DC31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0" r="30258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4E62-2A8F-6034-295C-992572F5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047875"/>
            <a:ext cx="6176776" cy="3819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Identify Top-Performing Products:   Market to the most popular products as they have the highest turnover rates or the ones with high demand.  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There should be better stock control on these products, perhaps we should order more to avoid getting out of stock.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Customer Segmentation and Targeting:   The next step would involve the development of specific marketing techniques to be used on the customer segments that has been ascertained from the RFM analysis. 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- This idea is to provide targeted promotions for patrons who often and who spend much money at the business to increase their loyalty. 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Price Optimization:   - Determine the relationship between the manner of price changes and the resulting effects on sales quantity with reference to appropriate pricing methods for various goods.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Seasonal Sales Strategies:   Second, analyse the sales periods and time frequency and then make the promotional campaigns during the identified time periods.   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Goods for sale, as well as people, must be ready to cope with an increase in sales during these periods of time. 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Improve Data Collection:   It is also important to maintain high data quality by focusing on missing data in every step of the data collection process and minimizing data inconsistencies. </a:t>
            </a:r>
          </a:p>
          <a:p>
            <a:pPr marL="0" indent="0">
              <a:buNone/>
            </a:pP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It is important to also check from time to time the quality of the data you have collected in order to ensure they are accurate and credible.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2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7"/>
    </mc:Choice>
    <mc:Fallback>
      <p:transition spd="slow" advTm="21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A concepts (Data understanding &amp; Visualization)">
            <a:extLst>
              <a:ext uri="{FF2B5EF4-FFF2-40B4-BE49-F238E27FC236}">
                <a16:creationId xmlns:a16="http://schemas.microsoft.com/office/drawing/2014/main" id="{BE79223D-9A92-9118-3544-122F87C68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r="16569" b="-1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60182" cy="939800"/>
          </a:xfrm>
        </p:spPr>
        <p:txBody>
          <a:bodyPr>
            <a:normAutofit/>
          </a:bodyPr>
          <a:lstStyle/>
          <a:p>
            <a:r>
              <a:rPr lang="en-GB" sz="3600" dirty="0"/>
              <a:t>PROJECT 1 PROPOSAL LEVEL 1</a:t>
            </a:r>
            <a:endParaRPr lang="en-US" sz="3600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2935-1373-117F-B14C-94E03151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16256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Exploratory Data Analysis (EDA)</a:t>
            </a:r>
          </a:p>
          <a:p>
            <a:pPr marL="0" indent="0">
              <a:buNone/>
            </a:pPr>
            <a:r>
              <a:rPr lang="en-US" b="1" u="sng" dirty="0"/>
              <a:t> </a:t>
            </a:r>
          </a:p>
          <a:p>
            <a:pPr marL="0" indent="0">
              <a:buNone/>
            </a:pPr>
            <a:r>
              <a:rPr lang="en-GB" b="1" dirty="0">
                <a:latin typeface="Amasis MT Pro Black" panose="02040A04050005020304" pitchFamily="18" charset="0"/>
              </a:rPr>
              <a:t>is a data treatment technique with the aim of describing the basics of a set with a view of producing summaries most of the time graphically. In data analysis process, it is a crucial phase to investigate the data, make hypothesis testing and assessments to discover anomalies or patterns using either statistical data and figures or data visualizations</a:t>
            </a:r>
            <a:r>
              <a:rPr lang="en-GB" dirty="0">
                <a:latin typeface="Amasis MT Pro Black" panose="02040A04050005020304" pitchFamily="18" charset="0"/>
              </a:rPr>
              <a:t>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26"/>
    </mc:Choice>
    <mc:Fallback>
      <p:transition spd="slow" advTm="8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AC16-CD74-461C-7B1E-F8EDBA5A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1. Data Loading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C9B0-68A8-330F-047C-709F7327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38300"/>
            <a:ext cx="6176776" cy="3581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1200" b="1" dirty="0"/>
              <a:t>Load Data: </a:t>
            </a:r>
            <a:r>
              <a:rPr lang="en-GB" sz="1200" dirty="0"/>
              <a:t>Import necessary libraries and load the dataset into a Data Frame.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1200" b="1" dirty="0"/>
              <a:t>Check for Missing Values: </a:t>
            </a:r>
            <a:r>
              <a:rPr lang="en-GB" sz="1200" dirty="0"/>
              <a:t>Identify any missing values in each column and decide on a strategy for handling them (e.g., imputation or removal).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1200" b="1" dirty="0"/>
              <a:t>Validate Data Types: </a:t>
            </a:r>
            <a:r>
              <a:rPr lang="en-GB" sz="1200" dirty="0"/>
              <a:t>Ensure Date is in datetime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Ensure Customer ID, Transaction ID, SKU Category ID, and SKU ID are treated as categorical or string types as  appropriate.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Ensure Quantity Sold and Sales Amount are numeric.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Handle Duplicates: Check for and remove any duplicate Transaction ID entries to ensure transaction uniqueness.</a:t>
            </a:r>
          </a:p>
          <a:p>
            <a:pPr marL="0" indent="0">
              <a:buNone/>
            </a:pPr>
            <a:r>
              <a:rPr lang="en-GB" sz="1200" b="1" dirty="0"/>
              <a:t>D.    Verify Data Consistency: </a:t>
            </a:r>
            <a:r>
              <a:rPr lang="en-GB" sz="1200" dirty="0"/>
              <a:t>Ensure that Sales Amount equals Quantity Sold times the unit price.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Validate that Quantity Sold and Sales Amount are positive and realistic.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Outlier Detection and Treatment: Identify and handle any outliers in Quantity Sold and Sales Amount that may affect analysis.</a:t>
            </a:r>
          </a:p>
          <a:p>
            <a:pPr marL="0" indent="0">
              <a:buNone/>
            </a:pPr>
            <a:r>
              <a:rPr lang="en-GB" sz="1200" dirty="0"/>
              <a:t>E.    </a:t>
            </a:r>
            <a:r>
              <a:rPr lang="en-GB" sz="1200" b="1" dirty="0"/>
              <a:t>Final Validation: </a:t>
            </a:r>
            <a:r>
              <a:rPr lang="en-GB" sz="1200" dirty="0"/>
              <a:t>Conduct a final review to ensure all data is clean and consistent.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200" dirty="0"/>
              <a:t>Save the cleaned dataset for further analysis.</a:t>
            </a:r>
            <a:endParaRPr lang="en-US" sz="1200" dirty="0"/>
          </a:p>
        </p:txBody>
      </p:sp>
      <p:pic>
        <p:nvPicPr>
          <p:cNvPr id="5125" name="Picture 5" descr="NextVee Enterprises Pvt Ltd | IT Solutions Company">
            <a:extLst>
              <a:ext uri="{FF2B5EF4-FFF2-40B4-BE49-F238E27FC236}">
                <a16:creationId xmlns:a16="http://schemas.microsoft.com/office/drawing/2014/main" id="{36FE140C-FAB3-BFE2-4460-A0F1BEEC8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" b="3"/>
          <a:stretch/>
        </p:blipFill>
        <p:spPr bwMode="auto">
          <a:xfrm>
            <a:off x="8066105" y="1962360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70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26"/>
    </mc:Choice>
    <mc:Fallback>
      <p:transition spd="slow" advTm="30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7FF24-711F-87A7-7860-5C55556E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sz="3400" b="1" i="0">
                <a:effectLst/>
                <a:latin typeface="Inter"/>
              </a:rPr>
              <a:t>Retail Store Sales Transactions (Scanner Data)</a:t>
            </a:r>
            <a:br>
              <a:rPr lang="en-GB" sz="3400" b="1" i="0">
                <a:effectLst/>
                <a:highlight>
                  <a:srgbClr val="FFFFFF"/>
                </a:highlight>
                <a:latin typeface="Inter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2977-06D1-8C15-DFAE-EAFFBDA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>
                <a:effectLst/>
                <a:latin typeface="Open Sans" panose="020B0606030504020204" pitchFamily="34" charset="0"/>
              </a:rPr>
              <a:t>Dataset Overview:</a:t>
            </a:r>
          </a:p>
          <a:p>
            <a:pPr marL="0" indent="0">
              <a:buNone/>
            </a:pPr>
            <a:endParaRPr lang="en-US" b="1" i="0">
              <a:effectLst/>
              <a:latin typeface="Open Sans" panose="020B0606030504020204" pitchFamily="34" charset="0"/>
            </a:endParaRPr>
          </a:p>
          <a:p>
            <a:r>
              <a:rPr lang="en-GB" b="0" i="0">
                <a:effectLst/>
                <a:latin typeface="Open Sans" panose="020B0606030504020204" pitchFamily="34" charset="0"/>
              </a:rPr>
              <a:t>The dataset consists of 64,682 transactions, with stocks to value of 5,242 numbers of unique SKU and 22,625 unique customer in a year span.</a:t>
            </a:r>
            <a:endParaRPr lang="en-GB">
              <a:latin typeface="Open Sans" panose="020B0606030504020204" pitchFamily="34" charset="0"/>
            </a:endParaRPr>
          </a:p>
          <a:p>
            <a:r>
              <a:rPr lang="en-GB" b="0" i="0">
                <a:effectLst/>
                <a:latin typeface="Open Sans" panose="020B0606030504020204" pitchFamily="34" charset="0"/>
              </a:rPr>
              <a:t>This gave them the basis that would help determine the magnitude and nature of the data involved.</a:t>
            </a:r>
            <a:br>
              <a:rPr lang="en-GB" b="0" i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en-US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84EDAAC2-D771-D4D2-BB23-3D129B0F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3" r="2697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770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52"/>
    </mc:Choice>
    <mc:Fallback>
      <p:transition spd="slow" advTm="7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18 Free Datasets for a Variety of Data Science Competencies | Built In NYC">
            <a:extLst>
              <a:ext uri="{FF2B5EF4-FFF2-40B4-BE49-F238E27FC236}">
                <a16:creationId xmlns:a16="http://schemas.microsoft.com/office/drawing/2014/main" id="{F6BE2967-9EB6-3252-612A-5648B3BFF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0957D-0087-02D0-84B8-DB361A4B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Inter"/>
              </a:rPr>
              <a:t>Retail Store Sales Transactions (Scanner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22B5-62D9-F6DD-FA2D-A72C76F0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 in the Dataset: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normally applied for dissecting the sale data and unique relation in successive periods to find out the sales velocity and time sales tendencies.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ID: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to determine the overall transactions per customers and to easily see who are the most active customers.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ID: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Ensured the non-recurrence of the given transaction.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SKU Category ID: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Assisted in the enhancement of the company’s understanding of the sales distribution with respect to various product types.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SKU ID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 was used mainly for studying the sales trends and the number of products sold in the stores.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 Sold: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useful in establishing the overall number of units of products sold and in assessing the sales’ volume aspect.</a:t>
            </a: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7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Amount: </a:t>
            </a:r>
            <a:r>
              <a:rPr lang="en-GB" sz="1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were applied for basic revenue determination and average ticket calculations.</a:t>
            </a:r>
            <a:br>
              <a:rPr lang="en-GB" sz="1100" b="0" i="0" dirty="0">
                <a:effectLst/>
                <a:latin typeface="Open Sans" panose="020B0606030504020204" pitchFamily="34" charset="0"/>
              </a:rPr>
            </a:b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1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860"/>
    </mc:Choice>
    <mc:Fallback>
      <p:transition spd="slow" advTm="4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14824-0E63-00B4-D545-85F43AE51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875" y="72766"/>
            <a:ext cx="6564126" cy="66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9"/>
    </mc:Choice>
    <mc:Fallback>
      <p:transition spd="slow" advTm="3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E787-75C4-2DC1-8DBF-76F33A2F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2. Descriptive Statistics</a:t>
            </a:r>
            <a:br>
              <a:rPr lang="en-US" sz="4200" cap="all"/>
            </a:br>
            <a:endParaRPr lang="en-US" sz="4200" cap="al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C5476B-69BC-E665-0A3C-0D8B7CAD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86" y="4436462"/>
            <a:ext cx="3355942" cy="1794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ctr" defTabSz="914400" fontAlgn="base">
              <a:lnSpc>
                <a:spcPct val="112000"/>
              </a:lnSpc>
              <a:spcAft>
                <a:spcPts val="60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</a:rPr>
              <a:t>Calculate basic statistics for key columns such as Quantity Sold and Sales Amount.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93624-AE9C-7C04-E2B8-725C41654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28750"/>
            <a:ext cx="5659222" cy="3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1"/>
    </mc:Choice>
    <mc:Fallback>
      <p:transition spd="slow" advTm="18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9E61-FB79-7CB9-CE5D-86557D8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/>
              <a:t>3. Time Series Analysis</a:t>
            </a:r>
            <a:br>
              <a:rPr lang="en-US" sz="3800" b="1" cap="all"/>
            </a:br>
            <a:r>
              <a:rPr lang="en-US" sz="3800" cap="all"/>
              <a:t>Analyse sales trends over time.</a:t>
            </a:r>
            <a:br>
              <a:rPr lang="en-US" sz="3800" cap="all"/>
            </a:br>
            <a:endParaRPr lang="en-US" sz="3800" cap="all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A0B7E1E-D2A4-652C-5191-FD9043382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297715"/>
            <a:ext cx="5659222" cy="24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8"/>
    </mc:Choice>
    <mc:Fallback>
      <p:transition spd="slow" advTm="48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4872C-3D33-1C4E-D18E-1D43EE1D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68" y="744469"/>
            <a:ext cx="3355942" cy="2014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cap="all" dirty="0"/>
              <a:t>4. Customer and Product Analysis</a:t>
            </a:r>
            <a:br>
              <a:rPr lang="en-US" sz="2800" b="1" cap="all" dirty="0"/>
            </a:br>
            <a:r>
              <a:rPr lang="en-US" sz="2800" cap="all" dirty="0"/>
              <a:t>Customer Analysis AND Product Analysis: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074263-1CC0-960A-7EE6-8D0493DBF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62980"/>
            <a:ext cx="5659222" cy="41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5"/>
    </mc:Choice>
    <mc:Fallback>
      <p:transition spd="slow" advTm="510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1|3.1|3|2.1|1.9|1.7|1.7|1.5|2.2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114</TotalTime>
  <Words>827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Calibri</vt:lpstr>
      <vt:lpstr>Franklin Gothic Book</vt:lpstr>
      <vt:lpstr>Inter</vt:lpstr>
      <vt:lpstr>Open Sans</vt:lpstr>
      <vt:lpstr>Wingdings</vt:lpstr>
      <vt:lpstr>Crop</vt:lpstr>
      <vt:lpstr>MATALE PETER MOLEPO</vt:lpstr>
      <vt:lpstr>PROJECT 1 PROPOSAL LEVEL 1</vt:lpstr>
      <vt:lpstr>1. Data Loading and Cleaning</vt:lpstr>
      <vt:lpstr>Retail Store Sales Transactions (Scanner Data) </vt:lpstr>
      <vt:lpstr>Retail Store Sales Transactions (Scanner Data)</vt:lpstr>
      <vt:lpstr>PowerPoint Presentation</vt:lpstr>
      <vt:lpstr>2. Descriptive Statistics </vt:lpstr>
      <vt:lpstr>3. Time Series Analysis Analyse sales trends over time. </vt:lpstr>
      <vt:lpstr>4. Customer and Product Analysis Customer Analysis AND Product Analysis:</vt:lpstr>
      <vt:lpstr>5. Visualization Present insights through bar charts, line plots, and heatmaps. </vt:lpstr>
      <vt:lpstr>6. Recommendations Based on the EDA findings,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MATALE PETER MOLEPO</dc:title>
  <dc:creator>Matale Peter Molepo</dc:creator>
  <cp:lastModifiedBy>Matale Peter Molepo</cp:lastModifiedBy>
  <cp:revision>2</cp:revision>
  <dcterms:created xsi:type="dcterms:W3CDTF">2024-06-03T21:03:23Z</dcterms:created>
  <dcterms:modified xsi:type="dcterms:W3CDTF">2024-06-04T22:40:42Z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