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1591" r:id="rId3"/>
    <p:sldId id="1629" r:id="rId4"/>
    <p:sldId id="1592" r:id="rId5"/>
    <p:sldId id="1593" r:id="rId6"/>
    <p:sldId id="851" r:id="rId7"/>
    <p:sldId id="1331" r:id="rId8"/>
    <p:sldId id="924" r:id="rId9"/>
    <p:sldId id="1384" r:id="rId10"/>
    <p:sldId id="817" r:id="rId11"/>
    <p:sldId id="1630" r:id="rId12"/>
    <p:sldId id="1631" r:id="rId13"/>
    <p:sldId id="1594" r:id="rId14"/>
    <p:sldId id="1300" r:id="rId15"/>
    <p:sldId id="322" r:id="rId16"/>
    <p:sldId id="1589" r:id="rId17"/>
    <p:sldId id="1632" r:id="rId18"/>
    <p:sldId id="990" r:id="rId19"/>
    <p:sldId id="1595" r:id="rId20"/>
    <p:sldId id="1615" r:id="rId21"/>
    <p:sldId id="296" r:id="rId22"/>
    <p:sldId id="342" r:id="rId23"/>
    <p:sldId id="159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9FBD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96"/>
    <p:restoredTop sz="94674"/>
  </p:normalViewPr>
  <p:slideViewPr>
    <p:cSldViewPr snapToGrid="0">
      <p:cViewPr varScale="1">
        <p:scale>
          <a:sx n="88" d="100"/>
          <a:sy n="88" d="100"/>
        </p:scale>
        <p:origin x="184" y="9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0E52953-DCF6-4C12-953D-B209004BFD34}" type="datetimeFigureOut">
              <a:rPr lang="zh-CN" altLang="en-US" smtClean="0"/>
            </a:fld>
            <a:endParaRPr lang="zh-CN" alt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A2D2F01-6EB2-4151-A559-0337EA4A427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0E52953-DCF6-4C12-953D-B209004BFD34}"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1A2D2F01-6EB2-4151-A559-0337EA4A4272}"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0E52953-DCF6-4C12-953D-B209004BFD34}"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1A2D2F01-6EB2-4151-A559-0337EA4A4272}"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0E52953-DCF6-4C12-953D-B209004BFD34}"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1A2D2F01-6EB2-4151-A559-0337EA4A4272}"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30E52953-DCF6-4C12-953D-B209004BFD34}"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1A2D2F01-6EB2-4151-A559-0337EA4A4272}"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30E52953-DCF6-4C12-953D-B209004BFD34}"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1A2D2F01-6EB2-4151-A559-0337EA4A4272}"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30E52953-DCF6-4C12-953D-B209004BFD34}"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1A2D2F01-6EB2-4151-A559-0337EA4A4272}"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30E52953-DCF6-4C12-953D-B209004BFD34}"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1A2D2F01-6EB2-4151-A559-0337EA4A4272}"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30E52953-DCF6-4C12-953D-B209004BFD34}"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1A2D2F01-6EB2-4151-A559-0337EA4A4272}"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30E52953-DCF6-4C12-953D-B209004BFD34}"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1A2D2F01-6EB2-4151-A559-0337EA4A4272}"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30E52953-DCF6-4C12-953D-B209004BFD34}"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1A2D2F01-6EB2-4151-A559-0337EA4A4272}"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30E52953-DCF6-4C12-953D-B209004BFD34}" type="datetimeFigureOut">
              <a:rPr lang="zh-CN" altLang="en-US" smtClean="0"/>
            </a:fld>
            <a:endParaRPr lang="zh-CN" alt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1A2D2F01-6EB2-4151-A559-0337EA4A427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3.wdp"/><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xml"/><Relationship Id="rId2" Type="http://schemas.microsoft.com/office/2007/relationships/hdphoto" Target="../media/image3.wdp"/><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3.wdp"/><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3.wdp"/><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xml"/><Relationship Id="rId2" Type="http://schemas.microsoft.com/office/2007/relationships/hdphoto" Target="../media/image3.wdp"/><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p:nvPr/>
        </p:nvSpPr>
        <p:spPr>
          <a:xfrm>
            <a:off x="0" y="0"/>
            <a:ext cx="12192000" cy="6858000"/>
          </a:xfrm>
          <a:prstGeom prst="rect">
            <a:avLst/>
          </a:prstGeom>
          <a:blipFill>
            <a:blip r:embed="rId1">
              <a:extLst>
                <a:ext uri="{BEBA8EAE-BF5A-486C-A8C5-ECC9F3942E4B}">
                  <a14:imgProps xmlns:a14="http://schemas.microsoft.com/office/drawing/2010/main">
                    <a14:imgLayer r:embed="rId2">
                      <a14:imgEffect>
                        <a14:saturation sat="0"/>
                      </a14:imgEffect>
                    </a14:imgLayer>
                  </a14:imgProps>
                </a:ext>
              </a:extLst>
            </a:blip>
            <a:srcRect/>
            <a:stretch>
              <a:fillRect t="-1941" b="-19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3" name="矩形 3"/>
          <p:cNvSpPr/>
          <p:nvPr/>
        </p:nvSpPr>
        <p:spPr>
          <a:xfrm>
            <a:off x="1247457" y="738554"/>
            <a:ext cx="9697086" cy="5380892"/>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4" name="Title 5"/>
          <p:cNvSpPr txBox="1"/>
          <p:nvPr/>
        </p:nvSpPr>
        <p:spPr>
          <a:xfrm>
            <a:off x="2488378" y="3078618"/>
            <a:ext cx="7215244"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6000" b="1" spc="600" dirty="0">
                <a:solidFill>
                  <a:schemeClr val="bg1"/>
                </a:solidFill>
                <a:latin typeface="Arial" panose="020B0604020202020204" pitchFamily="34" charset="0"/>
                <a:ea typeface="Arial" panose="020B0604020202020204" pitchFamily="34" charset="0"/>
                <a:sym typeface="Arial" panose="020B0604020202020204" pitchFamily="34" charset="0"/>
              </a:rPr>
              <a:t>NEURALINK</a:t>
            </a:r>
            <a:endParaRPr lang="en-US" altLang="zh-CN" sz="6000" b="1" spc="6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grpSp>
        <p:nvGrpSpPr>
          <p:cNvPr id="6" name="组合 6"/>
          <p:cNvGrpSpPr/>
          <p:nvPr/>
        </p:nvGrpSpPr>
        <p:grpSpPr>
          <a:xfrm>
            <a:off x="4816161" y="1343026"/>
            <a:ext cx="2559678" cy="3974948"/>
            <a:chOff x="420914" y="715964"/>
            <a:chExt cx="2699660" cy="5626434"/>
          </a:xfrm>
          <a:solidFill>
            <a:schemeClr val="bg1">
              <a:lumMod val="85000"/>
            </a:schemeClr>
          </a:solidFill>
        </p:grpSpPr>
        <p:sp>
          <p:nvSpPr>
            <p:cNvPr id="7" name="任意多边形 7"/>
            <p:cNvSpPr/>
            <p:nvPr/>
          </p:nvSpPr>
          <p:spPr>
            <a:xfrm flipH="1">
              <a:off x="420914" y="715964"/>
              <a:ext cx="2699660" cy="1199015"/>
            </a:xfrm>
            <a:custGeom>
              <a:avLst/>
              <a:gdLst>
                <a:gd name="connsiteX0" fmla="*/ 2699660 w 2699660"/>
                <a:gd name="connsiteY0" fmla="*/ 0 h 1199015"/>
                <a:gd name="connsiteX1" fmla="*/ 1654630 w 2699660"/>
                <a:gd name="connsiteY1" fmla="*/ 0 h 1199015"/>
                <a:gd name="connsiteX2" fmla="*/ 1045030 w 2699660"/>
                <a:gd name="connsiteY2" fmla="*/ 0 h 1199015"/>
                <a:gd name="connsiteX3" fmla="*/ 0 w 2699660"/>
                <a:gd name="connsiteY3" fmla="*/ 0 h 1199015"/>
                <a:gd name="connsiteX4" fmla="*/ 0 w 2699660"/>
                <a:gd name="connsiteY4" fmla="*/ 1199015 h 1199015"/>
                <a:gd name="connsiteX5" fmla="*/ 51871 w 2699660"/>
                <a:gd name="connsiteY5" fmla="*/ 1199015 h 1199015"/>
                <a:gd name="connsiteX6" fmla="*/ 51871 w 2699660"/>
                <a:gd name="connsiteY6" fmla="*/ 51871 h 1199015"/>
                <a:gd name="connsiteX7" fmla="*/ 1045030 w 2699660"/>
                <a:gd name="connsiteY7" fmla="*/ 51871 h 1199015"/>
                <a:gd name="connsiteX8" fmla="*/ 1654630 w 2699660"/>
                <a:gd name="connsiteY8" fmla="*/ 51871 h 1199015"/>
                <a:gd name="connsiteX9" fmla="*/ 2647789 w 2699660"/>
                <a:gd name="connsiteY9" fmla="*/ 51871 h 1199015"/>
                <a:gd name="connsiteX10" fmla="*/ 2647789 w 2699660"/>
                <a:gd name="connsiteY10" fmla="*/ 1199015 h 1199015"/>
                <a:gd name="connsiteX11" fmla="*/ 2699660 w 2699660"/>
                <a:gd name="connsiteY11" fmla="*/ 1199015 h 119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9660" h="1199015">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Arial" panose="020B0604020202020204" pitchFamily="34" charset="0"/>
                <a:cs typeface="+mn-ea"/>
                <a:sym typeface="Arial" panose="020B0604020202020204" pitchFamily="34" charset="0"/>
              </a:endParaRPr>
            </a:p>
          </p:txBody>
        </p:sp>
        <p:sp>
          <p:nvSpPr>
            <p:cNvPr id="8" name="任意多边形 8"/>
            <p:cNvSpPr/>
            <p:nvPr/>
          </p:nvSpPr>
          <p:spPr>
            <a:xfrm flipH="1" flipV="1">
              <a:off x="420914" y="5143383"/>
              <a:ext cx="2699660" cy="1199015"/>
            </a:xfrm>
            <a:custGeom>
              <a:avLst/>
              <a:gdLst>
                <a:gd name="connsiteX0" fmla="*/ 2699660 w 2699660"/>
                <a:gd name="connsiteY0" fmla="*/ 0 h 1199015"/>
                <a:gd name="connsiteX1" fmla="*/ 1654630 w 2699660"/>
                <a:gd name="connsiteY1" fmla="*/ 0 h 1199015"/>
                <a:gd name="connsiteX2" fmla="*/ 1045030 w 2699660"/>
                <a:gd name="connsiteY2" fmla="*/ 0 h 1199015"/>
                <a:gd name="connsiteX3" fmla="*/ 0 w 2699660"/>
                <a:gd name="connsiteY3" fmla="*/ 0 h 1199015"/>
                <a:gd name="connsiteX4" fmla="*/ 0 w 2699660"/>
                <a:gd name="connsiteY4" fmla="*/ 1199015 h 1199015"/>
                <a:gd name="connsiteX5" fmla="*/ 51871 w 2699660"/>
                <a:gd name="connsiteY5" fmla="*/ 1199015 h 1199015"/>
                <a:gd name="connsiteX6" fmla="*/ 51871 w 2699660"/>
                <a:gd name="connsiteY6" fmla="*/ 51871 h 1199015"/>
                <a:gd name="connsiteX7" fmla="*/ 1045030 w 2699660"/>
                <a:gd name="connsiteY7" fmla="*/ 51871 h 1199015"/>
                <a:gd name="connsiteX8" fmla="*/ 1654630 w 2699660"/>
                <a:gd name="connsiteY8" fmla="*/ 51871 h 1199015"/>
                <a:gd name="connsiteX9" fmla="*/ 2647789 w 2699660"/>
                <a:gd name="connsiteY9" fmla="*/ 51871 h 1199015"/>
                <a:gd name="connsiteX10" fmla="*/ 2647789 w 2699660"/>
                <a:gd name="connsiteY10" fmla="*/ 1199015 h 1199015"/>
                <a:gd name="connsiteX11" fmla="*/ 2699660 w 2699660"/>
                <a:gd name="connsiteY11" fmla="*/ 1199015 h 119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9660" h="1199015">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Arial" panose="020B0604020202020204" pitchFamily="34" charset="0"/>
                <a:cs typeface="+mn-ea"/>
                <a:sym typeface="Arial" panose="020B0604020202020204" pitchFamily="34" charset="0"/>
              </a:endParaRPr>
            </a:p>
          </p:txBody>
        </p:sp>
      </p:grpSp>
      <p:sp>
        <p:nvSpPr>
          <p:cNvPr id="9" name="矩形 9"/>
          <p:cNvSpPr/>
          <p:nvPr/>
        </p:nvSpPr>
        <p:spPr>
          <a:xfrm>
            <a:off x="705954" y="2922252"/>
            <a:ext cx="1083003" cy="10134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0" name="矩形 10"/>
          <p:cNvSpPr/>
          <p:nvPr/>
        </p:nvSpPr>
        <p:spPr>
          <a:xfrm>
            <a:off x="10318846" y="2922252"/>
            <a:ext cx="1083003" cy="10134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1" name="三角形 1"/>
          <p:cNvSpPr/>
          <p:nvPr/>
        </p:nvSpPr>
        <p:spPr>
          <a:xfrm rot="16200000">
            <a:off x="995023" y="3333546"/>
            <a:ext cx="378067" cy="190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Arial" panose="020B0604020202020204" pitchFamily="34" charset="0"/>
              <a:sym typeface="Arial" panose="020B0604020202020204" pitchFamily="34" charset="0"/>
            </a:endParaRPr>
          </a:p>
        </p:txBody>
      </p:sp>
      <p:sp>
        <p:nvSpPr>
          <p:cNvPr id="12" name="三角形 11"/>
          <p:cNvSpPr/>
          <p:nvPr/>
        </p:nvSpPr>
        <p:spPr>
          <a:xfrm rot="5400000">
            <a:off x="10755508" y="3333548"/>
            <a:ext cx="378067" cy="190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Rectangle 26"/>
          <p:cNvSpPr/>
          <p:nvPr/>
        </p:nvSpPr>
        <p:spPr>
          <a:xfrm>
            <a:off x="5724040" y="1030903"/>
            <a:ext cx="744070" cy="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2" name="Text Box 1"/>
          <p:cNvSpPr txBox="1"/>
          <p:nvPr/>
        </p:nvSpPr>
        <p:spPr>
          <a:xfrm>
            <a:off x="4203700" y="508635"/>
            <a:ext cx="5485130" cy="521970"/>
          </a:xfrm>
          <a:prstGeom prst="rect">
            <a:avLst/>
          </a:prstGeom>
          <a:noFill/>
        </p:spPr>
        <p:txBody>
          <a:bodyPr wrap="square" rtlCol="0" anchor="t">
            <a:spAutoFit/>
          </a:bodyPr>
          <a:p>
            <a:pPr algn="l"/>
            <a:r>
              <a:rPr lang="en-US" sz="2800">
                <a:solidFill>
                  <a:schemeClr val="bg1">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 Timeline</a:t>
            </a:r>
            <a:r>
              <a:rPr lang="ar-EG" altLang="en-US" sz="2800">
                <a:solidFill>
                  <a:schemeClr val="bg1">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 </a:t>
            </a:r>
            <a:r>
              <a:rPr lang="en-US" altLang="en-US" sz="2800">
                <a:solidFill>
                  <a:schemeClr val="bg1">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 and Constraints</a:t>
            </a:r>
            <a:endParaRPr lang="en-US" altLang="en-US" sz="2800">
              <a:solidFill>
                <a:schemeClr val="bg1">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 name="Text Box 2"/>
          <p:cNvSpPr txBox="1"/>
          <p:nvPr/>
        </p:nvSpPr>
        <p:spPr>
          <a:xfrm>
            <a:off x="556895" y="1111885"/>
            <a:ext cx="11635105" cy="5077460"/>
          </a:xfrm>
          <a:prstGeom prst="rect">
            <a:avLst/>
          </a:prstGeom>
          <a:noFill/>
        </p:spPr>
        <p:txBody>
          <a:bodyPr wrap="square" rtlCol="0">
            <a:spAutoFit/>
          </a:bodyPr>
          <a:p>
            <a:pPr>
              <a:lnSpc>
                <a:spcPct val="200000"/>
              </a:lnSpc>
            </a:pPr>
            <a:r>
              <a:rPr lang="en-US">
                <a:solidFill>
                  <a:schemeClr val="bg1">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 Timeline:</a:t>
            </a:r>
            <a:endParaRPr lang="en-US">
              <a:solidFill>
                <a:schemeClr val="bg1">
                  <a:lumMod val="50000"/>
                </a:schemeClr>
              </a:solidFill>
              <a:latin typeface="+mj-lt"/>
              <a:cs typeface="+mj-lt"/>
            </a:endParaRPr>
          </a:p>
          <a:p>
            <a:pPr>
              <a:lnSpc>
                <a:spcPct val="200000"/>
              </a:lnSpc>
            </a:pPr>
            <a:r>
              <a:rPr lang="en-US">
                <a:solidFill>
                  <a:schemeClr val="bg1">
                    <a:lumMod val="50000"/>
                  </a:schemeClr>
                </a:solidFill>
                <a:latin typeface="+mj-lt"/>
                <a:cs typeface="+mj-lt"/>
              </a:rPr>
              <a:t>1) Neuralink project was launched in 2016 .</a:t>
            </a:r>
            <a:endParaRPr lang="en-US">
              <a:solidFill>
                <a:schemeClr val="bg1">
                  <a:lumMod val="50000"/>
                </a:schemeClr>
              </a:solidFill>
              <a:latin typeface="+mj-lt"/>
              <a:cs typeface="+mj-lt"/>
            </a:endParaRPr>
          </a:p>
          <a:p>
            <a:pPr>
              <a:lnSpc>
                <a:spcPct val="200000"/>
              </a:lnSpc>
            </a:pPr>
            <a:r>
              <a:rPr lang="en-US">
                <a:solidFill>
                  <a:schemeClr val="bg1">
                    <a:lumMod val="50000"/>
                  </a:schemeClr>
                </a:solidFill>
                <a:latin typeface="+mj-lt"/>
                <a:cs typeface="+mj-lt"/>
              </a:rPr>
              <a:t>2) In the period from 2016 to 2019, the Elon chip was tested on many animals, some of which failed, and some of them succeeded. </a:t>
            </a:r>
            <a:endParaRPr lang="en-US">
              <a:solidFill>
                <a:schemeClr val="bg1">
                  <a:lumMod val="50000"/>
                </a:schemeClr>
              </a:solidFill>
              <a:latin typeface="+mj-lt"/>
              <a:cs typeface="+mj-lt"/>
            </a:endParaRPr>
          </a:p>
          <a:p>
            <a:pPr>
              <a:lnSpc>
                <a:spcPct val="200000"/>
              </a:lnSpc>
            </a:pPr>
            <a:r>
              <a:rPr lang="en-US">
                <a:solidFill>
                  <a:schemeClr val="bg1">
                    <a:lumMod val="50000"/>
                  </a:schemeClr>
                </a:solidFill>
                <a:latin typeface="+mj-lt"/>
                <a:cs typeface="+mj-lt"/>
              </a:rPr>
              <a:t>3) Elon Musk stated in 2019 that it will be tested in humans by the end of 2020 </a:t>
            </a:r>
            <a:endParaRPr lang="en-US">
              <a:solidFill>
                <a:schemeClr val="bg1">
                  <a:lumMod val="50000"/>
                </a:schemeClr>
              </a:solidFill>
              <a:latin typeface="+mj-lt"/>
              <a:cs typeface="+mj-lt"/>
            </a:endParaRPr>
          </a:p>
          <a:p>
            <a:pPr>
              <a:lnSpc>
                <a:spcPct val="200000"/>
              </a:lnSpc>
            </a:pPr>
            <a:r>
              <a:rPr lang="en-US">
                <a:solidFill>
                  <a:schemeClr val="bg1">
                    <a:lumMod val="50000"/>
                  </a:schemeClr>
                </a:solidFill>
                <a:latin typeface="+mj-lt"/>
                <a:cs typeface="+mj-lt"/>
              </a:rPr>
              <a:t>.</a:t>
            </a:r>
            <a:r>
              <a:rPr lang="en-US" altLang="en-US">
                <a:solidFill>
                  <a:schemeClr val="bg1">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Constraints;</a:t>
            </a:r>
            <a:endParaRPr lang="en-US" altLang="en-US">
              <a:solidFill>
                <a:schemeClr val="bg1">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a:p>
            <a:pPr>
              <a:lnSpc>
                <a:spcPct val="200000"/>
              </a:lnSpc>
            </a:pPr>
            <a:r>
              <a:rPr lang="en-US">
                <a:solidFill>
                  <a:schemeClr val="bg1">
                    <a:lumMod val="50000"/>
                  </a:schemeClr>
                </a:solidFill>
                <a:latin typeface="+mj-lt"/>
                <a:cs typeface="+mj-lt"/>
              </a:rPr>
              <a:t>1) Some experiments on animals such as monkeys and pigs failed and posed a threat to their lives .</a:t>
            </a:r>
            <a:endParaRPr lang="en-US">
              <a:solidFill>
                <a:schemeClr val="bg1">
                  <a:lumMod val="50000"/>
                </a:schemeClr>
              </a:solidFill>
              <a:latin typeface="+mj-lt"/>
              <a:cs typeface="+mj-lt"/>
            </a:endParaRPr>
          </a:p>
          <a:p>
            <a:pPr>
              <a:lnSpc>
                <a:spcPct val="200000"/>
              </a:lnSpc>
            </a:pPr>
            <a:r>
              <a:rPr lang="en-US">
                <a:solidFill>
                  <a:schemeClr val="bg1">
                    <a:lumMod val="50000"/>
                  </a:schemeClr>
                </a:solidFill>
                <a:latin typeface="+mj-lt"/>
                <a:cs typeface="+mj-lt"/>
              </a:rPr>
              <a:t> 2) The chip may be infected with some viruses, which affects the person carrying the chip .</a:t>
            </a:r>
            <a:endParaRPr lang="en-US">
              <a:solidFill>
                <a:schemeClr val="bg1">
                  <a:lumMod val="50000"/>
                </a:schemeClr>
              </a:solidFill>
              <a:latin typeface="+mj-lt"/>
              <a:cs typeface="+mj-lt"/>
            </a:endParaRPr>
          </a:p>
          <a:p>
            <a:pPr>
              <a:lnSpc>
                <a:spcPct val="200000"/>
              </a:lnSpc>
            </a:pPr>
            <a:r>
              <a:rPr lang="en-US">
                <a:solidFill>
                  <a:schemeClr val="bg1">
                    <a:lumMod val="50000"/>
                  </a:schemeClr>
                </a:solidFill>
                <a:latin typeface="+mj-lt"/>
                <a:cs typeface="+mj-lt"/>
              </a:rPr>
              <a:t> 3)  The slow pace of science and research just can't keep up with Musk's timelines.</a:t>
            </a:r>
            <a:endParaRPr lang="en-US">
              <a:solidFill>
                <a:schemeClr val="bg1">
                  <a:lumMod val="50000"/>
                </a:schemeClr>
              </a:solidFill>
              <a:latin typeface="+mj-lt"/>
              <a:cs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 name="Rectangle 26"/>
          <p:cNvSpPr/>
          <p:nvPr/>
        </p:nvSpPr>
        <p:spPr>
          <a:xfrm>
            <a:off x="4906645" y="1147445"/>
            <a:ext cx="2691130" cy="958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2" name="Text Box 1"/>
          <p:cNvSpPr txBox="1"/>
          <p:nvPr/>
        </p:nvSpPr>
        <p:spPr>
          <a:xfrm>
            <a:off x="3971925" y="576580"/>
            <a:ext cx="5886450" cy="398780"/>
          </a:xfrm>
          <a:prstGeom prst="rect">
            <a:avLst/>
          </a:prstGeom>
          <a:noFill/>
        </p:spPr>
        <p:txBody>
          <a:bodyPr wrap="square" rtlCol="0">
            <a:spAutoFit/>
          </a:bodyPr>
          <a:p>
            <a:r>
              <a:rPr lang="en-US" sz="2000" b="1">
                <a:solidFill>
                  <a:schemeClr val="bg1">
                    <a:lumMod val="50000"/>
                  </a:schemeClr>
                </a:solidFill>
                <a:latin typeface="+mj-lt"/>
                <a:cs typeface="+mj-lt"/>
              </a:rPr>
              <a:t>Budget , Assumption and High level risks</a:t>
            </a:r>
            <a:endParaRPr lang="en-US" sz="2000" b="1">
              <a:solidFill>
                <a:schemeClr val="bg1">
                  <a:lumMod val="50000"/>
                </a:schemeClr>
              </a:solidFill>
              <a:latin typeface="+mj-lt"/>
              <a:cs typeface="+mj-lt"/>
            </a:endParaRPr>
          </a:p>
        </p:txBody>
      </p:sp>
      <p:sp>
        <p:nvSpPr>
          <p:cNvPr id="3" name="Text Box 2"/>
          <p:cNvSpPr txBox="1"/>
          <p:nvPr/>
        </p:nvSpPr>
        <p:spPr>
          <a:xfrm>
            <a:off x="896620" y="1766570"/>
            <a:ext cx="9223375" cy="922020"/>
          </a:xfrm>
          <a:prstGeom prst="rect">
            <a:avLst/>
          </a:prstGeom>
          <a:noFill/>
        </p:spPr>
        <p:txBody>
          <a:bodyPr wrap="square" rtlCol="0">
            <a:spAutoFit/>
          </a:bodyPr>
          <a:p>
            <a:r>
              <a:rPr lang="en-US" b="1"/>
              <a:t>Budget :</a:t>
            </a:r>
            <a:endParaRPr lang="en-US" b="1"/>
          </a:p>
          <a:p>
            <a:pPr>
              <a:lnSpc>
                <a:spcPct val="200000"/>
              </a:lnSpc>
            </a:pPr>
            <a:r>
              <a:rPr lang="en-US">
                <a:solidFill>
                  <a:schemeClr val="bg1">
                    <a:lumMod val="50000"/>
                  </a:schemeClr>
                </a:solidFill>
              </a:rPr>
              <a:t>$200 million  (includes project licenses, developers, designers, training and experiments)</a:t>
            </a:r>
            <a:endParaRPr lang="en-US">
              <a:solidFill>
                <a:schemeClr val="bg1">
                  <a:lumMod val="50000"/>
                </a:schemeClr>
              </a:solidFill>
            </a:endParaRPr>
          </a:p>
        </p:txBody>
      </p:sp>
      <p:sp>
        <p:nvSpPr>
          <p:cNvPr id="4" name="Text Box 3"/>
          <p:cNvSpPr txBox="1"/>
          <p:nvPr/>
        </p:nvSpPr>
        <p:spPr>
          <a:xfrm>
            <a:off x="788670" y="2926080"/>
            <a:ext cx="10630535" cy="2030095"/>
          </a:xfrm>
          <a:prstGeom prst="rect">
            <a:avLst/>
          </a:prstGeom>
          <a:noFill/>
        </p:spPr>
        <p:txBody>
          <a:bodyPr wrap="square" rtlCol="0">
            <a:spAutoFit/>
          </a:bodyPr>
          <a:p>
            <a:r>
              <a:rPr lang="en-US" b="1"/>
              <a:t>Assumption:</a:t>
            </a:r>
            <a:endParaRPr lang="en-US" b="1"/>
          </a:p>
          <a:p>
            <a:pPr>
              <a:lnSpc>
                <a:spcPct val="150000"/>
              </a:lnSpc>
            </a:pPr>
            <a:r>
              <a:rPr lang="en-US">
                <a:solidFill>
                  <a:schemeClr val="bg1">
                    <a:lumMod val="50000"/>
                  </a:schemeClr>
                </a:solidFill>
                <a:latin typeface="+mj-lt"/>
                <a:cs typeface="+mj-lt"/>
              </a:rPr>
              <a:t>Some scientists assume that Elon Musk's chip will achieve great success and will be the greatest</a:t>
            </a:r>
            <a:endParaRPr lang="en-US">
              <a:solidFill>
                <a:schemeClr val="bg1">
                  <a:lumMod val="50000"/>
                </a:schemeClr>
              </a:solidFill>
              <a:latin typeface="+mj-lt"/>
              <a:cs typeface="+mj-lt"/>
            </a:endParaRPr>
          </a:p>
          <a:p>
            <a:pPr>
              <a:lnSpc>
                <a:spcPct val="150000"/>
              </a:lnSpc>
            </a:pPr>
            <a:r>
              <a:rPr lang="en-US">
                <a:solidFill>
                  <a:schemeClr val="bg1">
                    <a:lumMod val="50000"/>
                  </a:schemeClr>
                </a:solidFill>
                <a:latin typeface="+mj-lt"/>
                <a:cs typeface="+mj-lt"/>
              </a:rPr>
              <a:t>achievement in human history, but it has not been tested on people and prove the validity of their conversations. On the monkeys, and the words of the scientists proved correct, but when trying it on some pigs, it failed and the lives of some of these pigs were destroyed.</a:t>
            </a:r>
            <a:endParaRPr lang="en-US">
              <a:solidFill>
                <a:schemeClr val="bg1">
                  <a:lumMod val="50000"/>
                </a:schemeClr>
              </a:solidFill>
              <a:latin typeface="+mj-lt"/>
              <a:cs typeface="+mj-lt"/>
            </a:endParaRPr>
          </a:p>
        </p:txBody>
      </p:sp>
      <p:sp>
        <p:nvSpPr>
          <p:cNvPr id="5" name="Text Box 4"/>
          <p:cNvSpPr txBox="1"/>
          <p:nvPr/>
        </p:nvSpPr>
        <p:spPr>
          <a:xfrm>
            <a:off x="788670" y="5074285"/>
            <a:ext cx="2982595" cy="368300"/>
          </a:xfrm>
          <a:prstGeom prst="rect">
            <a:avLst/>
          </a:prstGeom>
          <a:noFill/>
        </p:spPr>
        <p:txBody>
          <a:bodyPr wrap="square" rtlCol="0">
            <a:spAutoFit/>
          </a:bodyPr>
          <a:p>
            <a:r>
              <a:rPr lang="en-US" b="1"/>
              <a:t>High level risks:</a:t>
            </a:r>
            <a:endParaRPr lang="en-US" b="1"/>
          </a:p>
        </p:txBody>
      </p:sp>
      <p:sp>
        <p:nvSpPr>
          <p:cNvPr id="6" name="Text Box 5"/>
          <p:cNvSpPr txBox="1"/>
          <p:nvPr/>
        </p:nvSpPr>
        <p:spPr>
          <a:xfrm>
            <a:off x="896620" y="5490845"/>
            <a:ext cx="8050530" cy="922020"/>
          </a:xfrm>
          <a:prstGeom prst="rect">
            <a:avLst/>
          </a:prstGeom>
          <a:noFill/>
        </p:spPr>
        <p:txBody>
          <a:bodyPr wrap="square" rtlCol="0">
            <a:spAutoFit/>
          </a:bodyPr>
          <a:p>
            <a:pPr>
              <a:lnSpc>
                <a:spcPct val="150000"/>
              </a:lnSpc>
            </a:pPr>
            <a:r>
              <a:rPr lang="en-US">
                <a:solidFill>
                  <a:schemeClr val="bg1">
                    <a:lumMod val="50000"/>
                  </a:schemeClr>
                </a:solidFill>
                <a:latin typeface="+mj-lt"/>
                <a:cs typeface="+mj-lt"/>
              </a:rPr>
              <a:t>this chip may be exposed to hacked, causing the leakage of a large number of users of this chip, and this is the biggest risk of the project.</a:t>
            </a:r>
            <a:endParaRPr lang="en-US">
              <a:solidFill>
                <a:schemeClr val="bg1">
                  <a:lumMod val="50000"/>
                </a:schemeClr>
              </a:solidFill>
              <a:latin typeface="+mj-lt"/>
              <a:cs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2"/>
          <p:cNvSpPr/>
          <p:nvPr/>
        </p:nvSpPr>
        <p:spPr>
          <a:xfrm>
            <a:off x="0" y="0"/>
            <a:ext cx="12192000" cy="6858000"/>
          </a:xfrm>
          <a:prstGeom prst="rect">
            <a:avLst/>
          </a:prstGeom>
          <a:blipFill>
            <a:blip r:embed="rId1">
              <a:extLst>
                <a:ext uri="{BEBA8EAE-BF5A-486C-A8C5-ECC9F3942E4B}">
                  <a14:imgProps xmlns:a14="http://schemas.microsoft.com/office/drawing/2010/main">
                    <a14:imgLayer r:embed="rId2">
                      <a14:imgEffect>
                        <a14:saturation sat="0"/>
                      </a14:imgEffect>
                    </a14:imgLayer>
                  </a14:imgProps>
                </a:ext>
              </a:extLst>
            </a:blip>
            <a:srcRect/>
            <a:stretch>
              <a:fillRect t="-1941" b="-19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4" name="Rectangle: Rounded Corners 1"/>
          <p:cNvSpPr/>
          <p:nvPr/>
        </p:nvSpPr>
        <p:spPr>
          <a:xfrm>
            <a:off x="1117442" y="1352550"/>
            <a:ext cx="9957116" cy="464573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Shape 6"/>
          <p:cNvSpPr/>
          <p:nvPr/>
        </p:nvSpPr>
        <p:spPr>
          <a:xfrm>
            <a:off x="2319620" y="253200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6" name="文本框 20"/>
          <p:cNvSpPr txBox="1"/>
          <p:nvPr/>
        </p:nvSpPr>
        <p:spPr>
          <a:xfrm>
            <a:off x="5288869" y="2532007"/>
            <a:ext cx="3989886" cy="706755"/>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4000" b="1"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Project Scope </a:t>
            </a:r>
            <a:endParaRPr kumimoji="0" lang="en-US" altLang="zh-CN" sz="4000" b="1" i="0" u="none" strike="noStrike" kern="1200" cap="none" spc="0" normalizeH="0" baseline="0" noProof="0" dirty="0">
              <a:ln>
                <a:noFill/>
              </a:ln>
              <a:solidFill>
                <a:schemeClr val="tx1">
                  <a:lumMod val="75000"/>
                  <a:lumOff val="25000"/>
                </a:schemeClr>
              </a:solidFill>
              <a:uLnTx/>
              <a:uFillTx/>
              <a:latin typeface="Arial" panose="020B0604020202020204" pitchFamily="34" charset="0"/>
              <a:ea typeface="Arial" panose="020B0604020202020204" pitchFamily="34" charset="0"/>
              <a:sym typeface="Arial" panose="020B0604020202020204" pitchFamily="34" charset="0"/>
            </a:endParaRPr>
          </a:p>
        </p:txBody>
      </p:sp>
      <p:sp>
        <p:nvSpPr>
          <p:cNvPr id="7" name="TextBox 1164" descr="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
          <p:cNvSpPr txBox="1"/>
          <p:nvPr/>
        </p:nvSpPr>
        <p:spPr>
          <a:xfrm>
            <a:off x="5288869" y="3254159"/>
            <a:ext cx="3989887" cy="276999"/>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sym typeface="Arial" panose="020B0604020202020204" pitchFamily="34" charset="0"/>
              </a:rPr>
              <a:t>R</a:t>
            </a:r>
            <a:r>
              <a:rPr kumimoji="0" lang="en-US" altLang="zh-CN" sz="12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sym typeface="Arial" panose="020B0604020202020204" pitchFamily="34" charset="0"/>
              </a:rPr>
              <a:t>eport</a:t>
            </a:r>
            <a:r>
              <a:rPr kumimoji="0" lang="id-ID" sz="12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sym typeface="Arial" panose="020B0604020202020204" pitchFamily="34" charset="0"/>
              </a:rPr>
              <a:t> Presentation</a:t>
            </a:r>
            <a:endParaRPr kumimoji="0" lang="id-ID" sz="12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sym typeface="Arial" panose="020B0604020202020204" pitchFamily="34" charset="0"/>
            </a:endParaRPr>
          </a:p>
        </p:txBody>
      </p:sp>
      <p:sp>
        <p:nvSpPr>
          <p:cNvPr id="8" name="PA-文本框 9"/>
          <p:cNvSpPr txBox="1"/>
          <p:nvPr>
            <p:custDataLst>
              <p:tags r:id="rId3"/>
            </p:custDataLst>
          </p:nvPr>
        </p:nvSpPr>
        <p:spPr>
          <a:xfrm>
            <a:off x="5288869" y="3677969"/>
            <a:ext cx="4307168" cy="81026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dirty="0">
                <a:solidFill>
                  <a:schemeClr val="bg1">
                    <a:lumMod val="65000"/>
                  </a:schemeClr>
                </a:solidFill>
                <a:latin typeface="Arial" panose="020B0604020202020204" pitchFamily="34" charset="0"/>
                <a:ea typeface="Arial" panose="020B0604020202020204" pitchFamily="34" charset="0"/>
                <a:sym typeface="Arial" panose="020B0604020202020204" pitchFamily="34" charset="0"/>
              </a:rPr>
              <a:t>Project scope is a detailed outline of all aspects of a project, including all related activities, resources, timelines, and deliverables, as well as the project’s boundaries.</a:t>
            </a:r>
            <a:endParaRPr lang="zh-CN" altLang="en-US" dirty="0">
              <a:solidFill>
                <a:schemeClr val="bg1">
                  <a:lumMod val="6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9" name="TextBox 11"/>
          <p:cNvSpPr txBox="1"/>
          <p:nvPr/>
        </p:nvSpPr>
        <p:spPr>
          <a:xfrm flipH="1">
            <a:off x="2492664" y="3069055"/>
            <a:ext cx="1678764" cy="1200329"/>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0</a:t>
            </a:r>
            <a:r>
              <a:rPr lang="en-US" altLang="zh-CN" sz="7200" dirty="0">
                <a:solidFill>
                  <a:schemeClr val="bg1"/>
                </a:solidFill>
                <a:latin typeface="Arial" panose="020B0604020202020204" pitchFamily="34" charset="0"/>
                <a:ea typeface="Arial" panose="020B0604020202020204" pitchFamily="34" charset="0"/>
                <a:sym typeface="Arial" panose="020B0604020202020204" pitchFamily="34" charset="0"/>
              </a:rPr>
              <a:t>2</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0" name="Freeform: Shape 35"/>
          <p:cNvSpPr/>
          <p:nvPr/>
        </p:nvSpPr>
        <p:spPr>
          <a:xfrm>
            <a:off x="711593" y="655672"/>
            <a:ext cx="1487926" cy="1495840"/>
          </a:xfrm>
          <a:custGeom>
            <a:avLst/>
            <a:gdLst>
              <a:gd name="connsiteX0" fmla="*/ 2414562 w 6821714"/>
              <a:gd name="connsiteY0" fmla="*/ 0 h 6857998"/>
              <a:gd name="connsiteX1" fmla="*/ 4407154 w 6821714"/>
              <a:gd name="connsiteY1" fmla="*/ 0 h 6857998"/>
              <a:gd name="connsiteX2" fmla="*/ 4506974 w 6821714"/>
              <a:gd name="connsiteY2" fmla="*/ 49899 h 6857998"/>
              <a:gd name="connsiteX3" fmla="*/ 6375193 w 6821714"/>
              <a:gd name="connsiteY3" fmla="*/ 983787 h 6857998"/>
              <a:gd name="connsiteX4" fmla="*/ 6821714 w 6821714"/>
              <a:gd name="connsiteY4" fmla="*/ 1706694 h 6857998"/>
              <a:gd name="connsiteX5" fmla="*/ 6821714 w 6821714"/>
              <a:gd name="connsiteY5" fmla="*/ 5151307 h 6857998"/>
              <a:gd name="connsiteX6" fmla="*/ 6375193 w 6821714"/>
              <a:gd name="connsiteY6" fmla="*/ 5874213 h 6857998"/>
              <a:gd name="connsiteX7" fmla="*/ 4436877 w 6821714"/>
              <a:gd name="connsiteY7" fmla="*/ 6843142 h 6857998"/>
              <a:gd name="connsiteX8" fmla="*/ 4407158 w 6821714"/>
              <a:gd name="connsiteY8" fmla="*/ 6857998 h 6857998"/>
              <a:gd name="connsiteX9" fmla="*/ 2414557 w 6821714"/>
              <a:gd name="connsiteY9" fmla="*/ 6857998 h 6857998"/>
              <a:gd name="connsiteX10" fmla="*/ 2314741 w 6821714"/>
              <a:gd name="connsiteY10" fmla="*/ 6808102 h 6857998"/>
              <a:gd name="connsiteX11" fmla="*/ 446525 w 6821714"/>
              <a:gd name="connsiteY11" fmla="*/ 5874213 h 6857998"/>
              <a:gd name="connsiteX12" fmla="*/ 0 w 6821714"/>
              <a:gd name="connsiteY12" fmla="*/ 5151307 h 6857998"/>
              <a:gd name="connsiteX13" fmla="*/ 0 w 6821714"/>
              <a:gd name="connsiteY13" fmla="*/ 1706694 h 6857998"/>
              <a:gd name="connsiteX14" fmla="*/ 446525 w 6821714"/>
              <a:gd name="connsiteY14" fmla="*/ 983787 h 6857998"/>
              <a:gd name="connsiteX15" fmla="*/ 2384838 w 6821714"/>
              <a:gd name="connsiteY15" fmla="*/ 1485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1714" h="6857998">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1">
              <a:alpha val="9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2" presetClass="entr" presetSubtype="1" fill="hold" grpId="0" nodeType="withEffect">
                                  <p:stCondLst>
                                    <p:cond delay="150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par>
                          <p:cTn id="15" fill="hold">
                            <p:stCondLst>
                              <p:cond delay="20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par>
                                <p:cTn id="21" presetID="31" presetClass="entr" presetSubtype="0" fill="hold" grpId="0" nodeType="withEffect">
                                  <p:stCondLst>
                                    <p:cond delay="75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 calcmode="lin" valueType="num">
                                      <p:cBhvr>
                                        <p:cTn id="25" dur="500" fill="hold"/>
                                        <p:tgtEl>
                                          <p:spTgt spid="10"/>
                                        </p:tgtEl>
                                        <p:attrNameLst>
                                          <p:attrName>style.rotation</p:attrName>
                                        </p:attrNameLst>
                                      </p:cBhvr>
                                      <p:tavLst>
                                        <p:tav tm="0">
                                          <p:val>
                                            <p:fltVal val="90"/>
                                          </p:val>
                                        </p:tav>
                                        <p:tav tm="100000">
                                          <p:val>
                                            <p:fltVal val="0"/>
                                          </p:val>
                                        </p:tav>
                                      </p:tavLst>
                                    </p:anim>
                                    <p:animEffect transition="in" filter="fade">
                                      <p:cBhvr>
                                        <p:cTn id="26" dur="500"/>
                                        <p:tgtEl>
                                          <p:spTgt spid="10"/>
                                        </p:tgtEl>
                                      </p:cBhvr>
                                    </p:animEffect>
                                  </p:childTnLst>
                                </p:cTn>
                              </p:par>
                              <p:par>
                                <p:cTn id="27" presetID="31" presetClass="entr" presetSubtype="0" fill="hold" grpId="0" nodeType="withEffect">
                                  <p:stCondLst>
                                    <p:cond delay="25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 calcmode="lin" valueType="num">
                                      <p:cBhvr>
                                        <p:cTn id="31" dur="500" fill="hold"/>
                                        <p:tgtEl>
                                          <p:spTgt spid="5"/>
                                        </p:tgtEl>
                                        <p:attrNameLst>
                                          <p:attrName>style.rotation</p:attrName>
                                        </p:attrNameLst>
                                      </p:cBhvr>
                                      <p:tavLst>
                                        <p:tav tm="0">
                                          <p:val>
                                            <p:fltVal val="90"/>
                                          </p:val>
                                        </p:tav>
                                        <p:tav tm="100000">
                                          <p:val>
                                            <p:fltVal val="0"/>
                                          </p:val>
                                        </p:tav>
                                      </p:tavLst>
                                    </p:anim>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8" grpId="0"/>
      <p:bldP spid="9"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26"/>
          <p:cNvSpPr/>
          <p:nvPr/>
        </p:nvSpPr>
        <p:spPr>
          <a:xfrm>
            <a:off x="5724040" y="1115993"/>
            <a:ext cx="744070" cy="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9" name="Text Box 8"/>
          <p:cNvSpPr txBox="1"/>
          <p:nvPr/>
        </p:nvSpPr>
        <p:spPr>
          <a:xfrm>
            <a:off x="4544060" y="592455"/>
            <a:ext cx="5176520" cy="398780"/>
          </a:xfrm>
          <a:prstGeom prst="rect">
            <a:avLst/>
          </a:prstGeom>
          <a:noFill/>
        </p:spPr>
        <p:txBody>
          <a:bodyPr wrap="square" rtlCol="0">
            <a:spAutoFit/>
          </a:bodyPr>
          <a:p>
            <a:r>
              <a:rPr lang="en-US" sz="2000" b="1">
                <a:solidFill>
                  <a:schemeClr val="bg1">
                    <a:lumMod val="50000"/>
                  </a:schemeClr>
                </a:solidFill>
                <a:latin typeface="+mj-lt"/>
                <a:cs typeface="+mj-lt"/>
              </a:rPr>
              <a:t>Project scope Description</a:t>
            </a:r>
            <a:endParaRPr lang="en-US" sz="2000" b="1">
              <a:solidFill>
                <a:schemeClr val="bg1">
                  <a:lumMod val="50000"/>
                </a:schemeClr>
              </a:solidFill>
              <a:latin typeface="+mj-lt"/>
              <a:cs typeface="+mj-lt"/>
            </a:endParaRPr>
          </a:p>
        </p:txBody>
      </p:sp>
      <p:sp>
        <p:nvSpPr>
          <p:cNvPr id="10" name="Text Box 9"/>
          <p:cNvSpPr txBox="1"/>
          <p:nvPr/>
        </p:nvSpPr>
        <p:spPr>
          <a:xfrm>
            <a:off x="664845" y="1921510"/>
            <a:ext cx="10538460" cy="3415030"/>
          </a:xfrm>
          <a:prstGeom prst="rect">
            <a:avLst/>
          </a:prstGeom>
          <a:noFill/>
        </p:spPr>
        <p:txBody>
          <a:bodyPr wrap="square" rtlCol="0">
            <a:spAutoFit/>
          </a:bodyPr>
          <a:p>
            <a:pPr>
              <a:lnSpc>
                <a:spcPct val="200000"/>
              </a:lnSpc>
            </a:pPr>
            <a:r>
              <a:rPr lang="en-US">
                <a:solidFill>
                  <a:schemeClr val="bg1">
                    <a:lumMod val="50000"/>
                  </a:schemeClr>
                </a:solidFill>
                <a:latin typeface="+mj-lt"/>
                <a:cs typeface="+mj-lt"/>
              </a:rPr>
              <a:t>In an unprecedented attempt in human history to provide the human brain</a:t>
            </a:r>
            <a:endParaRPr lang="en-US">
              <a:solidFill>
                <a:schemeClr val="bg1">
                  <a:lumMod val="50000"/>
                </a:schemeClr>
              </a:solidFill>
              <a:latin typeface="+mj-lt"/>
              <a:cs typeface="+mj-lt"/>
            </a:endParaRPr>
          </a:p>
          <a:p>
            <a:pPr>
              <a:lnSpc>
                <a:spcPct val="200000"/>
              </a:lnSpc>
            </a:pPr>
            <a:r>
              <a:rPr lang="en-US">
                <a:solidFill>
                  <a:schemeClr val="bg1">
                    <a:lumMod val="50000"/>
                  </a:schemeClr>
                </a:solidFill>
                <a:latin typeface="+mj-lt"/>
                <a:cs typeface="+mj-lt"/>
              </a:rPr>
              <a:t>with additional technological capabilities to enable it to perform computer</a:t>
            </a:r>
            <a:endParaRPr lang="en-US">
              <a:solidFill>
                <a:schemeClr val="bg1">
                  <a:lumMod val="50000"/>
                </a:schemeClr>
              </a:solidFill>
              <a:latin typeface="+mj-lt"/>
              <a:cs typeface="+mj-lt"/>
            </a:endParaRPr>
          </a:p>
          <a:p>
            <a:pPr>
              <a:lnSpc>
                <a:spcPct val="200000"/>
              </a:lnSpc>
            </a:pPr>
            <a:r>
              <a:rPr lang="en-US">
                <a:solidFill>
                  <a:schemeClr val="bg1">
                    <a:lumMod val="50000"/>
                  </a:schemeClr>
                </a:solidFill>
                <a:latin typeface="+mj-lt"/>
                <a:cs typeface="+mj-lt"/>
              </a:rPr>
              <a:t>operations, Elon Musk launched for the first time a chip implanted in the</a:t>
            </a:r>
            <a:endParaRPr lang="en-US">
              <a:solidFill>
                <a:schemeClr val="bg1">
                  <a:lumMod val="50000"/>
                </a:schemeClr>
              </a:solidFill>
              <a:latin typeface="+mj-lt"/>
              <a:cs typeface="+mj-lt"/>
            </a:endParaRPr>
          </a:p>
          <a:p>
            <a:pPr>
              <a:lnSpc>
                <a:spcPct val="200000"/>
              </a:lnSpc>
            </a:pPr>
            <a:r>
              <a:rPr lang="en-US">
                <a:solidFill>
                  <a:schemeClr val="bg1">
                    <a:lumMod val="50000"/>
                  </a:schemeClr>
                </a:solidFill>
                <a:latin typeface="+mj-lt"/>
                <a:cs typeface="+mj-lt"/>
              </a:rPr>
              <a:t>brain that connects it to a computer, which he says will allow in the future</a:t>
            </a:r>
            <a:endParaRPr lang="en-US">
              <a:solidFill>
                <a:schemeClr val="bg1">
                  <a:lumMod val="50000"/>
                </a:schemeClr>
              </a:solidFill>
              <a:latin typeface="+mj-lt"/>
              <a:cs typeface="+mj-lt"/>
            </a:endParaRPr>
          </a:p>
          <a:p>
            <a:pPr>
              <a:lnSpc>
                <a:spcPct val="200000"/>
              </a:lnSpc>
            </a:pPr>
            <a:r>
              <a:rPr lang="en-US">
                <a:solidFill>
                  <a:schemeClr val="bg1">
                    <a:lumMod val="50000"/>
                  </a:schemeClr>
                </a:solidFill>
                <a:latin typeface="+mj-lt"/>
                <a:cs typeface="+mj-lt"/>
              </a:rPr>
              <a:t>to grant additional supernatural abilities to see, hear, and even control</a:t>
            </a:r>
            <a:endParaRPr lang="en-US">
              <a:solidFill>
                <a:schemeClr val="bg1">
                  <a:lumMod val="50000"/>
                </a:schemeClr>
              </a:solidFill>
              <a:latin typeface="+mj-lt"/>
              <a:cs typeface="+mj-lt"/>
            </a:endParaRPr>
          </a:p>
          <a:p>
            <a:pPr>
              <a:lnSpc>
                <a:spcPct val="200000"/>
              </a:lnSpc>
            </a:pPr>
            <a:r>
              <a:rPr lang="en-US">
                <a:solidFill>
                  <a:schemeClr val="bg1">
                    <a:lumMod val="50000"/>
                  </a:schemeClr>
                </a:solidFill>
                <a:latin typeface="+mj-lt"/>
                <a:cs typeface="+mj-lt"/>
              </a:rPr>
              <a:t>feelings and store dreams.</a:t>
            </a:r>
            <a:endParaRPr lang="en-US">
              <a:solidFill>
                <a:schemeClr val="bg1">
                  <a:lumMod val="50000"/>
                </a:schemeClr>
              </a:solidFill>
              <a:latin typeface="+mj-lt"/>
              <a:cs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9"/>
          <p:cNvSpPr/>
          <p:nvPr/>
        </p:nvSpPr>
        <p:spPr>
          <a:xfrm>
            <a:off x="221615" y="2736850"/>
            <a:ext cx="2823210" cy="1814830"/>
          </a:xfrm>
          <a:prstGeom prst="rect">
            <a:avLst/>
          </a:prstGeom>
        </p:spPr>
        <p:txBody>
          <a:bodyPr wrap="square">
            <a:spAutoFit/>
          </a:bodyPr>
          <a:lstStyle/>
          <a:p>
            <a:pPr lvl="0" algn="ctr">
              <a:lnSpc>
                <a:spcPct val="200000"/>
              </a:lnSpc>
              <a:defRPr/>
            </a:pPr>
            <a:r>
              <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Some experiments on animals such as monkeys</a:t>
            </a:r>
            <a:endPar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a:p>
            <a:pPr lvl="0" algn="ctr">
              <a:lnSpc>
                <a:spcPct val="200000"/>
              </a:lnSpc>
              <a:defRPr/>
            </a:pPr>
            <a:r>
              <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and pigs failed and posed a threat to their lives.</a:t>
            </a:r>
            <a:endPar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40" name="Rectangle 30"/>
          <p:cNvSpPr/>
          <p:nvPr/>
        </p:nvSpPr>
        <p:spPr>
          <a:xfrm>
            <a:off x="1087189" y="1631430"/>
            <a:ext cx="1092141" cy="3371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1</a:t>
            </a:r>
            <a:endParaRPr kumimoji="0" lang="en-US" altLang="zh-CN"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41" name="Rectangle 29"/>
          <p:cNvSpPr/>
          <p:nvPr/>
        </p:nvSpPr>
        <p:spPr>
          <a:xfrm>
            <a:off x="3044190" y="2686685"/>
            <a:ext cx="2604770" cy="1383665"/>
          </a:xfrm>
          <a:prstGeom prst="rect">
            <a:avLst/>
          </a:prstGeom>
        </p:spPr>
        <p:txBody>
          <a:bodyPr wrap="square">
            <a:spAutoFit/>
          </a:bodyPr>
          <a:lstStyle/>
          <a:p>
            <a:pPr lvl="0" algn="ctr">
              <a:lnSpc>
                <a:spcPct val="200000"/>
              </a:lnSpc>
              <a:defRPr/>
            </a:pPr>
            <a:r>
              <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The chip may be infected with some viruses, which affects the person carrying the chip</a:t>
            </a:r>
            <a:endPar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42" name="Rectangle 30"/>
          <p:cNvSpPr/>
          <p:nvPr/>
        </p:nvSpPr>
        <p:spPr>
          <a:xfrm>
            <a:off x="3800515" y="1631430"/>
            <a:ext cx="1092141" cy="3371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2</a:t>
            </a:r>
            <a:endParaRPr kumimoji="0" lang="en-US" altLang="zh-CN"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43" name="Rectangle 29"/>
          <p:cNvSpPr/>
          <p:nvPr/>
        </p:nvSpPr>
        <p:spPr>
          <a:xfrm>
            <a:off x="5480050" y="2686685"/>
            <a:ext cx="4011930" cy="2245360"/>
          </a:xfrm>
          <a:prstGeom prst="rect">
            <a:avLst/>
          </a:prstGeom>
        </p:spPr>
        <p:txBody>
          <a:bodyPr wrap="square">
            <a:spAutoFit/>
          </a:bodyPr>
          <a:lstStyle/>
          <a:p>
            <a:pPr lvl="0" algn="ctr">
              <a:lnSpc>
                <a:spcPct val="200000"/>
              </a:lnSpc>
              <a:defRPr/>
            </a:pPr>
            <a:r>
              <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A small robot attaches thread-like electrodes to</a:t>
            </a:r>
            <a:endPar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a:p>
            <a:pPr lvl="0" algn="ctr">
              <a:lnSpc>
                <a:spcPct val="200000"/>
              </a:lnSpc>
              <a:defRPr/>
            </a:pPr>
            <a:r>
              <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specific areas of the brain. The sewing robot is said to cost between $10 and $20 million in start-up cash, but can now be made for about $500,000.</a:t>
            </a:r>
            <a:endPar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44" name="Rectangle 30"/>
          <p:cNvSpPr/>
          <p:nvPr/>
        </p:nvSpPr>
        <p:spPr>
          <a:xfrm>
            <a:off x="6940154" y="1631430"/>
            <a:ext cx="1092141" cy="3371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3</a:t>
            </a:r>
            <a:endParaRPr kumimoji="0" lang="en-US" altLang="zh-CN"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45" name="Rectangle 29"/>
          <p:cNvSpPr/>
          <p:nvPr/>
        </p:nvSpPr>
        <p:spPr>
          <a:xfrm>
            <a:off x="9276080" y="2736850"/>
            <a:ext cx="2781300" cy="1383665"/>
          </a:xfrm>
          <a:prstGeom prst="rect">
            <a:avLst/>
          </a:prstGeom>
        </p:spPr>
        <p:txBody>
          <a:bodyPr wrap="square">
            <a:spAutoFit/>
          </a:bodyPr>
          <a:lstStyle/>
          <a:p>
            <a:pPr lvl="0" algn="ctr">
              <a:lnSpc>
                <a:spcPct val="200000"/>
              </a:lnSpc>
              <a:defRPr/>
            </a:pPr>
            <a:r>
              <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The slow pace of science and research just can't keep up with Musk's timelines.</a:t>
            </a:r>
            <a:endPar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46" name="Rectangle 30"/>
          <p:cNvSpPr/>
          <p:nvPr/>
        </p:nvSpPr>
        <p:spPr>
          <a:xfrm>
            <a:off x="10120661" y="1631430"/>
            <a:ext cx="1092141" cy="3371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4</a:t>
            </a:r>
            <a:endParaRPr kumimoji="0" lang="en-US" altLang="zh-CN"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grpSp>
        <p:nvGrpSpPr>
          <p:cNvPr id="47" name="Group 46"/>
          <p:cNvGrpSpPr/>
          <p:nvPr/>
        </p:nvGrpSpPr>
        <p:grpSpPr>
          <a:xfrm>
            <a:off x="-48895" y="255372"/>
            <a:ext cx="12192000" cy="6617868"/>
            <a:chOff x="0" y="240132"/>
            <a:chExt cx="12192000" cy="6617868"/>
          </a:xfrm>
        </p:grpSpPr>
        <p:sp>
          <p:nvSpPr>
            <p:cNvPr id="48" name="矩形 3"/>
            <p:cNvSpPr/>
            <p:nvPr/>
          </p:nvSpPr>
          <p:spPr>
            <a:xfrm>
              <a:off x="0" y="6661128"/>
              <a:ext cx="12192000" cy="1968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49" name="Rectangle 26"/>
            <p:cNvSpPr/>
            <p:nvPr/>
          </p:nvSpPr>
          <p:spPr>
            <a:xfrm>
              <a:off x="5698005" y="845483"/>
              <a:ext cx="744070" cy="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50" name="TextBox 7"/>
            <p:cNvSpPr txBox="1"/>
            <p:nvPr/>
          </p:nvSpPr>
          <p:spPr>
            <a:xfrm>
              <a:off x="3364613" y="240132"/>
              <a:ext cx="5560695" cy="460375"/>
            </a:xfrm>
            <a:prstGeom prst="rect">
              <a:avLst/>
            </a:prstGeom>
            <a:noFill/>
          </p:spPr>
          <p:txBody>
            <a:bodyPr wrap="none" rtlCol="0">
              <a:spAutoFit/>
            </a:bodyPr>
            <a:lstStyle/>
            <a:p>
              <a:pPr algn="ctr"/>
              <a:r>
                <a:rPr lang="zh-CN" altLang="en-US"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Project scope Constraints</a:t>
              </a:r>
              <a:endParaRPr lang="zh-CN" altLang="en-US"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1000"/>
                                        <p:tgtEl>
                                          <p:spTgt spid="41"/>
                                        </p:tgtEl>
                                      </p:cBhvr>
                                    </p:animEffect>
                                    <p:anim calcmode="lin" valueType="num">
                                      <p:cBhvr>
                                        <p:cTn id="19" dur="1000" fill="hold"/>
                                        <p:tgtEl>
                                          <p:spTgt spid="41"/>
                                        </p:tgtEl>
                                        <p:attrNameLst>
                                          <p:attrName>ppt_x</p:attrName>
                                        </p:attrNameLst>
                                      </p:cBhvr>
                                      <p:tavLst>
                                        <p:tav tm="0">
                                          <p:val>
                                            <p:strVal val="#ppt_x"/>
                                          </p:val>
                                        </p:tav>
                                        <p:tav tm="100000">
                                          <p:val>
                                            <p:strVal val="#ppt_x"/>
                                          </p:val>
                                        </p:tav>
                                      </p:tavLst>
                                    </p:anim>
                                    <p:anim calcmode="lin" valueType="num">
                                      <p:cBhvr>
                                        <p:cTn id="20" dur="1000" fill="hold"/>
                                        <p:tgtEl>
                                          <p:spTgt spid="41"/>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1000"/>
                                        <p:tgtEl>
                                          <p:spTgt spid="42"/>
                                        </p:tgtEl>
                                      </p:cBhvr>
                                    </p:animEffect>
                                    <p:anim calcmode="lin" valueType="num">
                                      <p:cBhvr>
                                        <p:cTn id="24" dur="1000" fill="hold"/>
                                        <p:tgtEl>
                                          <p:spTgt spid="42"/>
                                        </p:tgtEl>
                                        <p:attrNameLst>
                                          <p:attrName>ppt_x</p:attrName>
                                        </p:attrNameLst>
                                      </p:cBhvr>
                                      <p:tavLst>
                                        <p:tav tm="0">
                                          <p:val>
                                            <p:strVal val="#ppt_x"/>
                                          </p:val>
                                        </p:tav>
                                        <p:tav tm="100000">
                                          <p:val>
                                            <p:strVal val="#ppt_x"/>
                                          </p:val>
                                        </p:tav>
                                      </p:tavLst>
                                    </p:anim>
                                    <p:anim calcmode="lin" valueType="num">
                                      <p:cBhvr>
                                        <p:cTn id="25" dur="1000" fill="hold"/>
                                        <p:tgtEl>
                                          <p:spTgt spid="42"/>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1000"/>
                                        <p:tgtEl>
                                          <p:spTgt spid="43"/>
                                        </p:tgtEl>
                                      </p:cBhvr>
                                    </p:animEffect>
                                    <p:anim calcmode="lin" valueType="num">
                                      <p:cBhvr>
                                        <p:cTn id="30" dur="1000" fill="hold"/>
                                        <p:tgtEl>
                                          <p:spTgt spid="43"/>
                                        </p:tgtEl>
                                        <p:attrNameLst>
                                          <p:attrName>ppt_x</p:attrName>
                                        </p:attrNameLst>
                                      </p:cBhvr>
                                      <p:tavLst>
                                        <p:tav tm="0">
                                          <p:val>
                                            <p:strVal val="#ppt_x"/>
                                          </p:val>
                                        </p:tav>
                                        <p:tav tm="100000">
                                          <p:val>
                                            <p:strVal val="#ppt_x"/>
                                          </p:val>
                                        </p:tav>
                                      </p:tavLst>
                                    </p:anim>
                                    <p:anim calcmode="lin" valueType="num">
                                      <p:cBhvr>
                                        <p:cTn id="31" dur="1000" fill="hold"/>
                                        <p:tgtEl>
                                          <p:spTgt spid="4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1000"/>
                                        <p:tgtEl>
                                          <p:spTgt spid="44"/>
                                        </p:tgtEl>
                                      </p:cBhvr>
                                    </p:animEffect>
                                    <p:anim calcmode="lin" valueType="num">
                                      <p:cBhvr>
                                        <p:cTn id="35" dur="1000" fill="hold"/>
                                        <p:tgtEl>
                                          <p:spTgt spid="44"/>
                                        </p:tgtEl>
                                        <p:attrNameLst>
                                          <p:attrName>ppt_x</p:attrName>
                                        </p:attrNameLst>
                                      </p:cBhvr>
                                      <p:tavLst>
                                        <p:tav tm="0">
                                          <p:val>
                                            <p:strVal val="#ppt_x"/>
                                          </p:val>
                                        </p:tav>
                                        <p:tav tm="100000">
                                          <p:val>
                                            <p:strVal val="#ppt_x"/>
                                          </p:val>
                                        </p:tav>
                                      </p:tavLst>
                                    </p:anim>
                                    <p:anim calcmode="lin" valueType="num">
                                      <p:cBhvr>
                                        <p:cTn id="36" dur="1000" fill="hold"/>
                                        <p:tgtEl>
                                          <p:spTgt spid="44"/>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1000"/>
                                        <p:tgtEl>
                                          <p:spTgt spid="45"/>
                                        </p:tgtEl>
                                      </p:cBhvr>
                                    </p:animEffect>
                                    <p:anim calcmode="lin" valueType="num">
                                      <p:cBhvr>
                                        <p:cTn id="41" dur="1000" fill="hold"/>
                                        <p:tgtEl>
                                          <p:spTgt spid="45"/>
                                        </p:tgtEl>
                                        <p:attrNameLst>
                                          <p:attrName>ppt_x</p:attrName>
                                        </p:attrNameLst>
                                      </p:cBhvr>
                                      <p:tavLst>
                                        <p:tav tm="0">
                                          <p:val>
                                            <p:strVal val="#ppt_x"/>
                                          </p:val>
                                        </p:tav>
                                        <p:tav tm="100000">
                                          <p:val>
                                            <p:strVal val="#ppt_x"/>
                                          </p:val>
                                        </p:tav>
                                      </p:tavLst>
                                    </p:anim>
                                    <p:anim calcmode="lin" valueType="num">
                                      <p:cBhvr>
                                        <p:cTn id="42" dur="1000" fill="hold"/>
                                        <p:tgtEl>
                                          <p:spTgt spid="4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1000"/>
                                        <p:tgtEl>
                                          <p:spTgt spid="46"/>
                                        </p:tgtEl>
                                      </p:cBhvr>
                                    </p:animEffect>
                                    <p:anim calcmode="lin" valueType="num">
                                      <p:cBhvr>
                                        <p:cTn id="46" dur="1000" fill="hold"/>
                                        <p:tgtEl>
                                          <p:spTgt spid="46"/>
                                        </p:tgtEl>
                                        <p:attrNameLst>
                                          <p:attrName>ppt_x</p:attrName>
                                        </p:attrNameLst>
                                      </p:cBhvr>
                                      <p:tavLst>
                                        <p:tav tm="0">
                                          <p:val>
                                            <p:strVal val="#ppt_x"/>
                                          </p:val>
                                        </p:tav>
                                        <p:tav tm="100000">
                                          <p:val>
                                            <p:strVal val="#ppt_x"/>
                                          </p:val>
                                        </p:tav>
                                      </p:tavLst>
                                    </p:anim>
                                    <p:anim calcmode="lin" valueType="num">
                                      <p:cBhvr>
                                        <p:cTn id="47"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5" grpId="0"/>
      <p:bldP spid="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2"/>
          <p:cNvSpPr/>
          <p:nvPr/>
        </p:nvSpPr>
        <p:spPr>
          <a:xfrm rot="5400000">
            <a:off x="-2348779" y="2348782"/>
            <a:ext cx="6896471" cy="219891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43" name="TextBox 7"/>
          <p:cNvSpPr txBox="1"/>
          <p:nvPr/>
        </p:nvSpPr>
        <p:spPr>
          <a:xfrm>
            <a:off x="6884690" y="1275818"/>
            <a:ext cx="3639185" cy="583565"/>
          </a:xfrm>
          <a:prstGeom prst="rect">
            <a:avLst/>
          </a:prstGeom>
          <a:noFill/>
        </p:spPr>
        <p:txBody>
          <a:bodyPr wrap="none" rtlCol="0">
            <a:spAutoFit/>
          </a:bodyPr>
          <a:lstStyle/>
          <a:p>
            <a:pPr algn="l"/>
            <a:r>
              <a:rPr lang="en-US" altLang="zh-CN" sz="3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P</a:t>
            </a:r>
            <a:r>
              <a:rPr lang="zh-CN" altLang="en-US" sz="3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roject assumption</a:t>
            </a:r>
            <a:endParaRPr lang="zh-CN" altLang="en-US" sz="3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44" name="TextBox 24"/>
          <p:cNvSpPr txBox="1"/>
          <p:nvPr/>
        </p:nvSpPr>
        <p:spPr>
          <a:xfrm>
            <a:off x="6884670" y="2000885"/>
            <a:ext cx="5054600" cy="85915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Not long ago, the whole world expected that there would not, and would</a:t>
            </a:r>
            <a:r>
              <a:rPr lang="en-US" altLang="zh-CN"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 </a:t>
            </a: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not, be technological means that would help man and protect him from</a:t>
            </a:r>
            <a:endPar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3" name="Text Box 2"/>
          <p:cNvSpPr txBox="1"/>
          <p:nvPr/>
        </p:nvSpPr>
        <p:spPr>
          <a:xfrm>
            <a:off x="2843530" y="2961005"/>
            <a:ext cx="7773035" cy="1753235"/>
          </a:xfrm>
          <a:prstGeom prst="rect">
            <a:avLst/>
          </a:prstGeom>
          <a:noFill/>
        </p:spPr>
        <p:txBody>
          <a:bodyPr wrap="square" rtlCol="0">
            <a:spAutoFit/>
          </a:bodyPr>
          <a:p>
            <a:pPr>
              <a:lnSpc>
                <a:spcPct val="200000"/>
              </a:lnSpc>
            </a:pPr>
            <a:r>
              <a:rPr lang="en-US">
                <a:solidFill>
                  <a:schemeClr val="bg1">
                    <a:lumMod val="50000"/>
                  </a:schemeClr>
                </a:solidFill>
              </a:rPr>
              <a:t>diseases and give him some other advantages, but Elon Musk succeeded in putting an end to these dreams and turned them into a living reality, as he presented the world with a neuralink chip</a:t>
            </a:r>
            <a:r>
              <a:rPr lang="en-US"/>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 name="Rectangle 26"/>
          <p:cNvSpPr/>
          <p:nvPr/>
        </p:nvSpPr>
        <p:spPr>
          <a:xfrm>
            <a:off x="5724040" y="1107738"/>
            <a:ext cx="744070" cy="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3" name="Text Box 2"/>
          <p:cNvSpPr txBox="1"/>
          <p:nvPr/>
        </p:nvSpPr>
        <p:spPr>
          <a:xfrm>
            <a:off x="4404995" y="483870"/>
            <a:ext cx="4511675" cy="460375"/>
          </a:xfrm>
          <a:prstGeom prst="rect">
            <a:avLst/>
          </a:prstGeom>
          <a:noFill/>
        </p:spPr>
        <p:txBody>
          <a:bodyPr wrap="square" rtlCol="0">
            <a:spAutoFit/>
          </a:bodyPr>
          <a:p>
            <a:r>
              <a:rPr lang="en-US" sz="2000">
                <a:solidFill>
                  <a:schemeClr val="bg1">
                    <a:lumMod val="50000"/>
                  </a:schemeClr>
                </a:solidFill>
                <a:latin typeface="+mj-lt"/>
                <a:cs typeface="+mj-lt"/>
              </a:rPr>
              <a:t>Product </a:t>
            </a:r>
            <a:r>
              <a:rPr lang="en-US" sz="2400">
                <a:solidFill>
                  <a:schemeClr val="bg1">
                    <a:lumMod val="50000"/>
                  </a:schemeClr>
                </a:solidFill>
                <a:latin typeface="+mj-lt"/>
                <a:cs typeface="+mj-lt"/>
              </a:rPr>
              <a:t>Acceptance </a:t>
            </a:r>
            <a:r>
              <a:rPr lang="en-US" sz="2000">
                <a:solidFill>
                  <a:schemeClr val="bg1">
                    <a:lumMod val="50000"/>
                  </a:schemeClr>
                </a:solidFill>
                <a:latin typeface="+mj-lt"/>
                <a:cs typeface="+mj-lt"/>
              </a:rPr>
              <a:t>Criteria</a:t>
            </a:r>
            <a:endParaRPr lang="en-US" sz="2000">
              <a:solidFill>
                <a:schemeClr val="bg1">
                  <a:lumMod val="50000"/>
                </a:schemeClr>
              </a:solidFill>
              <a:latin typeface="+mj-lt"/>
              <a:cs typeface="+mj-lt"/>
            </a:endParaRPr>
          </a:p>
        </p:txBody>
      </p:sp>
      <p:sp>
        <p:nvSpPr>
          <p:cNvPr id="4" name="Text Box 3"/>
          <p:cNvSpPr txBox="1"/>
          <p:nvPr/>
        </p:nvSpPr>
        <p:spPr>
          <a:xfrm>
            <a:off x="588010" y="1782445"/>
            <a:ext cx="9563735" cy="1198880"/>
          </a:xfrm>
          <a:prstGeom prst="rect">
            <a:avLst/>
          </a:prstGeom>
          <a:noFill/>
        </p:spPr>
        <p:txBody>
          <a:bodyPr wrap="square" rtlCol="0">
            <a:spAutoFit/>
          </a:bodyPr>
          <a:p>
            <a:pPr>
              <a:lnSpc>
                <a:spcPct val="200000"/>
              </a:lnSpc>
            </a:pPr>
            <a:r>
              <a:rPr lang="en-US">
                <a:solidFill>
                  <a:schemeClr val="bg1">
                    <a:lumMod val="50000"/>
                  </a:schemeClr>
                </a:solidFill>
                <a:latin typeface="+mj-lt"/>
                <a:cs typeface="+mj-lt"/>
              </a:rPr>
              <a:t>One of the criteria for accepting the product is that it does not affect</a:t>
            </a:r>
            <a:endParaRPr lang="en-US">
              <a:solidFill>
                <a:schemeClr val="bg1">
                  <a:lumMod val="50000"/>
                </a:schemeClr>
              </a:solidFill>
              <a:latin typeface="+mj-lt"/>
              <a:cs typeface="+mj-lt"/>
            </a:endParaRPr>
          </a:p>
          <a:p>
            <a:pPr>
              <a:lnSpc>
                <a:spcPct val="200000"/>
              </a:lnSpc>
            </a:pPr>
            <a:r>
              <a:rPr lang="en-US">
                <a:solidFill>
                  <a:schemeClr val="bg1">
                    <a:lumMod val="50000"/>
                  </a:schemeClr>
                </a:solidFill>
                <a:latin typeface="+mj-lt"/>
                <a:cs typeface="+mj-lt"/>
              </a:rPr>
              <a:t>human health and human capabilities in dealing with nature and making decisions.</a:t>
            </a:r>
            <a:endParaRPr lang="en-US">
              <a:solidFill>
                <a:schemeClr val="bg1">
                  <a:lumMod val="50000"/>
                </a:schemeClr>
              </a:solidFill>
              <a:latin typeface="+mj-lt"/>
              <a:cs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92710" y="3429000"/>
            <a:ext cx="12192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25" name="矩形 24"/>
          <p:cNvSpPr/>
          <p:nvPr/>
        </p:nvSpPr>
        <p:spPr>
          <a:xfrm>
            <a:off x="406400" y="3903980"/>
            <a:ext cx="10316845" cy="2552065"/>
          </a:xfrm>
          <a:prstGeom prst="rect">
            <a:avLst/>
          </a:prstGeom>
        </p:spPr>
        <p:txBody>
          <a:bodyPr wrap="square" lIns="91433" tIns="45716" rIns="91433" bIns="45716">
            <a:spAutoFit/>
          </a:bodyPr>
          <a:lstStyle/>
          <a:p>
            <a:pPr lvl="0" algn="l">
              <a:lnSpc>
                <a:spcPct val="200000"/>
              </a:lnSpc>
              <a:defRPr/>
            </a:pPr>
            <a:r>
              <a:rPr lang="zh-CN" altLang="en-US" sz="2000" dirty="0">
                <a:solidFill>
                  <a:schemeClr val="bg1">
                    <a:lumMod val="95000"/>
                  </a:schemeClr>
                </a:solidFill>
                <a:latin typeface="Arial" panose="020B0604020202020204" pitchFamily="34" charset="0"/>
                <a:ea typeface="Arial" panose="020B0604020202020204" pitchFamily="34" charset="0"/>
                <a:sym typeface="Arial" panose="020B0604020202020204" pitchFamily="34" charset="0"/>
              </a:rPr>
              <a:t>And certainly, if you see it soon, it is necessary that it be usable by the</a:t>
            </a:r>
            <a:endParaRPr lang="zh-CN" altLang="en-US" sz="2000" dirty="0">
              <a:solidFill>
                <a:schemeClr val="bg1">
                  <a:lumMod val="95000"/>
                </a:schemeClr>
              </a:solidFill>
              <a:latin typeface="Arial" panose="020B0604020202020204" pitchFamily="34" charset="0"/>
              <a:ea typeface="Arial" panose="020B0604020202020204" pitchFamily="34" charset="0"/>
              <a:sym typeface="Arial" panose="020B0604020202020204" pitchFamily="34" charset="0"/>
            </a:endParaRPr>
          </a:p>
          <a:p>
            <a:pPr lvl="0" algn="l">
              <a:lnSpc>
                <a:spcPct val="200000"/>
              </a:lnSpc>
              <a:defRPr/>
            </a:pPr>
            <a:r>
              <a:rPr lang="zh-CN" altLang="en-US" sz="2000" dirty="0">
                <a:solidFill>
                  <a:schemeClr val="bg1">
                    <a:lumMod val="95000"/>
                  </a:schemeClr>
                </a:solidFill>
                <a:latin typeface="Arial" panose="020B0604020202020204" pitchFamily="34" charset="0"/>
                <a:ea typeface="Arial" panose="020B0604020202020204" pitchFamily="34" charset="0"/>
                <a:sym typeface="Arial" panose="020B0604020202020204" pitchFamily="34" charset="0"/>
              </a:rPr>
              <a:t>human brain, as we know that it has so far been tested on the animal brain only.</a:t>
            </a:r>
            <a:endParaRPr lang="zh-CN" altLang="en-US" sz="2000" dirty="0">
              <a:solidFill>
                <a:schemeClr val="bg1">
                  <a:lumMod val="95000"/>
                </a:schemeClr>
              </a:solidFill>
              <a:latin typeface="Arial" panose="020B0604020202020204" pitchFamily="34" charset="0"/>
              <a:ea typeface="Arial" panose="020B0604020202020204" pitchFamily="34" charset="0"/>
              <a:sym typeface="Arial" panose="020B0604020202020204" pitchFamily="34" charset="0"/>
            </a:endParaRPr>
          </a:p>
          <a:p>
            <a:pPr lvl="0" algn="l">
              <a:lnSpc>
                <a:spcPct val="200000"/>
              </a:lnSpc>
              <a:defRPr/>
            </a:pPr>
            <a:r>
              <a:rPr lang="zh-CN" altLang="en-US" sz="2000" dirty="0">
                <a:solidFill>
                  <a:schemeClr val="bg1">
                    <a:lumMod val="95000"/>
                  </a:schemeClr>
                </a:solidFill>
                <a:latin typeface="Arial" panose="020B0604020202020204" pitchFamily="34" charset="0"/>
                <a:ea typeface="Arial" panose="020B0604020202020204" pitchFamily="34" charset="0"/>
                <a:sym typeface="Arial" panose="020B0604020202020204" pitchFamily="34" charset="0"/>
              </a:rPr>
              <a:t>The technology will initially have a medical focus, such as helping people deal with brain and spinal cord injuries or birth defects. </a:t>
            </a:r>
            <a:endParaRPr lang="zh-CN" altLang="en-US" sz="2000" dirty="0">
              <a:solidFill>
                <a:schemeClr val="bg1">
                  <a:lumMod val="9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26" name="矩形 25"/>
          <p:cNvSpPr/>
          <p:nvPr/>
        </p:nvSpPr>
        <p:spPr>
          <a:xfrm>
            <a:off x="189865" y="3429000"/>
            <a:ext cx="3772535" cy="459105"/>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noProof="0" dirty="0">
                <a:ln>
                  <a:noFill/>
                </a:ln>
                <a:solidFill>
                  <a:schemeClr val="bg1"/>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Project Deliverables</a:t>
            </a:r>
            <a:endParaRPr lang="zh-CN" altLang="en-US" sz="2400" b="1" noProof="0" dirty="0">
              <a:ln>
                <a:noFill/>
              </a:ln>
              <a:solidFill>
                <a:schemeClr val="bg1"/>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9" name="TextBox 7"/>
          <p:cNvSpPr txBox="1"/>
          <p:nvPr/>
        </p:nvSpPr>
        <p:spPr>
          <a:xfrm>
            <a:off x="1102131" y="1273986"/>
            <a:ext cx="3086735" cy="521970"/>
          </a:xfrm>
          <a:prstGeom prst="rect">
            <a:avLst/>
          </a:prstGeom>
          <a:noFill/>
        </p:spPr>
        <p:txBody>
          <a:bodyPr wrap="none" rtlCol="0">
            <a:spAutoFit/>
          </a:bodyPr>
          <a:lstStyle/>
          <a:p>
            <a:pPr algn="l"/>
            <a:r>
              <a:rPr lang="zh-CN" altLang="en-US" sz="28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Project Exclusions</a:t>
            </a:r>
            <a:endParaRPr lang="zh-CN" altLang="en-US" sz="28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31" name="TextBox 24"/>
          <p:cNvSpPr txBox="1"/>
          <p:nvPr/>
        </p:nvSpPr>
        <p:spPr>
          <a:xfrm>
            <a:off x="4573270" y="866775"/>
            <a:ext cx="8253095" cy="133667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zh-CN" altLang="en-US"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This project is considered one of the largest projects of its time, as this</a:t>
            </a:r>
            <a:endParaRPr lang="zh-CN" altLang="en-US"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project includes the most important problems of this generation and</a:t>
            </a:r>
            <a:endParaRPr lang="zh-CN" altLang="en-US"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contains solutions to many problems.</a:t>
            </a:r>
            <a:endParaRPr lang="zh-CN" altLang="en-US"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250" fill="hold"/>
                                        <p:tgtEl>
                                          <p:spTgt spid="26"/>
                                        </p:tgtEl>
                                        <p:attrNameLst>
                                          <p:attrName>ppt_w</p:attrName>
                                        </p:attrNameLst>
                                      </p:cBhvr>
                                      <p:tavLst>
                                        <p:tav tm="0">
                                          <p:val>
                                            <p:fltVal val="0"/>
                                          </p:val>
                                        </p:tav>
                                        <p:tav tm="100000">
                                          <p:val>
                                            <p:strVal val="#ppt_w"/>
                                          </p:val>
                                        </p:tav>
                                      </p:tavLst>
                                    </p:anim>
                                    <p:anim calcmode="lin" valueType="num">
                                      <p:cBhvr>
                                        <p:cTn id="8" dur="250" fill="hold"/>
                                        <p:tgtEl>
                                          <p:spTgt spid="26"/>
                                        </p:tgtEl>
                                        <p:attrNameLst>
                                          <p:attrName>ppt_h</p:attrName>
                                        </p:attrNameLst>
                                      </p:cBhvr>
                                      <p:tavLst>
                                        <p:tav tm="0">
                                          <p:val>
                                            <p:fltVal val="0"/>
                                          </p:val>
                                        </p:tav>
                                        <p:tav tm="100000">
                                          <p:val>
                                            <p:strVal val="#ppt_h"/>
                                          </p:val>
                                        </p:tav>
                                      </p:tavLst>
                                    </p:anim>
                                    <p:animEffect transition="in" filter="fade">
                                      <p:cBhvr>
                                        <p:cTn id="9" dur="250"/>
                                        <p:tgtEl>
                                          <p:spTgt spid="26"/>
                                        </p:tgtEl>
                                      </p:cBhvr>
                                    </p:animEffect>
                                  </p:childTnLst>
                                </p:cTn>
                              </p:par>
                            </p:childTnLst>
                          </p:cTn>
                        </p:par>
                        <p:par>
                          <p:cTn id="10" fill="hold">
                            <p:stCondLst>
                              <p:cond delay="500"/>
                            </p:stCondLst>
                            <p:childTnLst>
                              <p:par>
                                <p:cTn id="11" presetID="53" presetClass="entr" presetSubtype="16" fill="hold" grpId="0" nodeType="afterEffect">
                                  <p:stCondLst>
                                    <p:cond delay="0"/>
                                  </p:stCondLst>
                                  <p:iterate type="lt">
                                    <p:tmPct val="4054"/>
                                  </p:iterate>
                                  <p:childTnLst>
                                    <p:set>
                                      <p:cBhvr>
                                        <p:cTn id="12" dur="1" fill="hold">
                                          <p:stCondLst>
                                            <p:cond delay="0"/>
                                          </p:stCondLst>
                                        </p:cTn>
                                        <p:tgtEl>
                                          <p:spTgt spid="25"/>
                                        </p:tgtEl>
                                        <p:attrNameLst>
                                          <p:attrName>style.visibility</p:attrName>
                                        </p:attrNameLst>
                                      </p:cBhvr>
                                      <p:to>
                                        <p:strVal val="visible"/>
                                      </p:to>
                                    </p:set>
                                    <p:anim calcmode="lin" valueType="num">
                                      <p:cBhvr>
                                        <p:cTn id="13" dur="250" fill="hold"/>
                                        <p:tgtEl>
                                          <p:spTgt spid="25"/>
                                        </p:tgtEl>
                                        <p:attrNameLst>
                                          <p:attrName>ppt_w</p:attrName>
                                        </p:attrNameLst>
                                      </p:cBhvr>
                                      <p:tavLst>
                                        <p:tav tm="0">
                                          <p:val>
                                            <p:fltVal val="0"/>
                                          </p:val>
                                        </p:tav>
                                        <p:tav tm="100000">
                                          <p:val>
                                            <p:strVal val="#ppt_w"/>
                                          </p:val>
                                        </p:tav>
                                      </p:tavLst>
                                    </p:anim>
                                    <p:anim calcmode="lin" valueType="num">
                                      <p:cBhvr>
                                        <p:cTn id="14" dur="250" fill="hold"/>
                                        <p:tgtEl>
                                          <p:spTgt spid="25"/>
                                        </p:tgtEl>
                                        <p:attrNameLst>
                                          <p:attrName>ppt_h</p:attrName>
                                        </p:attrNameLst>
                                      </p:cBhvr>
                                      <p:tavLst>
                                        <p:tav tm="0">
                                          <p:val>
                                            <p:fltVal val="0"/>
                                          </p:val>
                                        </p:tav>
                                        <p:tav tm="100000">
                                          <p:val>
                                            <p:strVal val="#ppt_h"/>
                                          </p:val>
                                        </p:tav>
                                      </p:tavLst>
                                    </p:anim>
                                    <p:animEffect transition="in" filter="fade">
                                      <p:cBhvr>
                                        <p:cTn id="15" dur="250"/>
                                        <p:tgtEl>
                                          <p:spTgt spid="2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2"/>
          <p:cNvSpPr/>
          <p:nvPr/>
        </p:nvSpPr>
        <p:spPr>
          <a:xfrm>
            <a:off x="0" y="0"/>
            <a:ext cx="12192000" cy="6858000"/>
          </a:xfrm>
          <a:prstGeom prst="rect">
            <a:avLst/>
          </a:prstGeom>
          <a:blipFill>
            <a:blip r:embed="rId1">
              <a:extLst>
                <a:ext uri="{BEBA8EAE-BF5A-486C-A8C5-ECC9F3942E4B}">
                  <a14:imgProps xmlns:a14="http://schemas.microsoft.com/office/drawing/2010/main">
                    <a14:imgLayer r:embed="rId2">
                      <a14:imgEffect>
                        <a14:saturation sat="0"/>
                      </a14:imgEffect>
                    </a14:imgLayer>
                  </a14:imgProps>
                </a:ext>
              </a:extLst>
            </a:blip>
            <a:srcRect/>
            <a:stretch>
              <a:fillRect t="-1941" b="-19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4" name="Rectangle: Rounded Corners 1"/>
          <p:cNvSpPr/>
          <p:nvPr/>
        </p:nvSpPr>
        <p:spPr>
          <a:xfrm>
            <a:off x="1500347" y="1346200"/>
            <a:ext cx="9957116" cy="464573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Shape 6"/>
          <p:cNvSpPr/>
          <p:nvPr/>
        </p:nvSpPr>
        <p:spPr>
          <a:xfrm>
            <a:off x="2319620" y="253200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6" name="文本框 20"/>
          <p:cNvSpPr txBox="1"/>
          <p:nvPr/>
        </p:nvSpPr>
        <p:spPr>
          <a:xfrm>
            <a:off x="3930015" y="1824990"/>
            <a:ext cx="7310755" cy="706755"/>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000" b="1"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Work Breakdown Structure</a:t>
            </a:r>
            <a:endParaRPr lang="zh-CN" altLang="en-US" sz="4000" b="1"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7" name="TextBox 1164" descr="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
          <p:cNvSpPr txBox="1"/>
          <p:nvPr/>
        </p:nvSpPr>
        <p:spPr>
          <a:xfrm>
            <a:off x="5288869" y="2531529"/>
            <a:ext cx="3989887" cy="276999"/>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sym typeface="Arial" panose="020B0604020202020204" pitchFamily="34" charset="0"/>
              </a:rPr>
              <a:t>R</a:t>
            </a:r>
            <a:r>
              <a:rPr kumimoji="0" lang="en-US" altLang="zh-CN" sz="12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sym typeface="Arial" panose="020B0604020202020204" pitchFamily="34" charset="0"/>
              </a:rPr>
              <a:t>eport</a:t>
            </a:r>
            <a:r>
              <a:rPr kumimoji="0" lang="id-ID" sz="12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sym typeface="Arial" panose="020B0604020202020204" pitchFamily="34" charset="0"/>
              </a:rPr>
              <a:t> Presentation</a:t>
            </a:r>
            <a:endParaRPr kumimoji="0" lang="id-ID" sz="12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sym typeface="Arial" panose="020B0604020202020204" pitchFamily="34" charset="0"/>
            </a:endParaRPr>
          </a:p>
        </p:txBody>
      </p:sp>
      <p:sp>
        <p:nvSpPr>
          <p:cNvPr id="9" name="TextBox 11"/>
          <p:cNvSpPr txBox="1"/>
          <p:nvPr/>
        </p:nvSpPr>
        <p:spPr>
          <a:xfrm flipH="1">
            <a:off x="2492664" y="3069055"/>
            <a:ext cx="1678764" cy="1200329"/>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0</a:t>
            </a:r>
            <a:r>
              <a:rPr lang="en-US" altLang="zh-CN" sz="7200" dirty="0">
                <a:solidFill>
                  <a:schemeClr val="bg1"/>
                </a:solidFill>
                <a:latin typeface="Arial" panose="020B0604020202020204" pitchFamily="34" charset="0"/>
                <a:ea typeface="Arial" panose="020B0604020202020204" pitchFamily="34" charset="0"/>
                <a:sym typeface="Arial" panose="020B0604020202020204" pitchFamily="34" charset="0"/>
              </a:rPr>
              <a:t>3</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0" name="Freeform: Shape 35"/>
          <p:cNvSpPr/>
          <p:nvPr/>
        </p:nvSpPr>
        <p:spPr>
          <a:xfrm>
            <a:off x="711593" y="655672"/>
            <a:ext cx="1487926" cy="1495840"/>
          </a:xfrm>
          <a:custGeom>
            <a:avLst/>
            <a:gdLst>
              <a:gd name="connsiteX0" fmla="*/ 2414562 w 6821714"/>
              <a:gd name="connsiteY0" fmla="*/ 0 h 6857998"/>
              <a:gd name="connsiteX1" fmla="*/ 4407154 w 6821714"/>
              <a:gd name="connsiteY1" fmla="*/ 0 h 6857998"/>
              <a:gd name="connsiteX2" fmla="*/ 4506974 w 6821714"/>
              <a:gd name="connsiteY2" fmla="*/ 49899 h 6857998"/>
              <a:gd name="connsiteX3" fmla="*/ 6375193 w 6821714"/>
              <a:gd name="connsiteY3" fmla="*/ 983787 h 6857998"/>
              <a:gd name="connsiteX4" fmla="*/ 6821714 w 6821714"/>
              <a:gd name="connsiteY4" fmla="*/ 1706694 h 6857998"/>
              <a:gd name="connsiteX5" fmla="*/ 6821714 w 6821714"/>
              <a:gd name="connsiteY5" fmla="*/ 5151307 h 6857998"/>
              <a:gd name="connsiteX6" fmla="*/ 6375193 w 6821714"/>
              <a:gd name="connsiteY6" fmla="*/ 5874213 h 6857998"/>
              <a:gd name="connsiteX7" fmla="*/ 4436877 w 6821714"/>
              <a:gd name="connsiteY7" fmla="*/ 6843142 h 6857998"/>
              <a:gd name="connsiteX8" fmla="*/ 4407158 w 6821714"/>
              <a:gd name="connsiteY8" fmla="*/ 6857998 h 6857998"/>
              <a:gd name="connsiteX9" fmla="*/ 2414557 w 6821714"/>
              <a:gd name="connsiteY9" fmla="*/ 6857998 h 6857998"/>
              <a:gd name="connsiteX10" fmla="*/ 2314741 w 6821714"/>
              <a:gd name="connsiteY10" fmla="*/ 6808102 h 6857998"/>
              <a:gd name="connsiteX11" fmla="*/ 446525 w 6821714"/>
              <a:gd name="connsiteY11" fmla="*/ 5874213 h 6857998"/>
              <a:gd name="connsiteX12" fmla="*/ 0 w 6821714"/>
              <a:gd name="connsiteY12" fmla="*/ 5151307 h 6857998"/>
              <a:gd name="connsiteX13" fmla="*/ 0 w 6821714"/>
              <a:gd name="connsiteY13" fmla="*/ 1706694 h 6857998"/>
              <a:gd name="connsiteX14" fmla="*/ 446525 w 6821714"/>
              <a:gd name="connsiteY14" fmla="*/ 983787 h 6857998"/>
              <a:gd name="connsiteX15" fmla="*/ 2384838 w 6821714"/>
              <a:gd name="connsiteY15" fmla="*/ 1485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1714" h="6857998">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1">
              <a:alpha val="9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2000"/>
                            </p:stCondLst>
                            <p:childTnLst>
                              <p:par>
                                <p:cTn id="13" presetID="42"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31" presetClass="entr" presetSubtype="0" fill="hold" grpId="0" nodeType="withEffect">
                                  <p:stCondLst>
                                    <p:cond delay="75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 calcmode="lin" valueType="num">
                                      <p:cBhvr>
                                        <p:cTn id="22" dur="500" fill="hold"/>
                                        <p:tgtEl>
                                          <p:spTgt spid="10"/>
                                        </p:tgtEl>
                                        <p:attrNameLst>
                                          <p:attrName>style.rotation</p:attrName>
                                        </p:attrNameLst>
                                      </p:cBhvr>
                                      <p:tavLst>
                                        <p:tav tm="0">
                                          <p:val>
                                            <p:fltVal val="90"/>
                                          </p:val>
                                        </p:tav>
                                        <p:tav tm="100000">
                                          <p:val>
                                            <p:fltVal val="0"/>
                                          </p:val>
                                        </p:tav>
                                      </p:tavLst>
                                    </p:anim>
                                    <p:animEffect transition="in" filter="fade">
                                      <p:cBhvr>
                                        <p:cTn id="23" dur="500"/>
                                        <p:tgtEl>
                                          <p:spTgt spid="10"/>
                                        </p:tgtEl>
                                      </p:cBhvr>
                                    </p:animEffect>
                                  </p:childTnLst>
                                </p:cTn>
                              </p:par>
                              <p:par>
                                <p:cTn id="24" presetID="31" presetClass="entr" presetSubtype="0" fill="hold" grpId="0" nodeType="withEffect">
                                  <p:stCondLst>
                                    <p:cond delay="25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 calcmode="lin" valueType="num">
                                      <p:cBhvr>
                                        <p:cTn id="28" dur="500" fill="hold"/>
                                        <p:tgtEl>
                                          <p:spTgt spid="5"/>
                                        </p:tgtEl>
                                        <p:attrNameLst>
                                          <p:attrName>style.rotation</p:attrName>
                                        </p:attrNameLst>
                                      </p:cBhvr>
                                      <p:tavLst>
                                        <p:tav tm="0">
                                          <p:val>
                                            <p:fltVal val="90"/>
                                          </p:val>
                                        </p:tav>
                                        <p:tav tm="100000">
                                          <p:val>
                                            <p:fltVal val="0"/>
                                          </p:val>
                                        </p:tav>
                                      </p:tavLst>
                                    </p:anim>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6" grpId="0"/>
      <p:bldP spid="9" grpId="0"/>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wps2"/>
          <p:cNvPicPr>
            <a:picLocks noChangeAspect="1"/>
          </p:cNvPicPr>
          <p:nvPr/>
        </p:nvPicPr>
        <p:blipFill>
          <a:blip r:embed="rId1"/>
          <a:stretch>
            <a:fillRect/>
          </a:stretch>
        </p:blipFill>
        <p:spPr>
          <a:xfrm>
            <a:off x="0" y="0"/>
            <a:ext cx="12192000" cy="71977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361055" y="655320"/>
            <a:ext cx="5469890" cy="583565"/>
          </a:xfrm>
          <a:prstGeom prst="rect">
            <a:avLst/>
          </a:prstGeom>
          <a:noFill/>
        </p:spPr>
        <p:txBody>
          <a:bodyPr wrap="square" rtlCol="0">
            <a:spAutoFit/>
          </a:bodyPr>
          <a:p>
            <a:r>
              <a:rPr lang="en-US" sz="3200">
                <a:solidFill>
                  <a:schemeClr val="tx1">
                    <a:lumMod val="75000"/>
                    <a:lumOff val="25000"/>
                  </a:schemeClr>
                </a:solidFill>
                <a:effectLst>
                  <a:outerShdw blurRad="38100" dist="38100" dir="2700000" algn="tl">
                    <a:srgbClr val="000000">
                      <a:alpha val="43137"/>
                    </a:srgbClr>
                  </a:outerShdw>
                </a:effectLst>
                <a:latin typeface="Arial Black" panose="020B0A04020102020204" charset="0"/>
                <a:cs typeface="Arial Black" panose="020B0A04020102020204" charset="0"/>
              </a:rPr>
              <a:t>Project work team</a:t>
            </a:r>
            <a:endParaRPr lang="en-US" sz="3200">
              <a:solidFill>
                <a:schemeClr val="tx1">
                  <a:lumMod val="75000"/>
                  <a:lumOff val="25000"/>
                </a:schemeClr>
              </a:soli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pic>
        <p:nvPicPr>
          <p:cNvPr id="4" name="Picture 3" descr="Circle-icons-computer.svg"/>
          <p:cNvPicPr>
            <a:picLocks noChangeAspect="1"/>
          </p:cNvPicPr>
          <p:nvPr/>
        </p:nvPicPr>
        <p:blipFill>
          <a:blip r:embed="rId1"/>
          <a:stretch>
            <a:fillRect/>
          </a:stretch>
        </p:blipFill>
        <p:spPr>
          <a:xfrm>
            <a:off x="1154430" y="1887220"/>
            <a:ext cx="442595" cy="442595"/>
          </a:xfrm>
          <a:prstGeom prst="rect">
            <a:avLst/>
          </a:prstGeom>
        </p:spPr>
      </p:pic>
      <p:pic>
        <p:nvPicPr>
          <p:cNvPr id="5" name="Picture 4" descr="Circle-icons-computer.svg"/>
          <p:cNvPicPr>
            <a:picLocks noChangeAspect="1"/>
          </p:cNvPicPr>
          <p:nvPr/>
        </p:nvPicPr>
        <p:blipFill>
          <a:blip r:embed="rId1"/>
          <a:stretch>
            <a:fillRect/>
          </a:stretch>
        </p:blipFill>
        <p:spPr>
          <a:xfrm>
            <a:off x="1154430" y="2612390"/>
            <a:ext cx="434340" cy="434340"/>
          </a:xfrm>
          <a:prstGeom prst="rect">
            <a:avLst/>
          </a:prstGeom>
        </p:spPr>
      </p:pic>
      <p:pic>
        <p:nvPicPr>
          <p:cNvPr id="6" name="Picture 5" descr="Circle-icons-computer.svg"/>
          <p:cNvPicPr>
            <a:picLocks noChangeAspect="1"/>
          </p:cNvPicPr>
          <p:nvPr/>
        </p:nvPicPr>
        <p:blipFill>
          <a:blip r:embed="rId1"/>
          <a:stretch>
            <a:fillRect/>
          </a:stretch>
        </p:blipFill>
        <p:spPr>
          <a:xfrm>
            <a:off x="1154430" y="3329305"/>
            <a:ext cx="405130" cy="405130"/>
          </a:xfrm>
          <a:prstGeom prst="rect">
            <a:avLst/>
          </a:prstGeom>
        </p:spPr>
      </p:pic>
      <p:pic>
        <p:nvPicPr>
          <p:cNvPr id="7" name="Picture 6" descr="Circle-icons-computer.svg"/>
          <p:cNvPicPr>
            <a:picLocks noChangeAspect="1"/>
          </p:cNvPicPr>
          <p:nvPr/>
        </p:nvPicPr>
        <p:blipFill>
          <a:blip r:embed="rId1"/>
          <a:stretch>
            <a:fillRect/>
          </a:stretch>
        </p:blipFill>
        <p:spPr>
          <a:xfrm flipH="1">
            <a:off x="1176020" y="4017010"/>
            <a:ext cx="400050" cy="400050"/>
          </a:xfrm>
          <a:prstGeom prst="rect">
            <a:avLst/>
          </a:prstGeom>
        </p:spPr>
      </p:pic>
      <p:pic>
        <p:nvPicPr>
          <p:cNvPr id="8" name="Picture 7" descr="Circle-icons-computer.svg"/>
          <p:cNvPicPr>
            <a:picLocks noChangeAspect="1"/>
          </p:cNvPicPr>
          <p:nvPr/>
        </p:nvPicPr>
        <p:blipFill>
          <a:blip r:embed="rId1"/>
          <a:stretch>
            <a:fillRect/>
          </a:stretch>
        </p:blipFill>
        <p:spPr>
          <a:xfrm>
            <a:off x="1154430" y="4699635"/>
            <a:ext cx="403225" cy="403225"/>
          </a:xfrm>
          <a:prstGeom prst="rect">
            <a:avLst/>
          </a:prstGeom>
        </p:spPr>
      </p:pic>
      <p:sp>
        <p:nvSpPr>
          <p:cNvPr id="9" name="Text Box 8"/>
          <p:cNvSpPr txBox="1"/>
          <p:nvPr/>
        </p:nvSpPr>
        <p:spPr>
          <a:xfrm>
            <a:off x="1699260" y="1940560"/>
            <a:ext cx="6240780" cy="398780"/>
          </a:xfrm>
          <a:prstGeom prst="rect">
            <a:avLst/>
          </a:prstGeom>
          <a:noFill/>
        </p:spPr>
        <p:txBody>
          <a:bodyPr wrap="square" rtlCol="0">
            <a:spAutoFit/>
          </a:bodyPr>
          <a:p>
            <a:r>
              <a:rPr lang="en-US" altLang="en-US" sz="2000" b="1">
                <a:solidFill>
                  <a:schemeClr val="bg2">
                    <a:lumMod val="10000"/>
                  </a:schemeClr>
                </a:solidFill>
                <a:latin typeface="Bookman Old Style" panose="02050604050505020204" charset="0"/>
                <a:cs typeface="Bookman Old Style" panose="02050604050505020204" charset="0"/>
              </a:rPr>
              <a:t>Hamdy Salah Kamil Esmail</a:t>
            </a:r>
            <a:endParaRPr lang="en-US" altLang="en-US" sz="2000" b="1">
              <a:solidFill>
                <a:schemeClr val="bg2">
                  <a:lumMod val="10000"/>
                </a:schemeClr>
              </a:solidFill>
              <a:latin typeface="Bookman Old Style" panose="02050604050505020204" charset="0"/>
              <a:cs typeface="Bookman Old Style" panose="02050604050505020204" charset="0"/>
            </a:endParaRPr>
          </a:p>
        </p:txBody>
      </p:sp>
      <p:sp>
        <p:nvSpPr>
          <p:cNvPr id="10" name="Text Box 9"/>
          <p:cNvSpPr txBox="1"/>
          <p:nvPr/>
        </p:nvSpPr>
        <p:spPr>
          <a:xfrm>
            <a:off x="1699260" y="2617470"/>
            <a:ext cx="5176520" cy="398780"/>
          </a:xfrm>
          <a:prstGeom prst="rect">
            <a:avLst/>
          </a:prstGeom>
          <a:noFill/>
        </p:spPr>
        <p:txBody>
          <a:bodyPr wrap="square" rtlCol="0">
            <a:spAutoFit/>
          </a:bodyPr>
          <a:p>
            <a:r>
              <a:rPr lang="en-US" sz="2000" b="1">
                <a:latin typeface="Bookman Old Style" panose="02050604050505020204" charset="0"/>
                <a:cs typeface="Bookman Old Style" panose="02050604050505020204" charset="0"/>
              </a:rPr>
              <a:t>Hamdy Soliman Sapet Soliman</a:t>
            </a:r>
            <a:r>
              <a:rPr lang="en-US"/>
              <a:t> </a:t>
            </a:r>
            <a:endParaRPr lang="en-US"/>
          </a:p>
        </p:txBody>
      </p:sp>
      <p:sp>
        <p:nvSpPr>
          <p:cNvPr id="11" name="Text Box 10"/>
          <p:cNvSpPr txBox="1"/>
          <p:nvPr/>
        </p:nvSpPr>
        <p:spPr>
          <a:xfrm>
            <a:off x="1699260" y="3294380"/>
            <a:ext cx="5176520" cy="398780"/>
          </a:xfrm>
          <a:prstGeom prst="rect">
            <a:avLst/>
          </a:prstGeom>
          <a:noFill/>
        </p:spPr>
        <p:txBody>
          <a:bodyPr wrap="square" rtlCol="0">
            <a:spAutoFit/>
          </a:bodyPr>
          <a:p>
            <a:r>
              <a:rPr lang="en-US" sz="2000" b="1">
                <a:latin typeface="Bookman Old Style" panose="02050604050505020204" charset="0"/>
                <a:cs typeface="Bookman Old Style" panose="02050604050505020204" charset="0"/>
              </a:rPr>
              <a:t>Hossam Hassan Saad Eldin Mahmoud</a:t>
            </a:r>
            <a:endParaRPr lang="en-US" sz="2000" b="1">
              <a:latin typeface="Bookman Old Style" panose="02050604050505020204" charset="0"/>
              <a:cs typeface="Bookman Old Style" panose="02050604050505020204" charset="0"/>
            </a:endParaRPr>
          </a:p>
        </p:txBody>
      </p:sp>
      <p:sp>
        <p:nvSpPr>
          <p:cNvPr id="12" name="Text Box 11"/>
          <p:cNvSpPr txBox="1"/>
          <p:nvPr/>
        </p:nvSpPr>
        <p:spPr>
          <a:xfrm>
            <a:off x="1699260" y="4018280"/>
            <a:ext cx="6212205" cy="398780"/>
          </a:xfrm>
          <a:prstGeom prst="rect">
            <a:avLst/>
          </a:prstGeom>
          <a:noFill/>
        </p:spPr>
        <p:txBody>
          <a:bodyPr wrap="square" rtlCol="0">
            <a:spAutoFit/>
          </a:bodyPr>
          <a:p>
            <a:r>
              <a:rPr lang="en-US" sz="2000" b="1">
                <a:latin typeface="Bookman Old Style" panose="02050604050505020204" charset="0"/>
                <a:cs typeface="Bookman Old Style" panose="02050604050505020204" charset="0"/>
              </a:rPr>
              <a:t>Hossam Walid Mahmoud Abd Elalim</a:t>
            </a:r>
            <a:r>
              <a:rPr lang="en-US"/>
              <a:t> </a:t>
            </a:r>
            <a:endParaRPr lang="en-US"/>
          </a:p>
        </p:txBody>
      </p:sp>
      <p:sp>
        <p:nvSpPr>
          <p:cNvPr id="13" name="Text Box 12"/>
          <p:cNvSpPr txBox="1"/>
          <p:nvPr/>
        </p:nvSpPr>
        <p:spPr>
          <a:xfrm>
            <a:off x="1699260" y="4742180"/>
            <a:ext cx="4913630" cy="398780"/>
          </a:xfrm>
          <a:prstGeom prst="rect">
            <a:avLst/>
          </a:prstGeom>
          <a:noFill/>
        </p:spPr>
        <p:txBody>
          <a:bodyPr wrap="square" rtlCol="0">
            <a:spAutoFit/>
          </a:bodyPr>
          <a:p>
            <a:r>
              <a:rPr lang="en-US" sz="2000" b="1">
                <a:latin typeface="Bookman Old Style" panose="02050604050505020204" charset="0"/>
                <a:cs typeface="Bookman Old Style" panose="02050604050505020204" charset="0"/>
              </a:rPr>
              <a:t>Khaled Mohsen Hashem Sayed</a:t>
            </a:r>
            <a:endParaRPr lang="en-US" sz="2000" b="1">
              <a:latin typeface="Bookman Old Style" panose="02050604050505020204" charset="0"/>
              <a:cs typeface="Bookman Old Style" panose="02050604050505020204" charset="0"/>
            </a:endParaRPr>
          </a:p>
        </p:txBody>
      </p:sp>
      <p:sp>
        <p:nvSpPr>
          <p:cNvPr id="16" name="Rounded Rectangle 15"/>
          <p:cNvSpPr/>
          <p:nvPr/>
        </p:nvSpPr>
        <p:spPr>
          <a:xfrm>
            <a:off x="8250555" y="1887220"/>
            <a:ext cx="3353435" cy="2179320"/>
          </a:xfrm>
          <a:prstGeom prst="roundRect">
            <a:avLst/>
          </a:prstGeom>
          <a:solidFill>
            <a:schemeClr val="bg1">
              <a:lumMod val="65000"/>
            </a:schemeClr>
          </a:solidFill>
          <a:ln w="9525" cap="flat" cmpd="sng" algn="ctr">
            <a:solidFill>
              <a:srgbClr val="40404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lumMod val="75000"/>
                    <a:lumOff val="25000"/>
                  </a:schemeClr>
                </a:solidFill>
                <a:effectLst/>
                <a:latin typeface="Castellar" panose="020A0402060406010301" charset="0"/>
                <a:ea typeface="SimSun" panose="02010600030101010101" pitchFamily="2" charset="-122"/>
                <a:cs typeface="Castellar" panose="020A0402060406010301" charset="0"/>
              </a:rPr>
              <a:t>Group : 1 </a:t>
            </a:r>
            <a:endParaRPr kumimoji="0" lang="en-US" altLang="zh-CN" sz="3200" b="1" i="0" u="none" strike="noStrike" cap="none" normalizeH="0" baseline="0" smtClean="0">
              <a:ln>
                <a:noFill/>
              </a:ln>
              <a:solidFill>
                <a:schemeClr val="tx1">
                  <a:lumMod val="75000"/>
                  <a:lumOff val="25000"/>
                </a:schemeClr>
              </a:solidFill>
              <a:effectLst/>
              <a:latin typeface="Castellar" panose="020A0402060406010301" charset="0"/>
              <a:ea typeface="SimSun" panose="02010600030101010101" pitchFamily="2" charset="-122"/>
              <a:cs typeface="Castellar" panose="020A0402060406010301" charset="0"/>
            </a:endParaRPr>
          </a:p>
          <a:p>
            <a:pPr marL="0" marR="0" indent="0" algn="l" defTabSz="914400" rtl="0" eaLnBrk="1" fontAlgn="base" latinLnBrk="0" hangingPunct="1">
              <a:lnSpc>
                <a:spcPct val="100000"/>
              </a:lnSpc>
              <a:spcBef>
                <a:spcPct val="0"/>
              </a:spcBef>
              <a:spcAft>
                <a:spcPct val="0"/>
              </a:spcAft>
              <a:buClrTx/>
              <a:buSzTx/>
              <a:buFontTx/>
              <a:buNone/>
            </a:pPr>
            <a:endParaRPr kumimoji="0" lang="en-US" altLang="zh-CN" sz="3200" b="1" i="0" u="none" strike="noStrike" cap="none" normalizeH="0" baseline="0" smtClean="0">
              <a:ln>
                <a:noFill/>
              </a:ln>
              <a:solidFill>
                <a:schemeClr val="tx1">
                  <a:lumMod val="75000"/>
                  <a:lumOff val="25000"/>
                </a:schemeClr>
              </a:solidFill>
              <a:effectLst/>
              <a:latin typeface="Castellar" panose="020A0402060406010301" charset="0"/>
              <a:ea typeface="SimSun" panose="02010600030101010101" pitchFamily="2" charset="-122"/>
              <a:cs typeface="Castellar" panose="020A0402060406010301" charset="0"/>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lumMod val="75000"/>
                    <a:lumOff val="25000"/>
                  </a:schemeClr>
                </a:solidFill>
                <a:effectLst/>
                <a:latin typeface="Castellar" panose="020A0402060406010301" charset="0"/>
                <a:ea typeface="SimSun" panose="02010600030101010101" pitchFamily="2" charset="-122"/>
                <a:cs typeface="Castellar" panose="020A0402060406010301" charset="0"/>
              </a:rPr>
              <a:t>Section : 5</a:t>
            </a:r>
            <a:endParaRPr kumimoji="0" lang="en-US" altLang="zh-CN" sz="3200" b="1" i="0" u="none" strike="noStrike" cap="none" normalizeH="0" baseline="0" smtClean="0">
              <a:ln>
                <a:noFill/>
              </a:ln>
              <a:solidFill>
                <a:schemeClr val="tx1">
                  <a:lumMod val="75000"/>
                  <a:lumOff val="25000"/>
                </a:schemeClr>
              </a:solidFill>
              <a:effectLst/>
              <a:latin typeface="Castellar" panose="020A0402060406010301" charset="0"/>
              <a:ea typeface="SimSun" panose="02010600030101010101" pitchFamily="2" charset="-122"/>
              <a:cs typeface="Castellar" panose="020A0402060406010301"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240132"/>
            <a:ext cx="12192000" cy="6617868"/>
            <a:chOff x="0" y="240132"/>
            <a:chExt cx="12192000" cy="6617868"/>
          </a:xfrm>
        </p:grpSpPr>
        <p:sp>
          <p:nvSpPr>
            <p:cNvPr id="17" name="矩形 3"/>
            <p:cNvSpPr/>
            <p:nvPr/>
          </p:nvSpPr>
          <p:spPr>
            <a:xfrm>
              <a:off x="0" y="6661128"/>
              <a:ext cx="12192000" cy="1968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8" name="Rectangle 26"/>
            <p:cNvSpPr/>
            <p:nvPr/>
          </p:nvSpPr>
          <p:spPr>
            <a:xfrm>
              <a:off x="5698005" y="845483"/>
              <a:ext cx="744070" cy="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19" name="TextBox 7"/>
            <p:cNvSpPr txBox="1"/>
            <p:nvPr/>
          </p:nvSpPr>
          <p:spPr>
            <a:xfrm>
              <a:off x="3774823" y="240132"/>
              <a:ext cx="4740275" cy="460375"/>
            </a:xfrm>
            <a:prstGeom prst="rect">
              <a:avLst/>
            </a:prstGeom>
            <a:noFill/>
          </p:spPr>
          <p:txBody>
            <a:bodyPr wrap="none" rtlCol="0">
              <a:spAutoFit/>
            </a:bodyPr>
            <a:lstStyle/>
            <a:p>
              <a:pPr algn="ctr"/>
              <a:r>
                <a:rPr lang="zh-CN" altLang="en-US"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Resource Constrained</a:t>
              </a:r>
              <a:endParaRPr lang="zh-CN" altLang="en-US"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grpSp>
      <p:pic>
        <p:nvPicPr>
          <p:cNvPr id="21" name="Picture 20" descr="Resource Constrained"/>
          <p:cNvPicPr>
            <a:picLocks noChangeAspect="1"/>
          </p:cNvPicPr>
          <p:nvPr/>
        </p:nvPicPr>
        <p:blipFill>
          <a:blip r:embed="rId1">
            <a:grayscl/>
            <a:lum contrast="12000"/>
          </a:blip>
          <a:stretch>
            <a:fillRect/>
          </a:stretch>
        </p:blipFill>
        <p:spPr>
          <a:xfrm>
            <a:off x="-95885" y="1318895"/>
            <a:ext cx="12287885" cy="324866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0" y="240132"/>
            <a:ext cx="12192000" cy="6617868"/>
            <a:chOff x="0" y="240132"/>
            <a:chExt cx="12192000" cy="6617868"/>
          </a:xfrm>
        </p:grpSpPr>
        <p:sp>
          <p:nvSpPr>
            <p:cNvPr id="24" name="矩形 3"/>
            <p:cNvSpPr/>
            <p:nvPr/>
          </p:nvSpPr>
          <p:spPr>
            <a:xfrm>
              <a:off x="0" y="6661128"/>
              <a:ext cx="12192000" cy="1968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25" name="Rectangle 26"/>
            <p:cNvSpPr/>
            <p:nvPr/>
          </p:nvSpPr>
          <p:spPr>
            <a:xfrm>
              <a:off x="5698005" y="845483"/>
              <a:ext cx="744070" cy="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26" name="TextBox 7"/>
            <p:cNvSpPr txBox="1"/>
            <p:nvPr/>
          </p:nvSpPr>
          <p:spPr>
            <a:xfrm>
              <a:off x="3774823" y="240132"/>
              <a:ext cx="4740275" cy="460375"/>
            </a:xfrm>
            <a:prstGeom prst="rect">
              <a:avLst/>
            </a:prstGeom>
            <a:noFill/>
          </p:spPr>
          <p:txBody>
            <a:bodyPr wrap="none" rtlCol="0">
              <a:spAutoFit/>
            </a:bodyPr>
            <a:lstStyle/>
            <a:p>
              <a:pPr algn="ctr"/>
              <a:r>
                <a:rPr lang="zh-CN" altLang="en-US"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Resource Constrained</a:t>
              </a:r>
              <a:endParaRPr lang="zh-CN" altLang="en-US"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grpSp>
      <p:pic>
        <p:nvPicPr>
          <p:cNvPr id="27" name="Picture 26" descr="rc2"/>
          <p:cNvPicPr>
            <a:picLocks noChangeAspect="1"/>
          </p:cNvPicPr>
          <p:nvPr/>
        </p:nvPicPr>
        <p:blipFill>
          <a:blip r:embed="rId1">
            <a:grayscl/>
            <a:lum contrast="12000"/>
          </a:blip>
          <a:stretch>
            <a:fillRect/>
          </a:stretch>
        </p:blipFill>
        <p:spPr>
          <a:xfrm>
            <a:off x="0" y="1147445"/>
            <a:ext cx="12192635" cy="573659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p:nvPr/>
        </p:nvSpPr>
        <p:spPr>
          <a:xfrm>
            <a:off x="0" y="0"/>
            <a:ext cx="12192000" cy="6858000"/>
          </a:xfrm>
          <a:prstGeom prst="rect">
            <a:avLst/>
          </a:prstGeom>
          <a:blipFill>
            <a:blip r:embed="rId1">
              <a:extLst>
                <a:ext uri="{BEBA8EAE-BF5A-486C-A8C5-ECC9F3942E4B}">
                  <a14:imgProps xmlns:a14="http://schemas.microsoft.com/office/drawing/2010/main">
                    <a14:imgLayer r:embed="rId2">
                      <a14:imgEffect>
                        <a14:saturation sat="0"/>
                      </a14:imgEffect>
                    </a14:imgLayer>
                  </a14:imgProps>
                </a:ext>
              </a:extLst>
            </a:blip>
            <a:srcRect/>
            <a:stretch>
              <a:fillRect t="-1941" b="-19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3" name="矩形 3"/>
          <p:cNvSpPr/>
          <p:nvPr/>
        </p:nvSpPr>
        <p:spPr>
          <a:xfrm>
            <a:off x="1247457" y="738554"/>
            <a:ext cx="9697086" cy="538089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4" name="Title 5"/>
          <p:cNvSpPr txBox="1"/>
          <p:nvPr/>
        </p:nvSpPr>
        <p:spPr>
          <a:xfrm>
            <a:off x="2488378" y="2575159"/>
            <a:ext cx="7215244"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spc="600">
                <a:solidFill>
                  <a:schemeClr val="bg1"/>
                </a:solidFill>
                <a:latin typeface="Arial" panose="020B0604020202020204" pitchFamily="34" charset="0"/>
                <a:ea typeface="Arial" panose="020B0604020202020204" pitchFamily="34" charset="0"/>
                <a:sym typeface="Arial" panose="020B0604020202020204" pitchFamily="34" charset="0"/>
              </a:rPr>
              <a:t>THANKS</a:t>
            </a:r>
            <a:endParaRPr lang="en-US" sz="7200" b="1" spc="6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5" name="文本框 5"/>
          <p:cNvSpPr txBox="1"/>
          <p:nvPr/>
        </p:nvSpPr>
        <p:spPr>
          <a:xfrm>
            <a:off x="3245072" y="3555503"/>
            <a:ext cx="5701855" cy="583565"/>
          </a:xfrm>
          <a:prstGeom prst="rect">
            <a:avLst/>
          </a:prstGeom>
          <a:solidFill>
            <a:schemeClr val="tx1">
              <a:alpha val="0"/>
            </a:schemeClr>
          </a:solidFill>
          <a:effectLst/>
        </p:spPr>
        <p:txBody>
          <a:bodyPr wrap="square" rtlCol="0">
            <a:spAutoFit/>
          </a:bodyPr>
          <a:lstStyle>
            <a:defPPr>
              <a:defRPr lang="zh-CN"/>
            </a:defPPr>
            <a:lvl1pPr>
              <a:defRPr sz="4800">
                <a:solidFill>
                  <a:schemeClr val="bg1"/>
                </a:solidFill>
                <a:latin typeface="思源黑体 CN Heavy" panose="020B0A00000000000000" pitchFamily="34" charset="-122"/>
                <a:ea typeface="思源黑体 CN Heavy" panose="020B0A00000000000000" pitchFamily="34" charset="-122"/>
              </a:defRPr>
            </a:lvl1pPr>
          </a:lstStyle>
          <a:p>
            <a:pPr algn="ctr"/>
            <a:r>
              <a:rPr lang="en-US" altLang="zh-CN" sz="3200" dirty="0">
                <a:solidFill>
                  <a:schemeClr val="bg1">
                    <a:lumMod val="85000"/>
                  </a:schemeClr>
                </a:solidFill>
                <a:latin typeface="Arial" panose="020B0604020202020204" pitchFamily="34" charset="0"/>
                <a:ea typeface="Arial" panose="020B0604020202020204" pitchFamily="34" charset="0"/>
                <a:sym typeface="Arial" panose="020B0604020202020204" pitchFamily="34" charset="0"/>
              </a:rPr>
              <a:t>BUSINESS</a:t>
            </a:r>
            <a:r>
              <a:rPr lang="zh-CN" altLang="en-US" sz="3200" dirty="0">
                <a:solidFill>
                  <a:schemeClr val="bg1">
                    <a:lumMod val="85000"/>
                  </a:schemeClr>
                </a:solidFill>
                <a:latin typeface="Arial" panose="020B0604020202020204" pitchFamily="34" charset="0"/>
                <a:ea typeface="Arial" panose="020B0604020202020204" pitchFamily="34" charset="0"/>
                <a:sym typeface="Arial" panose="020B0604020202020204" pitchFamily="34" charset="0"/>
              </a:rPr>
              <a:t> </a:t>
            </a:r>
            <a:r>
              <a:rPr lang="en-US" altLang="zh-CN" sz="3200" dirty="0">
                <a:solidFill>
                  <a:schemeClr val="bg1">
                    <a:lumMod val="85000"/>
                  </a:schemeClr>
                </a:solidFill>
                <a:latin typeface="Arial" panose="020B0604020202020204" pitchFamily="34" charset="0"/>
                <a:ea typeface="Arial" panose="020B0604020202020204" pitchFamily="34" charset="0"/>
                <a:sym typeface="Arial" panose="020B0604020202020204" pitchFamily="34" charset="0"/>
              </a:rPr>
              <a:t>TEMPLATE</a:t>
            </a:r>
            <a:endParaRPr lang="en-US" altLang="zh-CN" sz="3200" dirty="0">
              <a:solidFill>
                <a:schemeClr val="bg1">
                  <a:lumMod val="85000"/>
                </a:schemeClr>
              </a:solidFill>
              <a:latin typeface="Arial" panose="020B0604020202020204" pitchFamily="34" charset="0"/>
              <a:ea typeface="Arial" panose="020B0604020202020204" pitchFamily="34" charset="0"/>
              <a:sym typeface="Arial" panose="020B0604020202020204" pitchFamily="34" charset="0"/>
            </a:endParaRPr>
          </a:p>
        </p:txBody>
      </p:sp>
      <p:grpSp>
        <p:nvGrpSpPr>
          <p:cNvPr id="6" name="组合 6"/>
          <p:cNvGrpSpPr/>
          <p:nvPr/>
        </p:nvGrpSpPr>
        <p:grpSpPr>
          <a:xfrm>
            <a:off x="4816161" y="1358901"/>
            <a:ext cx="2559678" cy="3974948"/>
            <a:chOff x="420914" y="715964"/>
            <a:chExt cx="2699660" cy="5626434"/>
          </a:xfrm>
          <a:solidFill>
            <a:schemeClr val="bg1">
              <a:lumMod val="85000"/>
            </a:schemeClr>
          </a:solidFill>
        </p:grpSpPr>
        <p:sp>
          <p:nvSpPr>
            <p:cNvPr id="7" name="任意多边形 7"/>
            <p:cNvSpPr/>
            <p:nvPr/>
          </p:nvSpPr>
          <p:spPr>
            <a:xfrm flipH="1">
              <a:off x="420914" y="715964"/>
              <a:ext cx="2699660" cy="1199015"/>
            </a:xfrm>
            <a:custGeom>
              <a:avLst/>
              <a:gdLst>
                <a:gd name="connsiteX0" fmla="*/ 2699660 w 2699660"/>
                <a:gd name="connsiteY0" fmla="*/ 0 h 1199015"/>
                <a:gd name="connsiteX1" fmla="*/ 1654630 w 2699660"/>
                <a:gd name="connsiteY1" fmla="*/ 0 h 1199015"/>
                <a:gd name="connsiteX2" fmla="*/ 1045030 w 2699660"/>
                <a:gd name="connsiteY2" fmla="*/ 0 h 1199015"/>
                <a:gd name="connsiteX3" fmla="*/ 0 w 2699660"/>
                <a:gd name="connsiteY3" fmla="*/ 0 h 1199015"/>
                <a:gd name="connsiteX4" fmla="*/ 0 w 2699660"/>
                <a:gd name="connsiteY4" fmla="*/ 1199015 h 1199015"/>
                <a:gd name="connsiteX5" fmla="*/ 51871 w 2699660"/>
                <a:gd name="connsiteY5" fmla="*/ 1199015 h 1199015"/>
                <a:gd name="connsiteX6" fmla="*/ 51871 w 2699660"/>
                <a:gd name="connsiteY6" fmla="*/ 51871 h 1199015"/>
                <a:gd name="connsiteX7" fmla="*/ 1045030 w 2699660"/>
                <a:gd name="connsiteY7" fmla="*/ 51871 h 1199015"/>
                <a:gd name="connsiteX8" fmla="*/ 1654630 w 2699660"/>
                <a:gd name="connsiteY8" fmla="*/ 51871 h 1199015"/>
                <a:gd name="connsiteX9" fmla="*/ 2647789 w 2699660"/>
                <a:gd name="connsiteY9" fmla="*/ 51871 h 1199015"/>
                <a:gd name="connsiteX10" fmla="*/ 2647789 w 2699660"/>
                <a:gd name="connsiteY10" fmla="*/ 1199015 h 1199015"/>
                <a:gd name="connsiteX11" fmla="*/ 2699660 w 2699660"/>
                <a:gd name="connsiteY11" fmla="*/ 1199015 h 119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9660" h="1199015">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Arial" panose="020B0604020202020204" pitchFamily="34" charset="0"/>
                <a:cs typeface="+mn-ea"/>
                <a:sym typeface="Arial" panose="020B0604020202020204" pitchFamily="34" charset="0"/>
              </a:endParaRPr>
            </a:p>
          </p:txBody>
        </p:sp>
        <p:sp>
          <p:nvSpPr>
            <p:cNvPr id="8" name="任意多边形 8"/>
            <p:cNvSpPr/>
            <p:nvPr/>
          </p:nvSpPr>
          <p:spPr>
            <a:xfrm flipH="1" flipV="1">
              <a:off x="420914" y="5143383"/>
              <a:ext cx="2699660" cy="1199015"/>
            </a:xfrm>
            <a:custGeom>
              <a:avLst/>
              <a:gdLst>
                <a:gd name="connsiteX0" fmla="*/ 2699660 w 2699660"/>
                <a:gd name="connsiteY0" fmla="*/ 0 h 1199015"/>
                <a:gd name="connsiteX1" fmla="*/ 1654630 w 2699660"/>
                <a:gd name="connsiteY1" fmla="*/ 0 h 1199015"/>
                <a:gd name="connsiteX2" fmla="*/ 1045030 w 2699660"/>
                <a:gd name="connsiteY2" fmla="*/ 0 h 1199015"/>
                <a:gd name="connsiteX3" fmla="*/ 0 w 2699660"/>
                <a:gd name="connsiteY3" fmla="*/ 0 h 1199015"/>
                <a:gd name="connsiteX4" fmla="*/ 0 w 2699660"/>
                <a:gd name="connsiteY4" fmla="*/ 1199015 h 1199015"/>
                <a:gd name="connsiteX5" fmla="*/ 51871 w 2699660"/>
                <a:gd name="connsiteY5" fmla="*/ 1199015 h 1199015"/>
                <a:gd name="connsiteX6" fmla="*/ 51871 w 2699660"/>
                <a:gd name="connsiteY6" fmla="*/ 51871 h 1199015"/>
                <a:gd name="connsiteX7" fmla="*/ 1045030 w 2699660"/>
                <a:gd name="connsiteY7" fmla="*/ 51871 h 1199015"/>
                <a:gd name="connsiteX8" fmla="*/ 1654630 w 2699660"/>
                <a:gd name="connsiteY8" fmla="*/ 51871 h 1199015"/>
                <a:gd name="connsiteX9" fmla="*/ 2647789 w 2699660"/>
                <a:gd name="connsiteY9" fmla="*/ 51871 h 1199015"/>
                <a:gd name="connsiteX10" fmla="*/ 2647789 w 2699660"/>
                <a:gd name="connsiteY10" fmla="*/ 1199015 h 1199015"/>
                <a:gd name="connsiteX11" fmla="*/ 2699660 w 2699660"/>
                <a:gd name="connsiteY11" fmla="*/ 1199015 h 119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9660" h="1199015">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Arial" panose="020B0604020202020204" pitchFamily="34" charset="0"/>
                <a:cs typeface="+mn-ea"/>
                <a:sym typeface="Arial" panose="020B0604020202020204" pitchFamily="34" charset="0"/>
              </a:endParaRPr>
            </a:p>
          </p:txBody>
        </p:sp>
      </p:grpSp>
      <p:sp>
        <p:nvSpPr>
          <p:cNvPr id="9" name="矩形 9"/>
          <p:cNvSpPr/>
          <p:nvPr/>
        </p:nvSpPr>
        <p:spPr>
          <a:xfrm>
            <a:off x="705954" y="2922252"/>
            <a:ext cx="1083003" cy="10134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0" name="矩形 10"/>
          <p:cNvSpPr/>
          <p:nvPr/>
        </p:nvSpPr>
        <p:spPr>
          <a:xfrm>
            <a:off x="10318846" y="2922252"/>
            <a:ext cx="1083003" cy="10134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1" name="三角形 1"/>
          <p:cNvSpPr/>
          <p:nvPr/>
        </p:nvSpPr>
        <p:spPr>
          <a:xfrm rot="16200000">
            <a:off x="995023" y="3333546"/>
            <a:ext cx="378067" cy="190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Arial" panose="020B0604020202020204" pitchFamily="34" charset="0"/>
              <a:sym typeface="Arial" panose="020B0604020202020204" pitchFamily="34" charset="0"/>
            </a:endParaRPr>
          </a:p>
        </p:txBody>
      </p:sp>
      <p:sp>
        <p:nvSpPr>
          <p:cNvPr id="12" name="三角形 11"/>
          <p:cNvSpPr/>
          <p:nvPr/>
        </p:nvSpPr>
        <p:spPr>
          <a:xfrm rot="5400000">
            <a:off x="10755508" y="3333548"/>
            <a:ext cx="378067" cy="190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41492" y="0"/>
            <a:ext cx="355050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grpSp>
        <p:nvGrpSpPr>
          <p:cNvPr id="3" name="组合 2"/>
          <p:cNvGrpSpPr/>
          <p:nvPr/>
        </p:nvGrpSpPr>
        <p:grpSpPr>
          <a:xfrm>
            <a:off x="163830" y="1325880"/>
            <a:ext cx="9812125" cy="4206875"/>
            <a:chOff x="2385877" y="1392396"/>
            <a:chExt cx="8080479" cy="3975159"/>
          </a:xfrm>
        </p:grpSpPr>
        <p:sp>
          <p:nvSpPr>
            <p:cNvPr id="4" name="圆角矩形 3"/>
            <p:cNvSpPr/>
            <p:nvPr/>
          </p:nvSpPr>
          <p:spPr>
            <a:xfrm>
              <a:off x="9348756" y="1392396"/>
              <a:ext cx="1117600" cy="3860800"/>
            </a:xfrm>
            <a:prstGeom prst="roundRect">
              <a:avLst/>
            </a:prstGeom>
            <a:solidFill>
              <a:schemeClr val="bg1"/>
            </a:solidFill>
            <a:ln>
              <a:noFill/>
            </a:ln>
            <a:effectLst>
              <a:outerShdw blurRad="368300" dist="38100" dir="8100000" sx="108000" sy="108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5" name="文本框 4"/>
            <p:cNvSpPr txBox="1"/>
            <p:nvPr/>
          </p:nvSpPr>
          <p:spPr>
            <a:xfrm>
              <a:off x="9587660" y="1529053"/>
              <a:ext cx="657329" cy="3521125"/>
            </a:xfrm>
            <a:prstGeom prst="rect">
              <a:avLst/>
            </a:prstGeom>
            <a:noFill/>
          </p:spPr>
          <p:txBody>
            <a:bodyPr vert="eaVert" wrap="square" rtlCol="0">
              <a:spAutoFit/>
            </a:bodyPr>
            <a:lstStyle/>
            <a:p>
              <a:pPr algn="ctr"/>
              <a:r>
                <a:rPr lang="en-US" altLang="zh-CN" sz="4000" b="1"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CONTENTS</a:t>
              </a:r>
              <a:endParaRPr lang="zh-CN" altLang="en-US" sz="4000" b="1"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grpSp>
          <p:nvGrpSpPr>
            <p:cNvPr id="6" name="10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385877" y="1529080"/>
              <a:ext cx="7859191" cy="3838475"/>
              <a:chOff x="1929251" y="1741445"/>
              <a:chExt cx="6318109" cy="3085802"/>
            </a:xfrm>
          </p:grpSpPr>
          <p:grpSp>
            <p:nvGrpSpPr>
              <p:cNvPr id="7" name="íślîḑê"/>
              <p:cNvGrpSpPr/>
              <p:nvPr/>
            </p:nvGrpSpPr>
            <p:grpSpPr>
              <a:xfrm>
                <a:off x="1929251" y="1741445"/>
                <a:ext cx="4525843" cy="624349"/>
                <a:chOff x="2034026" y="1655335"/>
                <a:chExt cx="4525843" cy="624349"/>
              </a:xfrm>
            </p:grpSpPr>
            <p:sp>
              <p:nvSpPr>
                <p:cNvPr id="21" name="ïş1îḓê"/>
                <p:cNvSpPr/>
                <p:nvPr/>
              </p:nvSpPr>
              <p:spPr>
                <a:xfrm>
                  <a:off x="2034026" y="1655335"/>
                  <a:ext cx="624349" cy="624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a:solidFill>
                        <a:schemeClr val="tx1"/>
                      </a:solidFill>
                      <a:latin typeface="Arial" panose="020B0604020202020204" pitchFamily="34" charset="0"/>
                      <a:ea typeface="Arial" panose="020B0604020202020204" pitchFamily="34" charset="0"/>
                      <a:sym typeface="Arial" panose="020B0604020202020204" pitchFamily="34" charset="0"/>
                    </a:rPr>
                    <a:t>01</a:t>
                  </a:r>
                  <a:endParaRPr lang="en-US" altLang="zh-CN" sz="2400">
                    <a:solidFill>
                      <a:schemeClr val="tx1"/>
                    </a:solidFill>
                    <a:latin typeface="Arial" panose="020B0604020202020204" pitchFamily="34" charset="0"/>
                    <a:ea typeface="Arial" panose="020B0604020202020204" pitchFamily="34" charset="0"/>
                    <a:sym typeface="Arial" panose="020B0604020202020204" pitchFamily="34" charset="0"/>
                  </a:endParaRPr>
                </a:p>
              </p:txBody>
            </p:sp>
            <p:sp>
              <p:nvSpPr>
                <p:cNvPr id="22" name="ïṣḷîḓe"/>
                <p:cNvSpPr/>
                <p:nvPr/>
              </p:nvSpPr>
              <p:spPr bwMode="auto">
                <a:xfrm>
                  <a:off x="2762980" y="1795222"/>
                  <a:ext cx="3796889" cy="406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Project Charter</a:t>
                  </a:r>
                  <a:endParaRPr lang="zh-CN" altLang="en-US"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grpSp>
          <p:grpSp>
            <p:nvGrpSpPr>
              <p:cNvPr id="8" name="ïslidé"/>
              <p:cNvGrpSpPr/>
              <p:nvPr/>
            </p:nvGrpSpPr>
            <p:grpSpPr>
              <a:xfrm>
                <a:off x="1929251" y="2533910"/>
                <a:ext cx="5637140" cy="624349"/>
                <a:chOff x="2034026" y="2490855"/>
                <a:chExt cx="5637140" cy="624349"/>
              </a:xfrm>
            </p:grpSpPr>
            <p:sp>
              <p:nvSpPr>
                <p:cNvPr id="19" name="išḻíḋê"/>
                <p:cNvSpPr/>
                <p:nvPr/>
              </p:nvSpPr>
              <p:spPr>
                <a:xfrm>
                  <a:off x="2034026" y="2490855"/>
                  <a:ext cx="624349" cy="624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dirty="0">
                      <a:solidFill>
                        <a:schemeClr val="tx1"/>
                      </a:solidFill>
                      <a:latin typeface="Arial" panose="020B0604020202020204" pitchFamily="34" charset="0"/>
                      <a:ea typeface="Arial" panose="020B0604020202020204" pitchFamily="34" charset="0"/>
                      <a:sym typeface="Arial" panose="020B0604020202020204" pitchFamily="34" charset="0"/>
                    </a:rPr>
                    <a:t>02</a:t>
                  </a:r>
                  <a:endParaRPr lang="en-US" altLang="zh-CN" sz="2400" dirty="0">
                    <a:solidFill>
                      <a:schemeClr val="tx1"/>
                    </a:solidFill>
                    <a:latin typeface="Arial" panose="020B0604020202020204" pitchFamily="34" charset="0"/>
                    <a:ea typeface="Arial" panose="020B0604020202020204" pitchFamily="34" charset="0"/>
                    <a:sym typeface="Arial" panose="020B0604020202020204" pitchFamily="34" charset="0"/>
                  </a:endParaRPr>
                </a:p>
              </p:txBody>
            </p:sp>
            <p:sp>
              <p:nvSpPr>
                <p:cNvPr id="20" name="ïSľíḑe"/>
                <p:cNvSpPr/>
                <p:nvPr/>
              </p:nvSpPr>
              <p:spPr bwMode="auto">
                <a:xfrm>
                  <a:off x="2762980" y="2630742"/>
                  <a:ext cx="4908186" cy="344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Project Scope</a:t>
                  </a:r>
                  <a:endParaRPr lang="zh-CN" altLang="en-US"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24" name="ïSľíḑe"/>
                <p:cNvSpPr/>
                <p:nvPr/>
              </p:nvSpPr>
              <p:spPr bwMode="auto">
                <a:xfrm>
                  <a:off x="2762980" y="2631224"/>
                  <a:ext cx="4114913" cy="344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endParaRPr lang="zh-CN" altLang="en-US"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grpSp>
          <p:grpSp>
            <p:nvGrpSpPr>
              <p:cNvPr id="9" name="ísļïďe"/>
              <p:cNvGrpSpPr/>
              <p:nvPr/>
            </p:nvGrpSpPr>
            <p:grpSpPr>
              <a:xfrm>
                <a:off x="1929251" y="3326375"/>
                <a:ext cx="6318109" cy="624349"/>
                <a:chOff x="2034026" y="3326376"/>
                <a:chExt cx="6318109" cy="624349"/>
              </a:xfrm>
            </p:grpSpPr>
            <p:sp>
              <p:nvSpPr>
                <p:cNvPr id="17" name="íšḻídè"/>
                <p:cNvSpPr/>
                <p:nvPr/>
              </p:nvSpPr>
              <p:spPr>
                <a:xfrm>
                  <a:off x="2034026" y="3326376"/>
                  <a:ext cx="624349" cy="62434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a:solidFill>
                        <a:schemeClr val="tx1"/>
                      </a:solidFill>
                      <a:latin typeface="Arial" panose="020B0604020202020204" pitchFamily="34" charset="0"/>
                      <a:ea typeface="Arial" panose="020B0604020202020204" pitchFamily="34" charset="0"/>
                      <a:sym typeface="Arial" panose="020B0604020202020204" pitchFamily="34" charset="0"/>
                    </a:rPr>
                    <a:t>03</a:t>
                  </a:r>
                  <a:endParaRPr lang="en-US" altLang="zh-CN" sz="2400">
                    <a:solidFill>
                      <a:schemeClr val="tx1"/>
                    </a:solidFill>
                    <a:latin typeface="Arial" panose="020B0604020202020204" pitchFamily="34" charset="0"/>
                    <a:ea typeface="Arial" panose="020B0604020202020204" pitchFamily="34" charset="0"/>
                    <a:sym typeface="Arial" panose="020B0604020202020204" pitchFamily="34" charset="0"/>
                  </a:endParaRPr>
                </a:p>
              </p:txBody>
            </p:sp>
            <p:sp>
              <p:nvSpPr>
                <p:cNvPr id="18" name="îśļïḑè"/>
                <p:cNvSpPr/>
                <p:nvPr/>
              </p:nvSpPr>
              <p:spPr bwMode="auto">
                <a:xfrm>
                  <a:off x="2762980" y="3466263"/>
                  <a:ext cx="5589155" cy="344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Work Breakdown Structure</a:t>
                  </a:r>
                  <a:endParaRPr lang="en-US" altLang="zh-CN"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25" name="îśļïḑè"/>
                <p:cNvSpPr/>
                <p:nvPr/>
              </p:nvSpPr>
              <p:spPr bwMode="auto">
                <a:xfrm>
                  <a:off x="2762999" y="3466249"/>
                  <a:ext cx="3014414" cy="344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endParaRPr lang="en-US" altLang="zh-CN"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grpSp>
          <p:grpSp>
            <p:nvGrpSpPr>
              <p:cNvPr id="10" name="ïs1ïďe"/>
              <p:cNvGrpSpPr/>
              <p:nvPr/>
            </p:nvGrpSpPr>
            <p:grpSpPr>
              <a:xfrm>
                <a:off x="1929251" y="4118840"/>
                <a:ext cx="5696345" cy="624349"/>
                <a:chOff x="2034026" y="4161896"/>
                <a:chExt cx="5696345" cy="624349"/>
              </a:xfrm>
            </p:grpSpPr>
            <p:sp>
              <p:nvSpPr>
                <p:cNvPr id="15" name="ïṡlïḓè"/>
                <p:cNvSpPr/>
                <p:nvPr/>
              </p:nvSpPr>
              <p:spPr>
                <a:xfrm>
                  <a:off x="2034026" y="4161896"/>
                  <a:ext cx="624349" cy="62434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dirty="0">
                      <a:solidFill>
                        <a:schemeClr val="bg1"/>
                      </a:solidFill>
                      <a:latin typeface="Arial" panose="020B0604020202020204" pitchFamily="34" charset="0"/>
                      <a:ea typeface="Arial" panose="020B0604020202020204" pitchFamily="34" charset="0"/>
                      <a:sym typeface="Arial" panose="020B0604020202020204" pitchFamily="34" charset="0"/>
                    </a:rPr>
                    <a:t>*</a:t>
                  </a:r>
                  <a:endParaRPr lang="en-US" altLang="zh-CN" sz="24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6" name="isļíḋe"/>
                <p:cNvSpPr/>
                <p:nvPr/>
              </p:nvSpPr>
              <p:spPr bwMode="auto">
                <a:xfrm>
                  <a:off x="2762990" y="4301783"/>
                  <a:ext cx="4967381" cy="344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The rest of the project</a:t>
                  </a:r>
                  <a:endParaRPr lang="en-US" altLang="zh-CN"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grpSp>
          <p:cxnSp>
            <p:nvCxnSpPr>
              <p:cNvPr id="11" name="直接连接符 19"/>
              <p:cNvCxnSpPr/>
              <p:nvPr/>
            </p:nvCxnSpPr>
            <p:spPr>
              <a:xfrm>
                <a:off x="2762250" y="2449852"/>
                <a:ext cx="242732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20"/>
              <p:cNvCxnSpPr/>
              <p:nvPr/>
            </p:nvCxnSpPr>
            <p:spPr>
              <a:xfrm>
                <a:off x="2762250" y="3242317"/>
                <a:ext cx="243549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21"/>
              <p:cNvCxnSpPr/>
              <p:nvPr/>
            </p:nvCxnSpPr>
            <p:spPr>
              <a:xfrm>
                <a:off x="2762250" y="4034782"/>
                <a:ext cx="244365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22"/>
              <p:cNvCxnSpPr/>
              <p:nvPr/>
            </p:nvCxnSpPr>
            <p:spPr>
              <a:xfrm>
                <a:off x="2762250" y="4827247"/>
                <a:ext cx="244365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2"/>
          <p:cNvSpPr/>
          <p:nvPr/>
        </p:nvSpPr>
        <p:spPr>
          <a:xfrm>
            <a:off x="0" y="0"/>
            <a:ext cx="12192000" cy="6858000"/>
          </a:xfrm>
          <a:prstGeom prst="rect">
            <a:avLst/>
          </a:prstGeom>
          <a:blipFill>
            <a:blip r:embed="rId1">
              <a:extLst>
                <a:ext uri="{BEBA8EAE-BF5A-486C-A8C5-ECC9F3942E4B}">
                  <a14:imgProps xmlns:a14="http://schemas.microsoft.com/office/drawing/2010/main">
                    <a14:imgLayer r:embed="rId2">
                      <a14:imgEffect>
                        <a14:saturation sat="0"/>
                      </a14:imgEffect>
                    </a14:imgLayer>
                  </a14:imgProps>
                </a:ext>
              </a:extLst>
            </a:blip>
            <a:srcRect/>
            <a:stretch>
              <a:fillRect t="-1941" b="-19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4" name="Rectangle: Rounded Corners 1"/>
          <p:cNvSpPr/>
          <p:nvPr/>
        </p:nvSpPr>
        <p:spPr>
          <a:xfrm>
            <a:off x="1117442" y="1346200"/>
            <a:ext cx="9957116" cy="464573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Shape 6"/>
          <p:cNvSpPr/>
          <p:nvPr/>
        </p:nvSpPr>
        <p:spPr>
          <a:xfrm>
            <a:off x="2319620" y="253200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6" name="文本框 20"/>
          <p:cNvSpPr txBox="1"/>
          <p:nvPr/>
        </p:nvSpPr>
        <p:spPr>
          <a:xfrm>
            <a:off x="5288869" y="2532007"/>
            <a:ext cx="3989886" cy="706755"/>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000" b="1"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Project Charter</a:t>
            </a:r>
            <a:endParaRPr lang="zh-CN" altLang="en-US" sz="4000" b="1"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7" name="TextBox 1164" descr="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
          <p:cNvSpPr txBox="1"/>
          <p:nvPr/>
        </p:nvSpPr>
        <p:spPr>
          <a:xfrm>
            <a:off x="5288869" y="3254159"/>
            <a:ext cx="3989887" cy="276999"/>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sym typeface="Arial" panose="020B0604020202020204" pitchFamily="34" charset="0"/>
              </a:rPr>
              <a:t>R</a:t>
            </a:r>
            <a:r>
              <a:rPr kumimoji="0" lang="en-US" altLang="zh-CN" sz="12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sym typeface="Arial" panose="020B0604020202020204" pitchFamily="34" charset="0"/>
              </a:rPr>
              <a:t>eport</a:t>
            </a:r>
            <a:r>
              <a:rPr kumimoji="0" lang="id-ID" sz="12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sym typeface="Arial" panose="020B0604020202020204" pitchFamily="34" charset="0"/>
              </a:rPr>
              <a:t> Presentation</a:t>
            </a:r>
            <a:endParaRPr kumimoji="0" lang="id-ID" sz="12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sym typeface="Arial" panose="020B0604020202020204" pitchFamily="34" charset="0"/>
            </a:endParaRPr>
          </a:p>
        </p:txBody>
      </p:sp>
      <p:sp>
        <p:nvSpPr>
          <p:cNvPr id="8" name="PA-文本框 9"/>
          <p:cNvSpPr txBox="1"/>
          <p:nvPr>
            <p:custDataLst>
              <p:tags r:id="rId3"/>
            </p:custDataLst>
          </p:nvPr>
        </p:nvSpPr>
        <p:spPr>
          <a:xfrm>
            <a:off x="5288869" y="3677969"/>
            <a:ext cx="4307168" cy="81026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dirty="0">
                <a:solidFill>
                  <a:schemeClr val="bg1">
                    <a:lumMod val="65000"/>
                  </a:schemeClr>
                </a:solidFill>
                <a:latin typeface="Arial" panose="020B0604020202020204" pitchFamily="34" charset="0"/>
                <a:ea typeface="Arial" panose="020B0604020202020204" pitchFamily="34" charset="0"/>
                <a:sym typeface="Arial" panose="020B0604020202020204" pitchFamily="34" charset="0"/>
              </a:rPr>
              <a:t>The project management charter authorizes the project to exist and gives the project manager the authority to use organizational resources to implement the project</a:t>
            </a:r>
            <a:endParaRPr lang="zh-CN" altLang="en-US" dirty="0">
              <a:solidFill>
                <a:schemeClr val="bg1">
                  <a:lumMod val="6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9" name="TextBox 11"/>
          <p:cNvSpPr txBox="1"/>
          <p:nvPr/>
        </p:nvSpPr>
        <p:spPr>
          <a:xfrm flipH="1">
            <a:off x="2492664" y="3069055"/>
            <a:ext cx="1678764" cy="1200329"/>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01</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0" name="Freeform: Shape 35"/>
          <p:cNvSpPr/>
          <p:nvPr/>
        </p:nvSpPr>
        <p:spPr>
          <a:xfrm>
            <a:off x="711593" y="655672"/>
            <a:ext cx="1487926" cy="1495840"/>
          </a:xfrm>
          <a:custGeom>
            <a:avLst/>
            <a:gdLst>
              <a:gd name="connsiteX0" fmla="*/ 2414562 w 6821714"/>
              <a:gd name="connsiteY0" fmla="*/ 0 h 6857998"/>
              <a:gd name="connsiteX1" fmla="*/ 4407154 w 6821714"/>
              <a:gd name="connsiteY1" fmla="*/ 0 h 6857998"/>
              <a:gd name="connsiteX2" fmla="*/ 4506974 w 6821714"/>
              <a:gd name="connsiteY2" fmla="*/ 49899 h 6857998"/>
              <a:gd name="connsiteX3" fmla="*/ 6375193 w 6821714"/>
              <a:gd name="connsiteY3" fmla="*/ 983787 h 6857998"/>
              <a:gd name="connsiteX4" fmla="*/ 6821714 w 6821714"/>
              <a:gd name="connsiteY4" fmla="*/ 1706694 h 6857998"/>
              <a:gd name="connsiteX5" fmla="*/ 6821714 w 6821714"/>
              <a:gd name="connsiteY5" fmla="*/ 5151307 h 6857998"/>
              <a:gd name="connsiteX6" fmla="*/ 6375193 w 6821714"/>
              <a:gd name="connsiteY6" fmla="*/ 5874213 h 6857998"/>
              <a:gd name="connsiteX7" fmla="*/ 4436877 w 6821714"/>
              <a:gd name="connsiteY7" fmla="*/ 6843142 h 6857998"/>
              <a:gd name="connsiteX8" fmla="*/ 4407158 w 6821714"/>
              <a:gd name="connsiteY8" fmla="*/ 6857998 h 6857998"/>
              <a:gd name="connsiteX9" fmla="*/ 2414557 w 6821714"/>
              <a:gd name="connsiteY9" fmla="*/ 6857998 h 6857998"/>
              <a:gd name="connsiteX10" fmla="*/ 2314741 w 6821714"/>
              <a:gd name="connsiteY10" fmla="*/ 6808102 h 6857998"/>
              <a:gd name="connsiteX11" fmla="*/ 446525 w 6821714"/>
              <a:gd name="connsiteY11" fmla="*/ 5874213 h 6857998"/>
              <a:gd name="connsiteX12" fmla="*/ 0 w 6821714"/>
              <a:gd name="connsiteY12" fmla="*/ 5151307 h 6857998"/>
              <a:gd name="connsiteX13" fmla="*/ 0 w 6821714"/>
              <a:gd name="connsiteY13" fmla="*/ 1706694 h 6857998"/>
              <a:gd name="connsiteX14" fmla="*/ 446525 w 6821714"/>
              <a:gd name="connsiteY14" fmla="*/ 983787 h 6857998"/>
              <a:gd name="connsiteX15" fmla="*/ 2384838 w 6821714"/>
              <a:gd name="connsiteY15" fmla="*/ 1485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1714" h="6857998">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1">
              <a:alpha val="9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2" presetClass="entr" presetSubtype="1" fill="hold" grpId="0" nodeType="withEffect">
                                  <p:stCondLst>
                                    <p:cond delay="150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par>
                          <p:cTn id="15" fill="hold">
                            <p:stCondLst>
                              <p:cond delay="20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par>
                                <p:cTn id="21" presetID="31" presetClass="entr" presetSubtype="0" fill="hold" grpId="0" nodeType="withEffect">
                                  <p:stCondLst>
                                    <p:cond delay="75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 calcmode="lin" valueType="num">
                                      <p:cBhvr>
                                        <p:cTn id="25" dur="500" fill="hold"/>
                                        <p:tgtEl>
                                          <p:spTgt spid="10"/>
                                        </p:tgtEl>
                                        <p:attrNameLst>
                                          <p:attrName>style.rotation</p:attrName>
                                        </p:attrNameLst>
                                      </p:cBhvr>
                                      <p:tavLst>
                                        <p:tav tm="0">
                                          <p:val>
                                            <p:fltVal val="90"/>
                                          </p:val>
                                        </p:tav>
                                        <p:tav tm="100000">
                                          <p:val>
                                            <p:fltVal val="0"/>
                                          </p:val>
                                        </p:tav>
                                      </p:tavLst>
                                    </p:anim>
                                    <p:animEffect transition="in" filter="fade">
                                      <p:cBhvr>
                                        <p:cTn id="26" dur="500"/>
                                        <p:tgtEl>
                                          <p:spTgt spid="10"/>
                                        </p:tgtEl>
                                      </p:cBhvr>
                                    </p:animEffect>
                                  </p:childTnLst>
                                </p:cTn>
                              </p:par>
                              <p:par>
                                <p:cTn id="27" presetID="31" presetClass="entr" presetSubtype="0" fill="hold" grpId="0" nodeType="withEffect">
                                  <p:stCondLst>
                                    <p:cond delay="25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 calcmode="lin" valueType="num">
                                      <p:cBhvr>
                                        <p:cTn id="31" dur="500" fill="hold"/>
                                        <p:tgtEl>
                                          <p:spTgt spid="5"/>
                                        </p:tgtEl>
                                        <p:attrNameLst>
                                          <p:attrName>style.rotation</p:attrName>
                                        </p:attrNameLst>
                                      </p:cBhvr>
                                      <p:tavLst>
                                        <p:tav tm="0">
                                          <p:val>
                                            <p:fltVal val="90"/>
                                          </p:val>
                                        </p:tav>
                                        <p:tav tm="100000">
                                          <p:val>
                                            <p:fltVal val="0"/>
                                          </p:val>
                                        </p:tav>
                                      </p:tavLst>
                                    </p:anim>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6" grpId="0"/>
      <p:bldP spid="8" grpId="0"/>
      <p:bldP spid="9"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7"/>
          <p:cNvGrpSpPr/>
          <p:nvPr/>
        </p:nvGrpSpPr>
        <p:grpSpPr>
          <a:xfrm>
            <a:off x="2639816" y="1069852"/>
            <a:ext cx="1737360" cy="5173980"/>
            <a:chOff x="5276457" y="1752600"/>
            <a:chExt cx="3474720" cy="10652760"/>
          </a:xfrm>
        </p:grpSpPr>
        <p:cxnSp>
          <p:nvCxnSpPr>
            <p:cNvPr id="3" name="Straight Connector 62"/>
            <p:cNvCxnSpPr/>
            <p:nvPr/>
          </p:nvCxnSpPr>
          <p:spPr>
            <a:xfrm>
              <a:off x="5276457" y="1752600"/>
              <a:ext cx="0" cy="106527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64"/>
            <p:cNvCxnSpPr/>
            <p:nvPr/>
          </p:nvCxnSpPr>
          <p:spPr>
            <a:xfrm>
              <a:off x="8751177" y="1752600"/>
              <a:ext cx="0" cy="106527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65"/>
          <p:cNvCxnSpPr/>
          <p:nvPr/>
        </p:nvCxnSpPr>
        <p:spPr>
          <a:xfrm>
            <a:off x="838200" y="2778014"/>
            <a:ext cx="5257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73"/>
          <p:cNvCxnSpPr/>
          <p:nvPr/>
        </p:nvCxnSpPr>
        <p:spPr>
          <a:xfrm>
            <a:off x="838200" y="4454018"/>
            <a:ext cx="5257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Google Shape;118;p21"/>
          <p:cNvCxnSpPr/>
          <p:nvPr/>
        </p:nvCxnSpPr>
        <p:spPr>
          <a:xfrm>
            <a:off x="7094855" y="5456555"/>
            <a:ext cx="598805" cy="0"/>
          </a:xfrm>
          <a:prstGeom prst="straightConnector1">
            <a:avLst/>
          </a:prstGeom>
          <a:noFill/>
          <a:ln w="38100" cap="flat" cmpd="sng">
            <a:solidFill>
              <a:schemeClr val="accent1"/>
            </a:solidFill>
            <a:prstDash val="solid"/>
            <a:miter lim="800000"/>
            <a:headEnd type="none" w="sm" len="sm"/>
            <a:tailEnd type="none" w="sm" len="sm"/>
          </a:ln>
        </p:spPr>
      </p:cxnSp>
      <p:sp>
        <p:nvSpPr>
          <p:cNvPr id="24" name="Google Shape;86;p19"/>
          <p:cNvSpPr txBox="1"/>
          <p:nvPr/>
        </p:nvSpPr>
        <p:spPr>
          <a:xfrm>
            <a:off x="6962903" y="1630309"/>
            <a:ext cx="3183654" cy="3102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bg1">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 Business case </a:t>
            </a:r>
            <a:endParaRPr sz="2400" b="0" i="0" u="none" strike="noStrike" cap="none">
              <a:solidFill>
                <a:schemeClr val="bg1">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5" name="TextBox 24"/>
          <p:cNvSpPr txBox="1"/>
          <p:nvPr/>
        </p:nvSpPr>
        <p:spPr>
          <a:xfrm>
            <a:off x="6962775" y="2211070"/>
            <a:ext cx="5043805" cy="291147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The Newralink chip is a coin-sized computer chip</a:t>
            </a:r>
            <a:endPar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grown in a human brain, indicating an early step. Towards achieving the goal of treating diseases that affect humans by implanting the same type of segments, according to Reuters.</a:t>
            </a:r>
            <a:endPar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The newralink sensor is about eight millimeters in diameter or smaller than the tip of the finger</a:t>
            </a:r>
            <a:endPar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implanted in the skull, and connected to smallwires. With the help of a sophisticated robot, flexible</a:t>
            </a:r>
            <a:endPar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filaments or wires more accurate than human hair are implanted in areas responsible for movement and sensation functions in the brain.</a:t>
            </a:r>
            <a:endPar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p:txBody>
      </p:sp>
      <p:grpSp>
        <p:nvGrpSpPr>
          <p:cNvPr id="26" name="Group 25"/>
          <p:cNvGrpSpPr/>
          <p:nvPr/>
        </p:nvGrpSpPr>
        <p:grpSpPr>
          <a:xfrm>
            <a:off x="92710" y="783888"/>
            <a:ext cx="12192000" cy="6012517"/>
            <a:chOff x="0" y="845483"/>
            <a:chExt cx="12192000" cy="6012517"/>
          </a:xfrm>
        </p:grpSpPr>
        <p:sp>
          <p:nvSpPr>
            <p:cNvPr id="27" name="矩形 3"/>
            <p:cNvSpPr/>
            <p:nvPr/>
          </p:nvSpPr>
          <p:spPr>
            <a:xfrm>
              <a:off x="0" y="6661128"/>
              <a:ext cx="12192000" cy="1968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28" name="Rectangle 26"/>
            <p:cNvSpPr/>
            <p:nvPr/>
          </p:nvSpPr>
          <p:spPr>
            <a:xfrm>
              <a:off x="5698005" y="845483"/>
              <a:ext cx="744070" cy="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grpSp>
      <p:pic>
        <p:nvPicPr>
          <p:cNvPr id="9" name="Picture 8" descr="sdgua"/>
          <p:cNvPicPr>
            <a:picLocks noChangeAspect="1"/>
          </p:cNvPicPr>
          <p:nvPr/>
        </p:nvPicPr>
        <p:blipFill>
          <a:blip r:embed="rId1"/>
          <a:stretch>
            <a:fillRect/>
          </a:stretch>
        </p:blipFill>
        <p:spPr>
          <a:xfrm>
            <a:off x="619125" y="1071245"/>
            <a:ext cx="5476875" cy="5280660"/>
          </a:xfrm>
          <a:prstGeom prst="rect">
            <a:avLst/>
          </a:prstGeom>
        </p:spPr>
      </p:pic>
      <p:sp>
        <p:nvSpPr>
          <p:cNvPr id="10" name="Text Box 9"/>
          <p:cNvSpPr txBox="1"/>
          <p:nvPr/>
        </p:nvSpPr>
        <p:spPr>
          <a:xfrm>
            <a:off x="5038725" y="273685"/>
            <a:ext cx="5671185" cy="460375"/>
          </a:xfrm>
          <a:prstGeom prst="rect">
            <a:avLst/>
          </a:prstGeom>
          <a:noFill/>
        </p:spPr>
        <p:txBody>
          <a:bodyPr wrap="square" rtlCol="0">
            <a:spAutoFit/>
          </a:bodyPr>
          <a:p>
            <a:r>
              <a:rPr lang="en-US" sz="2400">
                <a:solidFill>
                  <a:schemeClr val="bg1">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 Business case</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316413" y="2187575"/>
            <a:ext cx="3559175" cy="3195638"/>
            <a:chOff x="4316413" y="1997075"/>
            <a:chExt cx="3559175" cy="3195638"/>
          </a:xfrm>
        </p:grpSpPr>
        <p:sp>
          <p:nvSpPr>
            <p:cNvPr id="3" name="Freeform 3"/>
            <p:cNvSpPr>
              <a:spLocks noEditPoints="1"/>
            </p:cNvSpPr>
            <p:nvPr/>
          </p:nvSpPr>
          <p:spPr bwMode="auto">
            <a:xfrm>
              <a:off x="4316413" y="2982913"/>
              <a:ext cx="1401763" cy="908050"/>
            </a:xfrm>
            <a:custGeom>
              <a:avLst/>
              <a:gdLst>
                <a:gd name="T0" fmla="*/ 244 w 275"/>
                <a:gd name="T1" fmla="*/ 58 h 178"/>
                <a:gd name="T2" fmla="*/ 217 w 275"/>
                <a:gd name="T3" fmla="*/ 74 h 178"/>
                <a:gd name="T4" fmla="*/ 217 w 275"/>
                <a:gd name="T5" fmla="*/ 74 h 178"/>
                <a:gd name="T6" fmla="*/ 200 w 275"/>
                <a:gd name="T7" fmla="*/ 84 h 178"/>
                <a:gd name="T8" fmla="*/ 193 w 275"/>
                <a:gd name="T9" fmla="*/ 84 h 178"/>
                <a:gd name="T10" fmla="*/ 193 w 275"/>
                <a:gd name="T11" fmla="*/ 84 h 178"/>
                <a:gd name="T12" fmla="*/ 175 w 275"/>
                <a:gd name="T13" fmla="*/ 69 h 178"/>
                <a:gd name="T14" fmla="*/ 175 w 275"/>
                <a:gd name="T15" fmla="*/ 69 h 178"/>
                <a:gd name="T16" fmla="*/ 89 w 275"/>
                <a:gd name="T17" fmla="*/ 0 h 178"/>
                <a:gd name="T18" fmla="*/ 0 w 275"/>
                <a:gd name="T19" fmla="*/ 89 h 178"/>
                <a:gd name="T20" fmla="*/ 89 w 275"/>
                <a:gd name="T21" fmla="*/ 178 h 178"/>
                <a:gd name="T22" fmla="*/ 175 w 275"/>
                <a:gd name="T23" fmla="*/ 110 h 178"/>
                <a:gd name="T24" fmla="*/ 176 w 275"/>
                <a:gd name="T25" fmla="*/ 110 h 178"/>
                <a:gd name="T26" fmla="*/ 193 w 275"/>
                <a:gd name="T27" fmla="*/ 95 h 178"/>
                <a:gd name="T28" fmla="*/ 193 w 275"/>
                <a:gd name="T29" fmla="*/ 95 h 178"/>
                <a:gd name="T30" fmla="*/ 200 w 275"/>
                <a:gd name="T31" fmla="*/ 95 h 178"/>
                <a:gd name="T32" fmla="*/ 200 w 275"/>
                <a:gd name="T33" fmla="*/ 95 h 178"/>
                <a:gd name="T34" fmla="*/ 217 w 275"/>
                <a:gd name="T35" fmla="*/ 104 h 178"/>
                <a:gd name="T36" fmla="*/ 217 w 275"/>
                <a:gd name="T37" fmla="*/ 104 h 178"/>
                <a:gd name="T38" fmla="*/ 244 w 275"/>
                <a:gd name="T39" fmla="*/ 121 h 178"/>
                <a:gd name="T40" fmla="*/ 275 w 275"/>
                <a:gd name="T41" fmla="*/ 89 h 178"/>
                <a:gd name="T42" fmla="*/ 244 w 275"/>
                <a:gd name="T43" fmla="*/ 58 h 178"/>
                <a:gd name="T44" fmla="*/ 89 w 275"/>
                <a:gd name="T45" fmla="*/ 158 h 178"/>
                <a:gd name="T46" fmla="*/ 20 w 275"/>
                <a:gd name="T47" fmla="*/ 89 h 178"/>
                <a:gd name="T48" fmla="*/ 89 w 275"/>
                <a:gd name="T49" fmla="*/ 21 h 178"/>
                <a:gd name="T50" fmla="*/ 157 w 275"/>
                <a:gd name="T51" fmla="*/ 89 h 178"/>
                <a:gd name="T52" fmla="*/ 89 w 275"/>
                <a:gd name="T53" fmla="*/ 15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5" h="178">
                  <a:moveTo>
                    <a:pt x="244" y="58"/>
                  </a:moveTo>
                  <a:cubicBezTo>
                    <a:pt x="232" y="58"/>
                    <a:pt x="222" y="64"/>
                    <a:pt x="217" y="74"/>
                  </a:cubicBezTo>
                  <a:cubicBezTo>
                    <a:pt x="217" y="74"/>
                    <a:pt x="217" y="74"/>
                    <a:pt x="217" y="74"/>
                  </a:cubicBezTo>
                  <a:cubicBezTo>
                    <a:pt x="214" y="80"/>
                    <a:pt x="207" y="84"/>
                    <a:pt x="200" y="84"/>
                  </a:cubicBezTo>
                  <a:cubicBezTo>
                    <a:pt x="193" y="84"/>
                    <a:pt x="193" y="84"/>
                    <a:pt x="193" y="84"/>
                  </a:cubicBezTo>
                  <a:cubicBezTo>
                    <a:pt x="193" y="84"/>
                    <a:pt x="193" y="84"/>
                    <a:pt x="193" y="84"/>
                  </a:cubicBezTo>
                  <a:cubicBezTo>
                    <a:pt x="185" y="83"/>
                    <a:pt x="177" y="77"/>
                    <a:pt x="175" y="69"/>
                  </a:cubicBezTo>
                  <a:cubicBezTo>
                    <a:pt x="175" y="69"/>
                    <a:pt x="175" y="69"/>
                    <a:pt x="175" y="69"/>
                  </a:cubicBezTo>
                  <a:cubicBezTo>
                    <a:pt x="166" y="29"/>
                    <a:pt x="131" y="0"/>
                    <a:pt x="89" y="0"/>
                  </a:cubicBezTo>
                  <a:cubicBezTo>
                    <a:pt x="39" y="0"/>
                    <a:pt x="0" y="40"/>
                    <a:pt x="0" y="89"/>
                  </a:cubicBezTo>
                  <a:cubicBezTo>
                    <a:pt x="0" y="139"/>
                    <a:pt x="40" y="178"/>
                    <a:pt x="89" y="178"/>
                  </a:cubicBezTo>
                  <a:cubicBezTo>
                    <a:pt x="131" y="178"/>
                    <a:pt x="166" y="149"/>
                    <a:pt x="175" y="110"/>
                  </a:cubicBezTo>
                  <a:cubicBezTo>
                    <a:pt x="176" y="110"/>
                    <a:pt x="176" y="110"/>
                    <a:pt x="176" y="110"/>
                  </a:cubicBezTo>
                  <a:cubicBezTo>
                    <a:pt x="177" y="101"/>
                    <a:pt x="185" y="95"/>
                    <a:pt x="193" y="95"/>
                  </a:cubicBezTo>
                  <a:cubicBezTo>
                    <a:pt x="193" y="95"/>
                    <a:pt x="193" y="95"/>
                    <a:pt x="193" y="95"/>
                  </a:cubicBezTo>
                  <a:cubicBezTo>
                    <a:pt x="200" y="95"/>
                    <a:pt x="200" y="95"/>
                    <a:pt x="200" y="95"/>
                  </a:cubicBezTo>
                  <a:cubicBezTo>
                    <a:pt x="200" y="95"/>
                    <a:pt x="200" y="95"/>
                    <a:pt x="200" y="95"/>
                  </a:cubicBezTo>
                  <a:cubicBezTo>
                    <a:pt x="207" y="95"/>
                    <a:pt x="214" y="99"/>
                    <a:pt x="217" y="104"/>
                  </a:cubicBezTo>
                  <a:cubicBezTo>
                    <a:pt x="217" y="104"/>
                    <a:pt x="217" y="104"/>
                    <a:pt x="217" y="104"/>
                  </a:cubicBezTo>
                  <a:cubicBezTo>
                    <a:pt x="222" y="114"/>
                    <a:pt x="232" y="121"/>
                    <a:pt x="244" y="121"/>
                  </a:cubicBezTo>
                  <a:cubicBezTo>
                    <a:pt x="261" y="121"/>
                    <a:pt x="275" y="106"/>
                    <a:pt x="275" y="89"/>
                  </a:cubicBezTo>
                  <a:cubicBezTo>
                    <a:pt x="275" y="72"/>
                    <a:pt x="261" y="58"/>
                    <a:pt x="244" y="58"/>
                  </a:cubicBezTo>
                  <a:close/>
                  <a:moveTo>
                    <a:pt x="89" y="158"/>
                  </a:moveTo>
                  <a:cubicBezTo>
                    <a:pt x="51" y="158"/>
                    <a:pt x="20" y="127"/>
                    <a:pt x="20" y="89"/>
                  </a:cubicBezTo>
                  <a:cubicBezTo>
                    <a:pt x="20" y="51"/>
                    <a:pt x="51" y="21"/>
                    <a:pt x="89" y="21"/>
                  </a:cubicBezTo>
                  <a:cubicBezTo>
                    <a:pt x="127" y="21"/>
                    <a:pt x="157" y="51"/>
                    <a:pt x="157" y="89"/>
                  </a:cubicBezTo>
                  <a:cubicBezTo>
                    <a:pt x="157" y="127"/>
                    <a:pt x="127" y="158"/>
                    <a:pt x="89" y="158"/>
                  </a:cubicBezTo>
                  <a:close/>
                </a:path>
              </a:pathLst>
            </a:custGeom>
            <a:solidFill>
              <a:schemeClr val="accent1"/>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4" name="Freeform 4"/>
            <p:cNvSpPr>
              <a:spLocks noEditPoints="1"/>
            </p:cNvSpPr>
            <p:nvPr/>
          </p:nvSpPr>
          <p:spPr bwMode="auto">
            <a:xfrm>
              <a:off x="6467475" y="2982913"/>
              <a:ext cx="1408113" cy="908050"/>
            </a:xfrm>
            <a:custGeom>
              <a:avLst/>
              <a:gdLst>
                <a:gd name="T0" fmla="*/ 187 w 276"/>
                <a:gd name="T1" fmla="*/ 0 h 178"/>
                <a:gd name="T2" fmla="*/ 100 w 276"/>
                <a:gd name="T3" fmla="*/ 69 h 178"/>
                <a:gd name="T4" fmla="*/ 100 w 276"/>
                <a:gd name="T5" fmla="*/ 69 h 178"/>
                <a:gd name="T6" fmla="*/ 82 w 276"/>
                <a:gd name="T7" fmla="*/ 84 h 178"/>
                <a:gd name="T8" fmla="*/ 82 w 276"/>
                <a:gd name="T9" fmla="*/ 84 h 178"/>
                <a:gd name="T10" fmla="*/ 75 w 276"/>
                <a:gd name="T11" fmla="*/ 84 h 178"/>
                <a:gd name="T12" fmla="*/ 75 w 276"/>
                <a:gd name="T13" fmla="*/ 84 h 178"/>
                <a:gd name="T14" fmla="*/ 59 w 276"/>
                <a:gd name="T15" fmla="*/ 74 h 178"/>
                <a:gd name="T16" fmla="*/ 31 w 276"/>
                <a:gd name="T17" fmla="*/ 58 h 178"/>
                <a:gd name="T18" fmla="*/ 0 w 276"/>
                <a:gd name="T19" fmla="*/ 89 h 178"/>
                <a:gd name="T20" fmla="*/ 31 w 276"/>
                <a:gd name="T21" fmla="*/ 120 h 178"/>
                <a:gd name="T22" fmla="*/ 58 w 276"/>
                <a:gd name="T23" fmla="*/ 104 h 178"/>
                <a:gd name="T24" fmla="*/ 75 w 276"/>
                <a:gd name="T25" fmla="*/ 94 h 178"/>
                <a:gd name="T26" fmla="*/ 82 w 276"/>
                <a:gd name="T27" fmla="*/ 94 h 178"/>
                <a:gd name="T28" fmla="*/ 82 w 276"/>
                <a:gd name="T29" fmla="*/ 94 h 178"/>
                <a:gd name="T30" fmla="*/ 100 w 276"/>
                <a:gd name="T31" fmla="*/ 109 h 178"/>
                <a:gd name="T32" fmla="*/ 100 w 276"/>
                <a:gd name="T33" fmla="*/ 109 h 178"/>
                <a:gd name="T34" fmla="*/ 187 w 276"/>
                <a:gd name="T35" fmla="*/ 178 h 178"/>
                <a:gd name="T36" fmla="*/ 276 w 276"/>
                <a:gd name="T37" fmla="*/ 89 h 178"/>
                <a:gd name="T38" fmla="*/ 187 w 276"/>
                <a:gd name="T39" fmla="*/ 0 h 178"/>
                <a:gd name="T40" fmla="*/ 187 w 276"/>
                <a:gd name="T41" fmla="*/ 157 h 178"/>
                <a:gd name="T42" fmla="*/ 118 w 276"/>
                <a:gd name="T43" fmla="*/ 89 h 178"/>
                <a:gd name="T44" fmla="*/ 118 w 276"/>
                <a:gd name="T45" fmla="*/ 89 h 178"/>
                <a:gd name="T46" fmla="*/ 187 w 276"/>
                <a:gd name="T47" fmla="*/ 20 h 178"/>
                <a:gd name="T48" fmla="*/ 255 w 276"/>
                <a:gd name="T49" fmla="*/ 89 h 178"/>
                <a:gd name="T50" fmla="*/ 187 w 276"/>
                <a:gd name="T51" fmla="*/ 15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6" h="178">
                  <a:moveTo>
                    <a:pt x="187" y="0"/>
                  </a:moveTo>
                  <a:cubicBezTo>
                    <a:pt x="144" y="0"/>
                    <a:pt x="109" y="29"/>
                    <a:pt x="100" y="69"/>
                  </a:cubicBezTo>
                  <a:cubicBezTo>
                    <a:pt x="100" y="69"/>
                    <a:pt x="100" y="69"/>
                    <a:pt x="100" y="69"/>
                  </a:cubicBezTo>
                  <a:cubicBezTo>
                    <a:pt x="98" y="77"/>
                    <a:pt x="91" y="83"/>
                    <a:pt x="82" y="84"/>
                  </a:cubicBezTo>
                  <a:cubicBezTo>
                    <a:pt x="82" y="84"/>
                    <a:pt x="82" y="84"/>
                    <a:pt x="82" y="84"/>
                  </a:cubicBezTo>
                  <a:cubicBezTo>
                    <a:pt x="75" y="84"/>
                    <a:pt x="75" y="84"/>
                    <a:pt x="75" y="84"/>
                  </a:cubicBezTo>
                  <a:cubicBezTo>
                    <a:pt x="75" y="84"/>
                    <a:pt x="75" y="84"/>
                    <a:pt x="75" y="84"/>
                  </a:cubicBezTo>
                  <a:cubicBezTo>
                    <a:pt x="68" y="84"/>
                    <a:pt x="62" y="80"/>
                    <a:pt x="59" y="74"/>
                  </a:cubicBezTo>
                  <a:cubicBezTo>
                    <a:pt x="53" y="64"/>
                    <a:pt x="43" y="58"/>
                    <a:pt x="31" y="58"/>
                  </a:cubicBezTo>
                  <a:cubicBezTo>
                    <a:pt x="14" y="58"/>
                    <a:pt x="0" y="72"/>
                    <a:pt x="0" y="89"/>
                  </a:cubicBezTo>
                  <a:cubicBezTo>
                    <a:pt x="0" y="106"/>
                    <a:pt x="14" y="120"/>
                    <a:pt x="31" y="120"/>
                  </a:cubicBezTo>
                  <a:cubicBezTo>
                    <a:pt x="43" y="120"/>
                    <a:pt x="53" y="114"/>
                    <a:pt x="58" y="104"/>
                  </a:cubicBezTo>
                  <a:cubicBezTo>
                    <a:pt x="62" y="98"/>
                    <a:pt x="68" y="94"/>
                    <a:pt x="75" y="94"/>
                  </a:cubicBezTo>
                  <a:cubicBezTo>
                    <a:pt x="82" y="94"/>
                    <a:pt x="82" y="94"/>
                    <a:pt x="82" y="94"/>
                  </a:cubicBezTo>
                  <a:cubicBezTo>
                    <a:pt x="82" y="94"/>
                    <a:pt x="82" y="94"/>
                    <a:pt x="82" y="94"/>
                  </a:cubicBezTo>
                  <a:cubicBezTo>
                    <a:pt x="91" y="95"/>
                    <a:pt x="98" y="101"/>
                    <a:pt x="100" y="109"/>
                  </a:cubicBezTo>
                  <a:cubicBezTo>
                    <a:pt x="100" y="109"/>
                    <a:pt x="100" y="109"/>
                    <a:pt x="100" y="109"/>
                  </a:cubicBezTo>
                  <a:cubicBezTo>
                    <a:pt x="109" y="149"/>
                    <a:pt x="144" y="178"/>
                    <a:pt x="187" y="178"/>
                  </a:cubicBezTo>
                  <a:cubicBezTo>
                    <a:pt x="236" y="178"/>
                    <a:pt x="276" y="138"/>
                    <a:pt x="276" y="89"/>
                  </a:cubicBezTo>
                  <a:cubicBezTo>
                    <a:pt x="276" y="40"/>
                    <a:pt x="236" y="0"/>
                    <a:pt x="187" y="0"/>
                  </a:cubicBezTo>
                  <a:close/>
                  <a:moveTo>
                    <a:pt x="187" y="157"/>
                  </a:moveTo>
                  <a:cubicBezTo>
                    <a:pt x="149" y="158"/>
                    <a:pt x="118" y="127"/>
                    <a:pt x="118" y="89"/>
                  </a:cubicBezTo>
                  <a:cubicBezTo>
                    <a:pt x="118" y="89"/>
                    <a:pt x="118" y="89"/>
                    <a:pt x="118" y="89"/>
                  </a:cubicBezTo>
                  <a:cubicBezTo>
                    <a:pt x="118" y="51"/>
                    <a:pt x="149" y="21"/>
                    <a:pt x="187" y="20"/>
                  </a:cubicBezTo>
                  <a:cubicBezTo>
                    <a:pt x="224" y="20"/>
                    <a:pt x="255" y="51"/>
                    <a:pt x="255" y="89"/>
                  </a:cubicBezTo>
                  <a:cubicBezTo>
                    <a:pt x="255" y="127"/>
                    <a:pt x="224" y="157"/>
                    <a:pt x="187" y="157"/>
                  </a:cubicBezTo>
                  <a:close/>
                </a:path>
              </a:pathLst>
            </a:custGeom>
            <a:solidFill>
              <a:schemeClr val="accent1"/>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5"/>
            <p:cNvSpPr>
              <a:spLocks noEditPoints="1"/>
            </p:cNvSpPr>
            <p:nvPr/>
          </p:nvSpPr>
          <p:spPr bwMode="auto">
            <a:xfrm>
              <a:off x="6294438" y="1997075"/>
              <a:ext cx="1235075" cy="1239838"/>
            </a:xfrm>
            <a:custGeom>
              <a:avLst/>
              <a:gdLst>
                <a:gd name="T0" fmla="*/ 207 w 242"/>
                <a:gd name="T1" fmla="*/ 35 h 243"/>
                <a:gd name="T2" fmla="*/ 81 w 242"/>
                <a:gd name="T3" fmla="*/ 35 h 243"/>
                <a:gd name="T4" fmla="*/ 69 w 242"/>
                <a:gd name="T5" fmla="*/ 145 h 243"/>
                <a:gd name="T6" fmla="*/ 69 w 242"/>
                <a:gd name="T7" fmla="*/ 145 h 243"/>
                <a:gd name="T8" fmla="*/ 67 w 242"/>
                <a:gd name="T9" fmla="*/ 168 h 243"/>
                <a:gd name="T10" fmla="*/ 67 w 242"/>
                <a:gd name="T11" fmla="*/ 168 h 243"/>
                <a:gd name="T12" fmla="*/ 62 w 242"/>
                <a:gd name="T13" fmla="*/ 173 h 243"/>
                <a:gd name="T14" fmla="*/ 43 w 242"/>
                <a:gd name="T15" fmla="*/ 178 h 243"/>
                <a:gd name="T16" fmla="*/ 12 w 242"/>
                <a:gd name="T17" fmla="*/ 186 h 243"/>
                <a:gd name="T18" fmla="*/ 12 w 242"/>
                <a:gd name="T19" fmla="*/ 230 h 243"/>
                <a:gd name="T20" fmla="*/ 57 w 242"/>
                <a:gd name="T21" fmla="*/ 230 h 243"/>
                <a:gd name="T22" fmla="*/ 65 w 242"/>
                <a:gd name="T23" fmla="*/ 200 h 243"/>
                <a:gd name="T24" fmla="*/ 69 w 242"/>
                <a:gd name="T25" fmla="*/ 181 h 243"/>
                <a:gd name="T26" fmla="*/ 69 w 242"/>
                <a:gd name="T27" fmla="*/ 181 h 243"/>
                <a:gd name="T28" fmla="*/ 74 w 242"/>
                <a:gd name="T29" fmla="*/ 176 h 243"/>
                <a:gd name="T30" fmla="*/ 74 w 242"/>
                <a:gd name="T31" fmla="*/ 176 h 243"/>
                <a:gd name="T32" fmla="*/ 97 w 242"/>
                <a:gd name="T33" fmla="*/ 174 h 243"/>
                <a:gd name="T34" fmla="*/ 98 w 242"/>
                <a:gd name="T35" fmla="*/ 174 h 243"/>
                <a:gd name="T36" fmla="*/ 207 w 242"/>
                <a:gd name="T37" fmla="*/ 161 h 243"/>
                <a:gd name="T38" fmla="*/ 207 w 242"/>
                <a:gd name="T39" fmla="*/ 35 h 243"/>
                <a:gd name="T40" fmla="*/ 193 w 242"/>
                <a:gd name="T41" fmla="*/ 147 h 243"/>
                <a:gd name="T42" fmla="*/ 96 w 242"/>
                <a:gd name="T43" fmla="*/ 147 h 243"/>
                <a:gd name="T44" fmla="*/ 96 w 242"/>
                <a:gd name="T45" fmla="*/ 147 h 243"/>
                <a:gd name="T46" fmla="*/ 96 w 242"/>
                <a:gd name="T47" fmla="*/ 50 h 243"/>
                <a:gd name="T48" fmla="*/ 193 w 242"/>
                <a:gd name="T49" fmla="*/ 50 h 243"/>
                <a:gd name="T50" fmla="*/ 193 w 242"/>
                <a:gd name="T51" fmla="*/ 147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2" h="243">
                  <a:moveTo>
                    <a:pt x="207" y="35"/>
                  </a:moveTo>
                  <a:cubicBezTo>
                    <a:pt x="172" y="0"/>
                    <a:pt x="116" y="0"/>
                    <a:pt x="81" y="35"/>
                  </a:cubicBezTo>
                  <a:cubicBezTo>
                    <a:pt x="51" y="65"/>
                    <a:pt x="47" y="111"/>
                    <a:pt x="69" y="145"/>
                  </a:cubicBezTo>
                  <a:cubicBezTo>
                    <a:pt x="69" y="145"/>
                    <a:pt x="69" y="145"/>
                    <a:pt x="69" y="145"/>
                  </a:cubicBezTo>
                  <a:cubicBezTo>
                    <a:pt x="73" y="152"/>
                    <a:pt x="72" y="162"/>
                    <a:pt x="67" y="168"/>
                  </a:cubicBezTo>
                  <a:cubicBezTo>
                    <a:pt x="67" y="168"/>
                    <a:pt x="67" y="168"/>
                    <a:pt x="67" y="168"/>
                  </a:cubicBezTo>
                  <a:cubicBezTo>
                    <a:pt x="62" y="173"/>
                    <a:pt x="62" y="173"/>
                    <a:pt x="62" y="173"/>
                  </a:cubicBezTo>
                  <a:cubicBezTo>
                    <a:pt x="57" y="178"/>
                    <a:pt x="50" y="180"/>
                    <a:pt x="43" y="178"/>
                  </a:cubicBezTo>
                  <a:cubicBezTo>
                    <a:pt x="33" y="175"/>
                    <a:pt x="21" y="178"/>
                    <a:pt x="12" y="186"/>
                  </a:cubicBezTo>
                  <a:cubicBezTo>
                    <a:pt x="0" y="198"/>
                    <a:pt x="0" y="218"/>
                    <a:pt x="12" y="230"/>
                  </a:cubicBezTo>
                  <a:cubicBezTo>
                    <a:pt x="25" y="243"/>
                    <a:pt x="44" y="243"/>
                    <a:pt x="57" y="230"/>
                  </a:cubicBezTo>
                  <a:cubicBezTo>
                    <a:pt x="65" y="222"/>
                    <a:pt x="68" y="210"/>
                    <a:pt x="65" y="200"/>
                  </a:cubicBezTo>
                  <a:cubicBezTo>
                    <a:pt x="63" y="193"/>
                    <a:pt x="64" y="186"/>
                    <a:pt x="69" y="181"/>
                  </a:cubicBezTo>
                  <a:cubicBezTo>
                    <a:pt x="69" y="181"/>
                    <a:pt x="69" y="181"/>
                    <a:pt x="69" y="181"/>
                  </a:cubicBezTo>
                  <a:cubicBezTo>
                    <a:pt x="74" y="176"/>
                    <a:pt x="74" y="176"/>
                    <a:pt x="74" y="176"/>
                  </a:cubicBezTo>
                  <a:cubicBezTo>
                    <a:pt x="74" y="176"/>
                    <a:pt x="74" y="176"/>
                    <a:pt x="74" y="176"/>
                  </a:cubicBezTo>
                  <a:cubicBezTo>
                    <a:pt x="81" y="170"/>
                    <a:pt x="90" y="169"/>
                    <a:pt x="97" y="174"/>
                  </a:cubicBezTo>
                  <a:cubicBezTo>
                    <a:pt x="98" y="174"/>
                    <a:pt x="98" y="174"/>
                    <a:pt x="98" y="174"/>
                  </a:cubicBezTo>
                  <a:cubicBezTo>
                    <a:pt x="132" y="195"/>
                    <a:pt x="178" y="191"/>
                    <a:pt x="207" y="161"/>
                  </a:cubicBezTo>
                  <a:cubicBezTo>
                    <a:pt x="242" y="126"/>
                    <a:pt x="242" y="70"/>
                    <a:pt x="207" y="35"/>
                  </a:cubicBezTo>
                  <a:close/>
                  <a:moveTo>
                    <a:pt x="193" y="147"/>
                  </a:moveTo>
                  <a:cubicBezTo>
                    <a:pt x="166" y="173"/>
                    <a:pt x="123" y="173"/>
                    <a:pt x="96" y="147"/>
                  </a:cubicBezTo>
                  <a:cubicBezTo>
                    <a:pt x="96" y="147"/>
                    <a:pt x="96" y="147"/>
                    <a:pt x="96" y="147"/>
                  </a:cubicBezTo>
                  <a:cubicBezTo>
                    <a:pt x="69" y="120"/>
                    <a:pt x="69" y="77"/>
                    <a:pt x="96" y="50"/>
                  </a:cubicBezTo>
                  <a:cubicBezTo>
                    <a:pt x="123" y="23"/>
                    <a:pt x="166" y="23"/>
                    <a:pt x="193" y="50"/>
                  </a:cubicBezTo>
                  <a:cubicBezTo>
                    <a:pt x="220" y="76"/>
                    <a:pt x="220" y="120"/>
                    <a:pt x="193" y="147"/>
                  </a:cubicBezTo>
                  <a:close/>
                </a:path>
              </a:pathLst>
            </a:custGeom>
            <a:solidFill>
              <a:schemeClr val="accent3"/>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6" name="Freeform 6"/>
            <p:cNvSpPr>
              <a:spLocks noEditPoints="1"/>
            </p:cNvSpPr>
            <p:nvPr/>
          </p:nvSpPr>
          <p:spPr bwMode="auto">
            <a:xfrm>
              <a:off x="4657725" y="2001838"/>
              <a:ext cx="1233488" cy="1235075"/>
            </a:xfrm>
            <a:custGeom>
              <a:avLst/>
              <a:gdLst>
                <a:gd name="T0" fmla="*/ 230 w 242"/>
                <a:gd name="T1" fmla="*/ 185 h 242"/>
                <a:gd name="T2" fmla="*/ 199 w 242"/>
                <a:gd name="T3" fmla="*/ 177 h 242"/>
                <a:gd name="T4" fmla="*/ 180 w 242"/>
                <a:gd name="T5" fmla="*/ 172 h 242"/>
                <a:gd name="T6" fmla="*/ 176 w 242"/>
                <a:gd name="T7" fmla="*/ 168 h 242"/>
                <a:gd name="T8" fmla="*/ 176 w 242"/>
                <a:gd name="T9" fmla="*/ 167 h 242"/>
                <a:gd name="T10" fmla="*/ 174 w 242"/>
                <a:gd name="T11" fmla="*/ 144 h 242"/>
                <a:gd name="T12" fmla="*/ 173 w 242"/>
                <a:gd name="T13" fmla="*/ 144 h 242"/>
                <a:gd name="T14" fmla="*/ 161 w 242"/>
                <a:gd name="T15" fmla="*/ 34 h 242"/>
                <a:gd name="T16" fmla="*/ 35 w 242"/>
                <a:gd name="T17" fmla="*/ 34 h 242"/>
                <a:gd name="T18" fmla="*/ 35 w 242"/>
                <a:gd name="T19" fmla="*/ 160 h 242"/>
                <a:gd name="T20" fmla="*/ 145 w 242"/>
                <a:gd name="T21" fmla="*/ 173 h 242"/>
                <a:gd name="T22" fmla="*/ 145 w 242"/>
                <a:gd name="T23" fmla="*/ 173 h 242"/>
                <a:gd name="T24" fmla="*/ 168 w 242"/>
                <a:gd name="T25" fmla="*/ 175 h 242"/>
                <a:gd name="T26" fmla="*/ 168 w 242"/>
                <a:gd name="T27" fmla="*/ 175 h 242"/>
                <a:gd name="T28" fmla="*/ 173 w 242"/>
                <a:gd name="T29" fmla="*/ 180 h 242"/>
                <a:gd name="T30" fmla="*/ 178 w 242"/>
                <a:gd name="T31" fmla="*/ 199 h 242"/>
                <a:gd name="T32" fmla="*/ 186 w 242"/>
                <a:gd name="T33" fmla="*/ 229 h 242"/>
                <a:gd name="T34" fmla="*/ 230 w 242"/>
                <a:gd name="T35" fmla="*/ 229 h 242"/>
                <a:gd name="T36" fmla="*/ 230 w 242"/>
                <a:gd name="T37" fmla="*/ 185 h 242"/>
                <a:gd name="T38" fmla="*/ 146 w 242"/>
                <a:gd name="T39" fmla="*/ 146 h 242"/>
                <a:gd name="T40" fmla="*/ 49 w 242"/>
                <a:gd name="T41" fmla="*/ 146 h 242"/>
                <a:gd name="T42" fmla="*/ 49 w 242"/>
                <a:gd name="T43" fmla="*/ 49 h 242"/>
                <a:gd name="T44" fmla="*/ 146 w 242"/>
                <a:gd name="T45" fmla="*/ 49 h 242"/>
                <a:gd name="T46" fmla="*/ 146 w 242"/>
                <a:gd name="T47" fmla="*/ 14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2" h="242">
                  <a:moveTo>
                    <a:pt x="230" y="185"/>
                  </a:moveTo>
                  <a:cubicBezTo>
                    <a:pt x="222" y="177"/>
                    <a:pt x="210" y="174"/>
                    <a:pt x="199" y="177"/>
                  </a:cubicBezTo>
                  <a:cubicBezTo>
                    <a:pt x="193" y="179"/>
                    <a:pt x="185" y="177"/>
                    <a:pt x="180" y="172"/>
                  </a:cubicBezTo>
                  <a:cubicBezTo>
                    <a:pt x="176" y="168"/>
                    <a:pt x="176" y="168"/>
                    <a:pt x="176" y="168"/>
                  </a:cubicBezTo>
                  <a:cubicBezTo>
                    <a:pt x="176" y="167"/>
                    <a:pt x="176" y="167"/>
                    <a:pt x="176" y="167"/>
                  </a:cubicBezTo>
                  <a:cubicBezTo>
                    <a:pt x="170" y="161"/>
                    <a:pt x="169" y="152"/>
                    <a:pt x="174" y="144"/>
                  </a:cubicBezTo>
                  <a:cubicBezTo>
                    <a:pt x="173" y="144"/>
                    <a:pt x="173" y="144"/>
                    <a:pt x="173" y="144"/>
                  </a:cubicBezTo>
                  <a:cubicBezTo>
                    <a:pt x="195" y="110"/>
                    <a:pt x="191" y="64"/>
                    <a:pt x="161" y="34"/>
                  </a:cubicBezTo>
                  <a:cubicBezTo>
                    <a:pt x="126" y="0"/>
                    <a:pt x="69" y="0"/>
                    <a:pt x="35" y="34"/>
                  </a:cubicBezTo>
                  <a:cubicBezTo>
                    <a:pt x="0" y="69"/>
                    <a:pt x="0" y="126"/>
                    <a:pt x="35" y="160"/>
                  </a:cubicBezTo>
                  <a:cubicBezTo>
                    <a:pt x="65" y="190"/>
                    <a:pt x="110" y="194"/>
                    <a:pt x="145" y="173"/>
                  </a:cubicBezTo>
                  <a:cubicBezTo>
                    <a:pt x="145" y="173"/>
                    <a:pt x="145" y="173"/>
                    <a:pt x="145" y="173"/>
                  </a:cubicBezTo>
                  <a:cubicBezTo>
                    <a:pt x="152" y="169"/>
                    <a:pt x="161" y="169"/>
                    <a:pt x="168" y="175"/>
                  </a:cubicBezTo>
                  <a:cubicBezTo>
                    <a:pt x="168" y="175"/>
                    <a:pt x="168" y="175"/>
                    <a:pt x="168" y="175"/>
                  </a:cubicBezTo>
                  <a:cubicBezTo>
                    <a:pt x="173" y="180"/>
                    <a:pt x="173" y="180"/>
                    <a:pt x="173" y="180"/>
                  </a:cubicBezTo>
                  <a:cubicBezTo>
                    <a:pt x="178" y="185"/>
                    <a:pt x="179" y="192"/>
                    <a:pt x="178" y="199"/>
                  </a:cubicBezTo>
                  <a:cubicBezTo>
                    <a:pt x="175" y="209"/>
                    <a:pt x="177" y="221"/>
                    <a:pt x="186" y="229"/>
                  </a:cubicBezTo>
                  <a:cubicBezTo>
                    <a:pt x="198" y="242"/>
                    <a:pt x="218" y="242"/>
                    <a:pt x="230" y="229"/>
                  </a:cubicBezTo>
                  <a:cubicBezTo>
                    <a:pt x="242" y="217"/>
                    <a:pt x="242" y="197"/>
                    <a:pt x="230" y="185"/>
                  </a:cubicBezTo>
                  <a:close/>
                  <a:moveTo>
                    <a:pt x="146" y="146"/>
                  </a:moveTo>
                  <a:cubicBezTo>
                    <a:pt x="119" y="173"/>
                    <a:pt x="76" y="173"/>
                    <a:pt x="49" y="146"/>
                  </a:cubicBezTo>
                  <a:cubicBezTo>
                    <a:pt x="23" y="119"/>
                    <a:pt x="23" y="76"/>
                    <a:pt x="49" y="49"/>
                  </a:cubicBezTo>
                  <a:cubicBezTo>
                    <a:pt x="76" y="22"/>
                    <a:pt x="119" y="22"/>
                    <a:pt x="146" y="49"/>
                  </a:cubicBezTo>
                  <a:cubicBezTo>
                    <a:pt x="173" y="76"/>
                    <a:pt x="173" y="119"/>
                    <a:pt x="146" y="146"/>
                  </a:cubicBezTo>
                  <a:close/>
                </a:path>
              </a:pathLst>
            </a:custGeom>
            <a:solidFill>
              <a:schemeClr val="accent2"/>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7" name="Freeform 7"/>
            <p:cNvSpPr/>
            <p:nvPr/>
          </p:nvSpPr>
          <p:spPr bwMode="auto">
            <a:xfrm>
              <a:off x="5453063" y="3171825"/>
              <a:ext cx="1285875" cy="2020888"/>
            </a:xfrm>
            <a:custGeom>
              <a:avLst/>
              <a:gdLst>
                <a:gd name="T0" fmla="*/ 131 w 252"/>
                <a:gd name="T1" fmla="*/ 144 h 396"/>
                <a:gd name="T2" fmla="*/ 131 w 252"/>
                <a:gd name="T3" fmla="*/ 109 h 396"/>
                <a:gd name="T4" fmla="*/ 180 w 252"/>
                <a:gd name="T5" fmla="*/ 55 h 396"/>
                <a:gd name="T6" fmla="*/ 126 w 252"/>
                <a:gd name="T7" fmla="*/ 0 h 396"/>
                <a:gd name="T8" fmla="*/ 71 w 252"/>
                <a:gd name="T9" fmla="*/ 55 h 396"/>
                <a:gd name="T10" fmla="*/ 121 w 252"/>
                <a:gd name="T11" fmla="*/ 109 h 396"/>
                <a:gd name="T12" fmla="*/ 121 w 252"/>
                <a:gd name="T13" fmla="*/ 144 h 396"/>
                <a:gd name="T14" fmla="*/ 0 w 252"/>
                <a:gd name="T15" fmla="*/ 270 h 396"/>
                <a:gd name="T16" fmla="*/ 126 w 252"/>
                <a:gd name="T17" fmla="*/ 396 h 396"/>
                <a:gd name="T18" fmla="*/ 252 w 252"/>
                <a:gd name="T19" fmla="*/ 270 h 396"/>
                <a:gd name="T20" fmla="*/ 131 w 252"/>
                <a:gd name="T21" fmla="*/ 144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2" h="396">
                  <a:moveTo>
                    <a:pt x="131" y="144"/>
                  </a:moveTo>
                  <a:cubicBezTo>
                    <a:pt x="131" y="109"/>
                    <a:pt x="131" y="109"/>
                    <a:pt x="131" y="109"/>
                  </a:cubicBezTo>
                  <a:cubicBezTo>
                    <a:pt x="158" y="106"/>
                    <a:pt x="180" y="83"/>
                    <a:pt x="180" y="55"/>
                  </a:cubicBezTo>
                  <a:cubicBezTo>
                    <a:pt x="180" y="25"/>
                    <a:pt x="156" y="0"/>
                    <a:pt x="126" y="0"/>
                  </a:cubicBezTo>
                  <a:cubicBezTo>
                    <a:pt x="96" y="0"/>
                    <a:pt x="71" y="25"/>
                    <a:pt x="71" y="55"/>
                  </a:cubicBezTo>
                  <a:cubicBezTo>
                    <a:pt x="71" y="83"/>
                    <a:pt x="93" y="106"/>
                    <a:pt x="121" y="109"/>
                  </a:cubicBezTo>
                  <a:cubicBezTo>
                    <a:pt x="121" y="144"/>
                    <a:pt x="121" y="144"/>
                    <a:pt x="121" y="144"/>
                  </a:cubicBezTo>
                  <a:cubicBezTo>
                    <a:pt x="53" y="147"/>
                    <a:pt x="0" y="202"/>
                    <a:pt x="0" y="270"/>
                  </a:cubicBezTo>
                  <a:cubicBezTo>
                    <a:pt x="0" y="339"/>
                    <a:pt x="56" y="396"/>
                    <a:pt x="126" y="396"/>
                  </a:cubicBezTo>
                  <a:cubicBezTo>
                    <a:pt x="195" y="396"/>
                    <a:pt x="252" y="339"/>
                    <a:pt x="252" y="270"/>
                  </a:cubicBezTo>
                  <a:cubicBezTo>
                    <a:pt x="252" y="202"/>
                    <a:pt x="198" y="147"/>
                    <a:pt x="131" y="144"/>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8" name="Freeform 8"/>
            <p:cNvSpPr>
              <a:spLocks noEditPoints="1"/>
            </p:cNvSpPr>
            <p:nvPr/>
          </p:nvSpPr>
          <p:spPr bwMode="auto">
            <a:xfrm>
              <a:off x="5743575" y="4283075"/>
              <a:ext cx="698500" cy="536575"/>
            </a:xfrm>
            <a:custGeom>
              <a:avLst/>
              <a:gdLst>
                <a:gd name="T0" fmla="*/ 137 w 137"/>
                <a:gd name="T1" fmla="*/ 56 h 105"/>
                <a:gd name="T2" fmla="*/ 115 w 137"/>
                <a:gd name="T3" fmla="*/ 57 h 105"/>
                <a:gd name="T4" fmla="*/ 75 w 137"/>
                <a:gd name="T5" fmla="*/ 26 h 105"/>
                <a:gd name="T6" fmla="*/ 53 w 137"/>
                <a:gd name="T7" fmla="*/ 37 h 105"/>
                <a:gd name="T8" fmla="*/ 50 w 137"/>
                <a:gd name="T9" fmla="*/ 21 h 105"/>
                <a:gd name="T10" fmla="*/ 96 w 137"/>
                <a:gd name="T11" fmla="*/ 5 h 105"/>
                <a:gd name="T12" fmla="*/ 116 w 137"/>
                <a:gd name="T13" fmla="*/ 18 h 105"/>
                <a:gd name="T14" fmla="*/ 47 w 137"/>
                <a:gd name="T15" fmla="*/ 86 h 105"/>
                <a:gd name="T16" fmla="*/ 38 w 137"/>
                <a:gd name="T17" fmla="*/ 76 h 105"/>
                <a:gd name="T18" fmla="*/ 29 w 137"/>
                <a:gd name="T19" fmla="*/ 66 h 105"/>
                <a:gd name="T20" fmla="*/ 16 w 137"/>
                <a:gd name="T21" fmla="*/ 59 h 105"/>
                <a:gd name="T22" fmla="*/ 23 w 137"/>
                <a:gd name="T23" fmla="*/ 73 h 105"/>
                <a:gd name="T24" fmla="*/ 31 w 137"/>
                <a:gd name="T25" fmla="*/ 82 h 105"/>
                <a:gd name="T26" fmla="*/ 41 w 137"/>
                <a:gd name="T27" fmla="*/ 92 h 105"/>
                <a:gd name="T28" fmla="*/ 54 w 137"/>
                <a:gd name="T29" fmla="*/ 100 h 105"/>
                <a:gd name="T30" fmla="*/ 47 w 137"/>
                <a:gd name="T31" fmla="*/ 86 h 105"/>
                <a:gd name="T32" fmla="*/ 82 w 137"/>
                <a:gd name="T33" fmla="*/ 37 h 105"/>
                <a:gd name="T34" fmla="*/ 61 w 137"/>
                <a:gd name="T35" fmla="*/ 41 h 105"/>
                <a:gd name="T36" fmla="*/ 40 w 137"/>
                <a:gd name="T37" fmla="*/ 29 h 105"/>
                <a:gd name="T38" fmla="*/ 64 w 137"/>
                <a:gd name="T39" fmla="*/ 6 h 105"/>
                <a:gd name="T40" fmla="*/ 26 w 137"/>
                <a:gd name="T41" fmla="*/ 13 h 105"/>
                <a:gd name="T42" fmla="*/ 0 w 137"/>
                <a:gd name="T43" fmla="*/ 9 h 105"/>
                <a:gd name="T44" fmla="*/ 8 w 137"/>
                <a:gd name="T45" fmla="*/ 60 h 105"/>
                <a:gd name="T46" fmla="*/ 32 w 137"/>
                <a:gd name="T47" fmla="*/ 54 h 105"/>
                <a:gd name="T48" fmla="*/ 41 w 137"/>
                <a:gd name="T49" fmla="*/ 64 h 105"/>
                <a:gd name="T50" fmla="*/ 50 w 137"/>
                <a:gd name="T51" fmla="*/ 73 h 105"/>
                <a:gd name="T52" fmla="*/ 59 w 137"/>
                <a:gd name="T53" fmla="*/ 83 h 105"/>
                <a:gd name="T54" fmla="*/ 63 w 137"/>
                <a:gd name="T55" fmla="*/ 96 h 105"/>
                <a:gd name="T56" fmla="*/ 63 w 137"/>
                <a:gd name="T57" fmla="*/ 96 h 105"/>
                <a:gd name="T58" fmla="*/ 66 w 137"/>
                <a:gd name="T59" fmla="*/ 99 h 105"/>
                <a:gd name="T60" fmla="*/ 74 w 137"/>
                <a:gd name="T61" fmla="*/ 90 h 105"/>
                <a:gd name="T62" fmla="*/ 74 w 137"/>
                <a:gd name="T63" fmla="*/ 90 h 105"/>
                <a:gd name="T64" fmla="*/ 78 w 137"/>
                <a:gd name="T65" fmla="*/ 91 h 105"/>
                <a:gd name="T66" fmla="*/ 78 w 137"/>
                <a:gd name="T67" fmla="*/ 92 h 105"/>
                <a:gd name="T68" fmla="*/ 87 w 137"/>
                <a:gd name="T69" fmla="*/ 83 h 105"/>
                <a:gd name="T70" fmla="*/ 86 w 137"/>
                <a:gd name="T71" fmla="*/ 82 h 105"/>
                <a:gd name="T72" fmla="*/ 90 w 137"/>
                <a:gd name="T73" fmla="*/ 83 h 105"/>
                <a:gd name="T74" fmla="*/ 98 w 137"/>
                <a:gd name="T75" fmla="*/ 83 h 105"/>
                <a:gd name="T76" fmla="*/ 99 w 137"/>
                <a:gd name="T77" fmla="*/ 74 h 105"/>
                <a:gd name="T78" fmla="*/ 100 w 137"/>
                <a:gd name="T79" fmla="*/ 73 h 105"/>
                <a:gd name="T80" fmla="*/ 109 w 137"/>
                <a:gd name="T81" fmla="*/ 73 h 105"/>
                <a:gd name="T82" fmla="*/ 108 w 137"/>
                <a:gd name="T83" fmla="*/ 6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7" h="105">
                  <a:moveTo>
                    <a:pt x="137" y="13"/>
                  </a:moveTo>
                  <a:cubicBezTo>
                    <a:pt x="137" y="56"/>
                    <a:pt x="137" y="56"/>
                    <a:pt x="137" y="56"/>
                  </a:cubicBezTo>
                  <a:cubicBezTo>
                    <a:pt x="137" y="56"/>
                    <a:pt x="128" y="58"/>
                    <a:pt x="126" y="58"/>
                  </a:cubicBezTo>
                  <a:cubicBezTo>
                    <a:pt x="124" y="59"/>
                    <a:pt x="119" y="61"/>
                    <a:pt x="115" y="57"/>
                  </a:cubicBezTo>
                  <a:cubicBezTo>
                    <a:pt x="108" y="50"/>
                    <a:pt x="86" y="27"/>
                    <a:pt x="86" y="27"/>
                  </a:cubicBezTo>
                  <a:cubicBezTo>
                    <a:pt x="86" y="27"/>
                    <a:pt x="82" y="23"/>
                    <a:pt x="75" y="26"/>
                  </a:cubicBezTo>
                  <a:cubicBezTo>
                    <a:pt x="70" y="29"/>
                    <a:pt x="61" y="34"/>
                    <a:pt x="57" y="36"/>
                  </a:cubicBezTo>
                  <a:cubicBezTo>
                    <a:pt x="56" y="37"/>
                    <a:pt x="55" y="37"/>
                    <a:pt x="53" y="37"/>
                  </a:cubicBezTo>
                  <a:cubicBezTo>
                    <a:pt x="49" y="37"/>
                    <a:pt x="45" y="34"/>
                    <a:pt x="45" y="29"/>
                  </a:cubicBezTo>
                  <a:cubicBezTo>
                    <a:pt x="45" y="26"/>
                    <a:pt x="47" y="23"/>
                    <a:pt x="50" y="21"/>
                  </a:cubicBezTo>
                  <a:cubicBezTo>
                    <a:pt x="59" y="16"/>
                    <a:pt x="76" y="6"/>
                    <a:pt x="83" y="2"/>
                  </a:cubicBezTo>
                  <a:cubicBezTo>
                    <a:pt x="87" y="0"/>
                    <a:pt x="90" y="0"/>
                    <a:pt x="96" y="5"/>
                  </a:cubicBezTo>
                  <a:cubicBezTo>
                    <a:pt x="103" y="11"/>
                    <a:pt x="110" y="17"/>
                    <a:pt x="110" y="17"/>
                  </a:cubicBezTo>
                  <a:cubicBezTo>
                    <a:pt x="110" y="17"/>
                    <a:pt x="113" y="19"/>
                    <a:pt x="116" y="18"/>
                  </a:cubicBezTo>
                  <a:cubicBezTo>
                    <a:pt x="121" y="18"/>
                    <a:pt x="137" y="13"/>
                    <a:pt x="137" y="13"/>
                  </a:cubicBezTo>
                  <a:close/>
                  <a:moveTo>
                    <a:pt x="47" y="86"/>
                  </a:moveTo>
                  <a:cubicBezTo>
                    <a:pt x="48" y="83"/>
                    <a:pt x="47" y="80"/>
                    <a:pt x="45" y="78"/>
                  </a:cubicBezTo>
                  <a:cubicBezTo>
                    <a:pt x="43" y="76"/>
                    <a:pt x="41" y="75"/>
                    <a:pt x="38" y="76"/>
                  </a:cubicBezTo>
                  <a:cubicBezTo>
                    <a:pt x="39" y="73"/>
                    <a:pt x="38" y="70"/>
                    <a:pt x="36" y="68"/>
                  </a:cubicBezTo>
                  <a:cubicBezTo>
                    <a:pt x="34" y="66"/>
                    <a:pt x="32" y="66"/>
                    <a:pt x="29" y="66"/>
                  </a:cubicBezTo>
                  <a:cubicBezTo>
                    <a:pt x="30" y="64"/>
                    <a:pt x="29" y="61"/>
                    <a:pt x="28" y="59"/>
                  </a:cubicBezTo>
                  <a:cubicBezTo>
                    <a:pt x="25" y="56"/>
                    <a:pt x="19" y="56"/>
                    <a:pt x="16" y="59"/>
                  </a:cubicBezTo>
                  <a:cubicBezTo>
                    <a:pt x="13" y="62"/>
                    <a:pt x="10" y="68"/>
                    <a:pt x="13" y="72"/>
                  </a:cubicBezTo>
                  <a:cubicBezTo>
                    <a:pt x="16" y="76"/>
                    <a:pt x="20" y="73"/>
                    <a:pt x="23" y="73"/>
                  </a:cubicBezTo>
                  <a:cubicBezTo>
                    <a:pt x="22" y="75"/>
                    <a:pt x="20" y="78"/>
                    <a:pt x="22" y="82"/>
                  </a:cubicBezTo>
                  <a:cubicBezTo>
                    <a:pt x="25" y="85"/>
                    <a:pt x="29" y="83"/>
                    <a:pt x="31" y="82"/>
                  </a:cubicBezTo>
                  <a:cubicBezTo>
                    <a:pt x="31" y="85"/>
                    <a:pt x="29" y="88"/>
                    <a:pt x="31" y="91"/>
                  </a:cubicBezTo>
                  <a:cubicBezTo>
                    <a:pt x="34" y="94"/>
                    <a:pt x="38" y="93"/>
                    <a:pt x="41" y="92"/>
                  </a:cubicBezTo>
                  <a:cubicBezTo>
                    <a:pt x="40" y="95"/>
                    <a:pt x="38" y="98"/>
                    <a:pt x="41" y="101"/>
                  </a:cubicBezTo>
                  <a:cubicBezTo>
                    <a:pt x="44" y="105"/>
                    <a:pt x="50" y="103"/>
                    <a:pt x="54" y="100"/>
                  </a:cubicBezTo>
                  <a:cubicBezTo>
                    <a:pt x="57" y="97"/>
                    <a:pt x="58" y="91"/>
                    <a:pt x="55" y="88"/>
                  </a:cubicBezTo>
                  <a:cubicBezTo>
                    <a:pt x="53" y="86"/>
                    <a:pt x="49" y="85"/>
                    <a:pt x="47" y="86"/>
                  </a:cubicBezTo>
                  <a:close/>
                  <a:moveTo>
                    <a:pt x="108" y="64"/>
                  </a:moveTo>
                  <a:cubicBezTo>
                    <a:pt x="84" y="39"/>
                    <a:pt x="96" y="50"/>
                    <a:pt x="82" y="37"/>
                  </a:cubicBezTo>
                  <a:cubicBezTo>
                    <a:pt x="82" y="37"/>
                    <a:pt x="78" y="33"/>
                    <a:pt x="73" y="35"/>
                  </a:cubicBezTo>
                  <a:cubicBezTo>
                    <a:pt x="69" y="37"/>
                    <a:pt x="65" y="39"/>
                    <a:pt x="61" y="41"/>
                  </a:cubicBezTo>
                  <a:cubicBezTo>
                    <a:pt x="57" y="43"/>
                    <a:pt x="54" y="43"/>
                    <a:pt x="53" y="43"/>
                  </a:cubicBezTo>
                  <a:cubicBezTo>
                    <a:pt x="46" y="43"/>
                    <a:pt x="40" y="37"/>
                    <a:pt x="40" y="29"/>
                  </a:cubicBezTo>
                  <a:cubicBezTo>
                    <a:pt x="40" y="24"/>
                    <a:pt x="42" y="20"/>
                    <a:pt x="46" y="17"/>
                  </a:cubicBezTo>
                  <a:cubicBezTo>
                    <a:pt x="51" y="13"/>
                    <a:pt x="64" y="6"/>
                    <a:pt x="64" y="6"/>
                  </a:cubicBezTo>
                  <a:cubicBezTo>
                    <a:pt x="64" y="6"/>
                    <a:pt x="60" y="1"/>
                    <a:pt x="52" y="1"/>
                  </a:cubicBezTo>
                  <a:cubicBezTo>
                    <a:pt x="43" y="1"/>
                    <a:pt x="26" y="13"/>
                    <a:pt x="26" y="13"/>
                  </a:cubicBezTo>
                  <a:cubicBezTo>
                    <a:pt x="26" y="13"/>
                    <a:pt x="21" y="17"/>
                    <a:pt x="14" y="14"/>
                  </a:cubicBezTo>
                  <a:cubicBezTo>
                    <a:pt x="0" y="9"/>
                    <a:pt x="0" y="9"/>
                    <a:pt x="0" y="9"/>
                  </a:cubicBezTo>
                  <a:cubicBezTo>
                    <a:pt x="0" y="58"/>
                    <a:pt x="0" y="58"/>
                    <a:pt x="0" y="58"/>
                  </a:cubicBezTo>
                  <a:cubicBezTo>
                    <a:pt x="0" y="58"/>
                    <a:pt x="4" y="59"/>
                    <a:pt x="8" y="60"/>
                  </a:cubicBezTo>
                  <a:cubicBezTo>
                    <a:pt x="8" y="58"/>
                    <a:pt x="10" y="56"/>
                    <a:pt x="11" y="54"/>
                  </a:cubicBezTo>
                  <a:cubicBezTo>
                    <a:pt x="17" y="48"/>
                    <a:pt x="27" y="48"/>
                    <a:pt x="32" y="54"/>
                  </a:cubicBezTo>
                  <a:cubicBezTo>
                    <a:pt x="34" y="56"/>
                    <a:pt x="35" y="58"/>
                    <a:pt x="35" y="60"/>
                  </a:cubicBezTo>
                  <a:cubicBezTo>
                    <a:pt x="38" y="61"/>
                    <a:pt x="39" y="62"/>
                    <a:pt x="41" y="64"/>
                  </a:cubicBezTo>
                  <a:cubicBezTo>
                    <a:pt x="43" y="65"/>
                    <a:pt x="44" y="67"/>
                    <a:pt x="44" y="70"/>
                  </a:cubicBezTo>
                  <a:cubicBezTo>
                    <a:pt x="46" y="70"/>
                    <a:pt x="48" y="71"/>
                    <a:pt x="50" y="73"/>
                  </a:cubicBezTo>
                  <a:cubicBezTo>
                    <a:pt x="52" y="75"/>
                    <a:pt x="53" y="77"/>
                    <a:pt x="53" y="80"/>
                  </a:cubicBezTo>
                  <a:cubicBezTo>
                    <a:pt x="56" y="80"/>
                    <a:pt x="58" y="82"/>
                    <a:pt x="59" y="83"/>
                  </a:cubicBezTo>
                  <a:cubicBezTo>
                    <a:pt x="62" y="87"/>
                    <a:pt x="64" y="91"/>
                    <a:pt x="63" y="96"/>
                  </a:cubicBezTo>
                  <a:cubicBezTo>
                    <a:pt x="63" y="96"/>
                    <a:pt x="63" y="96"/>
                    <a:pt x="63" y="96"/>
                  </a:cubicBezTo>
                  <a:cubicBezTo>
                    <a:pt x="63" y="96"/>
                    <a:pt x="63" y="96"/>
                    <a:pt x="63" y="96"/>
                  </a:cubicBezTo>
                  <a:cubicBezTo>
                    <a:pt x="63" y="96"/>
                    <a:pt x="63" y="96"/>
                    <a:pt x="63" y="96"/>
                  </a:cubicBezTo>
                  <a:cubicBezTo>
                    <a:pt x="63" y="96"/>
                    <a:pt x="63" y="96"/>
                    <a:pt x="63" y="96"/>
                  </a:cubicBezTo>
                  <a:cubicBezTo>
                    <a:pt x="63" y="96"/>
                    <a:pt x="65" y="98"/>
                    <a:pt x="66" y="99"/>
                  </a:cubicBezTo>
                  <a:cubicBezTo>
                    <a:pt x="68" y="102"/>
                    <a:pt x="72" y="102"/>
                    <a:pt x="74" y="99"/>
                  </a:cubicBezTo>
                  <a:cubicBezTo>
                    <a:pt x="77" y="97"/>
                    <a:pt x="77" y="93"/>
                    <a:pt x="74" y="90"/>
                  </a:cubicBezTo>
                  <a:cubicBezTo>
                    <a:pt x="74" y="90"/>
                    <a:pt x="74" y="90"/>
                    <a:pt x="74" y="90"/>
                  </a:cubicBezTo>
                  <a:cubicBezTo>
                    <a:pt x="74" y="90"/>
                    <a:pt x="74" y="90"/>
                    <a:pt x="74" y="90"/>
                  </a:cubicBezTo>
                  <a:cubicBezTo>
                    <a:pt x="66" y="82"/>
                    <a:pt x="66" y="81"/>
                    <a:pt x="67" y="81"/>
                  </a:cubicBezTo>
                  <a:cubicBezTo>
                    <a:pt x="68" y="80"/>
                    <a:pt x="69" y="82"/>
                    <a:pt x="78" y="91"/>
                  </a:cubicBezTo>
                  <a:cubicBezTo>
                    <a:pt x="78" y="91"/>
                    <a:pt x="78" y="91"/>
                    <a:pt x="78" y="91"/>
                  </a:cubicBezTo>
                  <a:cubicBezTo>
                    <a:pt x="78" y="91"/>
                    <a:pt x="78" y="91"/>
                    <a:pt x="78" y="92"/>
                  </a:cubicBezTo>
                  <a:cubicBezTo>
                    <a:pt x="81" y="94"/>
                    <a:pt x="84" y="94"/>
                    <a:pt x="87" y="92"/>
                  </a:cubicBezTo>
                  <a:cubicBezTo>
                    <a:pt x="89" y="89"/>
                    <a:pt x="89" y="85"/>
                    <a:pt x="87" y="83"/>
                  </a:cubicBezTo>
                  <a:cubicBezTo>
                    <a:pt x="87" y="83"/>
                    <a:pt x="86" y="83"/>
                    <a:pt x="86" y="82"/>
                  </a:cubicBezTo>
                  <a:cubicBezTo>
                    <a:pt x="86" y="82"/>
                    <a:pt x="86" y="82"/>
                    <a:pt x="86" y="82"/>
                  </a:cubicBezTo>
                  <a:cubicBezTo>
                    <a:pt x="78" y="74"/>
                    <a:pt x="77" y="72"/>
                    <a:pt x="78" y="71"/>
                  </a:cubicBezTo>
                  <a:cubicBezTo>
                    <a:pt x="78" y="71"/>
                    <a:pt x="82" y="75"/>
                    <a:pt x="90" y="83"/>
                  </a:cubicBezTo>
                  <a:cubicBezTo>
                    <a:pt x="90" y="83"/>
                    <a:pt x="90" y="83"/>
                    <a:pt x="90" y="83"/>
                  </a:cubicBezTo>
                  <a:cubicBezTo>
                    <a:pt x="92" y="86"/>
                    <a:pt x="96" y="85"/>
                    <a:pt x="98" y="83"/>
                  </a:cubicBezTo>
                  <a:cubicBezTo>
                    <a:pt x="101" y="81"/>
                    <a:pt x="101" y="77"/>
                    <a:pt x="99" y="75"/>
                  </a:cubicBezTo>
                  <a:cubicBezTo>
                    <a:pt x="99" y="75"/>
                    <a:pt x="99" y="75"/>
                    <a:pt x="99" y="74"/>
                  </a:cubicBezTo>
                  <a:cubicBezTo>
                    <a:pt x="88" y="64"/>
                    <a:pt x="89" y="64"/>
                    <a:pt x="90" y="63"/>
                  </a:cubicBezTo>
                  <a:cubicBezTo>
                    <a:pt x="90" y="62"/>
                    <a:pt x="90" y="62"/>
                    <a:pt x="100" y="73"/>
                  </a:cubicBezTo>
                  <a:cubicBezTo>
                    <a:pt x="100" y="73"/>
                    <a:pt x="100" y="73"/>
                    <a:pt x="100" y="73"/>
                  </a:cubicBezTo>
                  <a:cubicBezTo>
                    <a:pt x="102" y="75"/>
                    <a:pt x="106" y="75"/>
                    <a:pt x="109" y="73"/>
                  </a:cubicBezTo>
                  <a:cubicBezTo>
                    <a:pt x="111" y="70"/>
                    <a:pt x="111" y="66"/>
                    <a:pt x="109" y="64"/>
                  </a:cubicBezTo>
                  <a:cubicBezTo>
                    <a:pt x="109" y="64"/>
                    <a:pt x="108" y="64"/>
                    <a:pt x="108" y="64"/>
                  </a:cubicBezTo>
                  <a:close/>
                </a:path>
              </a:pathLst>
            </a:custGeom>
            <a:solidFill>
              <a:schemeClr val="bg1"/>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grpSp>
      <p:sp>
        <p:nvSpPr>
          <p:cNvPr id="9" name="Freeform 41"/>
          <p:cNvSpPr>
            <a:spLocks noEditPoints="1"/>
          </p:cNvSpPr>
          <p:nvPr/>
        </p:nvSpPr>
        <p:spPr bwMode="auto">
          <a:xfrm>
            <a:off x="4562988" y="3437602"/>
            <a:ext cx="377182" cy="379671"/>
          </a:xfrm>
          <a:custGeom>
            <a:avLst/>
            <a:gdLst>
              <a:gd name="T0" fmla="*/ 112 w 128"/>
              <a:gd name="T1" fmla="*/ 0 h 128"/>
              <a:gd name="T2" fmla="*/ 68 w 128"/>
              <a:gd name="T3" fmla="*/ 12 h 128"/>
              <a:gd name="T4" fmla="*/ 60 w 128"/>
              <a:gd name="T5" fmla="*/ 12 h 128"/>
              <a:gd name="T6" fmla="*/ 16 w 128"/>
              <a:gd name="T7" fmla="*/ 0 h 128"/>
              <a:gd name="T8" fmla="*/ 0 w 128"/>
              <a:gd name="T9" fmla="*/ 16 h 128"/>
              <a:gd name="T10" fmla="*/ 0 w 128"/>
              <a:gd name="T11" fmla="*/ 100 h 128"/>
              <a:gd name="T12" fmla="*/ 16 w 128"/>
              <a:gd name="T13" fmla="*/ 116 h 128"/>
              <a:gd name="T14" fmla="*/ 60 w 128"/>
              <a:gd name="T15" fmla="*/ 128 h 128"/>
              <a:gd name="T16" fmla="*/ 68 w 128"/>
              <a:gd name="T17" fmla="*/ 128 h 128"/>
              <a:gd name="T18" fmla="*/ 112 w 128"/>
              <a:gd name="T19" fmla="*/ 116 h 128"/>
              <a:gd name="T20" fmla="*/ 128 w 128"/>
              <a:gd name="T21" fmla="*/ 100 h 128"/>
              <a:gd name="T22" fmla="*/ 128 w 128"/>
              <a:gd name="T23" fmla="*/ 16 h 128"/>
              <a:gd name="T24" fmla="*/ 112 w 128"/>
              <a:gd name="T25" fmla="*/ 0 h 128"/>
              <a:gd name="T26" fmla="*/ 60 w 128"/>
              <a:gd name="T27" fmla="*/ 120 h 128"/>
              <a:gd name="T28" fmla="*/ 16 w 128"/>
              <a:gd name="T29" fmla="*/ 108 h 128"/>
              <a:gd name="T30" fmla="*/ 8 w 128"/>
              <a:gd name="T31" fmla="*/ 100 h 128"/>
              <a:gd name="T32" fmla="*/ 8 w 128"/>
              <a:gd name="T33" fmla="*/ 16 h 128"/>
              <a:gd name="T34" fmla="*/ 16 w 128"/>
              <a:gd name="T35" fmla="*/ 8 h 128"/>
              <a:gd name="T36" fmla="*/ 60 w 128"/>
              <a:gd name="T37" fmla="*/ 20 h 128"/>
              <a:gd name="T38" fmla="*/ 60 w 128"/>
              <a:gd name="T39" fmla="*/ 120 h 128"/>
              <a:gd name="T40" fmla="*/ 120 w 128"/>
              <a:gd name="T41" fmla="*/ 100 h 128"/>
              <a:gd name="T42" fmla="*/ 112 w 128"/>
              <a:gd name="T43" fmla="*/ 108 h 128"/>
              <a:gd name="T44" fmla="*/ 68 w 128"/>
              <a:gd name="T45" fmla="*/ 120 h 128"/>
              <a:gd name="T46" fmla="*/ 68 w 128"/>
              <a:gd name="T47" fmla="*/ 20 h 128"/>
              <a:gd name="T48" fmla="*/ 112 w 128"/>
              <a:gd name="T49" fmla="*/ 8 h 128"/>
              <a:gd name="T50" fmla="*/ 120 w 128"/>
              <a:gd name="T51" fmla="*/ 16 h 128"/>
              <a:gd name="T52" fmla="*/ 120 w 128"/>
              <a:gd name="T53" fmla="*/ 10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2" y="0"/>
                </a:moveTo>
                <a:cubicBezTo>
                  <a:pt x="112" y="0"/>
                  <a:pt x="89" y="6"/>
                  <a:pt x="68" y="12"/>
                </a:cubicBezTo>
                <a:cubicBezTo>
                  <a:pt x="65" y="12"/>
                  <a:pt x="63" y="12"/>
                  <a:pt x="60" y="12"/>
                </a:cubicBezTo>
                <a:cubicBezTo>
                  <a:pt x="40" y="7"/>
                  <a:pt x="16" y="0"/>
                  <a:pt x="16" y="0"/>
                </a:cubicBezTo>
                <a:cubicBezTo>
                  <a:pt x="7" y="0"/>
                  <a:pt x="0" y="7"/>
                  <a:pt x="0" y="16"/>
                </a:cubicBezTo>
                <a:cubicBezTo>
                  <a:pt x="0" y="100"/>
                  <a:pt x="0" y="100"/>
                  <a:pt x="0" y="100"/>
                </a:cubicBezTo>
                <a:cubicBezTo>
                  <a:pt x="0" y="109"/>
                  <a:pt x="8" y="113"/>
                  <a:pt x="16" y="116"/>
                </a:cubicBezTo>
                <a:cubicBezTo>
                  <a:pt x="16" y="116"/>
                  <a:pt x="38" y="122"/>
                  <a:pt x="60" y="128"/>
                </a:cubicBezTo>
                <a:cubicBezTo>
                  <a:pt x="63" y="128"/>
                  <a:pt x="65" y="128"/>
                  <a:pt x="68" y="128"/>
                </a:cubicBezTo>
                <a:cubicBezTo>
                  <a:pt x="90" y="122"/>
                  <a:pt x="112" y="116"/>
                  <a:pt x="112" y="116"/>
                </a:cubicBezTo>
                <a:cubicBezTo>
                  <a:pt x="120" y="114"/>
                  <a:pt x="128" y="109"/>
                  <a:pt x="128" y="100"/>
                </a:cubicBezTo>
                <a:cubicBezTo>
                  <a:pt x="128" y="16"/>
                  <a:pt x="128" y="16"/>
                  <a:pt x="128" y="16"/>
                </a:cubicBezTo>
                <a:cubicBezTo>
                  <a:pt x="128" y="7"/>
                  <a:pt x="121" y="0"/>
                  <a:pt x="112" y="0"/>
                </a:cubicBezTo>
                <a:close/>
                <a:moveTo>
                  <a:pt x="60" y="120"/>
                </a:moveTo>
                <a:cubicBezTo>
                  <a:pt x="38" y="114"/>
                  <a:pt x="16" y="108"/>
                  <a:pt x="16" y="108"/>
                </a:cubicBezTo>
                <a:cubicBezTo>
                  <a:pt x="11" y="107"/>
                  <a:pt x="8" y="104"/>
                  <a:pt x="8" y="100"/>
                </a:cubicBezTo>
                <a:cubicBezTo>
                  <a:pt x="8" y="16"/>
                  <a:pt x="8" y="16"/>
                  <a:pt x="8" y="16"/>
                </a:cubicBezTo>
                <a:cubicBezTo>
                  <a:pt x="8" y="12"/>
                  <a:pt x="12" y="8"/>
                  <a:pt x="16" y="8"/>
                </a:cubicBezTo>
                <a:cubicBezTo>
                  <a:pt x="60" y="20"/>
                  <a:pt x="60" y="20"/>
                  <a:pt x="60" y="20"/>
                </a:cubicBezTo>
                <a:lnTo>
                  <a:pt x="60" y="120"/>
                </a:lnTo>
                <a:close/>
                <a:moveTo>
                  <a:pt x="120" y="100"/>
                </a:moveTo>
                <a:cubicBezTo>
                  <a:pt x="120" y="104"/>
                  <a:pt x="116" y="107"/>
                  <a:pt x="112" y="108"/>
                </a:cubicBezTo>
                <a:cubicBezTo>
                  <a:pt x="112" y="108"/>
                  <a:pt x="90" y="114"/>
                  <a:pt x="68" y="120"/>
                </a:cubicBezTo>
                <a:cubicBezTo>
                  <a:pt x="68" y="20"/>
                  <a:pt x="68" y="20"/>
                  <a:pt x="68" y="20"/>
                </a:cubicBezTo>
                <a:cubicBezTo>
                  <a:pt x="112" y="8"/>
                  <a:pt x="112" y="8"/>
                  <a:pt x="112" y="8"/>
                </a:cubicBezTo>
                <a:cubicBezTo>
                  <a:pt x="116" y="8"/>
                  <a:pt x="120" y="12"/>
                  <a:pt x="120" y="16"/>
                </a:cubicBezTo>
                <a:lnTo>
                  <a:pt x="120" y="100"/>
                </a:lnTo>
                <a:close/>
              </a:path>
            </a:pathLst>
          </a:custGeom>
          <a:solidFill>
            <a:schemeClr val="accent1"/>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10" name="Freeform 39"/>
          <p:cNvSpPr>
            <a:spLocks noEditPoints="1"/>
          </p:cNvSpPr>
          <p:nvPr/>
        </p:nvSpPr>
        <p:spPr bwMode="auto">
          <a:xfrm>
            <a:off x="6853919" y="2503604"/>
            <a:ext cx="375937" cy="379671"/>
          </a:xfrm>
          <a:custGeom>
            <a:avLst/>
            <a:gdLst>
              <a:gd name="T0" fmla="*/ 120 w 128"/>
              <a:gd name="T1" fmla="*/ 48 h 128"/>
              <a:gd name="T2" fmla="*/ 120 w 128"/>
              <a:gd name="T3" fmla="*/ 112 h 128"/>
              <a:gd name="T4" fmla="*/ 111 w 128"/>
              <a:gd name="T5" fmla="*/ 120 h 128"/>
              <a:gd name="T6" fmla="*/ 16 w 128"/>
              <a:gd name="T7" fmla="*/ 120 h 128"/>
              <a:gd name="T8" fmla="*/ 8 w 128"/>
              <a:gd name="T9" fmla="*/ 112 h 128"/>
              <a:gd name="T10" fmla="*/ 8 w 128"/>
              <a:gd name="T11" fmla="*/ 17 h 128"/>
              <a:gd name="T12" fmla="*/ 16 w 128"/>
              <a:gd name="T13" fmla="*/ 8 h 128"/>
              <a:gd name="T14" fmla="*/ 80 w 128"/>
              <a:gd name="T15" fmla="*/ 8 h 128"/>
              <a:gd name="T16" fmla="*/ 80 w 128"/>
              <a:gd name="T17" fmla="*/ 0 h 128"/>
              <a:gd name="T18" fmla="*/ 16 w 128"/>
              <a:gd name="T19" fmla="*/ 0 h 128"/>
              <a:gd name="T20" fmla="*/ 0 w 128"/>
              <a:gd name="T21" fmla="*/ 17 h 128"/>
              <a:gd name="T22" fmla="*/ 0 w 128"/>
              <a:gd name="T23" fmla="*/ 112 h 128"/>
              <a:gd name="T24" fmla="*/ 16 w 128"/>
              <a:gd name="T25" fmla="*/ 128 h 128"/>
              <a:gd name="T26" fmla="*/ 111 w 128"/>
              <a:gd name="T27" fmla="*/ 128 h 128"/>
              <a:gd name="T28" fmla="*/ 128 w 128"/>
              <a:gd name="T29" fmla="*/ 112 h 128"/>
              <a:gd name="T30" fmla="*/ 128 w 128"/>
              <a:gd name="T31" fmla="*/ 48 h 128"/>
              <a:gd name="T32" fmla="*/ 120 w 128"/>
              <a:gd name="T33" fmla="*/ 48 h 128"/>
              <a:gd name="T34" fmla="*/ 32 w 128"/>
              <a:gd name="T35" fmla="*/ 72 h 128"/>
              <a:gd name="T36" fmla="*/ 15 w 128"/>
              <a:gd name="T37" fmla="*/ 107 h 128"/>
              <a:gd name="T38" fmla="*/ 21 w 128"/>
              <a:gd name="T39" fmla="*/ 113 h 128"/>
              <a:gd name="T40" fmla="*/ 56 w 128"/>
              <a:gd name="T41" fmla="*/ 95 h 128"/>
              <a:gd name="T42" fmla="*/ 60 w 128"/>
              <a:gd name="T43" fmla="*/ 93 h 128"/>
              <a:gd name="T44" fmla="*/ 122 w 128"/>
              <a:gd name="T45" fmla="*/ 32 h 128"/>
              <a:gd name="T46" fmla="*/ 122 w 128"/>
              <a:gd name="T47" fmla="*/ 20 h 128"/>
              <a:gd name="T48" fmla="*/ 108 w 128"/>
              <a:gd name="T49" fmla="*/ 6 h 128"/>
              <a:gd name="T50" fmla="*/ 96 w 128"/>
              <a:gd name="T51" fmla="*/ 6 h 128"/>
              <a:gd name="T52" fmla="*/ 34 w 128"/>
              <a:gd name="T53" fmla="*/ 68 h 128"/>
              <a:gd name="T54" fmla="*/ 32 w 128"/>
              <a:gd name="T55" fmla="*/ 72 h 128"/>
              <a:gd name="T56" fmla="*/ 99 w 128"/>
              <a:gd name="T57" fmla="*/ 15 h 128"/>
              <a:gd name="T58" fmla="*/ 105 w 128"/>
              <a:gd name="T59" fmla="*/ 15 h 128"/>
              <a:gd name="T60" fmla="*/ 113 w 128"/>
              <a:gd name="T61" fmla="*/ 23 h 128"/>
              <a:gd name="T62" fmla="*/ 113 w 128"/>
              <a:gd name="T63" fmla="*/ 29 h 128"/>
              <a:gd name="T64" fmla="*/ 105 w 128"/>
              <a:gd name="T65" fmla="*/ 37 h 128"/>
              <a:gd name="T66" fmla="*/ 91 w 128"/>
              <a:gd name="T67" fmla="*/ 23 h 128"/>
              <a:gd name="T68" fmla="*/ 99 w 128"/>
              <a:gd name="T69" fmla="*/ 15 h 128"/>
              <a:gd name="T70" fmla="*/ 85 w 128"/>
              <a:gd name="T71" fmla="*/ 29 h 128"/>
              <a:gd name="T72" fmla="*/ 99 w 128"/>
              <a:gd name="T73" fmla="*/ 43 h 128"/>
              <a:gd name="T74" fmla="*/ 54 w 128"/>
              <a:gd name="T75" fmla="*/ 88 h 128"/>
              <a:gd name="T76" fmla="*/ 40 w 128"/>
              <a:gd name="T77" fmla="*/ 74 h 128"/>
              <a:gd name="T78" fmla="*/ 85 w 128"/>
              <a:gd name="T79" fmla="*/ 29 h 128"/>
              <a:gd name="T80" fmla="*/ 47 w 128"/>
              <a:gd name="T81" fmla="*/ 92 h 128"/>
              <a:gd name="T82" fmla="*/ 26 w 128"/>
              <a:gd name="T83" fmla="*/ 105 h 128"/>
              <a:gd name="T84" fmla="*/ 23 w 128"/>
              <a:gd name="T85" fmla="*/ 102 h 128"/>
              <a:gd name="T86" fmla="*/ 36 w 128"/>
              <a:gd name="T87" fmla="*/ 81 h 128"/>
              <a:gd name="T88" fmla="*/ 47 w 128"/>
              <a:gd name="T89" fmla="*/ 9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28">
                <a:moveTo>
                  <a:pt x="120" y="48"/>
                </a:moveTo>
                <a:cubicBezTo>
                  <a:pt x="120" y="112"/>
                  <a:pt x="120" y="112"/>
                  <a:pt x="120" y="112"/>
                </a:cubicBezTo>
                <a:cubicBezTo>
                  <a:pt x="120" y="116"/>
                  <a:pt x="116" y="120"/>
                  <a:pt x="111" y="120"/>
                </a:cubicBezTo>
                <a:cubicBezTo>
                  <a:pt x="16" y="120"/>
                  <a:pt x="16" y="120"/>
                  <a:pt x="16" y="120"/>
                </a:cubicBezTo>
                <a:cubicBezTo>
                  <a:pt x="12" y="120"/>
                  <a:pt x="8" y="116"/>
                  <a:pt x="8" y="112"/>
                </a:cubicBezTo>
                <a:cubicBezTo>
                  <a:pt x="8" y="17"/>
                  <a:pt x="8" y="17"/>
                  <a:pt x="8" y="17"/>
                </a:cubicBezTo>
                <a:cubicBezTo>
                  <a:pt x="8" y="12"/>
                  <a:pt x="12" y="8"/>
                  <a:pt x="16" y="8"/>
                </a:cubicBezTo>
                <a:cubicBezTo>
                  <a:pt x="80" y="8"/>
                  <a:pt x="80" y="8"/>
                  <a:pt x="80" y="8"/>
                </a:cubicBezTo>
                <a:cubicBezTo>
                  <a:pt x="80" y="0"/>
                  <a:pt x="80" y="0"/>
                  <a:pt x="80" y="0"/>
                </a:cubicBezTo>
                <a:cubicBezTo>
                  <a:pt x="16" y="0"/>
                  <a:pt x="16" y="0"/>
                  <a:pt x="16" y="0"/>
                </a:cubicBezTo>
                <a:cubicBezTo>
                  <a:pt x="7" y="0"/>
                  <a:pt x="0" y="8"/>
                  <a:pt x="0" y="17"/>
                </a:cubicBezTo>
                <a:cubicBezTo>
                  <a:pt x="0" y="112"/>
                  <a:pt x="0" y="112"/>
                  <a:pt x="0" y="112"/>
                </a:cubicBezTo>
                <a:cubicBezTo>
                  <a:pt x="0" y="121"/>
                  <a:pt x="7" y="128"/>
                  <a:pt x="16" y="128"/>
                </a:cubicBezTo>
                <a:cubicBezTo>
                  <a:pt x="111" y="128"/>
                  <a:pt x="111" y="128"/>
                  <a:pt x="111" y="128"/>
                </a:cubicBezTo>
                <a:cubicBezTo>
                  <a:pt x="120" y="128"/>
                  <a:pt x="128" y="121"/>
                  <a:pt x="128" y="112"/>
                </a:cubicBezTo>
                <a:cubicBezTo>
                  <a:pt x="128" y="48"/>
                  <a:pt x="128" y="48"/>
                  <a:pt x="128" y="48"/>
                </a:cubicBezTo>
                <a:lnTo>
                  <a:pt x="120" y="48"/>
                </a:lnTo>
                <a:close/>
                <a:moveTo>
                  <a:pt x="32" y="72"/>
                </a:moveTo>
                <a:cubicBezTo>
                  <a:pt x="15" y="107"/>
                  <a:pt x="15" y="107"/>
                  <a:pt x="15" y="107"/>
                </a:cubicBezTo>
                <a:cubicBezTo>
                  <a:pt x="14" y="111"/>
                  <a:pt x="17" y="115"/>
                  <a:pt x="21" y="113"/>
                </a:cubicBezTo>
                <a:cubicBezTo>
                  <a:pt x="56" y="95"/>
                  <a:pt x="56" y="95"/>
                  <a:pt x="56" y="95"/>
                </a:cubicBezTo>
                <a:cubicBezTo>
                  <a:pt x="57" y="95"/>
                  <a:pt x="59" y="95"/>
                  <a:pt x="60" y="93"/>
                </a:cubicBezTo>
                <a:cubicBezTo>
                  <a:pt x="122" y="32"/>
                  <a:pt x="122" y="32"/>
                  <a:pt x="122" y="32"/>
                </a:cubicBezTo>
                <a:cubicBezTo>
                  <a:pt x="125" y="28"/>
                  <a:pt x="125" y="23"/>
                  <a:pt x="122" y="20"/>
                </a:cubicBezTo>
                <a:cubicBezTo>
                  <a:pt x="108" y="6"/>
                  <a:pt x="108" y="6"/>
                  <a:pt x="108" y="6"/>
                </a:cubicBezTo>
                <a:cubicBezTo>
                  <a:pt x="104" y="3"/>
                  <a:pt x="99" y="3"/>
                  <a:pt x="96" y="6"/>
                </a:cubicBezTo>
                <a:cubicBezTo>
                  <a:pt x="34" y="68"/>
                  <a:pt x="34" y="68"/>
                  <a:pt x="34" y="68"/>
                </a:cubicBezTo>
                <a:cubicBezTo>
                  <a:pt x="33" y="69"/>
                  <a:pt x="33" y="71"/>
                  <a:pt x="32" y="72"/>
                </a:cubicBezTo>
                <a:close/>
                <a:moveTo>
                  <a:pt x="99" y="15"/>
                </a:moveTo>
                <a:cubicBezTo>
                  <a:pt x="101" y="13"/>
                  <a:pt x="103" y="13"/>
                  <a:pt x="105" y="15"/>
                </a:cubicBezTo>
                <a:cubicBezTo>
                  <a:pt x="113" y="23"/>
                  <a:pt x="113" y="23"/>
                  <a:pt x="113" y="23"/>
                </a:cubicBezTo>
                <a:cubicBezTo>
                  <a:pt x="115" y="25"/>
                  <a:pt x="115" y="27"/>
                  <a:pt x="113" y="29"/>
                </a:cubicBezTo>
                <a:cubicBezTo>
                  <a:pt x="105" y="37"/>
                  <a:pt x="105" y="37"/>
                  <a:pt x="105" y="37"/>
                </a:cubicBezTo>
                <a:cubicBezTo>
                  <a:pt x="91" y="23"/>
                  <a:pt x="91" y="23"/>
                  <a:pt x="91" y="23"/>
                </a:cubicBezTo>
                <a:lnTo>
                  <a:pt x="99" y="15"/>
                </a:lnTo>
                <a:close/>
                <a:moveTo>
                  <a:pt x="85" y="29"/>
                </a:moveTo>
                <a:cubicBezTo>
                  <a:pt x="99" y="43"/>
                  <a:pt x="99" y="43"/>
                  <a:pt x="99" y="43"/>
                </a:cubicBezTo>
                <a:cubicBezTo>
                  <a:pt x="54" y="88"/>
                  <a:pt x="54" y="88"/>
                  <a:pt x="54" y="88"/>
                </a:cubicBezTo>
                <a:cubicBezTo>
                  <a:pt x="49" y="83"/>
                  <a:pt x="42" y="75"/>
                  <a:pt x="40" y="74"/>
                </a:cubicBezTo>
                <a:lnTo>
                  <a:pt x="85" y="29"/>
                </a:lnTo>
                <a:close/>
                <a:moveTo>
                  <a:pt x="47" y="92"/>
                </a:moveTo>
                <a:cubicBezTo>
                  <a:pt x="26" y="105"/>
                  <a:pt x="26" y="105"/>
                  <a:pt x="26" y="105"/>
                </a:cubicBezTo>
                <a:cubicBezTo>
                  <a:pt x="24" y="106"/>
                  <a:pt x="22" y="104"/>
                  <a:pt x="23" y="102"/>
                </a:cubicBezTo>
                <a:cubicBezTo>
                  <a:pt x="36" y="81"/>
                  <a:pt x="36" y="81"/>
                  <a:pt x="36" y="81"/>
                </a:cubicBezTo>
                <a:lnTo>
                  <a:pt x="47" y="92"/>
                </a:lnTo>
                <a:close/>
              </a:path>
            </a:pathLst>
          </a:custGeom>
          <a:solidFill>
            <a:schemeClr val="accent3"/>
          </a:solidFill>
          <a:ln>
            <a:noFill/>
          </a:ln>
        </p:spPr>
        <p:txBody>
          <a:bodyPr vert="horz" wrap="square" lIns="91440" tIns="45720" rIns="91440" bIns="45720" numCol="1" anchor="t" anchorCtr="0" compatLnSpc="1"/>
          <a:lstStyle/>
          <a:p>
            <a:endParaRPr lang="en-US">
              <a:solidFill>
                <a:schemeClr val="tx1">
                  <a:lumMod val="50000"/>
                  <a:lumOff val="5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1" name="Freeform 36"/>
          <p:cNvSpPr>
            <a:spLocks noEditPoints="1"/>
          </p:cNvSpPr>
          <p:nvPr/>
        </p:nvSpPr>
        <p:spPr bwMode="auto">
          <a:xfrm>
            <a:off x="7229856" y="3437602"/>
            <a:ext cx="377182" cy="379671"/>
          </a:xfrm>
          <a:custGeom>
            <a:avLst/>
            <a:gdLst>
              <a:gd name="T0" fmla="*/ 61 w 128"/>
              <a:gd name="T1" fmla="*/ 95 h 128"/>
              <a:gd name="T2" fmla="*/ 64 w 128"/>
              <a:gd name="T3" fmla="*/ 96 h 128"/>
              <a:gd name="T4" fmla="*/ 67 w 128"/>
              <a:gd name="T5" fmla="*/ 95 h 128"/>
              <a:gd name="T6" fmla="*/ 87 w 128"/>
              <a:gd name="T7" fmla="*/ 71 h 128"/>
              <a:gd name="T8" fmla="*/ 87 w 128"/>
              <a:gd name="T9" fmla="*/ 65 h 128"/>
              <a:gd name="T10" fmla="*/ 81 w 128"/>
              <a:gd name="T11" fmla="*/ 65 h 128"/>
              <a:gd name="T12" fmla="*/ 68 w 128"/>
              <a:gd name="T13" fmla="*/ 81 h 128"/>
              <a:gd name="T14" fmla="*/ 68 w 128"/>
              <a:gd name="T15" fmla="*/ 20 h 128"/>
              <a:gd name="T16" fmla="*/ 64 w 128"/>
              <a:gd name="T17" fmla="*/ 16 h 128"/>
              <a:gd name="T18" fmla="*/ 60 w 128"/>
              <a:gd name="T19" fmla="*/ 20 h 128"/>
              <a:gd name="T20" fmla="*/ 60 w 128"/>
              <a:gd name="T21" fmla="*/ 81 h 128"/>
              <a:gd name="T22" fmla="*/ 47 w 128"/>
              <a:gd name="T23" fmla="*/ 65 h 128"/>
              <a:gd name="T24" fmla="*/ 41 w 128"/>
              <a:gd name="T25" fmla="*/ 65 h 128"/>
              <a:gd name="T26" fmla="*/ 41 w 128"/>
              <a:gd name="T27" fmla="*/ 71 h 128"/>
              <a:gd name="T28" fmla="*/ 61 w 128"/>
              <a:gd name="T29" fmla="*/ 95 h 128"/>
              <a:gd name="T30" fmla="*/ 100 w 128"/>
              <a:gd name="T31" fmla="*/ 104 h 128"/>
              <a:gd name="T32" fmla="*/ 28 w 128"/>
              <a:gd name="T33" fmla="*/ 104 h 128"/>
              <a:gd name="T34" fmla="*/ 24 w 128"/>
              <a:gd name="T35" fmla="*/ 108 h 128"/>
              <a:gd name="T36" fmla="*/ 28 w 128"/>
              <a:gd name="T37" fmla="*/ 112 h 128"/>
              <a:gd name="T38" fmla="*/ 100 w 128"/>
              <a:gd name="T39" fmla="*/ 112 h 128"/>
              <a:gd name="T40" fmla="*/ 104 w 128"/>
              <a:gd name="T41" fmla="*/ 108 h 128"/>
              <a:gd name="T42" fmla="*/ 100 w 128"/>
              <a:gd name="T43" fmla="*/ 104 h 128"/>
              <a:gd name="T44" fmla="*/ 112 w 128"/>
              <a:gd name="T45" fmla="*/ 0 h 128"/>
              <a:gd name="T46" fmla="*/ 16 w 128"/>
              <a:gd name="T47" fmla="*/ 0 h 128"/>
              <a:gd name="T48" fmla="*/ 0 w 128"/>
              <a:gd name="T49" fmla="*/ 16 h 128"/>
              <a:gd name="T50" fmla="*/ 0 w 128"/>
              <a:gd name="T51" fmla="*/ 112 h 128"/>
              <a:gd name="T52" fmla="*/ 16 w 128"/>
              <a:gd name="T53" fmla="*/ 128 h 128"/>
              <a:gd name="T54" fmla="*/ 112 w 128"/>
              <a:gd name="T55" fmla="*/ 128 h 128"/>
              <a:gd name="T56" fmla="*/ 128 w 128"/>
              <a:gd name="T57" fmla="*/ 112 h 128"/>
              <a:gd name="T58" fmla="*/ 128 w 128"/>
              <a:gd name="T59" fmla="*/ 16 h 128"/>
              <a:gd name="T60" fmla="*/ 112 w 128"/>
              <a:gd name="T61" fmla="*/ 0 h 128"/>
              <a:gd name="T62" fmla="*/ 120 w 128"/>
              <a:gd name="T63" fmla="*/ 112 h 128"/>
              <a:gd name="T64" fmla="*/ 112 w 128"/>
              <a:gd name="T65" fmla="*/ 120 h 128"/>
              <a:gd name="T66" fmla="*/ 16 w 128"/>
              <a:gd name="T67" fmla="*/ 120 h 128"/>
              <a:gd name="T68" fmla="*/ 8 w 128"/>
              <a:gd name="T69" fmla="*/ 112 h 128"/>
              <a:gd name="T70" fmla="*/ 8 w 128"/>
              <a:gd name="T71" fmla="*/ 16 h 128"/>
              <a:gd name="T72" fmla="*/ 16 w 128"/>
              <a:gd name="T73" fmla="*/ 8 h 128"/>
              <a:gd name="T74" fmla="*/ 112 w 128"/>
              <a:gd name="T75" fmla="*/ 8 h 128"/>
              <a:gd name="T76" fmla="*/ 120 w 128"/>
              <a:gd name="T77" fmla="*/ 16 h 128"/>
              <a:gd name="T78" fmla="*/ 120 w 128"/>
              <a:gd name="T79"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8">
                <a:moveTo>
                  <a:pt x="61" y="95"/>
                </a:moveTo>
                <a:cubicBezTo>
                  <a:pt x="62" y="96"/>
                  <a:pt x="63" y="96"/>
                  <a:pt x="64" y="96"/>
                </a:cubicBezTo>
                <a:cubicBezTo>
                  <a:pt x="65" y="96"/>
                  <a:pt x="66" y="96"/>
                  <a:pt x="67" y="95"/>
                </a:cubicBezTo>
                <a:cubicBezTo>
                  <a:pt x="87" y="71"/>
                  <a:pt x="87" y="71"/>
                  <a:pt x="87" y="71"/>
                </a:cubicBezTo>
                <a:cubicBezTo>
                  <a:pt x="88" y="69"/>
                  <a:pt x="88" y="67"/>
                  <a:pt x="87" y="65"/>
                </a:cubicBezTo>
                <a:cubicBezTo>
                  <a:pt x="85" y="64"/>
                  <a:pt x="83" y="64"/>
                  <a:pt x="81" y="65"/>
                </a:cubicBezTo>
                <a:cubicBezTo>
                  <a:pt x="68" y="81"/>
                  <a:pt x="68" y="81"/>
                  <a:pt x="68" y="81"/>
                </a:cubicBezTo>
                <a:cubicBezTo>
                  <a:pt x="68" y="20"/>
                  <a:pt x="68" y="20"/>
                  <a:pt x="68" y="20"/>
                </a:cubicBezTo>
                <a:cubicBezTo>
                  <a:pt x="68" y="18"/>
                  <a:pt x="66" y="16"/>
                  <a:pt x="64" y="16"/>
                </a:cubicBezTo>
                <a:cubicBezTo>
                  <a:pt x="62" y="16"/>
                  <a:pt x="60" y="18"/>
                  <a:pt x="60" y="20"/>
                </a:cubicBezTo>
                <a:cubicBezTo>
                  <a:pt x="60" y="81"/>
                  <a:pt x="60" y="81"/>
                  <a:pt x="60" y="81"/>
                </a:cubicBezTo>
                <a:cubicBezTo>
                  <a:pt x="47" y="65"/>
                  <a:pt x="47" y="65"/>
                  <a:pt x="47" y="65"/>
                </a:cubicBezTo>
                <a:cubicBezTo>
                  <a:pt x="45" y="64"/>
                  <a:pt x="43" y="64"/>
                  <a:pt x="41" y="65"/>
                </a:cubicBezTo>
                <a:cubicBezTo>
                  <a:pt x="40" y="67"/>
                  <a:pt x="40" y="69"/>
                  <a:pt x="41" y="71"/>
                </a:cubicBezTo>
                <a:lnTo>
                  <a:pt x="61" y="95"/>
                </a:lnTo>
                <a:close/>
                <a:moveTo>
                  <a:pt x="100" y="104"/>
                </a:moveTo>
                <a:cubicBezTo>
                  <a:pt x="28" y="104"/>
                  <a:pt x="28" y="104"/>
                  <a:pt x="28" y="104"/>
                </a:cubicBezTo>
                <a:cubicBezTo>
                  <a:pt x="26" y="104"/>
                  <a:pt x="24" y="106"/>
                  <a:pt x="24" y="108"/>
                </a:cubicBezTo>
                <a:cubicBezTo>
                  <a:pt x="24" y="110"/>
                  <a:pt x="26" y="112"/>
                  <a:pt x="28" y="112"/>
                </a:cubicBezTo>
                <a:cubicBezTo>
                  <a:pt x="100" y="112"/>
                  <a:pt x="100" y="112"/>
                  <a:pt x="100" y="112"/>
                </a:cubicBezTo>
                <a:cubicBezTo>
                  <a:pt x="102" y="112"/>
                  <a:pt x="104" y="110"/>
                  <a:pt x="104" y="108"/>
                </a:cubicBezTo>
                <a:cubicBezTo>
                  <a:pt x="104" y="106"/>
                  <a:pt x="102" y="104"/>
                  <a:pt x="100" y="104"/>
                </a:cubicBezTo>
                <a:close/>
                <a:moveTo>
                  <a:pt x="112" y="0"/>
                </a:moveTo>
                <a:cubicBezTo>
                  <a:pt x="16" y="0"/>
                  <a:pt x="16" y="0"/>
                  <a:pt x="16" y="0"/>
                </a:cubicBezTo>
                <a:cubicBezTo>
                  <a:pt x="7" y="0"/>
                  <a:pt x="0" y="7"/>
                  <a:pt x="0" y="16"/>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6"/>
                  <a:pt x="128" y="16"/>
                  <a:pt x="128" y="16"/>
                </a:cubicBezTo>
                <a:cubicBezTo>
                  <a:pt x="128" y="7"/>
                  <a:pt x="121" y="0"/>
                  <a:pt x="112" y="0"/>
                </a:cubicBezTo>
                <a:close/>
                <a:moveTo>
                  <a:pt x="120" y="112"/>
                </a:moveTo>
                <a:cubicBezTo>
                  <a:pt x="120" y="116"/>
                  <a:pt x="116" y="120"/>
                  <a:pt x="112" y="120"/>
                </a:cubicBezTo>
                <a:cubicBezTo>
                  <a:pt x="16" y="120"/>
                  <a:pt x="16" y="120"/>
                  <a:pt x="16" y="120"/>
                </a:cubicBezTo>
                <a:cubicBezTo>
                  <a:pt x="12" y="120"/>
                  <a:pt x="8" y="116"/>
                  <a:pt x="8" y="112"/>
                </a:cubicBezTo>
                <a:cubicBezTo>
                  <a:pt x="8" y="16"/>
                  <a:pt x="8" y="16"/>
                  <a:pt x="8" y="16"/>
                </a:cubicBezTo>
                <a:cubicBezTo>
                  <a:pt x="8" y="12"/>
                  <a:pt x="12" y="8"/>
                  <a:pt x="16" y="8"/>
                </a:cubicBezTo>
                <a:cubicBezTo>
                  <a:pt x="112" y="8"/>
                  <a:pt x="112" y="8"/>
                  <a:pt x="112" y="8"/>
                </a:cubicBezTo>
                <a:cubicBezTo>
                  <a:pt x="116" y="8"/>
                  <a:pt x="120" y="12"/>
                  <a:pt x="120" y="16"/>
                </a:cubicBezTo>
                <a:lnTo>
                  <a:pt x="120" y="112"/>
                </a:lnTo>
                <a:close/>
              </a:path>
            </a:pathLst>
          </a:custGeom>
          <a:solidFill>
            <a:schemeClr val="accent1"/>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12" name="Freeform 42"/>
          <p:cNvSpPr>
            <a:spLocks noEditPoints="1"/>
          </p:cNvSpPr>
          <p:nvPr/>
        </p:nvSpPr>
        <p:spPr bwMode="auto">
          <a:xfrm>
            <a:off x="4969198" y="2504849"/>
            <a:ext cx="377182" cy="378426"/>
          </a:xfrm>
          <a:custGeom>
            <a:avLst/>
            <a:gdLst>
              <a:gd name="T0" fmla="*/ 105 w 128"/>
              <a:gd name="T1" fmla="*/ 0 h 128"/>
              <a:gd name="T2" fmla="*/ 23 w 128"/>
              <a:gd name="T3" fmla="*/ 0 h 128"/>
              <a:gd name="T4" fmla="*/ 0 w 128"/>
              <a:gd name="T5" fmla="*/ 40 h 128"/>
              <a:gd name="T6" fmla="*/ 0 w 128"/>
              <a:gd name="T7" fmla="*/ 56 h 128"/>
              <a:gd name="T8" fmla="*/ 4 w 128"/>
              <a:gd name="T9" fmla="*/ 68 h 128"/>
              <a:gd name="T10" fmla="*/ 4 w 128"/>
              <a:gd name="T11" fmla="*/ 112 h 128"/>
              <a:gd name="T12" fmla="*/ 21 w 128"/>
              <a:gd name="T13" fmla="*/ 128 h 128"/>
              <a:gd name="T14" fmla="*/ 107 w 128"/>
              <a:gd name="T15" fmla="*/ 128 h 128"/>
              <a:gd name="T16" fmla="*/ 124 w 128"/>
              <a:gd name="T17" fmla="*/ 112 h 128"/>
              <a:gd name="T18" fmla="*/ 124 w 128"/>
              <a:gd name="T19" fmla="*/ 68 h 128"/>
              <a:gd name="T20" fmla="*/ 128 w 128"/>
              <a:gd name="T21" fmla="*/ 56 h 128"/>
              <a:gd name="T22" fmla="*/ 128 w 128"/>
              <a:gd name="T23" fmla="*/ 40 h 128"/>
              <a:gd name="T24" fmla="*/ 105 w 128"/>
              <a:gd name="T25" fmla="*/ 0 h 128"/>
              <a:gd name="T26" fmla="*/ 116 w 128"/>
              <a:gd name="T27" fmla="*/ 112 h 128"/>
              <a:gd name="T28" fmla="*/ 107 w 128"/>
              <a:gd name="T29" fmla="*/ 120 h 128"/>
              <a:gd name="T30" fmla="*/ 21 w 128"/>
              <a:gd name="T31" fmla="*/ 120 h 128"/>
              <a:gd name="T32" fmla="*/ 12 w 128"/>
              <a:gd name="T33" fmla="*/ 112 h 128"/>
              <a:gd name="T34" fmla="*/ 12 w 128"/>
              <a:gd name="T35" fmla="*/ 104 h 128"/>
              <a:gd name="T36" fmla="*/ 116 w 128"/>
              <a:gd name="T37" fmla="*/ 104 h 128"/>
              <a:gd name="T38" fmla="*/ 116 w 128"/>
              <a:gd name="T39" fmla="*/ 112 h 128"/>
              <a:gd name="T40" fmla="*/ 116 w 128"/>
              <a:gd name="T41" fmla="*/ 96 h 128"/>
              <a:gd name="T42" fmla="*/ 12 w 128"/>
              <a:gd name="T43" fmla="*/ 96 h 128"/>
              <a:gd name="T44" fmla="*/ 12 w 128"/>
              <a:gd name="T45" fmla="*/ 72 h 128"/>
              <a:gd name="T46" fmla="*/ 20 w 128"/>
              <a:gd name="T47" fmla="*/ 72 h 128"/>
              <a:gd name="T48" fmla="*/ 34 w 128"/>
              <a:gd name="T49" fmla="*/ 62 h 128"/>
              <a:gd name="T50" fmla="*/ 49 w 128"/>
              <a:gd name="T51" fmla="*/ 72 h 128"/>
              <a:gd name="T52" fmla="*/ 64 w 128"/>
              <a:gd name="T53" fmla="*/ 63 h 128"/>
              <a:gd name="T54" fmla="*/ 79 w 128"/>
              <a:gd name="T55" fmla="*/ 72 h 128"/>
              <a:gd name="T56" fmla="*/ 94 w 128"/>
              <a:gd name="T57" fmla="*/ 62 h 128"/>
              <a:gd name="T58" fmla="*/ 108 w 128"/>
              <a:gd name="T59" fmla="*/ 72 h 128"/>
              <a:gd name="T60" fmla="*/ 116 w 128"/>
              <a:gd name="T61" fmla="*/ 72 h 128"/>
              <a:gd name="T62" fmla="*/ 116 w 128"/>
              <a:gd name="T63" fmla="*/ 96 h 128"/>
              <a:gd name="T64" fmla="*/ 120 w 128"/>
              <a:gd name="T65" fmla="*/ 56 h 128"/>
              <a:gd name="T66" fmla="*/ 108 w 128"/>
              <a:gd name="T67" fmla="*/ 64 h 128"/>
              <a:gd name="T68" fmla="*/ 96 w 128"/>
              <a:gd name="T69" fmla="*/ 56 h 128"/>
              <a:gd name="T70" fmla="*/ 92 w 128"/>
              <a:gd name="T71" fmla="*/ 56 h 128"/>
              <a:gd name="T72" fmla="*/ 79 w 128"/>
              <a:gd name="T73" fmla="*/ 64 h 128"/>
              <a:gd name="T74" fmla="*/ 66 w 128"/>
              <a:gd name="T75" fmla="*/ 56 h 128"/>
              <a:gd name="T76" fmla="*/ 62 w 128"/>
              <a:gd name="T77" fmla="*/ 56 h 128"/>
              <a:gd name="T78" fmla="*/ 49 w 128"/>
              <a:gd name="T79" fmla="*/ 64 h 128"/>
              <a:gd name="T80" fmla="*/ 36 w 128"/>
              <a:gd name="T81" fmla="*/ 56 h 128"/>
              <a:gd name="T82" fmla="*/ 32 w 128"/>
              <a:gd name="T83" fmla="*/ 56 h 128"/>
              <a:gd name="T84" fmla="*/ 20 w 128"/>
              <a:gd name="T85" fmla="*/ 64 h 128"/>
              <a:gd name="T86" fmla="*/ 8 w 128"/>
              <a:gd name="T87" fmla="*/ 56 h 128"/>
              <a:gd name="T88" fmla="*/ 8 w 128"/>
              <a:gd name="T89" fmla="*/ 48 h 128"/>
              <a:gd name="T90" fmla="*/ 120 w 128"/>
              <a:gd name="T91" fmla="*/ 48 h 128"/>
              <a:gd name="T92" fmla="*/ 120 w 128"/>
              <a:gd name="T93" fmla="*/ 56 h 128"/>
              <a:gd name="T94" fmla="*/ 8 w 128"/>
              <a:gd name="T95" fmla="*/ 40 h 128"/>
              <a:gd name="T96" fmla="*/ 27 w 128"/>
              <a:gd name="T97" fmla="*/ 8 h 128"/>
              <a:gd name="T98" fmla="*/ 101 w 128"/>
              <a:gd name="T99" fmla="*/ 8 h 128"/>
              <a:gd name="T100" fmla="*/ 120 w 128"/>
              <a:gd name="T101" fmla="*/ 40 h 128"/>
              <a:gd name="T102" fmla="*/ 8 w 128"/>
              <a:gd name="T103" fmla="*/ 4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8" h="128">
                <a:moveTo>
                  <a:pt x="105" y="0"/>
                </a:moveTo>
                <a:cubicBezTo>
                  <a:pt x="23" y="0"/>
                  <a:pt x="23" y="0"/>
                  <a:pt x="23" y="0"/>
                </a:cubicBezTo>
                <a:cubicBezTo>
                  <a:pt x="0" y="40"/>
                  <a:pt x="0" y="40"/>
                  <a:pt x="0" y="40"/>
                </a:cubicBezTo>
                <a:cubicBezTo>
                  <a:pt x="0" y="40"/>
                  <a:pt x="0" y="54"/>
                  <a:pt x="0" y="56"/>
                </a:cubicBezTo>
                <a:cubicBezTo>
                  <a:pt x="0" y="60"/>
                  <a:pt x="2" y="65"/>
                  <a:pt x="4" y="68"/>
                </a:cubicBezTo>
                <a:cubicBezTo>
                  <a:pt x="4" y="112"/>
                  <a:pt x="4" y="112"/>
                  <a:pt x="4" y="112"/>
                </a:cubicBezTo>
                <a:cubicBezTo>
                  <a:pt x="4" y="121"/>
                  <a:pt x="12" y="128"/>
                  <a:pt x="21" y="128"/>
                </a:cubicBezTo>
                <a:cubicBezTo>
                  <a:pt x="107" y="128"/>
                  <a:pt x="107" y="128"/>
                  <a:pt x="107" y="128"/>
                </a:cubicBezTo>
                <a:cubicBezTo>
                  <a:pt x="116" y="128"/>
                  <a:pt x="124" y="121"/>
                  <a:pt x="124" y="112"/>
                </a:cubicBezTo>
                <a:cubicBezTo>
                  <a:pt x="124" y="68"/>
                  <a:pt x="124" y="68"/>
                  <a:pt x="124" y="68"/>
                </a:cubicBezTo>
                <a:cubicBezTo>
                  <a:pt x="127" y="65"/>
                  <a:pt x="128" y="61"/>
                  <a:pt x="128" y="56"/>
                </a:cubicBezTo>
                <a:cubicBezTo>
                  <a:pt x="128" y="52"/>
                  <a:pt x="128" y="40"/>
                  <a:pt x="128" y="40"/>
                </a:cubicBezTo>
                <a:lnTo>
                  <a:pt x="105" y="0"/>
                </a:lnTo>
                <a:close/>
                <a:moveTo>
                  <a:pt x="116" y="112"/>
                </a:moveTo>
                <a:cubicBezTo>
                  <a:pt x="116" y="116"/>
                  <a:pt x="112" y="120"/>
                  <a:pt x="107" y="120"/>
                </a:cubicBezTo>
                <a:cubicBezTo>
                  <a:pt x="21" y="120"/>
                  <a:pt x="21" y="120"/>
                  <a:pt x="21" y="120"/>
                </a:cubicBezTo>
                <a:cubicBezTo>
                  <a:pt x="16" y="120"/>
                  <a:pt x="12" y="116"/>
                  <a:pt x="12" y="112"/>
                </a:cubicBezTo>
                <a:cubicBezTo>
                  <a:pt x="12" y="104"/>
                  <a:pt x="12" y="104"/>
                  <a:pt x="12" y="104"/>
                </a:cubicBezTo>
                <a:cubicBezTo>
                  <a:pt x="116" y="104"/>
                  <a:pt x="116" y="104"/>
                  <a:pt x="116" y="104"/>
                </a:cubicBezTo>
                <a:lnTo>
                  <a:pt x="116" y="112"/>
                </a:lnTo>
                <a:close/>
                <a:moveTo>
                  <a:pt x="116" y="96"/>
                </a:moveTo>
                <a:cubicBezTo>
                  <a:pt x="12" y="96"/>
                  <a:pt x="12" y="96"/>
                  <a:pt x="12" y="96"/>
                </a:cubicBezTo>
                <a:cubicBezTo>
                  <a:pt x="12" y="72"/>
                  <a:pt x="12" y="72"/>
                  <a:pt x="12" y="72"/>
                </a:cubicBezTo>
                <a:cubicBezTo>
                  <a:pt x="14" y="72"/>
                  <a:pt x="18" y="72"/>
                  <a:pt x="20" y="72"/>
                </a:cubicBezTo>
                <a:cubicBezTo>
                  <a:pt x="24" y="72"/>
                  <a:pt x="31" y="68"/>
                  <a:pt x="34" y="62"/>
                </a:cubicBezTo>
                <a:cubicBezTo>
                  <a:pt x="37" y="68"/>
                  <a:pt x="43" y="72"/>
                  <a:pt x="49" y="72"/>
                </a:cubicBezTo>
                <a:cubicBezTo>
                  <a:pt x="55" y="72"/>
                  <a:pt x="62" y="68"/>
                  <a:pt x="64" y="63"/>
                </a:cubicBezTo>
                <a:cubicBezTo>
                  <a:pt x="66" y="68"/>
                  <a:pt x="73" y="72"/>
                  <a:pt x="79" y="72"/>
                </a:cubicBezTo>
                <a:cubicBezTo>
                  <a:pt x="85" y="72"/>
                  <a:pt x="91" y="68"/>
                  <a:pt x="94" y="62"/>
                </a:cubicBezTo>
                <a:cubicBezTo>
                  <a:pt x="97" y="68"/>
                  <a:pt x="100" y="72"/>
                  <a:pt x="108" y="72"/>
                </a:cubicBezTo>
                <a:cubicBezTo>
                  <a:pt x="109" y="72"/>
                  <a:pt x="115" y="72"/>
                  <a:pt x="116" y="72"/>
                </a:cubicBezTo>
                <a:lnTo>
                  <a:pt x="116" y="96"/>
                </a:lnTo>
                <a:close/>
                <a:moveTo>
                  <a:pt x="120" y="56"/>
                </a:moveTo>
                <a:cubicBezTo>
                  <a:pt x="120" y="62"/>
                  <a:pt x="114" y="64"/>
                  <a:pt x="108" y="64"/>
                </a:cubicBezTo>
                <a:cubicBezTo>
                  <a:pt x="102" y="64"/>
                  <a:pt x="96" y="60"/>
                  <a:pt x="96" y="56"/>
                </a:cubicBezTo>
                <a:cubicBezTo>
                  <a:pt x="92" y="56"/>
                  <a:pt x="92" y="56"/>
                  <a:pt x="92" y="56"/>
                </a:cubicBezTo>
                <a:cubicBezTo>
                  <a:pt x="92" y="60"/>
                  <a:pt x="85" y="64"/>
                  <a:pt x="79" y="64"/>
                </a:cubicBezTo>
                <a:cubicBezTo>
                  <a:pt x="73" y="64"/>
                  <a:pt x="66" y="60"/>
                  <a:pt x="66" y="56"/>
                </a:cubicBezTo>
                <a:cubicBezTo>
                  <a:pt x="62" y="56"/>
                  <a:pt x="62" y="56"/>
                  <a:pt x="62" y="56"/>
                </a:cubicBezTo>
                <a:cubicBezTo>
                  <a:pt x="62" y="60"/>
                  <a:pt x="55" y="64"/>
                  <a:pt x="49" y="64"/>
                </a:cubicBezTo>
                <a:cubicBezTo>
                  <a:pt x="43" y="64"/>
                  <a:pt x="36" y="61"/>
                  <a:pt x="36" y="56"/>
                </a:cubicBezTo>
                <a:cubicBezTo>
                  <a:pt x="32" y="56"/>
                  <a:pt x="32" y="56"/>
                  <a:pt x="32" y="56"/>
                </a:cubicBezTo>
                <a:cubicBezTo>
                  <a:pt x="32" y="60"/>
                  <a:pt x="26" y="64"/>
                  <a:pt x="20" y="64"/>
                </a:cubicBezTo>
                <a:cubicBezTo>
                  <a:pt x="14" y="64"/>
                  <a:pt x="8" y="62"/>
                  <a:pt x="8" y="56"/>
                </a:cubicBezTo>
                <a:cubicBezTo>
                  <a:pt x="8" y="48"/>
                  <a:pt x="8" y="48"/>
                  <a:pt x="8" y="48"/>
                </a:cubicBezTo>
                <a:cubicBezTo>
                  <a:pt x="120" y="48"/>
                  <a:pt x="120" y="48"/>
                  <a:pt x="120" y="48"/>
                </a:cubicBezTo>
                <a:lnTo>
                  <a:pt x="120" y="56"/>
                </a:lnTo>
                <a:close/>
                <a:moveTo>
                  <a:pt x="8" y="40"/>
                </a:moveTo>
                <a:cubicBezTo>
                  <a:pt x="27" y="8"/>
                  <a:pt x="27" y="8"/>
                  <a:pt x="27" y="8"/>
                </a:cubicBezTo>
                <a:cubicBezTo>
                  <a:pt x="101" y="8"/>
                  <a:pt x="101" y="8"/>
                  <a:pt x="101" y="8"/>
                </a:cubicBezTo>
                <a:cubicBezTo>
                  <a:pt x="120" y="40"/>
                  <a:pt x="120" y="40"/>
                  <a:pt x="120" y="40"/>
                </a:cubicBezTo>
                <a:lnTo>
                  <a:pt x="8" y="40"/>
                </a:lnTo>
                <a:close/>
              </a:path>
            </a:pathLst>
          </a:custGeom>
          <a:solidFill>
            <a:schemeClr val="accent2"/>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13" name="Rectangle 29"/>
          <p:cNvSpPr/>
          <p:nvPr/>
        </p:nvSpPr>
        <p:spPr>
          <a:xfrm>
            <a:off x="8089265" y="2487295"/>
            <a:ext cx="3086735" cy="603885"/>
          </a:xfrm>
          <a:prstGeom prst="rect">
            <a:avLst/>
          </a:prstGeom>
        </p:spPr>
        <p:txBody>
          <a:bodyPr wrap="square">
            <a:spAutoFit/>
          </a:bodyPr>
          <a:lstStyle/>
          <a:p>
            <a:pPr lvl="0">
              <a:lnSpc>
                <a:spcPts val="2000"/>
              </a:lnSpc>
              <a:defRPr/>
            </a:pPr>
            <a:r>
              <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Treatment of diseases such as Alzheimer's and dementia </a:t>
            </a:r>
            <a:endPar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4" name="Rectangle 30"/>
          <p:cNvSpPr/>
          <p:nvPr/>
        </p:nvSpPr>
        <p:spPr>
          <a:xfrm>
            <a:off x="8088994" y="2184255"/>
            <a:ext cx="1092141" cy="33718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1</a:t>
            </a:r>
            <a:endParaRPr kumimoji="0" lang="en-US" altLang="zh-CN"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15" name="Rectangle 29"/>
          <p:cNvSpPr/>
          <p:nvPr/>
        </p:nvSpPr>
        <p:spPr>
          <a:xfrm>
            <a:off x="8451850" y="3816985"/>
            <a:ext cx="3115945" cy="603885"/>
          </a:xfrm>
          <a:prstGeom prst="rect">
            <a:avLst/>
          </a:prstGeom>
        </p:spPr>
        <p:txBody>
          <a:bodyPr wrap="square">
            <a:spAutoFit/>
          </a:bodyPr>
          <a:lstStyle/>
          <a:p>
            <a:pPr lvl="0">
              <a:lnSpc>
                <a:spcPts val="2000"/>
              </a:lnSpc>
              <a:defRPr/>
            </a:pPr>
            <a:r>
              <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Treatment of memory and hearing loss, depression and insomnia </a:t>
            </a:r>
            <a:endPar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7" name="Rectangle 29"/>
          <p:cNvSpPr/>
          <p:nvPr/>
        </p:nvSpPr>
        <p:spPr>
          <a:xfrm>
            <a:off x="207010" y="3816985"/>
            <a:ext cx="3533140" cy="603885"/>
          </a:xfrm>
          <a:prstGeom prst="rect">
            <a:avLst/>
          </a:prstGeom>
        </p:spPr>
        <p:txBody>
          <a:bodyPr wrap="square">
            <a:spAutoFit/>
          </a:bodyPr>
          <a:lstStyle/>
          <a:p>
            <a:pPr lvl="0" algn="r">
              <a:lnSpc>
                <a:spcPts val="2000"/>
              </a:lnSpc>
              <a:defRPr/>
            </a:pPr>
            <a:r>
              <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Control small things such as a computer keyboard or a mousse indicato</a:t>
            </a:r>
            <a:r>
              <a:rPr lang="zh-CN" altLang="en-US" sz="12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r</a:t>
            </a:r>
            <a:endParaRPr lang="zh-CN" altLang="en-US" sz="12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8" name="Rectangle 30"/>
          <p:cNvSpPr/>
          <p:nvPr/>
        </p:nvSpPr>
        <p:spPr>
          <a:xfrm>
            <a:off x="2604384" y="3514116"/>
            <a:ext cx="1092141" cy="337185"/>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altLang="zh-CN" sz="1600" b="1"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4</a:t>
            </a:r>
            <a:endParaRPr kumimoji="0" lang="en-US" altLang="zh-CN"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19" name="Rectangle 29"/>
          <p:cNvSpPr/>
          <p:nvPr/>
        </p:nvSpPr>
        <p:spPr>
          <a:xfrm>
            <a:off x="1482674" y="2487412"/>
            <a:ext cx="2684301" cy="603885"/>
          </a:xfrm>
          <a:prstGeom prst="rect">
            <a:avLst/>
          </a:prstGeom>
        </p:spPr>
        <p:txBody>
          <a:bodyPr wrap="square">
            <a:spAutoFit/>
          </a:bodyPr>
          <a:lstStyle/>
          <a:p>
            <a:pPr lvl="0" algn="r">
              <a:lnSpc>
                <a:spcPts val="2000"/>
              </a:lnSpc>
              <a:defRPr/>
            </a:pPr>
            <a:r>
              <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Treatment of spinal cord injuries and paralysis</a:t>
            </a:r>
            <a:r>
              <a:rPr lang="zh-CN" altLang="en-US" sz="12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 </a:t>
            </a:r>
            <a:endParaRPr lang="en-US" altLang="zh-CN" sz="12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20" name="Rectangle 30"/>
          <p:cNvSpPr/>
          <p:nvPr/>
        </p:nvSpPr>
        <p:spPr>
          <a:xfrm>
            <a:off x="3031208" y="2184255"/>
            <a:ext cx="1092141" cy="337185"/>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2</a:t>
            </a:r>
            <a:endParaRPr kumimoji="0" lang="en-US" altLang="zh-CN"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grpSp>
        <p:nvGrpSpPr>
          <p:cNvPr id="24" name="Group 23"/>
          <p:cNvGrpSpPr/>
          <p:nvPr/>
        </p:nvGrpSpPr>
        <p:grpSpPr>
          <a:xfrm>
            <a:off x="0" y="240132"/>
            <a:ext cx="12192000" cy="6617868"/>
            <a:chOff x="0" y="240132"/>
            <a:chExt cx="12192000" cy="6617868"/>
          </a:xfrm>
        </p:grpSpPr>
        <p:sp>
          <p:nvSpPr>
            <p:cNvPr id="21" name="矩形 3"/>
            <p:cNvSpPr/>
            <p:nvPr/>
          </p:nvSpPr>
          <p:spPr>
            <a:xfrm>
              <a:off x="0" y="6661128"/>
              <a:ext cx="12192000" cy="1968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22" name="Rectangle 26"/>
            <p:cNvSpPr/>
            <p:nvPr/>
          </p:nvSpPr>
          <p:spPr>
            <a:xfrm>
              <a:off x="5698005" y="845483"/>
              <a:ext cx="744070" cy="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23" name="TextBox 7"/>
            <p:cNvSpPr txBox="1"/>
            <p:nvPr/>
          </p:nvSpPr>
          <p:spPr>
            <a:xfrm>
              <a:off x="4986720" y="240132"/>
              <a:ext cx="2316480" cy="460375"/>
            </a:xfrm>
            <a:prstGeom prst="rect">
              <a:avLst/>
            </a:prstGeom>
            <a:noFill/>
          </p:spPr>
          <p:txBody>
            <a:bodyPr wrap="none" rtlCol="0">
              <a:spAutoFit/>
            </a:bodyPr>
            <a:lstStyle/>
            <a:p>
              <a:pPr algn="ctr"/>
              <a:r>
                <a:rPr lang="zh-CN" altLang="en-US"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 Features </a:t>
              </a:r>
              <a:endParaRPr lang="zh-CN" altLang="en-US"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grpSp>
      <p:sp>
        <p:nvSpPr>
          <p:cNvPr id="25" name="Text Box 24"/>
          <p:cNvSpPr txBox="1"/>
          <p:nvPr/>
        </p:nvSpPr>
        <p:spPr>
          <a:xfrm>
            <a:off x="8499475" y="3543935"/>
            <a:ext cx="602615" cy="368300"/>
          </a:xfrm>
          <a:prstGeom prst="rect">
            <a:avLst/>
          </a:prstGeom>
          <a:noFill/>
        </p:spPr>
        <p:txBody>
          <a:bodyPr wrap="square" rtlCol="0">
            <a:spAutoFit/>
          </a:bodyPr>
          <a:p>
            <a:r>
              <a:rPr lang="en-US"/>
              <a:t>3</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1000"/>
                                        <p:tgtEl>
                                          <p:spTgt spid="20"/>
                                        </p:tgtEl>
                                      </p:cBhvr>
                                    </p:animEffect>
                                    <p:anim calcmode="lin" valueType="num">
                                      <p:cBhvr>
                                        <p:cTn id="41" dur="1000" fill="hold"/>
                                        <p:tgtEl>
                                          <p:spTgt spid="20"/>
                                        </p:tgtEl>
                                        <p:attrNameLst>
                                          <p:attrName>ppt_x</p:attrName>
                                        </p:attrNameLst>
                                      </p:cBhvr>
                                      <p:tavLst>
                                        <p:tav tm="0">
                                          <p:val>
                                            <p:strVal val="#ppt_x"/>
                                          </p:val>
                                        </p:tav>
                                        <p:tav tm="100000">
                                          <p:val>
                                            <p:strVal val="#ppt_x"/>
                                          </p:val>
                                        </p:tav>
                                      </p:tavLst>
                                    </p:anim>
                                    <p:anim calcmode="lin" valueType="num">
                                      <p:cBhvr>
                                        <p:cTn id="4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P spid="18"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6"/>
          <p:cNvSpPr/>
          <p:nvPr/>
        </p:nvSpPr>
        <p:spPr>
          <a:xfrm>
            <a:off x="853231" y="2607792"/>
            <a:ext cx="744070" cy="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15" name="TextBox 7"/>
          <p:cNvSpPr txBox="1"/>
          <p:nvPr/>
        </p:nvSpPr>
        <p:spPr>
          <a:xfrm>
            <a:off x="683895" y="1571625"/>
            <a:ext cx="3183255" cy="583565"/>
          </a:xfrm>
          <a:prstGeom prst="rect">
            <a:avLst/>
          </a:prstGeom>
          <a:noFill/>
        </p:spPr>
        <p:txBody>
          <a:bodyPr wrap="square" rtlCol="0">
            <a:spAutoFit/>
          </a:bodyPr>
          <a:lstStyle/>
          <a:p>
            <a:r>
              <a:rPr lang="zh-CN" altLang="en-US" sz="3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Project scope </a:t>
            </a:r>
            <a:endParaRPr lang="zh-CN" altLang="en-US" sz="3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6" name="Google Shape;86;p19"/>
          <p:cNvSpPr txBox="1"/>
          <p:nvPr/>
        </p:nvSpPr>
        <p:spPr>
          <a:xfrm>
            <a:off x="683506" y="913761"/>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NEURALINK</a:t>
            </a:r>
            <a:endParaRPr sz="2400" b="0" i="0" u="none" strike="noStrike" cap="none">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17" name="Rectangle 29"/>
          <p:cNvSpPr/>
          <p:nvPr/>
        </p:nvSpPr>
        <p:spPr>
          <a:xfrm>
            <a:off x="4543425" y="4634230"/>
            <a:ext cx="3260725" cy="1116965"/>
          </a:xfrm>
          <a:prstGeom prst="rect">
            <a:avLst/>
          </a:prstGeom>
        </p:spPr>
        <p:txBody>
          <a:bodyPr wrap="square">
            <a:spAutoFit/>
          </a:bodyPr>
          <a:lstStyle/>
          <a:p>
            <a:pPr lvl="0" algn="ctr">
              <a:lnSpc>
                <a:spcPts val="2000"/>
              </a:lnSpc>
              <a:defRPr/>
            </a:pP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the brain chip can cure memory loss, depression, hearing loss and insomnia, and</a:t>
            </a:r>
            <a:r>
              <a:rPr lang="en-US" altLang="zh-CN"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 </a:t>
            </a: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it Will Work as a Fitbit in the human brains</a:t>
            </a:r>
            <a:endPar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8" name="Rectangle 30"/>
          <p:cNvSpPr/>
          <p:nvPr/>
        </p:nvSpPr>
        <p:spPr>
          <a:xfrm>
            <a:off x="5526980" y="4297197"/>
            <a:ext cx="1092141" cy="3371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A</a:t>
            </a:r>
            <a:endParaRPr kumimoji="0" lang="en-US" altLang="zh-CN"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19" name="Rectangle 29"/>
          <p:cNvSpPr/>
          <p:nvPr/>
        </p:nvSpPr>
        <p:spPr>
          <a:xfrm>
            <a:off x="8963025" y="1571625"/>
            <a:ext cx="2473325" cy="860425"/>
          </a:xfrm>
          <a:prstGeom prst="rect">
            <a:avLst/>
          </a:prstGeom>
        </p:spPr>
        <p:txBody>
          <a:bodyPr wrap="square">
            <a:spAutoFit/>
          </a:bodyPr>
          <a:lstStyle/>
          <a:p>
            <a:pPr lvl="0" algn="ctr">
              <a:lnSpc>
                <a:spcPts val="2000"/>
              </a:lnSpc>
              <a:defRPr/>
            </a:pPr>
            <a:r>
              <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the brain chip allow People to Control Phones and other devices with their minds</a:t>
            </a:r>
            <a:endPar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20" name="Rectangle 30"/>
          <p:cNvSpPr/>
          <p:nvPr/>
        </p:nvSpPr>
        <p:spPr>
          <a:xfrm>
            <a:off x="9609885" y="3668280"/>
            <a:ext cx="1092141" cy="3371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B</a:t>
            </a:r>
            <a:endParaRPr kumimoji="0" lang="en-US" altLang="zh-CN"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pic>
        <p:nvPicPr>
          <p:cNvPr id="2" name="Picture 1" descr="n1"/>
          <p:cNvPicPr>
            <a:picLocks noChangeAspect="1"/>
          </p:cNvPicPr>
          <p:nvPr/>
        </p:nvPicPr>
        <p:blipFill>
          <a:blip r:embed="rId1"/>
          <a:stretch>
            <a:fillRect/>
          </a:stretch>
        </p:blipFill>
        <p:spPr>
          <a:xfrm>
            <a:off x="4184650" y="629285"/>
            <a:ext cx="4236085" cy="3039110"/>
          </a:xfrm>
          <a:prstGeom prst="rect">
            <a:avLst/>
          </a:prstGeom>
        </p:spPr>
      </p:pic>
      <p:sp>
        <p:nvSpPr>
          <p:cNvPr id="4" name="Rectangle 30"/>
          <p:cNvSpPr/>
          <p:nvPr/>
        </p:nvSpPr>
        <p:spPr>
          <a:xfrm>
            <a:off x="1003240" y="3668547"/>
            <a:ext cx="1092141" cy="337185"/>
          </a:xfrm>
          <a:prstGeom prst="rect">
            <a:avLst/>
          </a:prstGeom>
        </p:spPr>
        <p:txBody>
          <a:bodyPr wrap="square">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D</a:t>
            </a:r>
            <a:endParaRPr kumimoji="0" lang="en-US" altLang="zh-CN"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5" name="Rectangle 29"/>
          <p:cNvSpPr/>
          <p:nvPr/>
        </p:nvSpPr>
        <p:spPr>
          <a:xfrm>
            <a:off x="544195" y="4133850"/>
            <a:ext cx="2364105" cy="1373505"/>
          </a:xfrm>
          <a:prstGeom prst="rect">
            <a:avLst/>
          </a:prstGeom>
        </p:spPr>
        <p:txBody>
          <a:bodyPr wrap="square">
            <a:spAutoFit/>
          </a:bodyPr>
          <a:p>
            <a:pPr lvl="0" algn="ctr">
              <a:lnSpc>
                <a:spcPts val="2000"/>
              </a:lnSpc>
              <a:defRPr/>
            </a:pPr>
            <a:r>
              <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it help People with neurological Conditions Control their paralyzed Limbs by Certain</a:t>
            </a:r>
            <a:endPar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a:p>
            <a:pPr lvl="0" algn="ctr">
              <a:lnSpc>
                <a:spcPts val="2000"/>
              </a:lnSpc>
              <a:defRPr/>
            </a:pPr>
            <a:r>
              <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Neuro connections.</a:t>
            </a:r>
            <a:endPar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6" name="Rectangle 29"/>
          <p:cNvSpPr/>
          <p:nvPr/>
        </p:nvSpPr>
        <p:spPr>
          <a:xfrm>
            <a:off x="8420735" y="4005580"/>
            <a:ext cx="3637280" cy="1116965"/>
          </a:xfrm>
          <a:prstGeom prst="rect">
            <a:avLst/>
          </a:prstGeom>
        </p:spPr>
        <p:txBody>
          <a:bodyPr wrap="square">
            <a:spAutoFit/>
          </a:bodyPr>
          <a:lstStyle/>
          <a:p>
            <a:pPr lvl="0" algn="ctr">
              <a:lnSpc>
                <a:spcPts val="2000"/>
              </a:lnSpc>
              <a:defRPr/>
            </a:pPr>
            <a:r>
              <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it help to Cure neurological Conditions and disorders and it also help in the treatment</a:t>
            </a:r>
            <a:endPar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a:p>
            <a:pPr lvl="0" algn="ctr">
              <a:lnSpc>
                <a:spcPts val="2000"/>
              </a:lnSpc>
              <a:defRPr/>
            </a:pPr>
            <a:r>
              <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of dementia, Al Zheimer and Verious spinal Cord injuries</a:t>
            </a:r>
            <a:endParaRPr lang="zh-CN" altLang="en-US" sz="1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7" name="Rectangle 30"/>
          <p:cNvSpPr/>
          <p:nvPr/>
        </p:nvSpPr>
        <p:spPr>
          <a:xfrm>
            <a:off x="9609885" y="1234325"/>
            <a:ext cx="1092141" cy="337185"/>
          </a:xfrm>
          <a:prstGeom prst="rect">
            <a:avLst/>
          </a:prstGeom>
        </p:spPr>
        <p:txBody>
          <a:bodyPr wrap="square">
            <a:spAutoFit/>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a:t>
            </a:r>
            <a:endParaRPr kumimoji="0" lang="en-US" altLang="zh-CN"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anim calcmode="lin" valueType="num">
                                      <p:cBhvr>
                                        <p:cTn id="12" dur="1000" fill="hold"/>
                                        <p:tgtEl>
                                          <p:spTgt spid="17"/>
                                        </p:tgtEl>
                                        <p:attrNameLst>
                                          <p:attrName>ppt_x</p:attrName>
                                        </p:attrNameLst>
                                      </p:cBhvr>
                                      <p:tavLst>
                                        <p:tav tm="0">
                                          <p:val>
                                            <p:strVal val="#ppt_x"/>
                                          </p:val>
                                        </p:tav>
                                        <p:tav tm="100000">
                                          <p:val>
                                            <p:strVal val="#ppt_x"/>
                                          </p:val>
                                        </p:tav>
                                      </p:tavLst>
                                    </p:anim>
                                    <p:anim calcmode="lin" valueType="num">
                                      <p:cBhvr>
                                        <p:cTn id="13" dur="1000" fill="hold"/>
                                        <p:tgtEl>
                                          <p:spTgt spid="17"/>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anim calcmode="lin" valueType="num">
                                      <p:cBhvr>
                                        <p:cTn id="17" dur="1000" fill="hold"/>
                                        <p:tgtEl>
                                          <p:spTgt spid="18"/>
                                        </p:tgtEl>
                                        <p:attrNameLst>
                                          <p:attrName>ppt_x</p:attrName>
                                        </p:attrNameLst>
                                      </p:cBhvr>
                                      <p:tavLst>
                                        <p:tav tm="0">
                                          <p:val>
                                            <p:strVal val="#ppt_x"/>
                                          </p:val>
                                        </p:tav>
                                        <p:tav tm="100000">
                                          <p:val>
                                            <p:strVal val="#ppt_x"/>
                                          </p:val>
                                        </p:tav>
                                      </p:tavLst>
                                    </p:anim>
                                    <p:anim calcmode="lin" valueType="num">
                                      <p:cBhvr>
                                        <p:cTn id="18" dur="1000" fill="hold"/>
                                        <p:tgtEl>
                                          <p:spTgt spid="18"/>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42" presetClass="entr" presetSubtype="0"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childTnLst>
                          </p:cTn>
                        </p:par>
                        <p:par>
                          <p:cTn id="41" fill="hold">
                            <p:stCondLst>
                              <p:cond delay="3500"/>
                            </p:stCondLst>
                            <p:childTnLst>
                              <p:par>
                                <p:cTn id="42" presetID="42" presetClass="entr" presetSubtype="0" fill="hold" grpId="0"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p:bldP spid="18" grpId="0"/>
      <p:bldP spid="19" grpId="0"/>
      <p:bldP spid="20" grpId="0"/>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p:nvPr/>
        </p:nvGrpSpPr>
        <p:grpSpPr>
          <a:xfrm>
            <a:off x="-48895" y="240132"/>
            <a:ext cx="12192000" cy="6617868"/>
            <a:chOff x="0" y="240132"/>
            <a:chExt cx="12192000" cy="6617868"/>
          </a:xfrm>
        </p:grpSpPr>
        <p:sp>
          <p:nvSpPr>
            <p:cNvPr id="101" name="矩形 3"/>
            <p:cNvSpPr/>
            <p:nvPr/>
          </p:nvSpPr>
          <p:spPr>
            <a:xfrm>
              <a:off x="0" y="6661128"/>
              <a:ext cx="12192000" cy="1968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02" name="Rectangle 26"/>
            <p:cNvSpPr/>
            <p:nvPr/>
          </p:nvSpPr>
          <p:spPr>
            <a:xfrm>
              <a:off x="5698005" y="845483"/>
              <a:ext cx="744070" cy="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103" name="TextBox 7"/>
            <p:cNvSpPr txBox="1"/>
            <p:nvPr/>
          </p:nvSpPr>
          <p:spPr>
            <a:xfrm>
              <a:off x="4299968" y="240132"/>
              <a:ext cx="3689985" cy="460375"/>
            </a:xfrm>
            <a:prstGeom prst="rect">
              <a:avLst/>
            </a:prstGeom>
            <a:noFill/>
          </p:spPr>
          <p:txBody>
            <a:bodyPr wrap="none" rtlCol="0">
              <a:spAutoFit/>
            </a:bodyPr>
            <a:lstStyle/>
            <a:p>
              <a:pPr algn="ctr"/>
              <a:r>
                <a:rPr lang="zh-CN" altLang="en-US"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Key Deliverobles</a:t>
              </a:r>
              <a:endParaRPr lang="zh-CN" altLang="en-US"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grpSp>
      <p:sp>
        <p:nvSpPr>
          <p:cNvPr id="2" name="Text Box 1"/>
          <p:cNvSpPr txBox="1"/>
          <p:nvPr/>
        </p:nvSpPr>
        <p:spPr>
          <a:xfrm>
            <a:off x="662940" y="1550670"/>
            <a:ext cx="11233785" cy="3969385"/>
          </a:xfrm>
          <a:prstGeom prst="rect">
            <a:avLst/>
          </a:prstGeom>
          <a:noFill/>
        </p:spPr>
        <p:txBody>
          <a:bodyPr wrap="square" rtlCol="0">
            <a:spAutoFit/>
          </a:bodyPr>
          <a:p>
            <a:pPr>
              <a:lnSpc>
                <a:spcPct val="200000"/>
              </a:lnSpc>
            </a:pPr>
            <a:r>
              <a:rPr lang="en-US">
                <a:solidFill>
                  <a:schemeClr val="bg1">
                    <a:lumMod val="50000"/>
                  </a:schemeClr>
                </a:solidFill>
                <a:latin typeface="+mj-lt"/>
                <a:cs typeface="+mj-lt"/>
              </a:rPr>
              <a:t>This Chip Considered a revolutionary brain-machine interface that could blur the</a:t>
            </a:r>
            <a:endParaRPr lang="en-US">
              <a:solidFill>
                <a:schemeClr val="bg1">
                  <a:lumMod val="50000"/>
                </a:schemeClr>
              </a:solidFill>
              <a:latin typeface="+mj-lt"/>
              <a:cs typeface="+mj-lt"/>
            </a:endParaRPr>
          </a:p>
          <a:p>
            <a:pPr>
              <a:lnSpc>
                <a:spcPct val="200000"/>
              </a:lnSpc>
            </a:pPr>
            <a:r>
              <a:rPr lang="en-US">
                <a:solidFill>
                  <a:schemeClr val="bg1">
                    <a:lumMod val="50000"/>
                  </a:schemeClr>
                </a:solidFill>
                <a:latin typeface="+mj-lt"/>
                <a:cs typeface="+mj-lt"/>
              </a:rPr>
              <a:t>lines between humanity and technology, this device will "sew" up to 1024 thin electrodes 5</a:t>
            </a:r>
            <a:endParaRPr lang="en-US">
              <a:solidFill>
                <a:schemeClr val="bg1">
                  <a:lumMod val="50000"/>
                </a:schemeClr>
              </a:solidFill>
              <a:latin typeface="+mj-lt"/>
              <a:cs typeface="+mj-lt"/>
            </a:endParaRPr>
          </a:p>
          <a:p>
            <a:pPr>
              <a:lnSpc>
                <a:spcPct val="200000"/>
              </a:lnSpc>
            </a:pPr>
            <a:r>
              <a:rPr lang="en-US">
                <a:solidFill>
                  <a:schemeClr val="bg1">
                    <a:lumMod val="50000"/>
                  </a:schemeClr>
                </a:solidFill>
                <a:latin typeface="+mj-lt"/>
                <a:cs typeface="+mj-lt"/>
              </a:rPr>
              <a:t>microns wide extremely tightly into a person's brain</a:t>
            </a:r>
            <a:endParaRPr lang="en-US">
              <a:solidFill>
                <a:schemeClr val="bg1">
                  <a:lumMod val="50000"/>
                </a:schemeClr>
              </a:solidFill>
              <a:latin typeface="+mj-lt"/>
              <a:cs typeface="+mj-lt"/>
            </a:endParaRPr>
          </a:p>
          <a:p>
            <a:pPr>
              <a:lnSpc>
                <a:spcPct val="200000"/>
              </a:lnSpc>
            </a:pPr>
            <a:r>
              <a:rPr lang="en-US">
                <a:solidFill>
                  <a:schemeClr val="bg1">
                    <a:lumMod val="50000"/>
                  </a:schemeClr>
                </a:solidFill>
                <a:latin typeface="+mj-lt"/>
                <a:cs typeface="+mj-lt"/>
              </a:rPr>
              <a:t>When the chip is attached to someone's head, it is not visible, which means that no one can</a:t>
            </a:r>
            <a:endParaRPr lang="en-US">
              <a:solidFill>
                <a:schemeClr val="bg1">
                  <a:lumMod val="50000"/>
                </a:schemeClr>
              </a:solidFill>
              <a:latin typeface="+mj-lt"/>
              <a:cs typeface="+mj-lt"/>
            </a:endParaRPr>
          </a:p>
          <a:p>
            <a:pPr>
              <a:lnSpc>
                <a:spcPct val="200000"/>
              </a:lnSpc>
            </a:pPr>
            <a:r>
              <a:rPr lang="en-US">
                <a:solidFill>
                  <a:schemeClr val="bg1">
                    <a:lumMod val="50000"/>
                  </a:schemeClr>
                </a:solidFill>
                <a:latin typeface="+mj-lt"/>
                <a:cs typeface="+mj-lt"/>
              </a:rPr>
              <a:t>tell if someone else installed it or not and This chip can read all your brain activity,What</a:t>
            </a:r>
            <a:endParaRPr lang="en-US">
              <a:solidFill>
                <a:schemeClr val="bg1">
                  <a:lumMod val="50000"/>
                </a:schemeClr>
              </a:solidFill>
              <a:latin typeface="+mj-lt"/>
              <a:cs typeface="+mj-lt"/>
            </a:endParaRPr>
          </a:p>
          <a:p>
            <a:pPr>
              <a:lnSpc>
                <a:spcPct val="200000"/>
              </a:lnSpc>
            </a:pPr>
            <a:r>
              <a:rPr lang="en-US">
                <a:solidFill>
                  <a:schemeClr val="bg1">
                    <a:lumMod val="50000"/>
                  </a:schemeClr>
                </a:solidFill>
                <a:latin typeface="+mj-lt"/>
                <a:cs typeface="+mj-lt"/>
              </a:rPr>
              <a:t>makes it able to plan and anticipate a person's jobs? In the future, scientists seek to develop it</a:t>
            </a:r>
            <a:endParaRPr lang="en-US">
              <a:solidFill>
                <a:schemeClr val="bg1">
                  <a:lumMod val="50000"/>
                </a:schemeClr>
              </a:solidFill>
              <a:latin typeface="+mj-lt"/>
              <a:cs typeface="+mj-lt"/>
            </a:endParaRPr>
          </a:p>
          <a:p>
            <a:pPr>
              <a:lnSpc>
                <a:spcPct val="200000"/>
              </a:lnSpc>
            </a:pPr>
            <a:r>
              <a:rPr lang="en-US">
                <a:solidFill>
                  <a:schemeClr val="bg1">
                    <a:lumMod val="50000"/>
                  </a:schemeClr>
                </a:solidFill>
                <a:latin typeface="+mj-lt"/>
                <a:cs typeface="+mj-lt"/>
              </a:rPr>
              <a:t>to make it able to cancel the feeling of pain</a:t>
            </a:r>
            <a:r>
              <a:rPr lang="en-US">
                <a:solidFill>
                  <a:schemeClr val="bg1">
                    <a:lumMod val="50000"/>
                  </a:schemeClr>
                </a:solidFill>
              </a:rPr>
              <a:t>.</a:t>
            </a:r>
            <a:endParaRPr lang="en-US">
              <a:solidFill>
                <a:schemeClr val="bg1">
                  <a:lumMod val="5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158"/>
          <p:cNvSpPr>
            <a:spLocks noChangeArrowheads="1"/>
          </p:cNvSpPr>
          <p:nvPr/>
        </p:nvSpPr>
        <p:spPr bwMode="auto">
          <a:xfrm>
            <a:off x="4351917" y="332000"/>
            <a:ext cx="319267" cy="292057"/>
          </a:xfrm>
          <a:custGeom>
            <a:avLst/>
            <a:gdLst>
              <a:gd name="T0" fmla="*/ 184545 w 649"/>
              <a:gd name="T1" fmla="*/ 26677 h 590"/>
              <a:gd name="T2" fmla="*/ 184545 w 649"/>
              <a:gd name="T3" fmla="*/ 26677 h 590"/>
              <a:gd name="T4" fmla="*/ 158386 w 649"/>
              <a:gd name="T5" fmla="*/ 0 h 590"/>
              <a:gd name="T6" fmla="*/ 73818 w 649"/>
              <a:gd name="T7" fmla="*/ 0 h 590"/>
              <a:gd name="T8" fmla="*/ 47659 w 649"/>
              <a:gd name="T9" fmla="*/ 26677 h 590"/>
              <a:gd name="T10" fmla="*/ 5375 w 649"/>
              <a:gd name="T11" fmla="*/ 58402 h 590"/>
              <a:gd name="T12" fmla="*/ 47659 w 649"/>
              <a:gd name="T13" fmla="*/ 100941 h 590"/>
              <a:gd name="T14" fmla="*/ 52676 w 649"/>
              <a:gd name="T15" fmla="*/ 100941 h 590"/>
              <a:gd name="T16" fmla="*/ 110727 w 649"/>
              <a:gd name="T17" fmla="*/ 153935 h 590"/>
              <a:gd name="T18" fmla="*/ 110727 w 649"/>
              <a:gd name="T19" fmla="*/ 196474 h 590"/>
              <a:gd name="T20" fmla="*/ 89585 w 649"/>
              <a:gd name="T21" fmla="*/ 196474 h 590"/>
              <a:gd name="T22" fmla="*/ 79193 w 649"/>
              <a:gd name="T23" fmla="*/ 206929 h 590"/>
              <a:gd name="T24" fmla="*/ 89585 w 649"/>
              <a:gd name="T25" fmla="*/ 212336 h 590"/>
              <a:gd name="T26" fmla="*/ 142261 w 649"/>
              <a:gd name="T27" fmla="*/ 212336 h 590"/>
              <a:gd name="T28" fmla="*/ 153011 w 649"/>
              <a:gd name="T29" fmla="*/ 206929 h 590"/>
              <a:gd name="T30" fmla="*/ 142261 w 649"/>
              <a:gd name="T31" fmla="*/ 196474 h 590"/>
              <a:gd name="T32" fmla="*/ 121477 w 649"/>
              <a:gd name="T33" fmla="*/ 196474 h 590"/>
              <a:gd name="T34" fmla="*/ 121477 w 649"/>
              <a:gd name="T35" fmla="*/ 153935 h 590"/>
              <a:gd name="T36" fmla="*/ 179528 w 649"/>
              <a:gd name="T37" fmla="*/ 100941 h 590"/>
              <a:gd name="T38" fmla="*/ 184545 w 649"/>
              <a:gd name="T39" fmla="*/ 100941 h 590"/>
              <a:gd name="T40" fmla="*/ 226829 w 649"/>
              <a:gd name="T41" fmla="*/ 58402 h 590"/>
              <a:gd name="T42" fmla="*/ 184545 w 649"/>
              <a:gd name="T43" fmla="*/ 26677 h 590"/>
              <a:gd name="T44" fmla="*/ 47659 w 649"/>
              <a:gd name="T45" fmla="*/ 85079 h 590"/>
              <a:gd name="T46" fmla="*/ 47659 w 649"/>
              <a:gd name="T47" fmla="*/ 85079 h 590"/>
              <a:gd name="T48" fmla="*/ 15767 w 649"/>
              <a:gd name="T49" fmla="*/ 58402 h 590"/>
              <a:gd name="T50" fmla="*/ 47659 w 649"/>
              <a:gd name="T51" fmla="*/ 42539 h 590"/>
              <a:gd name="T52" fmla="*/ 47659 w 649"/>
              <a:gd name="T53" fmla="*/ 85079 h 590"/>
              <a:gd name="T54" fmla="*/ 174153 w 649"/>
              <a:gd name="T55" fmla="*/ 68856 h 590"/>
              <a:gd name="T56" fmla="*/ 174153 w 649"/>
              <a:gd name="T57" fmla="*/ 68856 h 590"/>
              <a:gd name="T58" fmla="*/ 116102 w 649"/>
              <a:gd name="T59" fmla="*/ 143480 h 590"/>
              <a:gd name="T60" fmla="*/ 58051 w 649"/>
              <a:gd name="T61" fmla="*/ 68856 h 590"/>
              <a:gd name="T62" fmla="*/ 58051 w 649"/>
              <a:gd name="T63" fmla="*/ 26677 h 590"/>
              <a:gd name="T64" fmla="*/ 73818 w 649"/>
              <a:gd name="T65" fmla="*/ 15862 h 590"/>
              <a:gd name="T66" fmla="*/ 158386 w 649"/>
              <a:gd name="T67" fmla="*/ 15862 h 590"/>
              <a:gd name="T68" fmla="*/ 174153 w 649"/>
              <a:gd name="T69" fmla="*/ 26677 h 590"/>
              <a:gd name="T70" fmla="*/ 174153 w 649"/>
              <a:gd name="T71" fmla="*/ 68856 h 590"/>
              <a:gd name="T72" fmla="*/ 184545 w 649"/>
              <a:gd name="T73" fmla="*/ 85079 h 590"/>
              <a:gd name="T74" fmla="*/ 184545 w 649"/>
              <a:gd name="T75" fmla="*/ 85079 h 590"/>
              <a:gd name="T76" fmla="*/ 184545 w 649"/>
              <a:gd name="T77" fmla="*/ 42539 h 590"/>
              <a:gd name="T78" fmla="*/ 216437 w 649"/>
              <a:gd name="T79" fmla="*/ 58402 h 590"/>
              <a:gd name="T80" fmla="*/ 184545 w 649"/>
              <a:gd name="T81" fmla="*/ 85079 h 5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9" h="590">
                <a:moveTo>
                  <a:pt x="515" y="74"/>
                </a:moveTo>
                <a:lnTo>
                  <a:pt x="515" y="74"/>
                </a:lnTo>
                <a:cubicBezTo>
                  <a:pt x="515" y="30"/>
                  <a:pt x="486" y="0"/>
                  <a:pt x="442" y="0"/>
                </a:cubicBezTo>
                <a:cubicBezTo>
                  <a:pt x="206" y="0"/>
                  <a:pt x="206" y="0"/>
                  <a:pt x="206" y="0"/>
                </a:cubicBezTo>
                <a:cubicBezTo>
                  <a:pt x="162" y="0"/>
                  <a:pt x="133" y="30"/>
                  <a:pt x="133" y="74"/>
                </a:cubicBezTo>
                <a:cubicBezTo>
                  <a:pt x="0" y="74"/>
                  <a:pt x="15" y="74"/>
                  <a:pt x="15" y="162"/>
                </a:cubicBezTo>
                <a:cubicBezTo>
                  <a:pt x="15" y="221"/>
                  <a:pt x="59" y="280"/>
                  <a:pt x="133" y="280"/>
                </a:cubicBezTo>
                <a:cubicBezTo>
                  <a:pt x="133" y="280"/>
                  <a:pt x="133" y="280"/>
                  <a:pt x="147" y="280"/>
                </a:cubicBezTo>
                <a:cubicBezTo>
                  <a:pt x="162" y="353"/>
                  <a:pt x="236" y="427"/>
                  <a:pt x="309" y="427"/>
                </a:cubicBezTo>
                <a:cubicBezTo>
                  <a:pt x="309" y="545"/>
                  <a:pt x="309" y="545"/>
                  <a:pt x="309" y="545"/>
                </a:cubicBezTo>
                <a:cubicBezTo>
                  <a:pt x="250" y="545"/>
                  <a:pt x="250" y="545"/>
                  <a:pt x="250" y="545"/>
                </a:cubicBezTo>
                <a:cubicBezTo>
                  <a:pt x="236" y="545"/>
                  <a:pt x="221" y="560"/>
                  <a:pt x="221" y="574"/>
                </a:cubicBezTo>
                <a:cubicBezTo>
                  <a:pt x="221" y="574"/>
                  <a:pt x="236" y="589"/>
                  <a:pt x="250" y="589"/>
                </a:cubicBezTo>
                <a:cubicBezTo>
                  <a:pt x="397" y="589"/>
                  <a:pt x="397" y="589"/>
                  <a:pt x="397" y="589"/>
                </a:cubicBezTo>
                <a:cubicBezTo>
                  <a:pt x="413" y="589"/>
                  <a:pt x="427" y="574"/>
                  <a:pt x="427" y="574"/>
                </a:cubicBezTo>
                <a:cubicBezTo>
                  <a:pt x="427" y="560"/>
                  <a:pt x="413" y="545"/>
                  <a:pt x="397" y="545"/>
                </a:cubicBezTo>
                <a:cubicBezTo>
                  <a:pt x="339" y="545"/>
                  <a:pt x="339" y="545"/>
                  <a:pt x="339" y="545"/>
                </a:cubicBezTo>
                <a:cubicBezTo>
                  <a:pt x="339" y="427"/>
                  <a:pt x="339" y="427"/>
                  <a:pt x="339" y="427"/>
                </a:cubicBezTo>
                <a:cubicBezTo>
                  <a:pt x="413" y="427"/>
                  <a:pt x="486" y="353"/>
                  <a:pt x="501" y="280"/>
                </a:cubicBezTo>
                <a:cubicBezTo>
                  <a:pt x="515" y="280"/>
                  <a:pt x="515" y="280"/>
                  <a:pt x="515" y="280"/>
                </a:cubicBezTo>
                <a:cubicBezTo>
                  <a:pt x="589" y="280"/>
                  <a:pt x="633" y="221"/>
                  <a:pt x="633" y="162"/>
                </a:cubicBezTo>
                <a:cubicBezTo>
                  <a:pt x="633" y="74"/>
                  <a:pt x="648" y="74"/>
                  <a:pt x="515" y="74"/>
                </a:cubicBezTo>
                <a:close/>
                <a:moveTo>
                  <a:pt x="133" y="236"/>
                </a:moveTo>
                <a:lnTo>
                  <a:pt x="133" y="236"/>
                </a:lnTo>
                <a:cubicBezTo>
                  <a:pt x="88" y="236"/>
                  <a:pt x="44" y="206"/>
                  <a:pt x="44" y="162"/>
                </a:cubicBezTo>
                <a:cubicBezTo>
                  <a:pt x="44" y="118"/>
                  <a:pt x="44" y="118"/>
                  <a:pt x="133" y="118"/>
                </a:cubicBezTo>
                <a:lnTo>
                  <a:pt x="133" y="236"/>
                </a:lnTo>
                <a:close/>
                <a:moveTo>
                  <a:pt x="486" y="191"/>
                </a:moveTo>
                <a:lnTo>
                  <a:pt x="486" y="191"/>
                </a:lnTo>
                <a:cubicBezTo>
                  <a:pt x="486" y="280"/>
                  <a:pt x="413" y="398"/>
                  <a:pt x="324" y="398"/>
                </a:cubicBezTo>
                <a:cubicBezTo>
                  <a:pt x="236" y="398"/>
                  <a:pt x="162" y="280"/>
                  <a:pt x="162" y="191"/>
                </a:cubicBezTo>
                <a:cubicBezTo>
                  <a:pt x="162" y="74"/>
                  <a:pt x="162" y="74"/>
                  <a:pt x="162" y="74"/>
                </a:cubicBezTo>
                <a:cubicBezTo>
                  <a:pt x="162" y="59"/>
                  <a:pt x="192" y="44"/>
                  <a:pt x="206" y="44"/>
                </a:cubicBezTo>
                <a:cubicBezTo>
                  <a:pt x="442" y="44"/>
                  <a:pt x="442" y="44"/>
                  <a:pt x="442" y="44"/>
                </a:cubicBezTo>
                <a:cubicBezTo>
                  <a:pt x="456" y="44"/>
                  <a:pt x="486" y="59"/>
                  <a:pt x="486" y="74"/>
                </a:cubicBezTo>
                <a:lnTo>
                  <a:pt x="486" y="191"/>
                </a:lnTo>
                <a:close/>
                <a:moveTo>
                  <a:pt x="515" y="236"/>
                </a:moveTo>
                <a:lnTo>
                  <a:pt x="515" y="236"/>
                </a:lnTo>
                <a:cubicBezTo>
                  <a:pt x="515" y="118"/>
                  <a:pt x="515" y="118"/>
                  <a:pt x="515" y="118"/>
                </a:cubicBezTo>
                <a:cubicBezTo>
                  <a:pt x="604" y="118"/>
                  <a:pt x="604" y="118"/>
                  <a:pt x="604" y="162"/>
                </a:cubicBezTo>
                <a:cubicBezTo>
                  <a:pt x="604" y="206"/>
                  <a:pt x="560" y="236"/>
                  <a:pt x="515" y="236"/>
                </a:cubicBezTo>
                <a:close/>
              </a:path>
            </a:pathLst>
          </a:custGeom>
          <a:solidFill>
            <a:schemeClr val="tx1">
              <a:lumMod val="95000"/>
              <a:lumOff val="5000"/>
            </a:schemeClr>
          </a:solidFill>
          <a:ln>
            <a:noFill/>
          </a:ln>
          <a:effectLst/>
        </p:spPr>
        <p:txBody>
          <a:bodyPr wrap="none" anchor="ctr"/>
          <a:lstStyle/>
          <a:p>
            <a:endParaRPr lang="en-US" dirty="0">
              <a:latin typeface="Arial" panose="020B0604020202020204" pitchFamily="34" charset="0"/>
              <a:ea typeface="Arial" panose="020B0604020202020204" pitchFamily="34" charset="0"/>
              <a:sym typeface="Arial" panose="020B0604020202020204" pitchFamily="34" charset="0"/>
            </a:endParaRPr>
          </a:p>
        </p:txBody>
      </p:sp>
      <p:sp>
        <p:nvSpPr>
          <p:cNvPr id="45" name="Freeform 161"/>
          <p:cNvSpPr>
            <a:spLocks noChangeArrowheads="1"/>
          </p:cNvSpPr>
          <p:nvPr/>
        </p:nvSpPr>
        <p:spPr bwMode="auto">
          <a:xfrm>
            <a:off x="6393207" y="1733045"/>
            <a:ext cx="234009" cy="304755"/>
          </a:xfrm>
          <a:custGeom>
            <a:avLst/>
            <a:gdLst>
              <a:gd name="T0" fmla="*/ 85229 w 472"/>
              <a:gd name="T1" fmla="*/ 0 h 619"/>
              <a:gd name="T2" fmla="*/ 85229 w 472"/>
              <a:gd name="T3" fmla="*/ 0 h 619"/>
              <a:gd name="T4" fmla="*/ 0 w 472"/>
              <a:gd name="T5" fmla="*/ 84260 h 619"/>
              <a:gd name="T6" fmla="*/ 85229 w 472"/>
              <a:gd name="T7" fmla="*/ 221586 h 619"/>
              <a:gd name="T8" fmla="*/ 170097 w 472"/>
              <a:gd name="T9" fmla="*/ 84260 h 619"/>
              <a:gd name="T10" fmla="*/ 85229 w 472"/>
              <a:gd name="T11" fmla="*/ 0 h 619"/>
              <a:gd name="T12" fmla="*/ 85229 w 472"/>
              <a:gd name="T13" fmla="*/ 200432 h 619"/>
              <a:gd name="T14" fmla="*/ 85229 w 472"/>
              <a:gd name="T15" fmla="*/ 200432 h 619"/>
              <a:gd name="T16" fmla="*/ 16251 w 472"/>
              <a:gd name="T17" fmla="*/ 84260 h 619"/>
              <a:gd name="T18" fmla="*/ 85229 w 472"/>
              <a:gd name="T19" fmla="*/ 10398 h 619"/>
              <a:gd name="T20" fmla="*/ 154207 w 472"/>
              <a:gd name="T21" fmla="*/ 84260 h 619"/>
              <a:gd name="T22" fmla="*/ 85229 w 472"/>
              <a:gd name="T23" fmla="*/ 200432 h 619"/>
              <a:gd name="T24" fmla="*/ 85229 w 472"/>
              <a:gd name="T25" fmla="*/ 47329 h 619"/>
              <a:gd name="T26" fmla="*/ 85229 w 472"/>
              <a:gd name="T27" fmla="*/ 47329 h 619"/>
              <a:gd name="T28" fmla="*/ 48032 w 472"/>
              <a:gd name="T29" fmla="*/ 84260 h 619"/>
              <a:gd name="T30" fmla="*/ 85229 w 472"/>
              <a:gd name="T31" fmla="*/ 115813 h 619"/>
              <a:gd name="T32" fmla="*/ 122426 w 472"/>
              <a:gd name="T33" fmla="*/ 84260 h 619"/>
              <a:gd name="T34" fmla="*/ 85229 w 472"/>
              <a:gd name="T35" fmla="*/ 47329 h 619"/>
              <a:gd name="T36" fmla="*/ 85229 w 472"/>
              <a:gd name="T37" fmla="*/ 105415 h 619"/>
              <a:gd name="T38" fmla="*/ 85229 w 472"/>
              <a:gd name="T39" fmla="*/ 105415 h 619"/>
              <a:gd name="T40" fmla="*/ 63922 w 472"/>
              <a:gd name="T41" fmla="*/ 84260 h 619"/>
              <a:gd name="T42" fmla="*/ 85229 w 472"/>
              <a:gd name="T43" fmla="*/ 63106 h 619"/>
              <a:gd name="T44" fmla="*/ 106536 w 472"/>
              <a:gd name="T45" fmla="*/ 84260 h 619"/>
              <a:gd name="T46" fmla="*/ 85229 w 472"/>
              <a:gd name="T47" fmla="*/ 105415 h 6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2" h="619">
                <a:moveTo>
                  <a:pt x="236" y="0"/>
                </a:moveTo>
                <a:lnTo>
                  <a:pt x="236" y="0"/>
                </a:lnTo>
                <a:cubicBezTo>
                  <a:pt x="104" y="0"/>
                  <a:pt x="0" y="103"/>
                  <a:pt x="0" y="235"/>
                </a:cubicBezTo>
                <a:cubicBezTo>
                  <a:pt x="0" y="323"/>
                  <a:pt x="192" y="618"/>
                  <a:pt x="236" y="618"/>
                </a:cubicBezTo>
                <a:cubicBezTo>
                  <a:pt x="280" y="618"/>
                  <a:pt x="471" y="323"/>
                  <a:pt x="471" y="235"/>
                </a:cubicBezTo>
                <a:cubicBezTo>
                  <a:pt x="471" y="103"/>
                  <a:pt x="368" y="0"/>
                  <a:pt x="236" y="0"/>
                </a:cubicBezTo>
                <a:close/>
                <a:moveTo>
                  <a:pt x="236" y="559"/>
                </a:moveTo>
                <a:lnTo>
                  <a:pt x="236" y="559"/>
                </a:lnTo>
                <a:cubicBezTo>
                  <a:pt x="207" y="559"/>
                  <a:pt x="45" y="309"/>
                  <a:pt x="45" y="235"/>
                </a:cubicBezTo>
                <a:cubicBezTo>
                  <a:pt x="45" y="117"/>
                  <a:pt x="133" y="29"/>
                  <a:pt x="236" y="29"/>
                </a:cubicBezTo>
                <a:cubicBezTo>
                  <a:pt x="339" y="29"/>
                  <a:pt x="427" y="117"/>
                  <a:pt x="427" y="235"/>
                </a:cubicBezTo>
                <a:cubicBezTo>
                  <a:pt x="427" y="309"/>
                  <a:pt x="266" y="559"/>
                  <a:pt x="236" y="559"/>
                </a:cubicBezTo>
                <a:close/>
                <a:moveTo>
                  <a:pt x="236" y="132"/>
                </a:moveTo>
                <a:lnTo>
                  <a:pt x="236" y="132"/>
                </a:lnTo>
                <a:cubicBezTo>
                  <a:pt x="177" y="132"/>
                  <a:pt x="133" y="176"/>
                  <a:pt x="133" y="235"/>
                </a:cubicBezTo>
                <a:cubicBezTo>
                  <a:pt x="133" y="279"/>
                  <a:pt x="177" y="323"/>
                  <a:pt x="236" y="323"/>
                </a:cubicBezTo>
                <a:cubicBezTo>
                  <a:pt x="295" y="323"/>
                  <a:pt x="339" y="279"/>
                  <a:pt x="339" y="235"/>
                </a:cubicBezTo>
                <a:cubicBezTo>
                  <a:pt x="339" y="176"/>
                  <a:pt x="295" y="132"/>
                  <a:pt x="236" y="132"/>
                </a:cubicBezTo>
                <a:close/>
                <a:moveTo>
                  <a:pt x="236" y="294"/>
                </a:moveTo>
                <a:lnTo>
                  <a:pt x="236" y="294"/>
                </a:lnTo>
                <a:cubicBezTo>
                  <a:pt x="207" y="294"/>
                  <a:pt x="177" y="264"/>
                  <a:pt x="177" y="235"/>
                </a:cubicBezTo>
                <a:cubicBezTo>
                  <a:pt x="177" y="191"/>
                  <a:pt x="207" y="176"/>
                  <a:pt x="236" y="176"/>
                </a:cubicBezTo>
                <a:cubicBezTo>
                  <a:pt x="266" y="176"/>
                  <a:pt x="295" y="191"/>
                  <a:pt x="295" y="235"/>
                </a:cubicBezTo>
                <a:cubicBezTo>
                  <a:pt x="295" y="264"/>
                  <a:pt x="266" y="294"/>
                  <a:pt x="236" y="294"/>
                </a:cubicBezTo>
                <a:close/>
              </a:path>
            </a:pathLst>
          </a:custGeom>
          <a:solidFill>
            <a:schemeClr val="tx1">
              <a:lumMod val="95000"/>
              <a:lumOff val="5000"/>
            </a:schemeClr>
          </a:solidFill>
          <a:ln>
            <a:noFill/>
          </a:ln>
          <a:effectLst/>
        </p:spPr>
        <p:txBody>
          <a:bodyPr wrap="none" anchor="ctr"/>
          <a:lstStyle/>
          <a:p>
            <a:endParaRPr lang="en-US" dirty="0">
              <a:latin typeface="Arial" panose="020B0604020202020204" pitchFamily="34" charset="0"/>
              <a:ea typeface="Arial" panose="020B0604020202020204" pitchFamily="34" charset="0"/>
              <a:sym typeface="Arial" panose="020B0604020202020204" pitchFamily="34" charset="0"/>
            </a:endParaRPr>
          </a:p>
        </p:txBody>
      </p:sp>
      <p:sp>
        <p:nvSpPr>
          <p:cNvPr id="47" name="Google Shape;86;p19"/>
          <p:cNvSpPr txBox="1"/>
          <p:nvPr/>
        </p:nvSpPr>
        <p:spPr>
          <a:xfrm>
            <a:off x="6901442" y="1726985"/>
            <a:ext cx="3183654" cy="3102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bg1">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as advertised</a:t>
            </a:r>
            <a:endParaRPr lang="en-US" sz="2400" b="0" i="0" u="none" strike="noStrike" cap="none">
              <a:solidFill>
                <a:schemeClr val="bg1">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48" name="矩形 47"/>
          <p:cNvSpPr/>
          <p:nvPr/>
        </p:nvSpPr>
        <p:spPr>
          <a:xfrm>
            <a:off x="3354070" y="2037715"/>
            <a:ext cx="6205220" cy="3044825"/>
          </a:xfrm>
          <a:prstGeom prst="rect">
            <a:avLst/>
          </a:prstGeom>
        </p:spPr>
        <p:txBody>
          <a:bodyPr wrap="square" lIns="91433" tIns="45716" rIns="91433" bIns="45716">
            <a:spAutoFit/>
          </a:bodyPr>
          <a:lstStyle/>
          <a:p>
            <a:pPr lvl="0" algn="l">
              <a:lnSpc>
                <a:spcPct val="200000"/>
              </a:lnSpc>
              <a:defRPr/>
            </a:pP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 </a:t>
            </a:r>
            <a:endPar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a:p>
            <a:pPr lvl="0" algn="l">
              <a:lnSpc>
                <a:spcPct val="200000"/>
              </a:lnSpc>
              <a:defRPr/>
            </a:pP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1) Neuralink Company </a:t>
            </a:r>
            <a:endPar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a:p>
            <a:pPr lvl="0" algn="l">
              <a:lnSpc>
                <a:spcPct val="200000"/>
              </a:lnSpc>
              <a:defRPr/>
            </a:pP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2) Tesla Motors Company </a:t>
            </a:r>
            <a:endPar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a:p>
            <a:pPr lvl="0" algn="l">
              <a:lnSpc>
                <a:spcPct val="200000"/>
              </a:lnSpc>
              <a:defRPr/>
            </a:pP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3) A team of artificial intelligence programmers price, but this price may decrease in the future and become available to all users </a:t>
            </a:r>
            <a:endPar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a:p>
            <a:pPr lvl="0" algn="l">
              <a:lnSpc>
                <a:spcPct val="200000"/>
              </a:lnSpc>
              <a:defRPr/>
            </a:pP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Staff : A team of artificial intelligence programmer</a:t>
            </a:r>
            <a:endPar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p:txBody>
      </p:sp>
      <p:grpSp>
        <p:nvGrpSpPr>
          <p:cNvPr id="50" name="Group 49"/>
          <p:cNvGrpSpPr/>
          <p:nvPr/>
        </p:nvGrpSpPr>
        <p:grpSpPr>
          <a:xfrm>
            <a:off x="-48895" y="248387"/>
            <a:ext cx="12192000" cy="6617868"/>
            <a:chOff x="0" y="240132"/>
            <a:chExt cx="12192000" cy="6617868"/>
          </a:xfrm>
        </p:grpSpPr>
        <p:sp>
          <p:nvSpPr>
            <p:cNvPr id="51" name="矩形 3"/>
            <p:cNvSpPr/>
            <p:nvPr/>
          </p:nvSpPr>
          <p:spPr>
            <a:xfrm>
              <a:off x="0" y="6661128"/>
              <a:ext cx="12192000" cy="1968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52" name="Rectangle 26"/>
            <p:cNvSpPr/>
            <p:nvPr/>
          </p:nvSpPr>
          <p:spPr>
            <a:xfrm>
              <a:off x="5698005" y="845483"/>
              <a:ext cx="744070" cy="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53" name="TextBox 7"/>
            <p:cNvSpPr txBox="1"/>
            <p:nvPr/>
          </p:nvSpPr>
          <p:spPr>
            <a:xfrm>
              <a:off x="4884485" y="240132"/>
              <a:ext cx="2520950" cy="460375"/>
            </a:xfrm>
            <a:prstGeom prst="rect">
              <a:avLst/>
            </a:prstGeom>
            <a:noFill/>
          </p:spPr>
          <p:txBody>
            <a:bodyPr wrap="none" rtlCol="0">
              <a:spAutoFit/>
            </a:bodyPr>
            <a:lstStyle/>
            <a:p>
              <a:pPr algn="ctr"/>
              <a:r>
                <a:rPr lang="zh-CN" altLang="en-US" sz="2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project resources</a:t>
              </a:r>
              <a:endParaRPr lang="zh-CN" altLang="en-US"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1000"/>
                                        <p:tgtEl>
                                          <p:spTgt spid="44"/>
                                        </p:tgtEl>
                                      </p:cBhvr>
                                    </p:animEffect>
                                    <p:anim calcmode="lin" valueType="num">
                                      <p:cBhvr>
                                        <p:cTn id="14" dur="1000" fill="hold"/>
                                        <p:tgtEl>
                                          <p:spTgt spid="44"/>
                                        </p:tgtEl>
                                        <p:attrNameLst>
                                          <p:attrName>ppt_x</p:attrName>
                                        </p:attrNameLst>
                                      </p:cBhvr>
                                      <p:tavLst>
                                        <p:tav tm="0">
                                          <p:val>
                                            <p:strVal val="#ppt_x"/>
                                          </p:val>
                                        </p:tav>
                                        <p:tav tm="100000">
                                          <p:val>
                                            <p:strVal val="#ppt_x"/>
                                          </p:val>
                                        </p:tav>
                                      </p:tavLst>
                                    </p:anim>
                                    <p:anim calcmode="lin" valueType="num">
                                      <p:cBhvr>
                                        <p:cTn id="15" dur="1000" fill="hold"/>
                                        <p:tgtEl>
                                          <p:spTgt spid="4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53" presetClass="entr" presetSubtype="16" fill="hold" grpId="0" nodeType="afterEffect">
                                  <p:stCondLst>
                                    <p:cond delay="0"/>
                                  </p:stCondLst>
                                  <p:iterate type="lt">
                                    <p:tmPct val="4054"/>
                                  </p:iterate>
                                  <p:childTnLst>
                                    <p:set>
                                      <p:cBhvr>
                                        <p:cTn id="18" dur="1" fill="hold">
                                          <p:stCondLst>
                                            <p:cond delay="0"/>
                                          </p:stCondLst>
                                        </p:cTn>
                                        <p:tgtEl>
                                          <p:spTgt spid="48"/>
                                        </p:tgtEl>
                                        <p:attrNameLst>
                                          <p:attrName>style.visibility</p:attrName>
                                        </p:attrNameLst>
                                      </p:cBhvr>
                                      <p:to>
                                        <p:strVal val="visible"/>
                                      </p:to>
                                    </p:set>
                                    <p:anim calcmode="lin" valueType="num">
                                      <p:cBhvr>
                                        <p:cTn id="19" dur="250" fill="hold"/>
                                        <p:tgtEl>
                                          <p:spTgt spid="48"/>
                                        </p:tgtEl>
                                        <p:attrNameLst>
                                          <p:attrName>ppt_w</p:attrName>
                                        </p:attrNameLst>
                                      </p:cBhvr>
                                      <p:tavLst>
                                        <p:tav tm="0">
                                          <p:val>
                                            <p:fltVal val="0"/>
                                          </p:val>
                                        </p:tav>
                                        <p:tav tm="100000">
                                          <p:val>
                                            <p:strVal val="#ppt_w"/>
                                          </p:val>
                                        </p:tav>
                                      </p:tavLst>
                                    </p:anim>
                                    <p:anim calcmode="lin" valueType="num">
                                      <p:cBhvr>
                                        <p:cTn id="20" dur="250" fill="hold"/>
                                        <p:tgtEl>
                                          <p:spTgt spid="48"/>
                                        </p:tgtEl>
                                        <p:attrNameLst>
                                          <p:attrName>ppt_h</p:attrName>
                                        </p:attrNameLst>
                                      </p:cBhvr>
                                      <p:tavLst>
                                        <p:tav tm="0">
                                          <p:val>
                                            <p:fltVal val="0"/>
                                          </p:val>
                                        </p:tav>
                                        <p:tav tm="100000">
                                          <p:val>
                                            <p:strVal val="#ppt_h"/>
                                          </p:val>
                                        </p:tav>
                                      </p:tavLst>
                                    </p:anim>
                                    <p:animEffect transition="in" filter="fade">
                                      <p:cBhvr>
                                        <p:cTn id="21" dur="2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ldLvl="0" animBg="1"/>
      <p:bldP spid="45" grpId="0" bldLvl="0" animBg="1"/>
      <p:bldP spid="48" grpId="0"/>
    </p:bldLst>
  </p:timing>
</p:sld>
</file>

<file path=ppt/tags/tag1.xml><?xml version="1.0" encoding="utf-8"?>
<p:tagLst xmlns:p="http://schemas.openxmlformats.org/presentationml/2006/main">
  <p:tag name="ISLIDE.DIAGRAM" val="1077"/>
</p:tagLst>
</file>

<file path=ppt/tags/tag2.xml><?xml version="1.0" encoding="utf-8"?>
<p:tagLst xmlns:p="http://schemas.openxmlformats.org/presentationml/2006/main">
  <p:tag name="PA" val="v5.1.0"/>
</p:tagLst>
</file>

<file path=ppt/tags/tag3.xml><?xml version="1.0" encoding="utf-8"?>
<p:tagLst xmlns:p="http://schemas.openxmlformats.org/presentationml/2006/main">
  <p:tag name="PA" val="v5.1.0"/>
</p:tagLst>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6115</Words>
  <Application>WPS Presentation</Application>
  <PresentationFormat>Widescreen</PresentationFormat>
  <Paragraphs>212</Paragraphs>
  <Slides>22</Slides>
  <Notes>0</Notes>
  <HiddenSlides>0</HiddenSlides>
  <MMClips>0</MMClips>
  <ScaleCrop>false</ScaleCrop>
  <HeadingPairs>
    <vt:vector size="6" baseType="variant">
      <vt:variant>
        <vt:lpstr>已用的字体</vt:lpstr>
      </vt:variant>
      <vt:variant>
        <vt:i4>31</vt:i4>
      </vt:variant>
      <vt:variant>
        <vt:lpstr>主题</vt:lpstr>
      </vt:variant>
      <vt:variant>
        <vt:i4>1</vt:i4>
      </vt:variant>
      <vt:variant>
        <vt:lpstr>幻灯片标题</vt:lpstr>
      </vt:variant>
      <vt:variant>
        <vt:i4>22</vt:i4>
      </vt:variant>
    </vt:vector>
  </HeadingPairs>
  <TitlesOfParts>
    <vt:vector size="54" baseType="lpstr">
      <vt:lpstr>Arial</vt:lpstr>
      <vt:lpstr>SimSun</vt:lpstr>
      <vt:lpstr>Wingdings</vt:lpstr>
      <vt:lpstr>Source Han Sans CN Normal</vt:lpstr>
      <vt:lpstr>Yu Gothic UI Semilight</vt:lpstr>
      <vt:lpstr>Microsoft YaHei</vt:lpstr>
      <vt:lpstr>Arial Unicode MS</vt:lpstr>
      <vt:lpstr>思源黑体 CN Heavy</vt:lpstr>
      <vt:lpstr>Arabic Typesetting</vt:lpstr>
      <vt:lpstr>Arial Black</vt:lpstr>
      <vt:lpstr>Aldhabi</vt:lpstr>
      <vt:lpstr>Algerian</vt:lpstr>
      <vt:lpstr>Arial Narrow</vt:lpstr>
      <vt:lpstr>Arial Rounded MT Bold</vt:lpstr>
      <vt:lpstr>Bahnschrift SemiBold</vt:lpstr>
      <vt:lpstr>Bahnschrift SemiLight</vt:lpstr>
      <vt:lpstr>Bauhaus 93</vt:lpstr>
      <vt:lpstr>Berlin Sans FB</vt:lpstr>
      <vt:lpstr>Berlin Sans FB Demi</vt:lpstr>
      <vt:lpstr>Bernard MT Condensed</vt:lpstr>
      <vt:lpstr>Bodoni MT Black</vt:lpstr>
      <vt:lpstr>Blackadder ITC</vt:lpstr>
      <vt:lpstr>Bodoni MT Poster Compressed</vt:lpstr>
      <vt:lpstr>Bradley Hand ITC</vt:lpstr>
      <vt:lpstr>Britannic Bold</vt:lpstr>
      <vt:lpstr>Broadway</vt:lpstr>
      <vt:lpstr>Bookman Old Style</vt:lpstr>
      <vt:lpstr>Cambria</vt:lpstr>
      <vt:lpstr>Calisto MT</vt:lpstr>
      <vt:lpstr>Brush Script MT</vt:lpstr>
      <vt:lpstr>Castellar</vt:lpstr>
      <vt:lpstr>Business Cooperate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Administrater</dc:creator>
  <cp:lastModifiedBy>c.delivery for lap</cp:lastModifiedBy>
  <cp:revision>14</cp:revision>
  <dcterms:created xsi:type="dcterms:W3CDTF">2019-08-28T08:20:00Z</dcterms:created>
  <dcterms:modified xsi:type="dcterms:W3CDTF">2022-01-03T01:03:44Z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647D5FFDC0C74C6B955F2600F22FF82F</vt:lpwstr>
  </property>
</Properties>
</file>