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367" r:id="rId3"/>
    <p:sldId id="371" r:id="rId4"/>
    <p:sldId id="368" r:id="rId5"/>
    <p:sldId id="370" r:id="rId6"/>
    <p:sldId id="372" r:id="rId7"/>
    <p:sldId id="373" r:id="rId8"/>
    <p:sldId id="374" r:id="rId9"/>
    <p:sldId id="375" r:id="rId10"/>
    <p:sldId id="3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varScale="1">
        <p:scale>
          <a:sx n="61" d="100"/>
          <a:sy n="61" d="100"/>
        </p:scale>
        <p:origin x="52" y="42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10/12/2023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10/12/2023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10/12/2023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10/12/2023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10/12/2023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com/HiLetgo-Stepstick-Stepper-Printer-Compatible/dp/B07BND65C8" TargetMode="External"/><Relationship Id="rId2" Type="http://schemas.openxmlformats.org/officeDocument/2006/relationships/hyperlink" Target="https://www.amazon.com/dp/B0B38H2ZMR" TargetMode="External"/><Relationship Id="rId1" Type="http://schemas.openxmlformats.org/officeDocument/2006/relationships/slideLayout" Target="../slideLayouts/slideLayout2.xml"/><Relationship Id="rId6" Type="http://schemas.openxmlformats.org/officeDocument/2006/relationships/hyperlink" Target="https://oedk.wildapricot.org/order" TargetMode="External"/><Relationship Id="rId5" Type="http://schemas.openxmlformats.org/officeDocument/2006/relationships/hyperlink" Target="https://www.adafruit.com/product/1770" TargetMode="External"/><Relationship Id="rId4" Type="http://schemas.openxmlformats.org/officeDocument/2006/relationships/hyperlink" Target="https://www.amazon.com/EPLZON-Converter-Bi-Directional-Compatible-Raspberry/dp/B09R1QG957"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cottbez1.github.io/splitflap/" TargetMode="External"/><Relationship Id="rId2" Type="http://schemas.openxmlformats.org/officeDocument/2006/relationships/hyperlink" Target="https://www.hackster.io/jyx1/engi-301-split-flap-ddebac"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scottbez1/splitfla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Mechanical Split Flap Timer/Stopwatch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Mon 09/25</a:t>
            </a:r>
          </a:p>
          <a:p>
            <a:r>
              <a:rPr lang="en-US" dirty="0"/>
              <a:t>Peter Tizora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541771408"/>
              </p:ext>
            </p:extLst>
          </p:nvPr>
        </p:nvGraphicFramePr>
        <p:xfrm>
          <a:off x="1028700" y="1295400"/>
          <a:ext cx="10553700" cy="4244340"/>
        </p:xfrm>
        <a:graphic>
          <a:graphicData uri="http://schemas.openxmlformats.org/drawingml/2006/table">
            <a:tbl>
              <a:tblPr firstRow="1" bandRow="1">
                <a:tableStyleId>{BC89EF96-8CEA-46FF-86C4-4CE0E7609802}</a:tableStyleId>
              </a:tblPr>
              <a:tblGrid>
                <a:gridCol w="74186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49530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619760">
                <a:tc>
                  <a:txBody>
                    <a:bodyPr/>
                    <a:lstStyle/>
                    <a:p>
                      <a:r>
                        <a:rPr lang="en-US" dirty="0"/>
                        <a:t>Stepper Motor</a:t>
                      </a:r>
                      <a:br>
                        <a:rPr lang="en-US" dirty="0"/>
                      </a:br>
                      <a:r>
                        <a:rPr lang="en-US" dirty="0">
                          <a:hlinkClick r:id="rId2"/>
                        </a:rPr>
                        <a:t>https://www.amazon.com/dp/B0B38H2ZMR</a:t>
                      </a:r>
                      <a:endParaRPr lang="en-US" dirty="0"/>
                    </a:p>
                  </a:txBody>
                  <a:tcPr/>
                </a:tc>
                <a:tc>
                  <a:txBody>
                    <a:bodyPr/>
                    <a:lstStyle/>
                    <a:p>
                      <a:r>
                        <a:rPr lang="en-US" dirty="0"/>
                        <a:t>3</a:t>
                      </a:r>
                    </a:p>
                  </a:txBody>
                  <a:tcPr/>
                </a:tc>
                <a:tc>
                  <a:txBody>
                    <a:bodyPr/>
                    <a:lstStyle/>
                    <a:p>
                      <a:r>
                        <a:rPr lang="en-US" dirty="0"/>
                        <a:t>20</a:t>
                      </a:r>
                    </a:p>
                  </a:txBody>
                  <a:tcPr/>
                </a:tc>
                <a:extLst>
                  <a:ext uri="{0D108BD9-81ED-4DB2-BD59-A6C34878D82A}">
                    <a16:rowId xmlns:a16="http://schemas.microsoft.com/office/drawing/2014/main" val="33313506"/>
                  </a:ext>
                </a:extLst>
              </a:tr>
              <a:tr h="533400">
                <a:tc>
                  <a:txBody>
                    <a:bodyPr/>
                    <a:lstStyle/>
                    <a:p>
                      <a:r>
                        <a:rPr lang="en-US" dirty="0"/>
                        <a:t>Stepper Motor Driver</a:t>
                      </a:r>
                      <a:br>
                        <a:rPr lang="en-US" dirty="0"/>
                      </a:br>
                      <a:r>
                        <a:rPr lang="en-US" dirty="0">
                          <a:hlinkClick r:id="rId3"/>
                        </a:rPr>
                        <a:t>https://www.amazon.com/HiLetgo-Stepstick-Stepper-Printer-Compatible/dp/B07BND65C8</a:t>
                      </a:r>
                      <a:endParaRPr lang="en-US" dirty="0"/>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595126612"/>
                  </a:ext>
                </a:extLst>
              </a:tr>
              <a:tr h="609600">
                <a:tc>
                  <a:txBody>
                    <a:bodyPr/>
                    <a:lstStyle/>
                    <a:p>
                      <a:r>
                        <a:rPr lang="en-US" dirty="0"/>
                        <a:t>Level Shifter</a:t>
                      </a:r>
                    </a:p>
                    <a:p>
                      <a:r>
                        <a:rPr lang="en-US" dirty="0">
                          <a:hlinkClick r:id="rId4"/>
                        </a:rPr>
                        <a:t>https://www.amazon.com/EPLZON-Converter-Bi-Directional-Compatible-Raspberry/dp/B09R1QG957</a:t>
                      </a:r>
                      <a:endParaRPr lang="en-US" dirty="0"/>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757493575"/>
                  </a:ext>
                </a:extLst>
              </a:tr>
              <a:tr h="0">
                <a:tc>
                  <a:txBody>
                    <a:bodyPr/>
                    <a:lstStyle/>
                    <a:p>
                      <a:r>
                        <a:rPr lang="en-US" dirty="0"/>
                        <a:t>SPI Screen</a:t>
                      </a:r>
                      <a:br>
                        <a:rPr lang="en-US" dirty="0"/>
                      </a:br>
                      <a:r>
                        <a:rPr lang="en-US" dirty="0">
                          <a:hlinkClick r:id="rId5"/>
                        </a:rPr>
                        <a:t>https://www.adafruit.com/product/1770</a:t>
                      </a:r>
                      <a:endParaRPr lang="en-US" dirty="0"/>
                    </a:p>
                  </a:txBody>
                  <a:tcPr/>
                </a:tc>
                <a:tc>
                  <a:txBody>
                    <a:bodyPr/>
                    <a:lstStyle/>
                    <a:p>
                      <a:r>
                        <a:rPr lang="en-US" dirty="0"/>
                        <a:t>1</a:t>
                      </a:r>
                    </a:p>
                    <a:p>
                      <a:endParaRPr lang="en-US" dirty="0"/>
                    </a:p>
                  </a:txBody>
                  <a:tcPr/>
                </a:tc>
                <a:tc>
                  <a:txBody>
                    <a:bodyPr/>
                    <a:lstStyle/>
                    <a:p>
                      <a:r>
                        <a:rPr lang="en-US" dirty="0"/>
                        <a:t>30</a:t>
                      </a:r>
                    </a:p>
                  </a:txBody>
                  <a:tcPr/>
                </a:tc>
                <a:extLst>
                  <a:ext uri="{0D108BD9-81ED-4DB2-BD59-A6C34878D82A}">
                    <a16:rowId xmlns:a16="http://schemas.microsoft.com/office/drawing/2014/main" val="3862840897"/>
                  </a:ext>
                </a:extLst>
              </a:tr>
              <a:tr h="474980">
                <a:tc>
                  <a:txBody>
                    <a:bodyPr/>
                    <a:lstStyle/>
                    <a:p>
                      <a:r>
                        <a:rPr lang="en-US" dirty="0"/>
                        <a:t>Acrylic</a:t>
                      </a:r>
                      <a:br>
                        <a:rPr lang="en-US" dirty="0"/>
                      </a:br>
                      <a:r>
                        <a:rPr lang="en-US" dirty="0">
                          <a:hlinkClick r:id="rId6"/>
                        </a:rPr>
                        <a:t>https://oedk.wildapricot.org/order</a:t>
                      </a:r>
                      <a:endParaRPr lang="en-US" dirty="0"/>
                    </a:p>
                  </a:txBody>
                  <a:tcPr/>
                </a:tc>
                <a:tc>
                  <a:txBody>
                    <a:bodyPr/>
                    <a:lstStyle/>
                    <a:p>
                      <a:r>
                        <a:rPr lang="en-US" dirty="0"/>
                        <a:t>2</a:t>
                      </a:r>
                    </a:p>
                  </a:txBody>
                  <a:tcPr/>
                </a:tc>
                <a:tc>
                  <a:txBody>
                    <a:bodyPr/>
                    <a:lstStyle/>
                    <a:p>
                      <a:r>
                        <a:rPr lang="en-US"/>
                        <a:t>14</a:t>
                      </a:r>
                      <a:endParaRPr lang="en-US" dirty="0"/>
                    </a:p>
                  </a:txBody>
                  <a:tcPr/>
                </a:tc>
                <a:extLst>
                  <a:ext uri="{0D108BD9-81ED-4DB2-BD59-A6C34878D82A}">
                    <a16:rowId xmlns:a16="http://schemas.microsoft.com/office/drawing/2014/main" val="1364489299"/>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342900" y="-188024"/>
            <a:ext cx="10972800" cy="914401"/>
          </a:xfrm>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4305300" y="838200"/>
            <a:ext cx="7002474" cy="4724399"/>
          </a:xfrm>
        </p:spPr>
        <p:txBody>
          <a:bodyPr>
            <a:normAutofit/>
          </a:bodyPr>
          <a:lstStyle/>
          <a:p>
            <a:r>
              <a:rPr lang="en-US" dirty="0"/>
              <a:t>I am proposing to build a mechanical split flap device that can display a timer and stopwatch</a:t>
            </a:r>
          </a:p>
          <a:p>
            <a:pPr marL="274320" lvl="1" indent="0">
              <a:buNone/>
            </a:pPr>
            <a:r>
              <a:rPr lang="en-US" dirty="0"/>
              <a:t>       - </a:t>
            </a:r>
            <a:r>
              <a:rPr lang="en-US" dirty="0">
                <a:hlinkClick r:id="rId2"/>
              </a:rPr>
              <a:t>https://www.hackster.io/jyx1/engi-301-split-flap-ddebac</a:t>
            </a:r>
            <a:endParaRPr lang="en-US" dirty="0"/>
          </a:p>
          <a:p>
            <a:pPr marL="274320" lvl="1" indent="0">
              <a:buNone/>
            </a:pPr>
            <a:r>
              <a:rPr lang="en-US" dirty="0"/>
              <a:t>       - </a:t>
            </a:r>
            <a:r>
              <a:rPr lang="en-US" dirty="0">
                <a:hlinkClick r:id="rId3"/>
              </a:rPr>
              <a:t>https://scottbez1.github.io/splitflap/</a:t>
            </a:r>
            <a:endParaRPr lang="en-US" dirty="0"/>
          </a:p>
          <a:p>
            <a:pPr marL="274320" lvl="1" indent="0">
              <a:buNone/>
            </a:pPr>
            <a:r>
              <a:rPr lang="en-US" dirty="0"/>
              <a:t>       - </a:t>
            </a:r>
            <a:r>
              <a:rPr lang="en-US" dirty="0">
                <a:hlinkClick r:id="rId4"/>
              </a:rPr>
              <a:t>https://github.com/scottbez1/splitflap</a:t>
            </a:r>
            <a:endParaRPr lang="en-US" dirty="0"/>
          </a:p>
          <a:p>
            <a:pPr lvl="1"/>
            <a:r>
              <a:rPr lang="en-US" dirty="0"/>
              <a:t>My intended design has 4 stepper motors to provide the torque for flipping the flaps. There are four split flaps: the left two for displaying time elapsed. Unlike the original project mine will also include a digital LCD display for user output prompts.                                   </a:t>
            </a:r>
          </a:p>
          <a:p>
            <a:pPr lvl="1"/>
            <a:endParaRPr lang="en-US" dirty="0"/>
          </a:p>
          <a:p>
            <a:pPr lvl="1"/>
            <a:endParaRPr lang="en-US" dirty="0"/>
          </a:p>
          <a:p>
            <a:pPr lvl="1"/>
            <a:endParaRPr lang="en-US" dirty="0"/>
          </a:p>
          <a:p>
            <a:pPr marL="274320" lvl="1" indent="0">
              <a:buNone/>
            </a:pPr>
            <a:endParaRPr lang="en-US" dirty="0"/>
          </a:p>
          <a:p>
            <a:endParaRPr lang="en-US" dirty="0"/>
          </a:p>
        </p:txBody>
      </p:sp>
      <p:pic>
        <p:nvPicPr>
          <p:cNvPr id="6" name="Picture 5">
            <a:extLst>
              <a:ext uri="{FF2B5EF4-FFF2-40B4-BE49-F238E27FC236}">
                <a16:creationId xmlns:a16="http://schemas.microsoft.com/office/drawing/2014/main" id="{3412626B-2C5C-F226-CB04-5FCEA015D5F4}"/>
              </a:ext>
            </a:extLst>
          </p:cNvPr>
          <p:cNvPicPr>
            <a:picLocks noChangeAspect="1"/>
          </p:cNvPicPr>
          <p:nvPr/>
        </p:nvPicPr>
        <p:blipFill>
          <a:blip r:embed="rId5"/>
          <a:stretch>
            <a:fillRect/>
          </a:stretch>
        </p:blipFill>
        <p:spPr>
          <a:xfrm>
            <a:off x="349624" y="952500"/>
            <a:ext cx="3733800" cy="3162300"/>
          </a:xfrm>
          <a:prstGeom prst="rect">
            <a:avLst/>
          </a:prstGeom>
          <a:ln>
            <a:solidFill>
              <a:schemeClr val="tx1"/>
            </a:solidFill>
          </a:ln>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D0D9-2E6E-0D79-E8F8-2A618462467E}"/>
              </a:ext>
            </a:extLst>
          </p:cNvPr>
          <p:cNvSpPr>
            <a:spLocks noGrp="1"/>
          </p:cNvSpPr>
          <p:nvPr>
            <p:ph type="title"/>
          </p:nvPr>
        </p:nvSpPr>
        <p:spPr/>
        <p:txBody>
          <a:bodyPr/>
          <a:lstStyle/>
          <a:p>
            <a:r>
              <a:rPr lang="en-US" dirty="0"/>
              <a:t>My Story</a:t>
            </a:r>
          </a:p>
        </p:txBody>
      </p:sp>
      <p:sp>
        <p:nvSpPr>
          <p:cNvPr id="3" name="Content Placeholder 2">
            <a:extLst>
              <a:ext uri="{FF2B5EF4-FFF2-40B4-BE49-F238E27FC236}">
                <a16:creationId xmlns:a16="http://schemas.microsoft.com/office/drawing/2014/main" id="{37B865B4-D331-72DB-6B72-7F30C57CFDE3}"/>
              </a:ext>
            </a:extLst>
          </p:cNvPr>
          <p:cNvSpPr>
            <a:spLocks noGrp="1"/>
          </p:cNvSpPr>
          <p:nvPr>
            <p:ph idx="1"/>
          </p:nvPr>
        </p:nvSpPr>
        <p:spPr/>
        <p:txBody>
          <a:bodyPr/>
          <a:lstStyle/>
          <a:p>
            <a:r>
              <a:rPr lang="en-US" dirty="0"/>
              <a:t>My goal when I was looking for a project was to have something that had an interesting mechanical aspect and quite a regular software and electrical component. As a Mechanical Engineer major I was captivated by the mechanical intricacies of the split flap display. Even more intriguing was the perfectly timed rotation of the stepper motors to display the different characters. Also the flaps made very satisfying tapping sounds as they flipped around. </a:t>
            </a:r>
          </a:p>
        </p:txBody>
      </p:sp>
    </p:spTree>
    <p:extLst>
      <p:ext uri="{BB962C8B-B14F-4D97-AF65-F5344CB8AC3E}">
        <p14:creationId xmlns:p14="http://schemas.microsoft.com/office/powerpoint/2010/main" val="236196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228600" y="-190500"/>
            <a:ext cx="10972800" cy="914401"/>
          </a:xfrm>
        </p:spPr>
        <p:txBody>
          <a:bodyPr/>
          <a:lstStyle/>
          <a:p>
            <a:r>
              <a:rPr lang="en-US" dirty="0"/>
              <a:t>System Block Diagram</a:t>
            </a:r>
          </a:p>
        </p:txBody>
      </p:sp>
      <p:sp>
        <p:nvSpPr>
          <p:cNvPr id="5" name="Flowchart: Alternate Process 4">
            <a:extLst>
              <a:ext uri="{FF2B5EF4-FFF2-40B4-BE49-F238E27FC236}">
                <a16:creationId xmlns:a16="http://schemas.microsoft.com/office/drawing/2014/main" id="{21ED8A42-6D6D-0814-D299-D1E77ABA60AD}"/>
              </a:ext>
            </a:extLst>
          </p:cNvPr>
          <p:cNvSpPr/>
          <p:nvPr/>
        </p:nvSpPr>
        <p:spPr>
          <a:xfrm>
            <a:off x="4710989" y="1395070"/>
            <a:ext cx="1371600" cy="2667000"/>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F3B410-4461-C1E3-00B7-CD649E75CA25}"/>
              </a:ext>
            </a:extLst>
          </p:cNvPr>
          <p:cNvSpPr/>
          <p:nvPr/>
        </p:nvSpPr>
        <p:spPr>
          <a:xfrm>
            <a:off x="7505700" y="1440485"/>
            <a:ext cx="14478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FF5459C-8673-C2C6-4CA7-6C7333954D62}"/>
              </a:ext>
            </a:extLst>
          </p:cNvPr>
          <p:cNvSpPr/>
          <p:nvPr/>
        </p:nvSpPr>
        <p:spPr>
          <a:xfrm>
            <a:off x="7581900" y="2304745"/>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6F8853-2BDF-3C0E-23B1-0C46BF6E526B}"/>
              </a:ext>
            </a:extLst>
          </p:cNvPr>
          <p:cNvSpPr/>
          <p:nvPr/>
        </p:nvSpPr>
        <p:spPr>
          <a:xfrm>
            <a:off x="7581900" y="3086100"/>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C1091F-5054-01E3-78E7-326F5E38CFDE}"/>
              </a:ext>
            </a:extLst>
          </p:cNvPr>
          <p:cNvSpPr/>
          <p:nvPr/>
        </p:nvSpPr>
        <p:spPr>
          <a:xfrm>
            <a:off x="1846784" y="1440485"/>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AEEF529-ACB5-EC35-418D-B24A009035D8}"/>
              </a:ext>
            </a:extLst>
          </p:cNvPr>
          <p:cNvCxnSpPr>
            <a:stCxn id="9" idx="3"/>
          </p:cNvCxnSpPr>
          <p:nvPr/>
        </p:nvCxnSpPr>
        <p:spPr>
          <a:xfrm>
            <a:off x="3218384" y="1650035"/>
            <a:ext cx="149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B9153D6-5AFE-32F5-42A9-635301F6389E}"/>
              </a:ext>
            </a:extLst>
          </p:cNvPr>
          <p:cNvCxnSpPr>
            <a:cxnSpLocks/>
            <a:endCxn id="6" idx="1"/>
          </p:cNvCxnSpPr>
          <p:nvPr/>
        </p:nvCxnSpPr>
        <p:spPr>
          <a:xfrm>
            <a:off x="6082589" y="1650035"/>
            <a:ext cx="142311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2A5A4B9-46B7-F6E4-40D0-FAD92592C04C}"/>
              </a:ext>
            </a:extLst>
          </p:cNvPr>
          <p:cNvCxnSpPr/>
          <p:nvPr/>
        </p:nvCxnSpPr>
        <p:spPr>
          <a:xfrm>
            <a:off x="6082589" y="2514295"/>
            <a:ext cx="149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1E8518A-EC7A-76E8-8F9E-B2390B9F42D2}"/>
              </a:ext>
            </a:extLst>
          </p:cNvPr>
          <p:cNvCxnSpPr/>
          <p:nvPr/>
        </p:nvCxnSpPr>
        <p:spPr>
          <a:xfrm>
            <a:off x="6082588" y="3276600"/>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6356089-B70D-0B41-860D-8E35DE580EF5}"/>
              </a:ext>
            </a:extLst>
          </p:cNvPr>
          <p:cNvSpPr txBox="1"/>
          <p:nvPr/>
        </p:nvSpPr>
        <p:spPr>
          <a:xfrm>
            <a:off x="5486400" y="1542887"/>
            <a:ext cx="952500" cy="276999"/>
          </a:xfrm>
          <a:prstGeom prst="rect">
            <a:avLst/>
          </a:prstGeom>
          <a:noFill/>
        </p:spPr>
        <p:txBody>
          <a:bodyPr wrap="square" rtlCol="0">
            <a:spAutoFit/>
          </a:bodyPr>
          <a:lstStyle/>
          <a:p>
            <a:r>
              <a:rPr lang="en-US" sz="1200" dirty="0"/>
              <a:t>PWM</a:t>
            </a:r>
          </a:p>
        </p:txBody>
      </p:sp>
      <p:sp>
        <p:nvSpPr>
          <p:cNvPr id="17" name="TextBox 16">
            <a:extLst>
              <a:ext uri="{FF2B5EF4-FFF2-40B4-BE49-F238E27FC236}">
                <a16:creationId xmlns:a16="http://schemas.microsoft.com/office/drawing/2014/main" id="{5EFEC646-759C-9295-C0BB-63D3703EF4C2}"/>
              </a:ext>
            </a:extLst>
          </p:cNvPr>
          <p:cNvSpPr txBox="1"/>
          <p:nvPr/>
        </p:nvSpPr>
        <p:spPr>
          <a:xfrm>
            <a:off x="5486400" y="2375795"/>
            <a:ext cx="952500" cy="276999"/>
          </a:xfrm>
          <a:prstGeom prst="rect">
            <a:avLst/>
          </a:prstGeom>
          <a:noFill/>
        </p:spPr>
        <p:txBody>
          <a:bodyPr wrap="square" rtlCol="0">
            <a:spAutoFit/>
          </a:bodyPr>
          <a:lstStyle/>
          <a:p>
            <a:r>
              <a:rPr lang="en-US" sz="1200" dirty="0"/>
              <a:t>PWM</a:t>
            </a:r>
          </a:p>
        </p:txBody>
      </p:sp>
      <p:sp>
        <p:nvSpPr>
          <p:cNvPr id="18" name="TextBox 17">
            <a:extLst>
              <a:ext uri="{FF2B5EF4-FFF2-40B4-BE49-F238E27FC236}">
                <a16:creationId xmlns:a16="http://schemas.microsoft.com/office/drawing/2014/main" id="{1102FBB7-3110-02F0-0EAA-CC754E60B2E2}"/>
              </a:ext>
            </a:extLst>
          </p:cNvPr>
          <p:cNvSpPr txBox="1"/>
          <p:nvPr/>
        </p:nvSpPr>
        <p:spPr>
          <a:xfrm>
            <a:off x="5486400" y="3138100"/>
            <a:ext cx="952500" cy="276999"/>
          </a:xfrm>
          <a:prstGeom prst="rect">
            <a:avLst/>
          </a:prstGeom>
          <a:noFill/>
        </p:spPr>
        <p:txBody>
          <a:bodyPr wrap="square" rtlCol="0">
            <a:spAutoFit/>
          </a:bodyPr>
          <a:lstStyle/>
          <a:p>
            <a:r>
              <a:rPr lang="en-US" sz="1200" dirty="0"/>
              <a:t>PWM</a:t>
            </a:r>
          </a:p>
        </p:txBody>
      </p:sp>
      <p:sp>
        <p:nvSpPr>
          <p:cNvPr id="19" name="TextBox 18">
            <a:extLst>
              <a:ext uri="{FF2B5EF4-FFF2-40B4-BE49-F238E27FC236}">
                <a16:creationId xmlns:a16="http://schemas.microsoft.com/office/drawing/2014/main" id="{8B819A27-77A6-9D37-1E3E-9BA69109FB25}"/>
              </a:ext>
            </a:extLst>
          </p:cNvPr>
          <p:cNvSpPr txBox="1"/>
          <p:nvPr/>
        </p:nvSpPr>
        <p:spPr>
          <a:xfrm>
            <a:off x="4724400" y="1511535"/>
            <a:ext cx="952500" cy="276999"/>
          </a:xfrm>
          <a:prstGeom prst="rect">
            <a:avLst/>
          </a:prstGeom>
          <a:noFill/>
        </p:spPr>
        <p:txBody>
          <a:bodyPr wrap="square" rtlCol="0">
            <a:spAutoFit/>
          </a:bodyPr>
          <a:lstStyle/>
          <a:p>
            <a:r>
              <a:rPr lang="en-US" sz="1200" dirty="0"/>
              <a:t>GPIO</a:t>
            </a:r>
          </a:p>
        </p:txBody>
      </p:sp>
      <p:sp>
        <p:nvSpPr>
          <p:cNvPr id="20" name="TextBox 19">
            <a:extLst>
              <a:ext uri="{FF2B5EF4-FFF2-40B4-BE49-F238E27FC236}">
                <a16:creationId xmlns:a16="http://schemas.microsoft.com/office/drawing/2014/main" id="{AC64F8B6-12E0-F940-C745-C95F78E72910}"/>
              </a:ext>
            </a:extLst>
          </p:cNvPr>
          <p:cNvSpPr txBox="1"/>
          <p:nvPr/>
        </p:nvSpPr>
        <p:spPr>
          <a:xfrm>
            <a:off x="1957883" y="1511535"/>
            <a:ext cx="1052017" cy="276999"/>
          </a:xfrm>
          <a:prstGeom prst="rect">
            <a:avLst/>
          </a:prstGeom>
          <a:noFill/>
        </p:spPr>
        <p:txBody>
          <a:bodyPr wrap="square" rtlCol="0">
            <a:spAutoFit/>
          </a:bodyPr>
          <a:lstStyle/>
          <a:p>
            <a:r>
              <a:rPr lang="en-US" sz="1200" dirty="0"/>
              <a:t>SPI Screen</a:t>
            </a:r>
          </a:p>
        </p:txBody>
      </p:sp>
      <p:sp>
        <p:nvSpPr>
          <p:cNvPr id="21" name="TextBox 20">
            <a:extLst>
              <a:ext uri="{FF2B5EF4-FFF2-40B4-BE49-F238E27FC236}">
                <a16:creationId xmlns:a16="http://schemas.microsoft.com/office/drawing/2014/main" id="{F799C347-5D94-F8DB-2B53-7B663C5703B5}"/>
              </a:ext>
            </a:extLst>
          </p:cNvPr>
          <p:cNvSpPr txBox="1"/>
          <p:nvPr/>
        </p:nvSpPr>
        <p:spPr>
          <a:xfrm>
            <a:off x="7580986" y="1508095"/>
            <a:ext cx="1238250" cy="276999"/>
          </a:xfrm>
          <a:prstGeom prst="rect">
            <a:avLst/>
          </a:prstGeom>
          <a:noFill/>
        </p:spPr>
        <p:txBody>
          <a:bodyPr wrap="square" rtlCol="0">
            <a:spAutoFit/>
          </a:bodyPr>
          <a:lstStyle/>
          <a:p>
            <a:r>
              <a:rPr lang="en-US" sz="1200" dirty="0"/>
              <a:t>Stepper Motor</a:t>
            </a:r>
          </a:p>
        </p:txBody>
      </p:sp>
      <p:sp>
        <p:nvSpPr>
          <p:cNvPr id="22" name="TextBox 21">
            <a:extLst>
              <a:ext uri="{FF2B5EF4-FFF2-40B4-BE49-F238E27FC236}">
                <a16:creationId xmlns:a16="http://schemas.microsoft.com/office/drawing/2014/main" id="{A4C9B4F4-036A-3AE7-F484-772403BF0BBC}"/>
              </a:ext>
            </a:extLst>
          </p:cNvPr>
          <p:cNvSpPr txBox="1"/>
          <p:nvPr/>
        </p:nvSpPr>
        <p:spPr>
          <a:xfrm>
            <a:off x="7648575" y="2334343"/>
            <a:ext cx="1238250" cy="276999"/>
          </a:xfrm>
          <a:prstGeom prst="rect">
            <a:avLst/>
          </a:prstGeom>
          <a:noFill/>
        </p:spPr>
        <p:txBody>
          <a:bodyPr wrap="square" rtlCol="0">
            <a:spAutoFit/>
          </a:bodyPr>
          <a:lstStyle/>
          <a:p>
            <a:r>
              <a:rPr lang="en-US" sz="1200" dirty="0"/>
              <a:t>Stepper Motor</a:t>
            </a:r>
          </a:p>
        </p:txBody>
      </p:sp>
      <p:sp>
        <p:nvSpPr>
          <p:cNvPr id="23" name="TextBox 22">
            <a:extLst>
              <a:ext uri="{FF2B5EF4-FFF2-40B4-BE49-F238E27FC236}">
                <a16:creationId xmlns:a16="http://schemas.microsoft.com/office/drawing/2014/main" id="{7C6EEA16-7F94-31A4-B1C5-428ADE9BF33C}"/>
              </a:ext>
            </a:extLst>
          </p:cNvPr>
          <p:cNvSpPr txBox="1"/>
          <p:nvPr/>
        </p:nvSpPr>
        <p:spPr>
          <a:xfrm>
            <a:off x="7648575" y="3138099"/>
            <a:ext cx="1238250" cy="276999"/>
          </a:xfrm>
          <a:prstGeom prst="rect">
            <a:avLst/>
          </a:prstGeom>
          <a:noFill/>
        </p:spPr>
        <p:txBody>
          <a:bodyPr wrap="square" rtlCol="0">
            <a:spAutoFit/>
          </a:bodyPr>
          <a:lstStyle/>
          <a:p>
            <a:r>
              <a:rPr lang="en-US" sz="1200" dirty="0"/>
              <a:t>Stepper Motor</a:t>
            </a:r>
          </a:p>
        </p:txBody>
      </p:sp>
      <p:sp>
        <p:nvSpPr>
          <p:cNvPr id="10" name="Rectangle 9">
            <a:extLst>
              <a:ext uri="{FF2B5EF4-FFF2-40B4-BE49-F238E27FC236}">
                <a16:creationId xmlns:a16="http://schemas.microsoft.com/office/drawing/2014/main" id="{0A5B5C1C-4B1B-07D9-E145-AB09CF1194A2}"/>
              </a:ext>
            </a:extLst>
          </p:cNvPr>
          <p:cNvSpPr/>
          <p:nvPr/>
        </p:nvSpPr>
        <p:spPr>
          <a:xfrm>
            <a:off x="1840078" y="2334343"/>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31C4377-04D7-0E61-A988-DADBD7AC3D19}"/>
              </a:ext>
            </a:extLst>
          </p:cNvPr>
          <p:cNvSpPr txBox="1"/>
          <p:nvPr/>
        </p:nvSpPr>
        <p:spPr>
          <a:xfrm>
            <a:off x="1916279" y="2375795"/>
            <a:ext cx="1371599" cy="276999"/>
          </a:xfrm>
          <a:prstGeom prst="rect">
            <a:avLst/>
          </a:prstGeom>
          <a:noFill/>
        </p:spPr>
        <p:txBody>
          <a:bodyPr wrap="square" rtlCol="0">
            <a:spAutoFit/>
          </a:bodyPr>
          <a:lstStyle/>
          <a:p>
            <a:r>
              <a:rPr lang="en-US" sz="1200" dirty="0"/>
              <a:t>Buttons [input]</a:t>
            </a:r>
          </a:p>
        </p:txBody>
      </p:sp>
      <p:sp>
        <p:nvSpPr>
          <p:cNvPr id="25" name="TextBox 24">
            <a:extLst>
              <a:ext uri="{FF2B5EF4-FFF2-40B4-BE49-F238E27FC236}">
                <a16:creationId xmlns:a16="http://schemas.microsoft.com/office/drawing/2014/main" id="{88BD504D-2B26-BA70-0FC1-E0082D00DE0B}"/>
              </a:ext>
            </a:extLst>
          </p:cNvPr>
          <p:cNvSpPr txBox="1"/>
          <p:nvPr/>
        </p:nvSpPr>
        <p:spPr>
          <a:xfrm>
            <a:off x="4710989" y="2353362"/>
            <a:ext cx="952500" cy="276999"/>
          </a:xfrm>
          <a:prstGeom prst="rect">
            <a:avLst/>
          </a:prstGeom>
          <a:noFill/>
        </p:spPr>
        <p:txBody>
          <a:bodyPr wrap="square" rtlCol="0">
            <a:spAutoFit/>
          </a:bodyPr>
          <a:lstStyle/>
          <a:p>
            <a:r>
              <a:rPr lang="en-US" sz="1200" dirty="0"/>
              <a:t>GPIO</a:t>
            </a:r>
          </a:p>
        </p:txBody>
      </p:sp>
      <p:cxnSp>
        <p:nvCxnSpPr>
          <p:cNvPr id="26" name="Straight Connector 25">
            <a:extLst>
              <a:ext uri="{FF2B5EF4-FFF2-40B4-BE49-F238E27FC236}">
                <a16:creationId xmlns:a16="http://schemas.microsoft.com/office/drawing/2014/main" id="{1F447337-18D9-6886-B23B-727A1F54809D}"/>
              </a:ext>
            </a:extLst>
          </p:cNvPr>
          <p:cNvCxnSpPr/>
          <p:nvPr/>
        </p:nvCxnSpPr>
        <p:spPr>
          <a:xfrm>
            <a:off x="3211678" y="2491861"/>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1ECB05D-02D4-3A31-00F9-FBDF680B03A0}"/>
              </a:ext>
            </a:extLst>
          </p:cNvPr>
          <p:cNvSpPr/>
          <p:nvPr/>
        </p:nvSpPr>
        <p:spPr>
          <a:xfrm>
            <a:off x="1840078" y="3280944"/>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22D55FB-C6E0-3526-45A3-18AA75C537C1}"/>
              </a:ext>
            </a:extLst>
          </p:cNvPr>
          <p:cNvSpPr txBox="1"/>
          <p:nvPr/>
        </p:nvSpPr>
        <p:spPr>
          <a:xfrm>
            <a:off x="1957883" y="3366700"/>
            <a:ext cx="1221281" cy="276999"/>
          </a:xfrm>
          <a:prstGeom prst="rect">
            <a:avLst/>
          </a:prstGeom>
          <a:noFill/>
        </p:spPr>
        <p:txBody>
          <a:bodyPr wrap="square" rtlCol="0">
            <a:spAutoFit/>
          </a:bodyPr>
          <a:lstStyle/>
          <a:p>
            <a:r>
              <a:rPr lang="en-US" sz="1200" dirty="0"/>
              <a:t>LEDs [status]</a:t>
            </a:r>
          </a:p>
        </p:txBody>
      </p:sp>
      <p:cxnSp>
        <p:nvCxnSpPr>
          <p:cNvPr id="3" name="Straight Connector 2">
            <a:extLst>
              <a:ext uri="{FF2B5EF4-FFF2-40B4-BE49-F238E27FC236}">
                <a16:creationId xmlns:a16="http://schemas.microsoft.com/office/drawing/2014/main" id="{B96E0C2A-FCE9-5054-E5FC-AEE7BB73707A}"/>
              </a:ext>
            </a:extLst>
          </p:cNvPr>
          <p:cNvCxnSpPr/>
          <p:nvPr/>
        </p:nvCxnSpPr>
        <p:spPr>
          <a:xfrm>
            <a:off x="3218384" y="3454812"/>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DA53D66-8D32-5D84-C3F8-BD70EEB97F6E}"/>
              </a:ext>
            </a:extLst>
          </p:cNvPr>
          <p:cNvSpPr txBox="1"/>
          <p:nvPr/>
        </p:nvSpPr>
        <p:spPr>
          <a:xfrm>
            <a:off x="4701511" y="3304402"/>
            <a:ext cx="952500" cy="276999"/>
          </a:xfrm>
          <a:prstGeom prst="rect">
            <a:avLst/>
          </a:prstGeom>
          <a:noFill/>
        </p:spPr>
        <p:txBody>
          <a:bodyPr wrap="square" rtlCol="0">
            <a:spAutoFit/>
          </a:bodyPr>
          <a:lstStyle/>
          <a:p>
            <a:r>
              <a:rPr lang="en-US" sz="1200" dirty="0"/>
              <a:t>GPIO</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266700" y="0"/>
            <a:ext cx="10972800" cy="914401"/>
          </a:xfrm>
        </p:spPr>
        <p:txBody>
          <a:bodyPr/>
          <a:lstStyle/>
          <a:p>
            <a:r>
              <a:rPr lang="en-US" dirty="0"/>
              <a:t>Power Block Diagram</a:t>
            </a:r>
          </a:p>
        </p:txBody>
      </p:sp>
      <p:sp>
        <p:nvSpPr>
          <p:cNvPr id="3" name="Flowchart: Alternate Process 2">
            <a:extLst>
              <a:ext uri="{FF2B5EF4-FFF2-40B4-BE49-F238E27FC236}">
                <a16:creationId xmlns:a16="http://schemas.microsoft.com/office/drawing/2014/main" id="{18604137-CE7A-DA56-D908-407023F283CF}"/>
              </a:ext>
            </a:extLst>
          </p:cNvPr>
          <p:cNvSpPr/>
          <p:nvPr/>
        </p:nvSpPr>
        <p:spPr>
          <a:xfrm>
            <a:off x="4838700" y="1688135"/>
            <a:ext cx="1371600" cy="2667000"/>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3A5D3B5-804F-CD14-9DB9-C6564DFF6DA0}"/>
              </a:ext>
            </a:extLst>
          </p:cNvPr>
          <p:cNvSpPr/>
          <p:nvPr/>
        </p:nvSpPr>
        <p:spPr>
          <a:xfrm>
            <a:off x="7633411" y="1733550"/>
            <a:ext cx="14478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744EB8-D318-0207-2151-4184D11F39EC}"/>
              </a:ext>
            </a:extLst>
          </p:cNvPr>
          <p:cNvSpPr/>
          <p:nvPr/>
        </p:nvSpPr>
        <p:spPr>
          <a:xfrm>
            <a:off x="7709611" y="2597810"/>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DC7D2F-D943-0C4B-74FD-44A262CB606E}"/>
              </a:ext>
            </a:extLst>
          </p:cNvPr>
          <p:cNvSpPr/>
          <p:nvPr/>
        </p:nvSpPr>
        <p:spPr>
          <a:xfrm>
            <a:off x="7709611" y="3379165"/>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BA67BAA-DC9B-BDA0-D3B4-7E950E39B1F1}"/>
              </a:ext>
            </a:extLst>
          </p:cNvPr>
          <p:cNvSpPr/>
          <p:nvPr/>
        </p:nvSpPr>
        <p:spPr>
          <a:xfrm>
            <a:off x="1974495" y="1733550"/>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A42ED3E-9284-F5A4-AFD8-EAF14D935D9D}"/>
              </a:ext>
            </a:extLst>
          </p:cNvPr>
          <p:cNvCxnSpPr>
            <a:stCxn id="17" idx="3"/>
          </p:cNvCxnSpPr>
          <p:nvPr/>
        </p:nvCxnSpPr>
        <p:spPr>
          <a:xfrm>
            <a:off x="3346095" y="1943100"/>
            <a:ext cx="149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CA3462B-2BD2-4D20-6883-5655BC829F42}"/>
              </a:ext>
            </a:extLst>
          </p:cNvPr>
          <p:cNvCxnSpPr>
            <a:cxnSpLocks/>
            <a:endCxn id="4" idx="1"/>
          </p:cNvCxnSpPr>
          <p:nvPr/>
        </p:nvCxnSpPr>
        <p:spPr>
          <a:xfrm>
            <a:off x="6210300" y="1943100"/>
            <a:ext cx="142311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2FEA283-905F-C384-65DE-5CEBACD0F814}"/>
              </a:ext>
            </a:extLst>
          </p:cNvPr>
          <p:cNvCxnSpPr/>
          <p:nvPr/>
        </p:nvCxnSpPr>
        <p:spPr>
          <a:xfrm>
            <a:off x="6210300" y="2807360"/>
            <a:ext cx="149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3B6DA02-92AC-95D9-923C-A2DFECFEE329}"/>
              </a:ext>
            </a:extLst>
          </p:cNvPr>
          <p:cNvCxnSpPr/>
          <p:nvPr/>
        </p:nvCxnSpPr>
        <p:spPr>
          <a:xfrm>
            <a:off x="6210299" y="3569665"/>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DA1080-FCFA-BA49-1656-D49ED73E6317}"/>
              </a:ext>
            </a:extLst>
          </p:cNvPr>
          <p:cNvSpPr txBox="1"/>
          <p:nvPr/>
        </p:nvSpPr>
        <p:spPr>
          <a:xfrm>
            <a:off x="5614111" y="1835952"/>
            <a:ext cx="952500" cy="276999"/>
          </a:xfrm>
          <a:prstGeom prst="rect">
            <a:avLst/>
          </a:prstGeom>
          <a:noFill/>
        </p:spPr>
        <p:txBody>
          <a:bodyPr wrap="square" rtlCol="0">
            <a:spAutoFit/>
          </a:bodyPr>
          <a:lstStyle/>
          <a:p>
            <a:r>
              <a:rPr lang="en-US" sz="1200" dirty="0"/>
              <a:t>3.3 V</a:t>
            </a:r>
          </a:p>
        </p:txBody>
      </p:sp>
      <p:sp>
        <p:nvSpPr>
          <p:cNvPr id="28" name="TextBox 27">
            <a:extLst>
              <a:ext uri="{FF2B5EF4-FFF2-40B4-BE49-F238E27FC236}">
                <a16:creationId xmlns:a16="http://schemas.microsoft.com/office/drawing/2014/main" id="{F3FDB50E-84D1-A6CA-745D-915F1CA8C995}"/>
              </a:ext>
            </a:extLst>
          </p:cNvPr>
          <p:cNvSpPr txBox="1"/>
          <p:nvPr/>
        </p:nvSpPr>
        <p:spPr>
          <a:xfrm>
            <a:off x="5614111" y="2668860"/>
            <a:ext cx="952500" cy="276999"/>
          </a:xfrm>
          <a:prstGeom prst="rect">
            <a:avLst/>
          </a:prstGeom>
          <a:noFill/>
        </p:spPr>
        <p:txBody>
          <a:bodyPr wrap="square" rtlCol="0">
            <a:spAutoFit/>
          </a:bodyPr>
          <a:lstStyle/>
          <a:p>
            <a:r>
              <a:rPr lang="en-US" sz="1200" dirty="0"/>
              <a:t>3.3 V</a:t>
            </a:r>
          </a:p>
        </p:txBody>
      </p:sp>
      <p:sp>
        <p:nvSpPr>
          <p:cNvPr id="29" name="TextBox 28">
            <a:extLst>
              <a:ext uri="{FF2B5EF4-FFF2-40B4-BE49-F238E27FC236}">
                <a16:creationId xmlns:a16="http://schemas.microsoft.com/office/drawing/2014/main" id="{3D278ABB-2E3F-CAC3-8A41-0EABFAB4598C}"/>
              </a:ext>
            </a:extLst>
          </p:cNvPr>
          <p:cNvSpPr txBox="1"/>
          <p:nvPr/>
        </p:nvSpPr>
        <p:spPr>
          <a:xfrm>
            <a:off x="5614111" y="3431165"/>
            <a:ext cx="952500" cy="276999"/>
          </a:xfrm>
          <a:prstGeom prst="rect">
            <a:avLst/>
          </a:prstGeom>
          <a:noFill/>
        </p:spPr>
        <p:txBody>
          <a:bodyPr wrap="square" rtlCol="0">
            <a:spAutoFit/>
          </a:bodyPr>
          <a:lstStyle/>
          <a:p>
            <a:r>
              <a:rPr lang="en-US" sz="1200" dirty="0"/>
              <a:t>3.3 V</a:t>
            </a:r>
          </a:p>
        </p:txBody>
      </p:sp>
      <p:sp>
        <p:nvSpPr>
          <p:cNvPr id="30" name="TextBox 29">
            <a:extLst>
              <a:ext uri="{FF2B5EF4-FFF2-40B4-BE49-F238E27FC236}">
                <a16:creationId xmlns:a16="http://schemas.microsoft.com/office/drawing/2014/main" id="{FDE26C4F-3070-089B-C6FB-97C98159541A}"/>
              </a:ext>
            </a:extLst>
          </p:cNvPr>
          <p:cNvSpPr txBox="1"/>
          <p:nvPr/>
        </p:nvSpPr>
        <p:spPr>
          <a:xfrm>
            <a:off x="4838700" y="1804600"/>
            <a:ext cx="952500" cy="276999"/>
          </a:xfrm>
          <a:prstGeom prst="rect">
            <a:avLst/>
          </a:prstGeom>
          <a:noFill/>
        </p:spPr>
        <p:txBody>
          <a:bodyPr wrap="square" rtlCol="0">
            <a:spAutoFit/>
          </a:bodyPr>
          <a:lstStyle/>
          <a:p>
            <a:r>
              <a:rPr lang="en-US" sz="1200" dirty="0"/>
              <a:t>1.8 V</a:t>
            </a:r>
          </a:p>
        </p:txBody>
      </p:sp>
      <p:sp>
        <p:nvSpPr>
          <p:cNvPr id="31" name="TextBox 30">
            <a:extLst>
              <a:ext uri="{FF2B5EF4-FFF2-40B4-BE49-F238E27FC236}">
                <a16:creationId xmlns:a16="http://schemas.microsoft.com/office/drawing/2014/main" id="{5CEF1089-5094-00ED-AA79-BB3F949FD22B}"/>
              </a:ext>
            </a:extLst>
          </p:cNvPr>
          <p:cNvSpPr txBox="1"/>
          <p:nvPr/>
        </p:nvSpPr>
        <p:spPr>
          <a:xfrm>
            <a:off x="2085594" y="1804600"/>
            <a:ext cx="1052017" cy="276999"/>
          </a:xfrm>
          <a:prstGeom prst="rect">
            <a:avLst/>
          </a:prstGeom>
          <a:noFill/>
        </p:spPr>
        <p:txBody>
          <a:bodyPr wrap="square" rtlCol="0">
            <a:spAutoFit/>
          </a:bodyPr>
          <a:lstStyle/>
          <a:p>
            <a:r>
              <a:rPr lang="en-US" sz="1200" dirty="0"/>
              <a:t>SPI Screen</a:t>
            </a:r>
          </a:p>
        </p:txBody>
      </p:sp>
      <p:sp>
        <p:nvSpPr>
          <p:cNvPr id="32" name="TextBox 31">
            <a:extLst>
              <a:ext uri="{FF2B5EF4-FFF2-40B4-BE49-F238E27FC236}">
                <a16:creationId xmlns:a16="http://schemas.microsoft.com/office/drawing/2014/main" id="{425A12E4-B3F7-3A6D-C87A-1041FB70835C}"/>
              </a:ext>
            </a:extLst>
          </p:cNvPr>
          <p:cNvSpPr txBox="1"/>
          <p:nvPr/>
        </p:nvSpPr>
        <p:spPr>
          <a:xfrm>
            <a:off x="7708697" y="1801160"/>
            <a:ext cx="1238250" cy="276999"/>
          </a:xfrm>
          <a:prstGeom prst="rect">
            <a:avLst/>
          </a:prstGeom>
          <a:noFill/>
        </p:spPr>
        <p:txBody>
          <a:bodyPr wrap="square" rtlCol="0">
            <a:spAutoFit/>
          </a:bodyPr>
          <a:lstStyle/>
          <a:p>
            <a:r>
              <a:rPr lang="en-US" sz="1200" dirty="0"/>
              <a:t>Stepper Motor</a:t>
            </a:r>
          </a:p>
        </p:txBody>
      </p:sp>
      <p:sp>
        <p:nvSpPr>
          <p:cNvPr id="33" name="TextBox 32">
            <a:extLst>
              <a:ext uri="{FF2B5EF4-FFF2-40B4-BE49-F238E27FC236}">
                <a16:creationId xmlns:a16="http://schemas.microsoft.com/office/drawing/2014/main" id="{98B36E70-FA36-CDBE-C4A2-6F272DC37D82}"/>
              </a:ext>
            </a:extLst>
          </p:cNvPr>
          <p:cNvSpPr txBox="1"/>
          <p:nvPr/>
        </p:nvSpPr>
        <p:spPr>
          <a:xfrm>
            <a:off x="7776286" y="2627408"/>
            <a:ext cx="1238250" cy="276999"/>
          </a:xfrm>
          <a:prstGeom prst="rect">
            <a:avLst/>
          </a:prstGeom>
          <a:noFill/>
        </p:spPr>
        <p:txBody>
          <a:bodyPr wrap="square" rtlCol="0">
            <a:spAutoFit/>
          </a:bodyPr>
          <a:lstStyle/>
          <a:p>
            <a:r>
              <a:rPr lang="en-US" sz="1200" dirty="0"/>
              <a:t>Stepper Motor</a:t>
            </a:r>
          </a:p>
        </p:txBody>
      </p:sp>
      <p:sp>
        <p:nvSpPr>
          <p:cNvPr id="34" name="TextBox 33">
            <a:extLst>
              <a:ext uri="{FF2B5EF4-FFF2-40B4-BE49-F238E27FC236}">
                <a16:creationId xmlns:a16="http://schemas.microsoft.com/office/drawing/2014/main" id="{EAD3BEDC-D169-C5E6-633F-28D720BA7679}"/>
              </a:ext>
            </a:extLst>
          </p:cNvPr>
          <p:cNvSpPr txBox="1"/>
          <p:nvPr/>
        </p:nvSpPr>
        <p:spPr>
          <a:xfrm>
            <a:off x="7776286" y="3431164"/>
            <a:ext cx="1238250" cy="276999"/>
          </a:xfrm>
          <a:prstGeom prst="rect">
            <a:avLst/>
          </a:prstGeom>
          <a:noFill/>
        </p:spPr>
        <p:txBody>
          <a:bodyPr wrap="square" rtlCol="0">
            <a:spAutoFit/>
          </a:bodyPr>
          <a:lstStyle/>
          <a:p>
            <a:r>
              <a:rPr lang="en-US" sz="1200" dirty="0"/>
              <a:t>Stepper Motor</a:t>
            </a:r>
          </a:p>
        </p:txBody>
      </p:sp>
      <p:sp>
        <p:nvSpPr>
          <p:cNvPr id="35" name="Rectangle 34">
            <a:extLst>
              <a:ext uri="{FF2B5EF4-FFF2-40B4-BE49-F238E27FC236}">
                <a16:creationId xmlns:a16="http://schemas.microsoft.com/office/drawing/2014/main" id="{6E94B7DD-EEB7-4DEA-0592-4365ACCB85A1}"/>
              </a:ext>
            </a:extLst>
          </p:cNvPr>
          <p:cNvSpPr/>
          <p:nvPr/>
        </p:nvSpPr>
        <p:spPr>
          <a:xfrm>
            <a:off x="1967789" y="2627408"/>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70827432-D027-CCA7-CA95-C0EDA42FEC8E}"/>
              </a:ext>
            </a:extLst>
          </p:cNvPr>
          <p:cNvSpPr txBox="1"/>
          <p:nvPr/>
        </p:nvSpPr>
        <p:spPr>
          <a:xfrm>
            <a:off x="2043990" y="2668860"/>
            <a:ext cx="1371599" cy="276999"/>
          </a:xfrm>
          <a:prstGeom prst="rect">
            <a:avLst/>
          </a:prstGeom>
          <a:noFill/>
        </p:spPr>
        <p:txBody>
          <a:bodyPr wrap="square" rtlCol="0">
            <a:spAutoFit/>
          </a:bodyPr>
          <a:lstStyle/>
          <a:p>
            <a:r>
              <a:rPr lang="en-US" sz="1200" dirty="0"/>
              <a:t>Buttons [input]</a:t>
            </a:r>
          </a:p>
        </p:txBody>
      </p:sp>
      <p:sp>
        <p:nvSpPr>
          <p:cNvPr id="37" name="TextBox 36">
            <a:extLst>
              <a:ext uri="{FF2B5EF4-FFF2-40B4-BE49-F238E27FC236}">
                <a16:creationId xmlns:a16="http://schemas.microsoft.com/office/drawing/2014/main" id="{E748FB69-C52E-4019-CCFD-625C8707B1AE}"/>
              </a:ext>
            </a:extLst>
          </p:cNvPr>
          <p:cNvSpPr txBox="1"/>
          <p:nvPr/>
        </p:nvSpPr>
        <p:spPr>
          <a:xfrm>
            <a:off x="4838700" y="2646427"/>
            <a:ext cx="952500" cy="276999"/>
          </a:xfrm>
          <a:prstGeom prst="rect">
            <a:avLst/>
          </a:prstGeom>
          <a:noFill/>
        </p:spPr>
        <p:txBody>
          <a:bodyPr wrap="square" rtlCol="0">
            <a:spAutoFit/>
          </a:bodyPr>
          <a:lstStyle/>
          <a:p>
            <a:r>
              <a:rPr lang="en-US" sz="1200" dirty="0"/>
              <a:t>1.8 V</a:t>
            </a:r>
          </a:p>
        </p:txBody>
      </p:sp>
      <p:cxnSp>
        <p:nvCxnSpPr>
          <p:cNvPr id="38" name="Straight Connector 37">
            <a:extLst>
              <a:ext uri="{FF2B5EF4-FFF2-40B4-BE49-F238E27FC236}">
                <a16:creationId xmlns:a16="http://schemas.microsoft.com/office/drawing/2014/main" id="{3674BA73-28C2-E471-23F6-0049A8D0EF2A}"/>
              </a:ext>
            </a:extLst>
          </p:cNvPr>
          <p:cNvCxnSpPr/>
          <p:nvPr/>
        </p:nvCxnSpPr>
        <p:spPr>
          <a:xfrm>
            <a:off x="3339389" y="2784926"/>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FDDB64C1-880D-A1C0-C353-ACB5305C821D}"/>
              </a:ext>
            </a:extLst>
          </p:cNvPr>
          <p:cNvSpPr/>
          <p:nvPr/>
        </p:nvSpPr>
        <p:spPr>
          <a:xfrm>
            <a:off x="1967789" y="3574009"/>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E4785AA-4D60-23E9-B098-17F18EB9B955}"/>
              </a:ext>
            </a:extLst>
          </p:cNvPr>
          <p:cNvSpPr txBox="1"/>
          <p:nvPr/>
        </p:nvSpPr>
        <p:spPr>
          <a:xfrm>
            <a:off x="2085594" y="3659765"/>
            <a:ext cx="1221281" cy="276999"/>
          </a:xfrm>
          <a:prstGeom prst="rect">
            <a:avLst/>
          </a:prstGeom>
          <a:noFill/>
        </p:spPr>
        <p:txBody>
          <a:bodyPr wrap="square" rtlCol="0">
            <a:spAutoFit/>
          </a:bodyPr>
          <a:lstStyle/>
          <a:p>
            <a:r>
              <a:rPr lang="en-US" sz="1200" dirty="0"/>
              <a:t>LEDs [status]</a:t>
            </a:r>
          </a:p>
        </p:txBody>
      </p:sp>
      <p:cxnSp>
        <p:nvCxnSpPr>
          <p:cNvPr id="41" name="Straight Connector 40">
            <a:extLst>
              <a:ext uri="{FF2B5EF4-FFF2-40B4-BE49-F238E27FC236}">
                <a16:creationId xmlns:a16="http://schemas.microsoft.com/office/drawing/2014/main" id="{01DBB6EE-C991-0295-75C1-ADC05E4B74B8}"/>
              </a:ext>
            </a:extLst>
          </p:cNvPr>
          <p:cNvCxnSpPr/>
          <p:nvPr/>
        </p:nvCxnSpPr>
        <p:spPr>
          <a:xfrm>
            <a:off x="3346095" y="3747877"/>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4F6AF9C7-C226-32F8-C047-F5BE4A80BD46}"/>
              </a:ext>
            </a:extLst>
          </p:cNvPr>
          <p:cNvSpPr txBox="1"/>
          <p:nvPr/>
        </p:nvSpPr>
        <p:spPr>
          <a:xfrm>
            <a:off x="4829222" y="3597467"/>
            <a:ext cx="952500" cy="276999"/>
          </a:xfrm>
          <a:prstGeom prst="rect">
            <a:avLst/>
          </a:prstGeom>
          <a:noFill/>
        </p:spPr>
        <p:txBody>
          <a:bodyPr wrap="square" rtlCol="0">
            <a:spAutoFit/>
          </a:bodyPr>
          <a:lstStyle/>
          <a:p>
            <a:r>
              <a:rPr lang="en-US" sz="1200" dirty="0"/>
              <a:t>1.8 V</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6D6-35BD-40B1-6F55-3EB20816F5F6}"/>
              </a:ext>
            </a:extLst>
          </p:cNvPr>
          <p:cNvSpPr>
            <a:spLocks noGrp="1"/>
          </p:cNvSpPr>
          <p:nvPr>
            <p:ph type="title"/>
          </p:nvPr>
        </p:nvSpPr>
        <p:spPr>
          <a:xfrm>
            <a:off x="7315200" y="-800100"/>
            <a:ext cx="3657600" cy="2194560"/>
          </a:xfrm>
        </p:spPr>
        <p:txBody>
          <a:bodyPr anchor="b">
            <a:normAutofit/>
          </a:bodyPr>
          <a:lstStyle/>
          <a:p>
            <a:r>
              <a:rPr lang="en-US" dirty="0"/>
              <a:t>Overall System Block Diagram</a:t>
            </a:r>
          </a:p>
        </p:txBody>
      </p:sp>
      <p:pic>
        <p:nvPicPr>
          <p:cNvPr id="5" name="Content Placeholder 4">
            <a:extLst>
              <a:ext uri="{FF2B5EF4-FFF2-40B4-BE49-F238E27FC236}">
                <a16:creationId xmlns:a16="http://schemas.microsoft.com/office/drawing/2014/main" id="{6FCA5DC4-4C83-5F95-7AF1-25FDB72F80EC}"/>
              </a:ext>
            </a:extLst>
          </p:cNvPr>
          <p:cNvPicPr>
            <a:picLocks noGrp="1" noChangeAspect="1"/>
          </p:cNvPicPr>
          <p:nvPr>
            <p:ph type="pic" idx="1"/>
          </p:nvPr>
        </p:nvPicPr>
        <p:blipFill>
          <a:blip r:embed="rId2"/>
          <a:stretch/>
        </p:blipFill>
        <p:spPr>
          <a:xfrm>
            <a:off x="833087" y="-159"/>
            <a:ext cx="5657850" cy="6858000"/>
          </a:xfrm>
          <a:noFill/>
        </p:spPr>
      </p:pic>
    </p:spTree>
    <p:extLst>
      <p:ext uri="{BB962C8B-B14F-4D97-AF65-F5344CB8AC3E}">
        <p14:creationId xmlns:p14="http://schemas.microsoft.com/office/powerpoint/2010/main" val="214341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6D6-35BD-40B1-6F55-3EB20816F5F6}"/>
              </a:ext>
            </a:extLst>
          </p:cNvPr>
          <p:cNvSpPr>
            <a:spLocks noGrp="1"/>
          </p:cNvSpPr>
          <p:nvPr>
            <p:ph type="title"/>
          </p:nvPr>
        </p:nvSpPr>
        <p:spPr>
          <a:xfrm>
            <a:off x="7315200" y="-800100"/>
            <a:ext cx="3657600" cy="2194560"/>
          </a:xfrm>
        </p:spPr>
        <p:txBody>
          <a:bodyPr anchor="b">
            <a:normAutofit/>
          </a:bodyPr>
          <a:lstStyle/>
          <a:p>
            <a:r>
              <a:rPr lang="en-US" dirty="0"/>
              <a:t>Timer Block Diagram</a:t>
            </a:r>
          </a:p>
        </p:txBody>
      </p:sp>
      <p:sp>
        <p:nvSpPr>
          <p:cNvPr id="4" name="Picture Placeholder 3">
            <a:extLst>
              <a:ext uri="{FF2B5EF4-FFF2-40B4-BE49-F238E27FC236}">
                <a16:creationId xmlns:a16="http://schemas.microsoft.com/office/drawing/2014/main" id="{83A10B1E-06F8-EBC8-49C4-DE7828F1191D}"/>
              </a:ext>
            </a:extLst>
          </p:cNvPr>
          <p:cNvSpPr>
            <a:spLocks noGrp="1"/>
          </p:cNvSpPr>
          <p:nvPr>
            <p:ph type="pic" idx="1"/>
          </p:nvPr>
        </p:nvSpPr>
        <p:spPr>
          <a:xfrm>
            <a:off x="4412" y="-1314"/>
            <a:ext cx="7315200" cy="6858000"/>
          </a:xfrm>
        </p:spPr>
        <p:txBody>
          <a:bodyPr/>
          <a:lstStyle/>
          <a:p>
            <a:endParaRPr lang="en-US" dirty="0"/>
          </a:p>
        </p:txBody>
      </p:sp>
      <p:pic>
        <p:nvPicPr>
          <p:cNvPr id="7" name="Picture 6">
            <a:extLst>
              <a:ext uri="{FF2B5EF4-FFF2-40B4-BE49-F238E27FC236}">
                <a16:creationId xmlns:a16="http://schemas.microsoft.com/office/drawing/2014/main" id="{CDCDDB74-E909-E37B-CC7A-6D23C2E8029A}"/>
              </a:ext>
            </a:extLst>
          </p:cNvPr>
          <p:cNvPicPr>
            <a:picLocks noChangeAspect="1"/>
          </p:cNvPicPr>
          <p:nvPr/>
        </p:nvPicPr>
        <p:blipFill>
          <a:blip r:embed="rId2"/>
          <a:stretch>
            <a:fillRect/>
          </a:stretch>
        </p:blipFill>
        <p:spPr>
          <a:xfrm>
            <a:off x="2014993" y="304800"/>
            <a:ext cx="3166607" cy="4470995"/>
          </a:xfrm>
          <a:prstGeom prst="rect">
            <a:avLst/>
          </a:prstGeom>
        </p:spPr>
      </p:pic>
      <p:pic>
        <p:nvPicPr>
          <p:cNvPr id="9" name="Picture 8">
            <a:extLst>
              <a:ext uri="{FF2B5EF4-FFF2-40B4-BE49-F238E27FC236}">
                <a16:creationId xmlns:a16="http://schemas.microsoft.com/office/drawing/2014/main" id="{40749734-CADB-A6AA-0CBD-97C2B1A26A48}"/>
              </a:ext>
            </a:extLst>
          </p:cNvPr>
          <p:cNvPicPr>
            <a:picLocks noChangeAspect="1"/>
          </p:cNvPicPr>
          <p:nvPr/>
        </p:nvPicPr>
        <p:blipFill>
          <a:blip r:embed="rId3"/>
          <a:stretch>
            <a:fillRect/>
          </a:stretch>
        </p:blipFill>
        <p:spPr>
          <a:xfrm>
            <a:off x="2014993" y="4775795"/>
            <a:ext cx="3173176" cy="1974851"/>
          </a:xfrm>
          <a:prstGeom prst="rect">
            <a:avLst/>
          </a:prstGeom>
        </p:spPr>
      </p:pic>
    </p:spTree>
    <p:extLst>
      <p:ext uri="{BB962C8B-B14F-4D97-AF65-F5344CB8AC3E}">
        <p14:creationId xmlns:p14="http://schemas.microsoft.com/office/powerpoint/2010/main" val="2691832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6D6-35BD-40B1-6F55-3EB20816F5F6}"/>
              </a:ext>
            </a:extLst>
          </p:cNvPr>
          <p:cNvSpPr>
            <a:spLocks noGrp="1"/>
          </p:cNvSpPr>
          <p:nvPr>
            <p:ph type="title"/>
          </p:nvPr>
        </p:nvSpPr>
        <p:spPr>
          <a:xfrm>
            <a:off x="7315200" y="-800100"/>
            <a:ext cx="3657600" cy="2194560"/>
          </a:xfrm>
        </p:spPr>
        <p:txBody>
          <a:bodyPr anchor="b">
            <a:normAutofit/>
          </a:bodyPr>
          <a:lstStyle/>
          <a:p>
            <a:r>
              <a:rPr lang="en-US" dirty="0"/>
              <a:t>Stopwatch Block Diagram</a:t>
            </a:r>
          </a:p>
        </p:txBody>
      </p:sp>
      <p:pic>
        <p:nvPicPr>
          <p:cNvPr id="15" name="Picture 14">
            <a:extLst>
              <a:ext uri="{FF2B5EF4-FFF2-40B4-BE49-F238E27FC236}">
                <a16:creationId xmlns:a16="http://schemas.microsoft.com/office/drawing/2014/main" id="{BF9148DC-8A77-8482-A726-E34061B5DF99}"/>
              </a:ext>
            </a:extLst>
          </p:cNvPr>
          <p:cNvPicPr>
            <a:picLocks noChangeAspect="1"/>
          </p:cNvPicPr>
          <p:nvPr/>
        </p:nvPicPr>
        <p:blipFill>
          <a:blip r:embed="rId2"/>
          <a:stretch>
            <a:fillRect/>
          </a:stretch>
        </p:blipFill>
        <p:spPr>
          <a:xfrm>
            <a:off x="2324100" y="0"/>
            <a:ext cx="3009900" cy="5448228"/>
          </a:xfrm>
          <a:prstGeom prst="rect">
            <a:avLst/>
          </a:prstGeom>
        </p:spPr>
      </p:pic>
      <p:pic>
        <p:nvPicPr>
          <p:cNvPr id="17" name="Picture 16">
            <a:extLst>
              <a:ext uri="{FF2B5EF4-FFF2-40B4-BE49-F238E27FC236}">
                <a16:creationId xmlns:a16="http://schemas.microsoft.com/office/drawing/2014/main" id="{CAE5F4D2-4FC1-2D0C-33B2-8D41FF48897D}"/>
              </a:ext>
            </a:extLst>
          </p:cNvPr>
          <p:cNvPicPr>
            <a:picLocks noChangeAspect="1"/>
          </p:cNvPicPr>
          <p:nvPr/>
        </p:nvPicPr>
        <p:blipFill>
          <a:blip r:embed="rId3"/>
          <a:stretch>
            <a:fillRect/>
          </a:stretch>
        </p:blipFill>
        <p:spPr>
          <a:xfrm>
            <a:off x="2324100" y="5448228"/>
            <a:ext cx="3009900" cy="1409772"/>
          </a:xfrm>
          <a:prstGeom prst="rect">
            <a:avLst/>
          </a:prstGeom>
        </p:spPr>
      </p:pic>
    </p:spTree>
    <p:extLst>
      <p:ext uri="{BB962C8B-B14F-4D97-AF65-F5344CB8AC3E}">
        <p14:creationId xmlns:p14="http://schemas.microsoft.com/office/powerpoint/2010/main" val="3978300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6D6-35BD-40B1-6F55-3EB20816F5F6}"/>
              </a:ext>
            </a:extLst>
          </p:cNvPr>
          <p:cNvSpPr>
            <a:spLocks noGrp="1"/>
          </p:cNvSpPr>
          <p:nvPr>
            <p:ph type="title"/>
          </p:nvPr>
        </p:nvSpPr>
        <p:spPr>
          <a:xfrm>
            <a:off x="7315200" y="-800100"/>
            <a:ext cx="3657600" cy="2194560"/>
          </a:xfrm>
        </p:spPr>
        <p:txBody>
          <a:bodyPr anchor="b">
            <a:normAutofit/>
          </a:bodyPr>
          <a:lstStyle/>
          <a:p>
            <a:r>
              <a:rPr lang="en-US" dirty="0"/>
              <a:t>Python Classes and Functions</a:t>
            </a:r>
          </a:p>
        </p:txBody>
      </p:sp>
      <p:pic>
        <p:nvPicPr>
          <p:cNvPr id="6" name="Picture 5">
            <a:extLst>
              <a:ext uri="{FF2B5EF4-FFF2-40B4-BE49-F238E27FC236}">
                <a16:creationId xmlns:a16="http://schemas.microsoft.com/office/drawing/2014/main" id="{9AAF112C-7825-A772-CC74-0CED1F0B1F01}"/>
              </a:ext>
            </a:extLst>
          </p:cNvPr>
          <p:cNvPicPr>
            <a:picLocks noChangeAspect="1"/>
          </p:cNvPicPr>
          <p:nvPr/>
        </p:nvPicPr>
        <p:blipFill>
          <a:blip r:embed="rId2"/>
          <a:stretch>
            <a:fillRect/>
          </a:stretch>
        </p:blipFill>
        <p:spPr>
          <a:xfrm>
            <a:off x="65688" y="2667000"/>
            <a:ext cx="6182711" cy="3657600"/>
          </a:xfrm>
          <a:prstGeom prst="rect">
            <a:avLst/>
          </a:prstGeom>
        </p:spPr>
      </p:pic>
      <p:pic>
        <p:nvPicPr>
          <p:cNvPr id="8" name="Picture 7">
            <a:extLst>
              <a:ext uri="{FF2B5EF4-FFF2-40B4-BE49-F238E27FC236}">
                <a16:creationId xmlns:a16="http://schemas.microsoft.com/office/drawing/2014/main" id="{30ABB0E4-EBF0-2B82-D029-C25453BF74DA}"/>
              </a:ext>
            </a:extLst>
          </p:cNvPr>
          <p:cNvPicPr>
            <a:picLocks noChangeAspect="1"/>
          </p:cNvPicPr>
          <p:nvPr/>
        </p:nvPicPr>
        <p:blipFill>
          <a:blip r:embed="rId3"/>
          <a:stretch>
            <a:fillRect/>
          </a:stretch>
        </p:blipFill>
        <p:spPr>
          <a:xfrm>
            <a:off x="65030" y="152400"/>
            <a:ext cx="6182710" cy="723900"/>
          </a:xfrm>
          <a:prstGeom prst="rect">
            <a:avLst/>
          </a:prstGeom>
        </p:spPr>
      </p:pic>
      <p:pic>
        <p:nvPicPr>
          <p:cNvPr id="10" name="Picture 9">
            <a:extLst>
              <a:ext uri="{FF2B5EF4-FFF2-40B4-BE49-F238E27FC236}">
                <a16:creationId xmlns:a16="http://schemas.microsoft.com/office/drawing/2014/main" id="{4E0FE0F6-2E3B-FA72-246F-686B802C17DE}"/>
              </a:ext>
            </a:extLst>
          </p:cNvPr>
          <p:cNvPicPr>
            <a:picLocks noChangeAspect="1"/>
          </p:cNvPicPr>
          <p:nvPr/>
        </p:nvPicPr>
        <p:blipFill>
          <a:blip r:embed="rId4"/>
          <a:stretch>
            <a:fillRect/>
          </a:stretch>
        </p:blipFill>
        <p:spPr>
          <a:xfrm>
            <a:off x="65030" y="1028700"/>
            <a:ext cx="6182711" cy="1333500"/>
          </a:xfrm>
          <a:prstGeom prst="rect">
            <a:avLst/>
          </a:prstGeom>
        </p:spPr>
      </p:pic>
      <p:pic>
        <p:nvPicPr>
          <p:cNvPr id="12" name="Picture 11">
            <a:extLst>
              <a:ext uri="{FF2B5EF4-FFF2-40B4-BE49-F238E27FC236}">
                <a16:creationId xmlns:a16="http://schemas.microsoft.com/office/drawing/2014/main" id="{DD618259-A053-C760-75A9-D1E75A437833}"/>
              </a:ext>
            </a:extLst>
          </p:cNvPr>
          <p:cNvPicPr>
            <a:picLocks noChangeAspect="1"/>
          </p:cNvPicPr>
          <p:nvPr/>
        </p:nvPicPr>
        <p:blipFill>
          <a:blip r:embed="rId5"/>
          <a:stretch>
            <a:fillRect/>
          </a:stretch>
        </p:blipFill>
        <p:spPr>
          <a:xfrm>
            <a:off x="6415972" y="2552700"/>
            <a:ext cx="5456056" cy="1051166"/>
          </a:xfrm>
          <a:prstGeom prst="rect">
            <a:avLst/>
          </a:prstGeom>
        </p:spPr>
      </p:pic>
    </p:spTree>
    <p:extLst>
      <p:ext uri="{BB962C8B-B14F-4D97-AF65-F5344CB8AC3E}">
        <p14:creationId xmlns:p14="http://schemas.microsoft.com/office/powerpoint/2010/main" val="4074457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11074</TotalTime>
  <Words>355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Diamond Grid 16x9</vt:lpstr>
      <vt:lpstr>ENGI 301  Mechanical Split Flap Timer/Stopwatch Proposal</vt:lpstr>
      <vt:lpstr>Background Information</vt:lpstr>
      <vt:lpstr>My Story</vt:lpstr>
      <vt:lpstr>System Block Diagram</vt:lpstr>
      <vt:lpstr>Power Block Diagram</vt:lpstr>
      <vt:lpstr>Overall System Block Diagram</vt:lpstr>
      <vt:lpstr>Timer Block Diagram</vt:lpstr>
      <vt:lpstr>Stopwatch Block Diagram</vt:lpstr>
      <vt:lpstr>Python Classes and Functions</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Peter Tizora</cp:lastModifiedBy>
  <cp:revision>410</cp:revision>
  <dcterms:created xsi:type="dcterms:W3CDTF">2018-01-09T20:24:50Z</dcterms:created>
  <dcterms:modified xsi:type="dcterms:W3CDTF">2023-10-13T04:24:29Z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