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B888-AEFE-743C-A694-F7646D74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3E1DF-7E71-3BCE-A81E-E2C2FFBD3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EB588-00E0-B9AB-4D40-A406B1C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DFE9B-1D4F-FB6D-711A-EBF0C08B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05E57-C6E6-65BF-6CEE-24B6F6F9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09093-B7FB-41BD-12A3-5CF5CCC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80E0E-D4BC-FEF6-CB8E-3C36FB4D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EFEE4-9833-2FAB-6596-BD601403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C8DB-FCEB-BD68-9656-516F1EFC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B883-3D91-94E2-DACE-550F0FC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4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12619E-6ADF-113C-8489-103407BD3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E68C9-D1A6-38A9-022C-6C780F90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19FDC-081A-C362-FCF3-8BFC3E0B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2ABE5-A484-AECC-B409-C5F67FAE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0E87-F4DC-933A-B2F9-ABDA450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3A4E-4DFB-D3D0-5B88-E6121A14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6CAE-623A-548D-967A-7CC9CE38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8E246-CCE9-4ACF-F9DD-D4325ED6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63DF8-9A25-458B-81ED-4E56977C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8E4E9-40DF-1645-1570-716386E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CAF9-C7E2-80E7-97F7-383B1440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2454-9458-58ED-64F5-0C4EABF4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C3357-0E2A-98E9-4325-C79E0029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A8EDA-C584-BD87-630C-BA02054E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B3901-DA52-6A31-C4F3-CFCDEDF9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B15AB-BFEC-D105-49AE-0AF39202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AE660-0003-5921-6161-6A6835ED4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570FC-6BDE-CC96-D29C-200BDC52E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F4BFA-A000-5B8C-7F8E-9A50F643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51DB6-38FE-31AE-4E7D-43974D68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6E350-F509-D3B5-0731-BC881FC7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4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F33D-52B1-57A2-F052-9AA0B99C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E0A70-DB96-E099-851D-F86B3BAC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07476-C84A-C9FA-8157-9DBEDF4C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BE7865-9FDB-5722-CFB7-F3002068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F51CD-C705-6B40-9F25-35B733811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6FE4CE-1E95-42F5-9A40-03B0BE81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8A8418-3361-0607-3EB6-2DEA876A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EFF61-D0E6-2786-E30D-A80C38A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1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C6BE-E700-90F1-FE3C-1D999CC6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07F3DF-B5F0-0CD9-3C81-3ACF0827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CC6853-F549-E8DF-59B5-19EA5F7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E0745-3842-C21B-FEA6-02C02A7F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6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B8ECA1-A498-BDE0-CD24-F42F8DF4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65EF90-D775-0A3A-CB74-42A32D0C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F1E27-1D3C-8ED0-E73F-40595368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6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567FA-C099-6F4B-E3CF-A238F04C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6B94D-9743-4C1A-FA84-4BC6207F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FC7D3-E76B-6572-046D-BF56D01DF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8E9F5-D723-36A5-EBB8-C5BD68DA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15A61-0CAF-85B4-6B50-32354E1D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DDDDC-E8FE-54D9-0471-4C110EF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01B40-C15D-7109-7A41-1888E704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16A64B-1B07-D9FB-8228-3621EEBC9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14C41-79AC-43AB-67B7-C1A46218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0FEB1-A3D6-1448-9F6A-FAD053D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2FE47-A1C1-A432-2D6B-AFBC374E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F62B2-52D4-873F-0F3F-033B0AE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722D45-BAAA-A1AD-F330-B89EBAB7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5" y="209400"/>
            <a:ext cx="11220090" cy="471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64B18-7178-B449-1ECC-7430A39A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55" y="806254"/>
            <a:ext cx="11220090" cy="537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3D178-039A-F152-B230-EA3978867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9DBEB-6211-5072-966C-3A6626943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FCAE4-77DA-3FE8-9291-152AF114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62A925-6AAA-043D-FF43-0F5058EDBE76}"/>
              </a:ext>
            </a:extLst>
          </p:cNvPr>
          <p:cNvCxnSpPr/>
          <p:nvPr/>
        </p:nvCxnSpPr>
        <p:spPr>
          <a:xfrm>
            <a:off x="0" y="743645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8.png"/><Relationship Id="rId7" Type="http://schemas.openxmlformats.org/officeDocument/2006/relationships/image" Target="../media/image5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ida.tistory.com/62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alida.tistory.com/103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alida.tistory.com/54" TargetMode="External"/><Relationship Id="rId9" Type="http://schemas.openxmlformats.org/officeDocument/2006/relationships/hyperlink" Target="https://www.youtube.com/watch?v=Y4ecU7NkiE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3673-1CF6-480A-B6D8-D4DD9AC05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AE4B3-1B58-4570-9BA4-3E733F646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9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DEB0-20DE-4E24-8A7B-DB47878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3DBD03-4CC1-4389-A483-C7CFDC0A3272}"/>
              </a:ext>
            </a:extLst>
          </p:cNvPr>
          <p:cNvGrpSpPr/>
          <p:nvPr/>
        </p:nvGrpSpPr>
        <p:grpSpPr>
          <a:xfrm>
            <a:off x="2012605" y="1108562"/>
            <a:ext cx="6406837" cy="539263"/>
            <a:chOff x="2012605" y="1108562"/>
            <a:chExt cx="7667967" cy="64541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21E22C3-8974-4F48-ACDF-8031FAEC2D1C}"/>
                </a:ext>
              </a:extLst>
            </p:cNvPr>
            <p:cNvGrpSpPr/>
            <p:nvPr/>
          </p:nvGrpSpPr>
          <p:grpSpPr>
            <a:xfrm>
              <a:off x="2012605" y="1108562"/>
              <a:ext cx="7667967" cy="645411"/>
              <a:chOff x="1069630" y="1876625"/>
              <a:chExt cx="9384800" cy="78991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E14FDD2-D182-43D7-99FE-619DC0EAB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9630" y="2013515"/>
                <a:ext cx="3269515" cy="446956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056A8FF-ABE6-4666-A266-E9F2858EC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5621" y="1876625"/>
                <a:ext cx="6248809" cy="789917"/>
              </a:xfrm>
              <a:prstGeom prst="rect">
                <a:avLst/>
              </a:prstGeom>
            </p:spPr>
          </p:pic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2616F15-E347-4F69-83C9-8D36DA0CE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585601"/>
              <a:ext cx="2466975" cy="1683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6FF7775-3A11-4788-8F77-C06B6BCCFBFD}"/>
                    </a:ext>
                  </a:extLst>
                </p:cNvPr>
                <p:cNvSpPr txBox="1"/>
                <p:nvPr/>
              </p:nvSpPr>
              <p:spPr>
                <a:xfrm>
                  <a:off x="8562975" y="1403005"/>
                  <a:ext cx="2103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6FF7775-3A11-4788-8F77-C06B6BCCF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975" y="1403005"/>
                  <a:ext cx="2103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483" r="-31034" b="-5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5872D66-0985-4378-9522-215005D0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1496" y="1860505"/>
            <a:ext cx="4939881" cy="5469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7DBF452-DF73-484C-9D63-B2E0E1AED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874" y="3801256"/>
            <a:ext cx="4429732" cy="27041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C0D355-A2C0-448D-B445-F7DAE3F06914}"/>
                  </a:ext>
                </a:extLst>
              </p:cNvPr>
              <p:cNvSpPr txBox="1"/>
              <p:nvPr/>
            </p:nvSpPr>
            <p:spPr>
              <a:xfrm>
                <a:off x="2010651" y="2614611"/>
                <a:ext cx="81706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C0D355-A2C0-448D-B445-F7DAE3F0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51" y="2614611"/>
                <a:ext cx="8170698" cy="307777"/>
              </a:xfrm>
              <a:prstGeom prst="rect">
                <a:avLst/>
              </a:prstGeom>
              <a:blipFill>
                <a:blip r:embed="rId7"/>
                <a:stretch>
                  <a:fillRect l="-1119" t="-26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E19CC-1D45-4F92-A13F-3361F2E0E640}"/>
                  </a:ext>
                </a:extLst>
              </p:cNvPr>
              <p:cNvSpPr txBox="1"/>
              <p:nvPr/>
            </p:nvSpPr>
            <p:spPr>
              <a:xfrm>
                <a:off x="2010651" y="3129517"/>
                <a:ext cx="70588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2000" b="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CE19CC-1D45-4F92-A13F-3361F2E0E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51" y="3129517"/>
                <a:ext cx="7058855" cy="307777"/>
              </a:xfrm>
              <a:prstGeom prst="rect">
                <a:avLst/>
              </a:prstGeom>
              <a:blipFill>
                <a:blip r:embed="rId8"/>
                <a:stretch>
                  <a:fillRect l="-345" r="-777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2EBB3B56-383D-4E06-932F-FCD40947FEF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967"/>
          <a:stretch/>
        </p:blipFill>
        <p:spPr>
          <a:xfrm>
            <a:off x="6361311" y="3644423"/>
            <a:ext cx="3544689" cy="29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7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C6498-D717-4F24-B125-5398A581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6" descr="https://blog.kakaocdn.net/dn/bIJljE/btrN3x4oMY4/kkCFi62fEvNukdF2PVIoxK/img.png">
            <a:extLst>
              <a:ext uri="{FF2B5EF4-FFF2-40B4-BE49-F238E27FC236}">
                <a16:creationId xmlns:a16="http://schemas.microsoft.com/office/drawing/2014/main" id="{3ED77A82-5954-430E-984A-D8DC1D94D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1" y="3067050"/>
            <a:ext cx="2653695" cy="237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7CC0A10-7759-4ABE-B5D7-828A1429DF92}"/>
              </a:ext>
            </a:extLst>
          </p:cNvPr>
          <p:cNvSpPr/>
          <p:nvPr/>
        </p:nvSpPr>
        <p:spPr>
          <a:xfrm>
            <a:off x="3162984" y="3681178"/>
            <a:ext cx="680585" cy="12010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F3AF6BA-670C-4201-BAA7-1D84CB7BC9EE}"/>
              </a:ext>
            </a:extLst>
          </p:cNvPr>
          <p:cNvGrpSpPr/>
          <p:nvPr/>
        </p:nvGrpSpPr>
        <p:grpSpPr>
          <a:xfrm>
            <a:off x="4528155" y="2743430"/>
            <a:ext cx="2464707" cy="2378089"/>
            <a:chOff x="4717143" y="2303827"/>
            <a:chExt cx="3581742" cy="34558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A2B00E-E9E6-471B-95A9-60068F0D1A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8809" t="42082" r="12024" b="556"/>
            <a:stretch/>
          </p:blipFill>
          <p:spPr>
            <a:xfrm>
              <a:off x="5919335" y="4004776"/>
              <a:ext cx="2379550" cy="1754918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ADD0694-4090-4EFE-81E9-882A78A58A58}"/>
                </a:ext>
              </a:extLst>
            </p:cNvPr>
            <p:cNvSpPr/>
            <p:nvPr/>
          </p:nvSpPr>
          <p:spPr>
            <a:xfrm>
              <a:off x="6975760" y="3382534"/>
              <a:ext cx="266700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AFA2A61-36F6-41C5-887C-31929AD0D14B}"/>
                </a:ext>
              </a:extLst>
            </p:cNvPr>
            <p:cNvSpPr/>
            <p:nvPr/>
          </p:nvSpPr>
          <p:spPr>
            <a:xfrm>
              <a:off x="5785985" y="4306459"/>
              <a:ext cx="266700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7926362-F4B2-46A0-9A9C-EDFAB577860F}"/>
                </a:ext>
              </a:extLst>
            </p:cNvPr>
            <p:cNvSpPr/>
            <p:nvPr/>
          </p:nvSpPr>
          <p:spPr>
            <a:xfrm>
              <a:off x="6500360" y="2303827"/>
              <a:ext cx="266700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6DDA6D8-6AA8-4994-8DE8-A05AA732D044}"/>
                </a:ext>
              </a:extLst>
            </p:cNvPr>
            <p:cNvSpPr/>
            <p:nvPr/>
          </p:nvSpPr>
          <p:spPr>
            <a:xfrm>
              <a:off x="4717143" y="3249184"/>
              <a:ext cx="266700" cy="2667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306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DEB0-20DE-4E24-8A7B-DB47878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r>
              <a:rPr lang="ko-KR" altLang="en-US" dirty="0"/>
              <a:t>의 발전동향 </a:t>
            </a:r>
            <a:r>
              <a:rPr lang="en-US" altLang="ko-KR" dirty="0"/>
              <a:t>(2004~2010)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0CCA-ABBD-44EC-91F4-FAB00974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3029145"/>
          </a:xfrm>
        </p:spPr>
        <p:txBody>
          <a:bodyPr>
            <a:noAutofit/>
          </a:bodyPr>
          <a:lstStyle/>
          <a:p>
            <a:r>
              <a:rPr lang="en-US" altLang="ko-KR" b="1" dirty="0"/>
              <a:t>Computational Complexity</a:t>
            </a:r>
          </a:p>
          <a:p>
            <a:pPr lvl="1"/>
            <a:r>
              <a:rPr lang="en-US" altLang="ko-KR" b="1" dirty="0"/>
              <a:t>State Augmentation</a:t>
            </a:r>
          </a:p>
          <a:p>
            <a:pPr lvl="1"/>
            <a:r>
              <a:rPr lang="en-US" altLang="ko-KR" b="1" dirty="0"/>
              <a:t>Partitioned Updates</a:t>
            </a:r>
          </a:p>
          <a:p>
            <a:pPr lvl="1"/>
            <a:r>
              <a:rPr lang="en-US" altLang="ko-KR" b="1" dirty="0" err="1"/>
              <a:t>Sparsification</a:t>
            </a:r>
            <a:endParaRPr lang="en-US" altLang="ko-KR" b="1" dirty="0"/>
          </a:p>
          <a:p>
            <a:pPr lvl="1"/>
            <a:r>
              <a:rPr lang="en-US" altLang="ko-KR" b="1" dirty="0"/>
              <a:t>Global Submaps</a:t>
            </a:r>
          </a:p>
          <a:p>
            <a:pPr lvl="1"/>
            <a:r>
              <a:rPr lang="en-US" altLang="ko-KR" b="1" dirty="0"/>
              <a:t>Relative Submaps</a:t>
            </a:r>
          </a:p>
          <a:p>
            <a:pPr lvl="1"/>
            <a:r>
              <a:rPr lang="en-US" altLang="ko-KR" b="1" dirty="0"/>
              <a:t>Mapping Relative Quantities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309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DEB0-20DE-4E24-8A7B-DB47878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r>
              <a:rPr lang="ko-KR" altLang="en-US" dirty="0"/>
              <a:t>의 발전동향 </a:t>
            </a:r>
            <a:r>
              <a:rPr lang="en-US" altLang="ko-KR" dirty="0"/>
              <a:t>(2004~2010)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0CCA-ABBD-44EC-91F4-FAB00974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997146"/>
          </a:xfrm>
        </p:spPr>
        <p:txBody>
          <a:bodyPr>
            <a:noAutofit/>
          </a:bodyPr>
          <a:lstStyle/>
          <a:p>
            <a:r>
              <a:rPr lang="en-US" altLang="ko-KR" b="1" dirty="0"/>
              <a:t>Data Association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Batch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Appearance Signatures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Multi-Hypothesis Data Association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444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DEB0-20DE-4E24-8A7B-DB47878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r>
              <a:rPr lang="ko-KR" altLang="en-US" dirty="0"/>
              <a:t>의 발전동향 </a:t>
            </a:r>
            <a:r>
              <a:rPr lang="en-US" altLang="ko-KR" dirty="0"/>
              <a:t>(2004~2010)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0CCA-ABBD-44EC-91F4-FAB00974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2190945"/>
          </a:xfrm>
        </p:spPr>
        <p:txBody>
          <a:bodyPr>
            <a:noAutofit/>
          </a:bodyPr>
          <a:lstStyle/>
          <a:p>
            <a:r>
              <a:rPr lang="en-US" altLang="ko-KR" b="1" dirty="0"/>
              <a:t>Environment Representation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Partial Observability and Delayed Mapping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Non-Geometric Landmarks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3-D SLAM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Trajectory-Oriented SLAM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Dynamic Environments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28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16F5CE-5FBC-4307-8527-E4D4A6A7D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수업시간에서 만나요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A56348E-B670-4425-98A1-EB8600C86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3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5AC4-3F63-4110-877D-7680CFF8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SLAM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3460C-B807-441D-9671-08F1E8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471637"/>
          </a:xfrm>
        </p:spPr>
        <p:txBody>
          <a:bodyPr/>
          <a:lstStyle/>
          <a:p>
            <a:r>
              <a:rPr lang="ko-KR" altLang="en-US" dirty="0"/>
              <a:t>저자 </a:t>
            </a:r>
            <a:r>
              <a:rPr lang="en-US" altLang="ko-KR" dirty="0"/>
              <a:t>Hugh </a:t>
            </a:r>
            <a:r>
              <a:rPr lang="en-US" altLang="ko-KR" dirty="0" err="1"/>
              <a:t>Durrant</a:t>
            </a:r>
            <a:r>
              <a:rPr lang="en-US" altLang="ko-KR" dirty="0"/>
              <a:t>-Whyte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7F8D6F-8941-4589-B117-0115BC52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7" y="1110618"/>
            <a:ext cx="4764812" cy="26757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0A2240-5016-416A-8127-B97498D58590}"/>
              </a:ext>
            </a:extLst>
          </p:cNvPr>
          <p:cNvSpPr/>
          <p:nvPr/>
        </p:nvSpPr>
        <p:spPr>
          <a:xfrm>
            <a:off x="687978" y="4624605"/>
            <a:ext cx="11018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H. </a:t>
            </a:r>
            <a:r>
              <a:rPr lang="en-US" altLang="ko-KR" sz="1200" dirty="0" err="1"/>
              <a:t>Durrant</a:t>
            </a:r>
            <a:r>
              <a:rPr lang="en-US" altLang="ko-KR" sz="1200" dirty="0"/>
              <a:t>-Whyte, D. Rye, and E. </a:t>
            </a:r>
            <a:r>
              <a:rPr lang="en-US" altLang="ko-KR" sz="1200" dirty="0" err="1"/>
              <a:t>Nebot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Localisation</a:t>
            </a:r>
            <a:r>
              <a:rPr lang="en-US" altLang="ko-KR" sz="1200" dirty="0"/>
              <a:t> of auto-</a:t>
            </a:r>
            <a:r>
              <a:rPr lang="en-US" altLang="ko-KR" sz="1200" dirty="0" err="1"/>
              <a:t>matic</a:t>
            </a:r>
            <a:r>
              <a:rPr lang="en-US" altLang="ko-KR" sz="1200" dirty="0"/>
              <a:t> guided vehicles. In G. Giralt and G. </a:t>
            </a:r>
            <a:r>
              <a:rPr lang="en-US" altLang="ko-KR" sz="1200" dirty="0" err="1"/>
              <a:t>Hirzinger</a:t>
            </a:r>
            <a:r>
              <a:rPr lang="en-US" altLang="ko-KR" sz="1200" dirty="0"/>
              <a:t>, editors, Robotics Research: The 7th International Symposium (ISRR'95), pages 613-625. Springer Verlag, 1996.</a:t>
            </a:r>
            <a:endParaRPr lang="ko-KR" altLang="en-US" sz="1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4F9931-378B-41A6-B0D9-C7A8C7D8B919}"/>
              </a:ext>
            </a:extLst>
          </p:cNvPr>
          <p:cNvSpPr txBox="1">
            <a:spLocks/>
          </p:cNvSpPr>
          <p:nvPr/>
        </p:nvSpPr>
        <p:spPr>
          <a:xfrm>
            <a:off x="485955" y="4320900"/>
            <a:ext cx="11220090" cy="47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SLAM</a:t>
            </a:r>
            <a:r>
              <a:rPr lang="ko-KR" altLang="en-US" dirty="0"/>
              <a:t>이라는 용어의 시작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FB983D-663F-4404-80E9-786A8D6A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1" y="1215545"/>
            <a:ext cx="6182588" cy="132416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3CEEA9E-E175-48A9-861C-BCE35238A884}"/>
              </a:ext>
            </a:extLst>
          </p:cNvPr>
          <p:cNvSpPr txBox="1">
            <a:spLocks/>
          </p:cNvSpPr>
          <p:nvPr/>
        </p:nvSpPr>
        <p:spPr>
          <a:xfrm>
            <a:off x="485955" y="2946262"/>
            <a:ext cx="6182588" cy="471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SLAM</a:t>
            </a:r>
            <a:r>
              <a:rPr lang="ko-KR" altLang="en-US" dirty="0"/>
              <a:t>에 확률론을 적용하다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sz="1400" dirty="0"/>
              <a:t>– 1986</a:t>
            </a:r>
            <a:r>
              <a:rPr lang="ko-KR" altLang="en-US" sz="1400" dirty="0"/>
              <a:t>년 </a:t>
            </a:r>
            <a:r>
              <a:rPr lang="en-US" altLang="ko-KR" sz="1400" dirty="0"/>
              <a:t>IEEE</a:t>
            </a:r>
            <a:r>
              <a:rPr lang="ko-KR" altLang="en-US" sz="1400" dirty="0"/>
              <a:t> </a:t>
            </a:r>
            <a:r>
              <a:rPr lang="en-US" altLang="ko-KR" sz="1400" dirty="0"/>
              <a:t>Robotics and Automation Conf.</a:t>
            </a:r>
            <a:r>
              <a:rPr lang="ko-KR" altLang="en-US" sz="1400" dirty="0"/>
              <a:t> 샌프란시스코 학회에서</a:t>
            </a:r>
            <a:r>
              <a:rPr lang="en-US" altLang="ko-KR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190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C94AD-4FB7-464A-BC2A-A59283B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SLAM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FED15-B1FA-46A2-9E6B-2A976BCE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8" y="869384"/>
            <a:ext cx="8811855" cy="39248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51920B-06D6-4D16-9C1C-BF3D83FD1BC4}"/>
              </a:ext>
            </a:extLst>
          </p:cNvPr>
          <p:cNvSpPr/>
          <p:nvPr/>
        </p:nvSpPr>
        <p:spPr>
          <a:xfrm>
            <a:off x="1947249" y="3182080"/>
            <a:ext cx="2872402" cy="18004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A2C9E-4997-47F6-97C5-811E8AEA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1" y="4603876"/>
            <a:ext cx="2298700" cy="1720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32E603-5A04-4E34-8737-9530341FD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02" t="93673" r="22898" b="360"/>
          <a:stretch/>
        </p:blipFill>
        <p:spPr>
          <a:xfrm>
            <a:off x="3086099" y="6324309"/>
            <a:ext cx="5448301" cy="4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08F3-4AE5-424D-A0DB-843707A1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687BD6-9E7E-43EE-BF41-AA20E193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92" y="1135045"/>
            <a:ext cx="1638596" cy="2185987"/>
          </a:xfrm>
          <a:prstGeom prst="rect">
            <a:avLst/>
          </a:prstGeom>
        </p:spPr>
      </p:pic>
      <p:pic>
        <p:nvPicPr>
          <p:cNvPr id="2052" name="Picture 4" descr="https://blog.kakaocdn.net/dn/ByEqu/btsIfyzWneF/6YrGQb71MdKMTjvQ0oa7Tk/img.png">
            <a:extLst>
              <a:ext uri="{FF2B5EF4-FFF2-40B4-BE49-F238E27FC236}">
                <a16:creationId xmlns:a16="http://schemas.microsoft.com/office/drawing/2014/main" id="{71FC7467-BC79-4488-9202-B6B3BC76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63" y="1135045"/>
            <a:ext cx="3823960" cy="21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FFE752-0857-42C6-AEF6-D02210677704}"/>
              </a:ext>
            </a:extLst>
          </p:cNvPr>
          <p:cNvSpPr/>
          <p:nvPr/>
        </p:nvSpPr>
        <p:spPr>
          <a:xfrm>
            <a:off x="4082765" y="3321032"/>
            <a:ext cx="3107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https://alida.tistory.com/54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https://alida.tistory.com/103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5D2524-F365-4D69-8D73-0C4999E6534E}"/>
              </a:ext>
            </a:extLst>
          </p:cNvPr>
          <p:cNvSpPr/>
          <p:nvPr/>
        </p:nvSpPr>
        <p:spPr>
          <a:xfrm>
            <a:off x="7787697" y="3356625"/>
            <a:ext cx="2980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6"/>
              </a:rPr>
              <a:t>https://alida.tistory.com/62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4" name="Picture 6" descr="https://blog.kakaocdn.net/dn/bIJljE/btrN3x4oMY4/kkCFi62fEvNukdF2PVIoxK/img.png">
            <a:extLst>
              <a:ext uri="{FF2B5EF4-FFF2-40B4-BE49-F238E27FC236}">
                <a16:creationId xmlns:a16="http://schemas.microsoft.com/office/drawing/2014/main" id="{207B4305-A88E-40B4-B955-08B1638DD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30" y="980750"/>
            <a:ext cx="2733879" cy="24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703ABE-330F-4357-9BC1-00AAECE2E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755" y="4057476"/>
            <a:ext cx="2780010" cy="15575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F7FB23-6EEA-42B6-B338-0D7A0C149FB8}"/>
              </a:ext>
            </a:extLst>
          </p:cNvPr>
          <p:cNvSpPr/>
          <p:nvPr/>
        </p:nvSpPr>
        <p:spPr>
          <a:xfrm>
            <a:off x="1101821" y="5744960"/>
            <a:ext cx="58047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여러분은 왜 </a:t>
            </a:r>
            <a:r>
              <a:rPr lang="ko-KR" altLang="en-US" dirty="0" err="1"/>
              <a:t>발렌타인데이에</a:t>
            </a:r>
            <a:r>
              <a:rPr lang="ko-KR" altLang="en-US" dirty="0"/>
              <a:t> </a:t>
            </a:r>
            <a:r>
              <a:rPr lang="ko-KR" altLang="en-US" dirty="0" err="1"/>
              <a:t>초콜렛을</a:t>
            </a:r>
            <a:r>
              <a:rPr lang="ko-KR" altLang="en-US" dirty="0"/>
              <a:t> 받지 못했는가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hlinkClick r:id="rId9"/>
              </a:rPr>
              <a:t>https://www.youtube.com/watch?v=Y4ecU7NkiEI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044DF3-4322-45A6-A803-64A27BE565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883" y="4046449"/>
            <a:ext cx="1579563" cy="1579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807D55-5F89-4293-A873-59888662B2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3531" y="4029723"/>
            <a:ext cx="1579563" cy="18520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1E03E5-F3FC-4304-B3CE-54E9BB0C9E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0615" y="4596153"/>
            <a:ext cx="1579564" cy="19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9151F-6EDB-455E-A20D-BFEEE816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Probabilistic SLAM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82E6D-7B5B-4558-915B-7182BB3E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Bayes Theorem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57F020-83DB-42DD-BD96-4B1F514D929C}"/>
              </a:ext>
            </a:extLst>
          </p:cNvPr>
          <p:cNvGrpSpPr/>
          <p:nvPr/>
        </p:nvGrpSpPr>
        <p:grpSpPr>
          <a:xfrm>
            <a:off x="1737505" y="806337"/>
            <a:ext cx="8946743" cy="1390425"/>
            <a:chOff x="365905" y="1366232"/>
            <a:chExt cx="8946743" cy="13904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3F7CCD-1C6F-427C-A40E-6B7183C9838E}"/>
                    </a:ext>
                  </a:extLst>
                </p:cNvPr>
                <p:cNvSpPr txBox="1"/>
                <p:nvPr/>
              </p:nvSpPr>
              <p:spPr>
                <a:xfrm>
                  <a:off x="1219346" y="1827513"/>
                  <a:ext cx="5166360" cy="5414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3F7CCD-1C6F-427C-A40E-6B7183C98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346" y="1827513"/>
                  <a:ext cx="5166360" cy="5414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FAD5AC5-8A2C-4ACA-9345-1CF6CC3024DE}"/>
                    </a:ext>
                  </a:extLst>
                </p:cNvPr>
                <p:cNvSpPr/>
                <p:nvPr/>
              </p:nvSpPr>
              <p:spPr>
                <a:xfrm>
                  <a:off x="365905" y="2325770"/>
                  <a:ext cx="2834640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관측된 데이터 </a:t>
                  </a:r>
                  <a14:m>
                    <m:oMath xmlns:m="http://schemas.openxmlformats.org/officeDocument/2006/math"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가 주어졌을 때 </a:t>
                  </a:r>
                  <a:br>
                    <a:rPr lang="en-US" altLang="ko-KR" sz="1100" dirty="0">
                      <a:solidFill>
                        <a:srgbClr val="00B050"/>
                      </a:solidFill>
                    </a:rPr>
                  </a:b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파라미터 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의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사후 조건부 확률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(Posterior)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FAD5AC5-8A2C-4ACA-9345-1CF6CC302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05" y="2325770"/>
                  <a:ext cx="2834640" cy="430887"/>
                </a:xfrm>
                <a:prstGeom prst="rect">
                  <a:avLst/>
                </a:prstGeom>
                <a:blipFill>
                  <a:blip r:embed="rId3"/>
                  <a:stretch>
                    <a:fillRect t="-142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4A6A87B-E272-4C8D-8E60-A3BC841BF01C}"/>
                    </a:ext>
                  </a:extLst>
                </p:cNvPr>
                <p:cNvSpPr/>
                <p:nvPr/>
              </p:nvSpPr>
              <p:spPr>
                <a:xfrm>
                  <a:off x="1767986" y="1366232"/>
                  <a:ext cx="392430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x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가 주어졌을 때 </a:t>
                  </a:r>
                  <a14:m>
                    <m:oMath xmlns:m="http://schemas.openxmlformats.org/officeDocument/2006/math"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의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조건부 확률 또는 가능도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(Likelihood)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4A6A87B-E272-4C8D-8E60-A3BC841BF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986" y="1366232"/>
                  <a:ext cx="3924300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E39DDEB-278F-4C8F-90D2-1FD21C8188D8}"/>
                    </a:ext>
                  </a:extLst>
                </p:cNvPr>
                <p:cNvSpPr/>
                <p:nvPr/>
              </p:nvSpPr>
              <p:spPr>
                <a:xfrm>
                  <a:off x="4274966" y="2368943"/>
                  <a:ext cx="283464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1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의 확률 분포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와 무관하다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. </a:t>
                  </a:r>
                  <a:endParaRPr lang="ko-KR" altLang="en-US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E39DDEB-278F-4C8F-90D2-1FD21C8188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966" y="2368943"/>
                  <a:ext cx="283464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484FA9A-ECC8-4DCA-B5D6-B3D786DD0D78}"/>
                    </a:ext>
                  </a:extLst>
                </p:cNvPr>
                <p:cNvSpPr/>
                <p:nvPr/>
              </p:nvSpPr>
              <p:spPr>
                <a:xfrm>
                  <a:off x="5388348" y="1696708"/>
                  <a:ext cx="392430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의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사전 확률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(Prior)</a:t>
                  </a:r>
                  <a:endParaRPr lang="ko-KR" altLang="en-US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484FA9A-ECC8-4DCA-B5D6-B3D786DD0D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348" y="1696708"/>
                  <a:ext cx="3924300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C55189D-94EC-4097-9C6D-886129588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325" y="1827513"/>
              <a:ext cx="519023" cy="1308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9467381-23C9-4D0E-9E23-556C57AC037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730136" y="1627842"/>
              <a:ext cx="209118" cy="242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626CE38-C859-4D25-B38A-2CFC8AD8B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945" y="2286297"/>
              <a:ext cx="408102" cy="16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F69CE07-5C88-42F9-B00F-317E7DAAE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630" y="2724715"/>
            <a:ext cx="3269515" cy="4469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93D744-EA57-4DD2-BFF4-2A6EAAEC8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5621" y="2587825"/>
            <a:ext cx="6248809" cy="78991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6305B7-632D-41BE-B40C-BCC9A70FEC53}"/>
              </a:ext>
            </a:extLst>
          </p:cNvPr>
          <p:cNvSpPr/>
          <p:nvPr/>
        </p:nvSpPr>
        <p:spPr>
          <a:xfrm>
            <a:off x="7952343" y="2339291"/>
            <a:ext cx="23085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Time Update  / Prediction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BF7D28-D5ED-4D6C-9B7B-B69BB65B4D42}"/>
              </a:ext>
            </a:extLst>
          </p:cNvPr>
          <p:cNvSpPr/>
          <p:nvPr/>
        </p:nvSpPr>
        <p:spPr>
          <a:xfrm>
            <a:off x="5399095" y="2339291"/>
            <a:ext cx="11463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Observation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6BBD33-765A-4944-94B7-0E16BE9FB2AC}"/>
              </a:ext>
            </a:extLst>
          </p:cNvPr>
          <p:cNvSpPr/>
          <p:nvPr/>
        </p:nvSpPr>
        <p:spPr>
          <a:xfrm>
            <a:off x="1469917" y="2563979"/>
            <a:ext cx="2869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내 위치의 추정 </a:t>
            </a:r>
            <a:r>
              <a:rPr lang="en-US" altLang="ko-KR" sz="1100" dirty="0">
                <a:solidFill>
                  <a:srgbClr val="00B050"/>
                </a:solidFill>
              </a:rPr>
              <a:t>/ Measurement Update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B4AFF77-24C3-4A67-A538-E25A86544E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4972" y="3377742"/>
            <a:ext cx="4079509" cy="33568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DC7E524-F46B-4AF0-AA6C-5A45CAF600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7106" y="4756051"/>
            <a:ext cx="2821794" cy="19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9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FFA95-5BFD-419B-9AC3-AA434B9D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Kalman-Filter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F493-E9D7-4D1C-91D0-664251FE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분포를 이용하여 확률 문제를 풀자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6E9AFA-6586-4D03-A72B-7EC23BCECEC2}"/>
              </a:ext>
            </a:extLst>
          </p:cNvPr>
          <p:cNvGrpSpPr/>
          <p:nvPr/>
        </p:nvGrpSpPr>
        <p:grpSpPr>
          <a:xfrm>
            <a:off x="1793530" y="1680062"/>
            <a:ext cx="7667967" cy="645411"/>
            <a:chOff x="1069630" y="1876625"/>
            <a:chExt cx="9384800" cy="7899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2A4C237-7E45-4BBE-BAD7-D7BA0CCE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630" y="2013515"/>
              <a:ext cx="3269515" cy="44695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DADEDC-BE0C-4634-B659-1902A54CB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5621" y="1876625"/>
              <a:ext cx="6248809" cy="789917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C3735EF-D238-4AFB-AF35-8B5814D38A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32" b="16358"/>
          <a:stretch/>
        </p:blipFill>
        <p:spPr>
          <a:xfrm>
            <a:off x="8694981" y="955351"/>
            <a:ext cx="3237034" cy="4306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59F546-FEDD-4851-B51A-4670F54A6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329" y="876977"/>
            <a:ext cx="2800741" cy="45726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FDF70E-F35F-4393-8C18-E9B53F99D5E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908664" y="1327237"/>
            <a:ext cx="1786318" cy="352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10E14F-0702-45E7-87BC-C198973CC5A4}"/>
              </a:ext>
            </a:extLst>
          </p:cNvPr>
          <p:cNvCxnSpPr>
            <a:cxnSpLocks/>
          </p:cNvCxnSpPr>
          <p:nvPr/>
        </p:nvCxnSpPr>
        <p:spPr>
          <a:xfrm>
            <a:off x="5216329" y="1329564"/>
            <a:ext cx="0" cy="331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blog.kakaocdn.net/dn/ByEqu/btsIfyzWneF/6YrGQb71MdKMTjvQ0oa7Tk/img.png">
            <a:extLst>
              <a:ext uri="{FF2B5EF4-FFF2-40B4-BE49-F238E27FC236}">
                <a16:creationId xmlns:a16="http://schemas.microsoft.com/office/drawing/2014/main" id="{BD2AD051-BAFE-46DB-8500-E425525F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040" y="2767860"/>
            <a:ext cx="6751205" cy="38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27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2BBD9-6FF7-4093-9291-BB525595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E-Kalman Filter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E8354B-187E-4093-86ED-B93E675C7296}"/>
              </a:ext>
            </a:extLst>
          </p:cNvPr>
          <p:cNvSpPr/>
          <p:nvPr/>
        </p:nvSpPr>
        <p:spPr>
          <a:xfrm>
            <a:off x="6663140" y="1612900"/>
            <a:ext cx="5042905" cy="39326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EFFE67-B59D-45E3-BC4A-3A6C5712F902}"/>
                  </a:ext>
                </a:extLst>
              </p:cNvPr>
              <p:cNvSpPr txBox="1"/>
              <p:nvPr/>
            </p:nvSpPr>
            <p:spPr>
              <a:xfrm>
                <a:off x="6863476" y="1826540"/>
                <a:ext cx="2241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EFFE67-B59D-45E3-BC4A-3A6C5712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476" y="1826540"/>
                <a:ext cx="2241896" cy="276999"/>
              </a:xfrm>
              <a:prstGeom prst="rect">
                <a:avLst/>
              </a:prstGeom>
              <a:blipFill>
                <a:blip r:embed="rId2"/>
                <a:stretch>
                  <a:fillRect r="-1359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22D4BF-0165-4BB9-8D26-C5C302AA2DFA}"/>
                  </a:ext>
                </a:extLst>
              </p:cNvPr>
              <p:cNvSpPr txBox="1"/>
              <p:nvPr/>
            </p:nvSpPr>
            <p:spPr>
              <a:xfrm>
                <a:off x="6863476" y="2195981"/>
                <a:ext cx="1442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22D4BF-0165-4BB9-8D26-C5C302AA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476" y="2195981"/>
                <a:ext cx="1442383" cy="276999"/>
              </a:xfrm>
              <a:prstGeom prst="rect">
                <a:avLst/>
              </a:prstGeom>
              <a:blipFill>
                <a:blip r:embed="rId3"/>
                <a:stretch>
                  <a:fillRect r="-253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DEBB896-1EF3-4FC0-8200-3DA5645081AA}"/>
              </a:ext>
            </a:extLst>
          </p:cNvPr>
          <p:cNvSpPr/>
          <p:nvPr/>
        </p:nvSpPr>
        <p:spPr>
          <a:xfrm>
            <a:off x="6863476" y="1470491"/>
            <a:ext cx="13163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예시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C37EC-FA21-4967-A782-EE1E2B65868C}"/>
                  </a:ext>
                </a:extLst>
              </p:cNvPr>
              <p:cNvSpPr txBox="1"/>
              <p:nvPr/>
            </p:nvSpPr>
            <p:spPr>
              <a:xfrm>
                <a:off x="6951248" y="2565422"/>
                <a:ext cx="3471078" cy="321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C37EC-FA21-4967-A782-EE1E2B658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8" y="2565422"/>
                <a:ext cx="3471078" cy="321627"/>
              </a:xfrm>
              <a:prstGeom prst="rect">
                <a:avLst/>
              </a:prstGeom>
              <a:blipFill>
                <a:blip r:embed="rId4"/>
                <a:stretch>
                  <a:fillRect l="-175" t="-15094" r="-1579"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50275-132F-4DB1-B77A-71A1988B7FC3}"/>
                  </a:ext>
                </a:extLst>
              </p:cNvPr>
              <p:cNvSpPr txBox="1"/>
              <p:nvPr/>
            </p:nvSpPr>
            <p:spPr>
              <a:xfrm>
                <a:off x="6950150" y="3070032"/>
                <a:ext cx="1785361" cy="609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50275-132F-4DB1-B77A-71A1988B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150" y="3070032"/>
                <a:ext cx="1785361" cy="609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7AA47D-E294-4FA1-BEA3-A269FCA10F91}"/>
                  </a:ext>
                </a:extLst>
              </p:cNvPr>
              <p:cNvSpPr/>
              <p:nvPr/>
            </p:nvSpPr>
            <p:spPr>
              <a:xfrm>
                <a:off x="6863476" y="3717556"/>
                <a:ext cx="88472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7AA47D-E294-4FA1-BEA3-A269FCA1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476" y="3717556"/>
                <a:ext cx="884729" cy="394210"/>
              </a:xfrm>
              <a:prstGeom prst="rect">
                <a:avLst/>
              </a:prstGeom>
              <a:blipFill>
                <a:blip r:embed="rId6"/>
                <a:stretch>
                  <a:fillRect t="-4615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0A52C5D-0E8E-412D-A397-696205D11C50}"/>
                  </a:ext>
                </a:extLst>
              </p:cNvPr>
              <p:cNvSpPr/>
              <p:nvPr/>
            </p:nvSpPr>
            <p:spPr>
              <a:xfrm>
                <a:off x="8122313" y="3683878"/>
                <a:ext cx="490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0A52C5D-0E8E-412D-A397-696205D11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13" y="3683878"/>
                <a:ext cx="490071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6C43-1B4B-4457-9B9F-C862E51F822A}"/>
                  </a:ext>
                </a:extLst>
              </p:cNvPr>
              <p:cNvSpPr/>
              <p:nvPr/>
            </p:nvSpPr>
            <p:spPr>
              <a:xfrm>
                <a:off x="8986492" y="3716437"/>
                <a:ext cx="88139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6C43-1B4B-4457-9B9F-C862E51F8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492" y="3716437"/>
                <a:ext cx="881395" cy="394210"/>
              </a:xfrm>
              <a:prstGeom prst="rect">
                <a:avLst/>
              </a:prstGeom>
              <a:blipFill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ED0E-5AA6-4392-98DE-284095AA4A1D}"/>
              </a:ext>
            </a:extLst>
          </p:cNvPr>
          <p:cNvSpPr/>
          <p:nvPr/>
        </p:nvSpPr>
        <p:spPr>
          <a:xfrm>
            <a:off x="6811293" y="4082327"/>
            <a:ext cx="1156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00B050"/>
                </a:solidFill>
              </a:rPr>
              <a:t>예측값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10m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4B049-E177-4EF6-8C53-FFDF3578FD4F}"/>
              </a:ext>
            </a:extLst>
          </p:cNvPr>
          <p:cNvSpPr/>
          <p:nvPr/>
        </p:nvSpPr>
        <p:spPr>
          <a:xfrm>
            <a:off x="7897960" y="4082327"/>
            <a:ext cx="1156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00B050"/>
                </a:solidFill>
              </a:rPr>
              <a:t>관측값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12m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C6FB0-EBD2-4833-A485-C76784D5E6F9}"/>
              </a:ext>
            </a:extLst>
          </p:cNvPr>
          <p:cNvSpPr/>
          <p:nvPr/>
        </p:nvSpPr>
        <p:spPr>
          <a:xfrm>
            <a:off x="8864058" y="4082327"/>
            <a:ext cx="15582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불확실성</a:t>
            </a:r>
            <a:r>
              <a:rPr lang="en-US" altLang="ko-KR" sz="1100" dirty="0">
                <a:solidFill>
                  <a:srgbClr val="00B050"/>
                </a:solidFill>
              </a:rPr>
              <a:t>(</a:t>
            </a:r>
            <a:r>
              <a:rPr lang="ko-KR" altLang="en-US" sz="1100" dirty="0">
                <a:solidFill>
                  <a:srgbClr val="00B050"/>
                </a:solidFill>
              </a:rPr>
              <a:t>공분산</a:t>
            </a:r>
            <a:r>
              <a:rPr lang="en-US" altLang="ko-KR" sz="1100" dirty="0">
                <a:solidFill>
                  <a:srgbClr val="00B050"/>
                </a:solidFill>
              </a:rPr>
              <a:t>)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4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E93E74-295C-4F25-BB30-F922A3A70E4D}"/>
              </a:ext>
            </a:extLst>
          </p:cNvPr>
          <p:cNvSpPr/>
          <p:nvPr/>
        </p:nvSpPr>
        <p:spPr>
          <a:xfrm>
            <a:off x="10612517" y="371643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B86A7-F9AC-45DD-A343-3EFAFC56ACDC}"/>
              </a:ext>
            </a:extLst>
          </p:cNvPr>
          <p:cNvSpPr/>
          <p:nvPr/>
        </p:nvSpPr>
        <p:spPr>
          <a:xfrm>
            <a:off x="10422326" y="4082327"/>
            <a:ext cx="15582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00B050"/>
                </a:solidFill>
              </a:rPr>
              <a:t>센서노이즈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1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25905-68BA-4B4E-829D-CFC965F28721}"/>
                  </a:ext>
                </a:extLst>
              </p:cNvPr>
              <p:cNvSpPr txBox="1"/>
              <p:nvPr/>
            </p:nvSpPr>
            <p:spPr>
              <a:xfrm>
                <a:off x="6951248" y="4356388"/>
                <a:ext cx="368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0+0.8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12−10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25905-68BA-4B4E-829D-CFC965F28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8" y="4356388"/>
                <a:ext cx="3689536" cy="276999"/>
              </a:xfrm>
              <a:prstGeom prst="rect">
                <a:avLst/>
              </a:prstGeom>
              <a:blipFill>
                <a:blip r:embed="rId9"/>
                <a:stretch>
                  <a:fillRect t="-22222" r="-66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587DBB6-83D0-4C74-BAEF-80A8BC2604FB}"/>
                  </a:ext>
                </a:extLst>
              </p:cNvPr>
              <p:cNvSpPr/>
              <p:nvPr/>
            </p:nvSpPr>
            <p:spPr>
              <a:xfrm>
                <a:off x="6621653" y="4729499"/>
                <a:ext cx="5165132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=4−0.8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×5×0.8=0.8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587DBB6-83D0-4C74-BAEF-80A8BC260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53" y="4729499"/>
                <a:ext cx="5165132" cy="407099"/>
              </a:xfrm>
              <a:prstGeom prst="rect">
                <a:avLst/>
              </a:prstGeom>
              <a:blipFill>
                <a:blip r:embed="rId1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2275A54-FB67-4E3D-A432-403242476D26}"/>
                  </a:ext>
                </a:extLst>
              </p:cNvPr>
              <p:cNvSpPr/>
              <p:nvPr/>
            </p:nvSpPr>
            <p:spPr>
              <a:xfrm>
                <a:off x="6659753" y="5136337"/>
                <a:ext cx="184146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2275A54-FB67-4E3D-A432-403242476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753" y="5136337"/>
                <a:ext cx="1841466" cy="394210"/>
              </a:xfrm>
              <a:prstGeom prst="rect">
                <a:avLst/>
              </a:prstGeom>
              <a:blipFill>
                <a:blip r:embed="rId11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26F12580-FA87-4B13-AB52-3C4B415354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050" y="1733154"/>
            <a:ext cx="5471383" cy="8322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A570999-6DA7-4568-A046-96C9EC90DE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184" y="2726235"/>
            <a:ext cx="5222732" cy="11899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065A160-77A8-4897-8C23-16725CB37B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5860" y="3959421"/>
            <a:ext cx="3198439" cy="88703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801D34-8BF4-44E7-A625-F2F5DAAA944D}"/>
              </a:ext>
            </a:extLst>
          </p:cNvPr>
          <p:cNvSpPr/>
          <p:nvPr/>
        </p:nvSpPr>
        <p:spPr>
          <a:xfrm>
            <a:off x="190880" y="3932581"/>
            <a:ext cx="18114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Innovation covariance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59B37B-4B8A-4A78-B956-D943E6FC79AB}"/>
              </a:ext>
            </a:extLst>
          </p:cNvPr>
          <p:cNvSpPr/>
          <p:nvPr/>
        </p:nvSpPr>
        <p:spPr>
          <a:xfrm>
            <a:off x="6811293" y="2990713"/>
            <a:ext cx="18114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Gain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1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9A7AA-E79D-4F01-8547-F724AAFC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Kalman-Filter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61EA509-3CDD-462C-8EE8-089C05A77101}"/>
              </a:ext>
            </a:extLst>
          </p:cNvPr>
          <p:cNvSpPr/>
          <p:nvPr/>
        </p:nvSpPr>
        <p:spPr>
          <a:xfrm>
            <a:off x="866955" y="1476375"/>
            <a:ext cx="3371850" cy="337185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3A2E308-394F-4966-B916-CA1E141C6E59}"/>
              </a:ext>
            </a:extLst>
          </p:cNvPr>
          <p:cNvSpPr/>
          <p:nvPr/>
        </p:nvSpPr>
        <p:spPr>
          <a:xfrm>
            <a:off x="4105455" y="3224213"/>
            <a:ext cx="266699" cy="266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B418E7-60B6-4468-B4BF-BBC31C8EDD62}"/>
              </a:ext>
            </a:extLst>
          </p:cNvPr>
          <p:cNvSpPr/>
          <p:nvPr/>
        </p:nvSpPr>
        <p:spPr>
          <a:xfrm>
            <a:off x="4048305" y="2676526"/>
            <a:ext cx="266699" cy="266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BC10A49-094B-4A88-9693-AFA09C2DBAA6}"/>
              </a:ext>
            </a:extLst>
          </p:cNvPr>
          <p:cNvSpPr/>
          <p:nvPr/>
        </p:nvSpPr>
        <p:spPr>
          <a:xfrm>
            <a:off x="3838755" y="2181226"/>
            <a:ext cx="266699" cy="266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E1E8CB-99AC-4198-AAE1-2A40248F47D5}"/>
              </a:ext>
            </a:extLst>
          </p:cNvPr>
          <p:cNvSpPr/>
          <p:nvPr/>
        </p:nvSpPr>
        <p:spPr>
          <a:xfrm>
            <a:off x="3533955" y="1733551"/>
            <a:ext cx="266699" cy="266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CA334AF-5646-40CD-B209-60892E9B2392}"/>
              </a:ext>
            </a:extLst>
          </p:cNvPr>
          <p:cNvSpPr/>
          <p:nvPr/>
        </p:nvSpPr>
        <p:spPr>
          <a:xfrm>
            <a:off x="3010080" y="1457326"/>
            <a:ext cx="266699" cy="266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5EF7706-1A7B-4615-B195-DAC08310174B}"/>
              </a:ext>
            </a:extLst>
          </p:cNvPr>
          <p:cNvSpPr/>
          <p:nvPr/>
        </p:nvSpPr>
        <p:spPr>
          <a:xfrm>
            <a:off x="3895905" y="3886201"/>
            <a:ext cx="266699" cy="266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60126D8-9A9E-4C6E-996D-57C49DB6B995}"/>
              </a:ext>
            </a:extLst>
          </p:cNvPr>
          <p:cNvSpPr/>
          <p:nvPr/>
        </p:nvSpPr>
        <p:spPr>
          <a:xfrm>
            <a:off x="3438705" y="4371976"/>
            <a:ext cx="266699" cy="266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720B3424-D0BA-40B8-9C05-7748AB1DA267}"/>
              </a:ext>
            </a:extLst>
          </p:cNvPr>
          <p:cNvSpPr/>
          <p:nvPr/>
        </p:nvSpPr>
        <p:spPr>
          <a:xfrm>
            <a:off x="-194993" y="445218"/>
            <a:ext cx="5495746" cy="5495746"/>
          </a:xfrm>
          <a:prstGeom prst="arc">
            <a:avLst>
              <a:gd name="adj1" fmla="val 17989074"/>
              <a:gd name="adj2" fmla="val 6919769"/>
            </a:avLst>
          </a:prstGeom>
          <a:noFill/>
          <a:ln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47D616C-D6DE-4D65-8B94-6621A10E1ED8}"/>
              </a:ext>
            </a:extLst>
          </p:cNvPr>
          <p:cNvSpPr/>
          <p:nvPr/>
        </p:nvSpPr>
        <p:spPr>
          <a:xfrm>
            <a:off x="5167403" y="3224213"/>
            <a:ext cx="266699" cy="2666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C3FA3F7-13F9-456E-84B4-E90A30A9678D}"/>
              </a:ext>
            </a:extLst>
          </p:cNvPr>
          <p:cNvSpPr/>
          <p:nvPr/>
        </p:nvSpPr>
        <p:spPr>
          <a:xfrm>
            <a:off x="5115106" y="2543176"/>
            <a:ext cx="266699" cy="2666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5BAEFF-3678-4A20-BF1F-50688A009FF3}"/>
              </a:ext>
            </a:extLst>
          </p:cNvPr>
          <p:cNvSpPr/>
          <p:nvPr/>
        </p:nvSpPr>
        <p:spPr>
          <a:xfrm>
            <a:off x="4938804" y="1979882"/>
            <a:ext cx="266699" cy="2666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C25A22B-316D-4E44-A98A-4157DB31097E}"/>
              </a:ext>
            </a:extLst>
          </p:cNvPr>
          <p:cNvSpPr/>
          <p:nvPr/>
        </p:nvSpPr>
        <p:spPr>
          <a:xfrm>
            <a:off x="4688910" y="1416588"/>
            <a:ext cx="266699" cy="2666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D7078F7-3569-478F-BBEE-6B22CB628490}"/>
              </a:ext>
            </a:extLst>
          </p:cNvPr>
          <p:cNvSpPr/>
          <p:nvPr/>
        </p:nvSpPr>
        <p:spPr>
          <a:xfrm>
            <a:off x="4162604" y="912020"/>
            <a:ext cx="266699" cy="2666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8DD9B6-49AE-4197-BB3D-F3FA1F9A4244}"/>
              </a:ext>
            </a:extLst>
          </p:cNvPr>
          <p:cNvSpPr/>
          <p:nvPr/>
        </p:nvSpPr>
        <p:spPr>
          <a:xfrm>
            <a:off x="4938803" y="4214557"/>
            <a:ext cx="266699" cy="2666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8268B7-36EB-4120-8039-33FC5B0BEA8E}"/>
              </a:ext>
            </a:extLst>
          </p:cNvPr>
          <p:cNvSpPr/>
          <p:nvPr/>
        </p:nvSpPr>
        <p:spPr>
          <a:xfrm>
            <a:off x="4372154" y="4957507"/>
            <a:ext cx="266699" cy="2666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1E783E-DE35-4B7C-ACEE-C07A2C5CB49C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flipH="1">
            <a:off x="4372154" y="3357563"/>
            <a:ext cx="79524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49A4D69-4900-4FAC-B800-FD2EB47205C8}"/>
                  </a:ext>
                </a:extLst>
              </p:cNvPr>
              <p:cNvSpPr/>
              <p:nvPr/>
            </p:nvSpPr>
            <p:spPr>
              <a:xfrm>
                <a:off x="5430845" y="3160457"/>
                <a:ext cx="489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49A4D69-4900-4FAC-B800-FD2EB4720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45" y="3160457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E51E1E5-0C6E-414B-A103-7130E121B149}"/>
                  </a:ext>
                </a:extLst>
              </p:cNvPr>
              <p:cNvSpPr/>
              <p:nvPr/>
            </p:nvSpPr>
            <p:spPr>
              <a:xfrm>
                <a:off x="3562709" y="3104523"/>
                <a:ext cx="562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E51E1E5-0C6E-414B-A103-7130E121B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09" y="3104523"/>
                <a:ext cx="562398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AE0DC67-032E-4E65-A339-5BACCC763CAC}"/>
                  </a:ext>
                </a:extLst>
              </p:cNvPr>
              <p:cNvSpPr/>
              <p:nvPr/>
            </p:nvSpPr>
            <p:spPr>
              <a:xfrm>
                <a:off x="4610458" y="2985731"/>
                <a:ext cx="475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AE0DC67-032E-4E65-A339-5BACCC763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458" y="2985731"/>
                <a:ext cx="47500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32D941-6856-478A-962A-64ACE14F5B25}"/>
                  </a:ext>
                </a:extLst>
              </p:cNvPr>
              <p:cNvSpPr/>
              <p:nvPr/>
            </p:nvSpPr>
            <p:spPr>
              <a:xfrm>
                <a:off x="5381805" y="2391981"/>
                <a:ext cx="494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32D941-6856-478A-962A-64ACE14F5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805" y="2391981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F07E55D-6CE2-4168-95E9-7C4118791182}"/>
                  </a:ext>
                </a:extLst>
              </p:cNvPr>
              <p:cNvSpPr/>
              <p:nvPr/>
            </p:nvSpPr>
            <p:spPr>
              <a:xfrm>
                <a:off x="3511811" y="2561308"/>
                <a:ext cx="562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F07E55D-6CE2-4168-95E9-7C4118791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11" y="2561308"/>
                <a:ext cx="562398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D1D5B09-6E38-4D29-A6EE-4D0038789CB0}"/>
                  </a:ext>
                </a:extLst>
              </p:cNvPr>
              <p:cNvSpPr/>
              <p:nvPr/>
            </p:nvSpPr>
            <p:spPr>
              <a:xfrm>
                <a:off x="5205502" y="1713923"/>
                <a:ext cx="494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D1D5B09-6E38-4D29-A6EE-4D0038789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02" y="17139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01AB074-9A7B-4226-BD90-5BE93FA31C49}"/>
                  </a:ext>
                </a:extLst>
              </p:cNvPr>
              <p:cNvSpPr/>
              <p:nvPr/>
            </p:nvSpPr>
            <p:spPr>
              <a:xfrm>
                <a:off x="3230612" y="2144831"/>
                <a:ext cx="562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C01AB074-9A7B-4226-BD90-5BE93FA31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612" y="2144831"/>
                <a:ext cx="56239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1B1559E-883D-47CF-9547-B4D867DBC565}"/>
              </a:ext>
            </a:extLst>
          </p:cNvPr>
          <p:cNvCxnSpPr>
            <a:cxnSpLocks/>
            <a:stCxn id="18" idx="2"/>
            <a:endCxn id="8" idx="6"/>
          </p:cNvCxnSpPr>
          <p:nvPr/>
        </p:nvCxnSpPr>
        <p:spPr>
          <a:xfrm flipH="1">
            <a:off x="4315004" y="2676526"/>
            <a:ext cx="800102" cy="1333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FB735AC-9523-4980-8E57-204D712E340B}"/>
                  </a:ext>
                </a:extLst>
              </p:cNvPr>
              <p:cNvSpPr/>
              <p:nvPr/>
            </p:nvSpPr>
            <p:spPr>
              <a:xfrm>
                <a:off x="4484652" y="2312505"/>
                <a:ext cx="480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FB735AC-9523-4980-8E57-204D712E3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652" y="2312505"/>
                <a:ext cx="480324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FBCBD7-C391-4EC9-A77B-19B93B6C6EBC}"/>
              </a:ext>
            </a:extLst>
          </p:cNvPr>
          <p:cNvCxnSpPr>
            <a:cxnSpLocks/>
            <a:stCxn id="19" idx="2"/>
            <a:endCxn id="9" idx="6"/>
          </p:cNvCxnSpPr>
          <p:nvPr/>
        </p:nvCxnSpPr>
        <p:spPr>
          <a:xfrm flipH="1">
            <a:off x="4105454" y="2113232"/>
            <a:ext cx="833350" cy="2013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8159099-B4F2-4ABC-9843-BEA3778B3A66}"/>
                  </a:ext>
                </a:extLst>
              </p:cNvPr>
              <p:cNvSpPr/>
              <p:nvPr/>
            </p:nvSpPr>
            <p:spPr>
              <a:xfrm>
                <a:off x="4298950" y="1733551"/>
                <a:ext cx="4803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8159099-B4F2-4ABC-9843-BEA3778B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950" y="1733551"/>
                <a:ext cx="480324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B41E475-32B0-4308-8201-47C3602C3461}"/>
                  </a:ext>
                </a:extLst>
              </p:cNvPr>
              <p:cNvSpPr/>
              <p:nvPr/>
            </p:nvSpPr>
            <p:spPr>
              <a:xfrm>
                <a:off x="3323774" y="3739367"/>
                <a:ext cx="660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B41E475-32B0-4308-8201-47C3602C3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774" y="3739367"/>
                <a:ext cx="660181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DA1401A-0056-4AC8-9BA2-B51BC2D87B43}"/>
                  </a:ext>
                </a:extLst>
              </p:cNvPr>
              <p:cNvSpPr/>
              <p:nvPr/>
            </p:nvSpPr>
            <p:spPr>
              <a:xfrm>
                <a:off x="5171545" y="4337237"/>
                <a:ext cx="587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DA1401A-0056-4AC8-9BA2-B51BC2D87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45" y="4337237"/>
                <a:ext cx="587404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타원 53">
            <a:extLst>
              <a:ext uri="{FF2B5EF4-FFF2-40B4-BE49-F238E27FC236}">
                <a16:creationId xmlns:a16="http://schemas.microsoft.com/office/drawing/2014/main" id="{3736D280-7BF3-4B8F-B516-5F746898021B}"/>
              </a:ext>
            </a:extLst>
          </p:cNvPr>
          <p:cNvSpPr/>
          <p:nvPr/>
        </p:nvSpPr>
        <p:spPr>
          <a:xfrm rot="900000">
            <a:off x="4019779" y="3130063"/>
            <a:ext cx="540832" cy="448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9C591F9E-A14C-4759-BBB5-BF4F48C7AE19}"/>
              </a:ext>
            </a:extLst>
          </p:cNvPr>
          <p:cNvSpPr/>
          <p:nvPr/>
        </p:nvSpPr>
        <p:spPr>
          <a:xfrm rot="900000">
            <a:off x="3855431" y="2569027"/>
            <a:ext cx="639056" cy="448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9C4E572-E098-4B89-829C-17F2595ABF9C}"/>
              </a:ext>
            </a:extLst>
          </p:cNvPr>
          <p:cNvSpPr/>
          <p:nvPr/>
        </p:nvSpPr>
        <p:spPr>
          <a:xfrm rot="900000">
            <a:off x="3527350" y="2086480"/>
            <a:ext cx="883590" cy="448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E7FF53C-F318-4EB9-8B07-C3449D6415E3}"/>
              </a:ext>
            </a:extLst>
          </p:cNvPr>
          <p:cNvSpPr/>
          <p:nvPr/>
        </p:nvSpPr>
        <p:spPr>
          <a:xfrm>
            <a:off x="3169323" y="1629884"/>
            <a:ext cx="1036559" cy="448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7EE6AE4-A031-4968-B06F-F7C41DEAEDB5}"/>
              </a:ext>
            </a:extLst>
          </p:cNvPr>
          <p:cNvSpPr/>
          <p:nvPr/>
        </p:nvSpPr>
        <p:spPr>
          <a:xfrm>
            <a:off x="3263328" y="3796149"/>
            <a:ext cx="1489228" cy="448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56FB2E5-E008-4CA8-A2E0-E667EB87C85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37994"/>
          <a:stretch/>
        </p:blipFill>
        <p:spPr>
          <a:xfrm>
            <a:off x="6156667" y="1129031"/>
            <a:ext cx="5222732" cy="7378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1A0C4F4-2A0C-4798-A31A-DF65122C8EB8}"/>
                  </a:ext>
                </a:extLst>
              </p:cNvPr>
              <p:cNvSpPr/>
              <p:nvPr/>
            </p:nvSpPr>
            <p:spPr>
              <a:xfrm>
                <a:off x="3181720" y="4605851"/>
                <a:ext cx="562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1A0C4F4-2A0C-4798-A31A-DF65122C8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20" y="4605851"/>
                <a:ext cx="562911" cy="369332"/>
              </a:xfrm>
              <a:prstGeom prst="rect">
                <a:avLst/>
              </a:prstGeom>
              <a:blipFill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타원 62">
            <a:extLst>
              <a:ext uri="{FF2B5EF4-FFF2-40B4-BE49-F238E27FC236}">
                <a16:creationId xmlns:a16="http://schemas.microsoft.com/office/drawing/2014/main" id="{8F7DAEE2-9B5E-494B-97F8-3C530D7B7404}"/>
              </a:ext>
            </a:extLst>
          </p:cNvPr>
          <p:cNvSpPr/>
          <p:nvPr/>
        </p:nvSpPr>
        <p:spPr>
          <a:xfrm rot="1133490">
            <a:off x="2987757" y="4313860"/>
            <a:ext cx="1277844" cy="44886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23764ABB-DF82-4811-B35C-3AFF6D7B5D6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9685" y="1765775"/>
            <a:ext cx="2419290" cy="48080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78BF5E3A-81CF-474A-931A-C29DEB89C0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88764" y="2447925"/>
            <a:ext cx="4996622" cy="18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9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BFB8-29AA-4339-934F-D6F932DC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EKF-Filter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A2A85-2262-4B3E-B377-54FAA46A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Convergence</a:t>
            </a:r>
          </a:p>
          <a:p>
            <a:pPr marL="457200" lvl="1" indent="0">
              <a:buNone/>
            </a:pPr>
            <a:r>
              <a:rPr lang="en-US" altLang="ko-KR" dirty="0"/>
              <a:t>- covariance </a:t>
            </a:r>
            <a:r>
              <a:rPr lang="ko-KR" altLang="en-US" dirty="0"/>
              <a:t>행렬이 단조적으로 수렴하므로</a:t>
            </a:r>
            <a:r>
              <a:rPr lang="en-US" altLang="ko-KR" dirty="0"/>
              <a:t>, </a:t>
            </a:r>
            <a:r>
              <a:rPr lang="ko-KR" altLang="en-US" dirty="0"/>
              <a:t>불확실성이 줄어든다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Computational Effort</a:t>
            </a:r>
          </a:p>
          <a:p>
            <a:pPr marL="457200" lvl="1" indent="0">
              <a:buNone/>
            </a:pPr>
            <a:r>
              <a:rPr lang="en-US" altLang="ko-KR" dirty="0"/>
              <a:t>- Observation </a:t>
            </a:r>
            <a:r>
              <a:rPr lang="ko-KR" altLang="en-US" dirty="0"/>
              <a:t>마다 공분산행렬을 업데이트해야 하므로</a:t>
            </a:r>
            <a:r>
              <a:rPr lang="en-US" altLang="ko-KR" dirty="0"/>
              <a:t>, Landmark</a:t>
            </a:r>
            <a:r>
              <a:rPr lang="ko-KR" altLang="en-US" dirty="0"/>
              <a:t>개수에 따라 </a:t>
            </a:r>
            <a:r>
              <a:rPr lang="ko-KR" altLang="en-US" dirty="0" err="1"/>
              <a:t>계산량은</a:t>
            </a:r>
            <a:r>
              <a:rPr lang="ko-KR" altLang="en-US" dirty="0"/>
              <a:t> 제곱에 비례한다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Data Association</a:t>
            </a:r>
          </a:p>
          <a:p>
            <a:pPr marL="457200" lvl="1" indent="0">
              <a:buNone/>
            </a:pPr>
            <a:r>
              <a:rPr lang="en-US" altLang="ko-KR" dirty="0"/>
              <a:t>- Observation</a:t>
            </a:r>
            <a:r>
              <a:rPr lang="ko-KR" altLang="en-US" dirty="0"/>
              <a:t>이 </a:t>
            </a:r>
            <a:r>
              <a:rPr lang="en-US" altLang="ko-KR" dirty="0"/>
              <a:t>Landmark</a:t>
            </a:r>
            <a:r>
              <a:rPr lang="ko-KR" altLang="en-US" dirty="0"/>
              <a:t>에 잘못 연결되는 경우에 취약하다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Loop-closure </a:t>
            </a:r>
            <a:r>
              <a:rPr lang="ko-KR" altLang="en-US" dirty="0">
                <a:sym typeface="Wingdings" panose="05000000000000000000" pitchFamily="2" charset="2"/>
              </a:rPr>
              <a:t>문제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Non-linearity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비선형 시스템을 선형 근사 </a:t>
            </a:r>
            <a:r>
              <a:rPr lang="en-US" altLang="ko-KR" dirty="0"/>
              <a:t>(Jacobian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en-US" altLang="ko-KR" baseline="30000" dirty="0">
                <a:sym typeface="Wingdings" panose="05000000000000000000" pitchFamily="2" charset="2"/>
              </a:rPr>
              <a:t>st</a:t>
            </a:r>
            <a:r>
              <a:rPr lang="en-US" altLang="ko-KR" dirty="0">
                <a:sym typeface="Wingdings" panose="05000000000000000000" pitchFamily="2" charset="2"/>
              </a:rPr>
              <a:t> Taylor series) </a:t>
            </a:r>
            <a:r>
              <a:rPr lang="ko-KR" altLang="en-US" dirty="0">
                <a:sym typeface="Wingdings" panose="05000000000000000000" pitchFamily="2" charset="2"/>
              </a:rPr>
              <a:t>하기때문에 오류가 발생할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8699275"/>
      </p:ext>
    </p:extLst>
  </p:cSld>
  <p:clrMapOvr>
    <a:masterClrMapping/>
  </p:clrMapOvr>
</p:sld>
</file>

<file path=ppt/theme/theme1.xml><?xml version="1.0" encoding="utf-8"?>
<a:theme xmlns:a="http://schemas.openxmlformats.org/drawingml/2006/main" name="A Method for Registration of 3-D Shape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LOAM</Template>
  <TotalTime>2051</TotalTime>
  <Words>464</Words>
  <Application>Microsoft Office PowerPoint</Application>
  <PresentationFormat>와이드스크린</PresentationFormat>
  <Paragraphs>95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A Method for Registration of 3-D Shapes</vt:lpstr>
      <vt:lpstr>SLAM</vt:lpstr>
      <vt:lpstr>History of SLAM</vt:lpstr>
      <vt:lpstr>History of SLAM</vt:lpstr>
      <vt:lpstr>참고자료</vt:lpstr>
      <vt:lpstr>Probabilistic SLAM</vt:lpstr>
      <vt:lpstr>Kalman-Filter</vt:lpstr>
      <vt:lpstr>E-Kalman Filter</vt:lpstr>
      <vt:lpstr>Kalman-Filter</vt:lpstr>
      <vt:lpstr>EKF-Filter</vt:lpstr>
      <vt:lpstr>Particle Filter</vt:lpstr>
      <vt:lpstr>PowerPoint 프레젠테이션</vt:lpstr>
      <vt:lpstr>SLAM의 발전동향 (2004~2010) </vt:lpstr>
      <vt:lpstr>SLAM의 발전동향 (2004~2010) </vt:lpstr>
      <vt:lpstr>SLAM의 발전동향 (2004~2010) </vt:lpstr>
      <vt:lpstr>수업시간에서 만나요.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</dc:title>
  <dc:creator>송영국</dc:creator>
  <cp:lastModifiedBy>송영국</cp:lastModifiedBy>
  <cp:revision>31</cp:revision>
  <dcterms:created xsi:type="dcterms:W3CDTF">2025-02-23T13:10:02Z</dcterms:created>
  <dcterms:modified xsi:type="dcterms:W3CDTF">2025-02-24T23:21:11Z</dcterms:modified>
</cp:coreProperties>
</file>