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91664-439E-4ACF-9035-F1573151B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0FD66-E8D6-4AFB-BD68-D47835300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6E577-97E9-4E32-B4AC-E371080E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7823F-663B-4B1D-9A92-75023A90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D9D5B-60F8-4E21-95B5-1DBD9CEA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4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53647-1846-490C-81B0-D77CB380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20D2F-A337-4C40-BC2D-918D3962D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4560E-E969-4FB0-A8E1-4489DBB2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CAF9B-66B5-4F2B-81ED-E5B0920F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37D81-076A-4E70-97D6-7954793C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8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4B51F6-F1A2-4BF1-84D1-72549CA1F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339D4C-EABD-4FCB-B1E9-642D6C0B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A937C-5CD9-4D46-86EC-D98AF41D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8DE25-F51B-4946-A756-CACF136B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DA3BB-1AAB-4582-B978-5C897E6F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E32B8-2FC8-482E-A7E9-8B61FDB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AA24D-5F70-42AC-89AC-6D6ACD9D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CD04-8778-43F1-8AE4-97D8A3BA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962DD-086A-4010-8C8A-94550484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2D107-1835-42AD-A145-4A508951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5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31367-7218-4431-8D0E-92CC356C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48504-91E8-44C0-AF09-32EF4ECE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4DA4A-89C1-4EC7-8626-A1E7957C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11B96-59BC-4D67-9A92-3924CC75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1E8F7-22AE-4C78-8095-40DC7FDB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3294B-2042-44D5-89E2-7E0FD9A6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1A755-662B-4E63-9C68-3184B0FF5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F20FFE-E482-45B7-83A6-61832887B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A539E-F3B8-4D8D-8550-6388BC94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E68D9-A747-49DF-9F9F-A825F763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26A9F-C186-4E61-9932-E33D5CD9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6AE34-7522-4F99-BE40-B31BECED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C2422-4BAE-40F9-A6FA-76142E3C3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6746C-4F6D-426B-834E-6773D900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39E574-14C3-4EBC-A9E2-DA4E5166C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769301-23BF-4359-BA2C-15299817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23267-FA71-4973-9C91-D0DBD4FB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D6395B-1C40-4880-8F26-3B9056D2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9BC1B4-58D0-4F94-A085-9A083F6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BC323-C8F2-494F-BA77-0AFD1151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3DF74-9929-42D0-99BA-C7E5DE3C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B1E92-2CF4-4CE0-905C-74DFAE3C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AB22EA-287E-4B69-9C7C-54819EC4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6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61C723-FB9E-4044-8A7A-79F219DD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32475D-4024-423B-A634-8B75EC0E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EE155-8936-4068-9D60-BEA1C95E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9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204A8-8D4B-4F2F-8296-F12FACB1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2D018-7765-447A-9311-C50F6750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64BFC-D4F6-4DDA-9689-6A8785838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30882-B9D3-4C8E-A398-08301405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0B3E0-EACB-49F3-85D7-46515CA0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3A5FDD-F117-44D8-8C0E-8AB41DAC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48DA8-96FB-4FD8-A360-71252C4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EACF3C-2FA6-4979-9041-6E47FA495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FFFB48-CD95-4141-8B76-33A18BC52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307864-51EC-4378-B5FA-85E92141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18D4E-F48C-4CC1-83B4-842EF695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5CD4F-E4E2-4AD9-83F7-B593C892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B51A79-9628-49AE-9FC7-7CB82108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7EDA3-2AB0-4B66-9142-00A04D7FA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4059-0AB5-446E-A044-48C1AF346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BF13-41F7-443C-B343-131D1571900A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0002F-C6E3-425A-8861-72B4AAB7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5DEBF-3B12-454F-AD2A-B0131A036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1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2">
            <a:extLst>
              <a:ext uri="{FF2B5EF4-FFF2-40B4-BE49-F238E27FC236}">
                <a16:creationId xmlns:a16="http://schemas.microsoft.com/office/drawing/2014/main" id="{8715410E-65FB-3022-B634-14B6295D81FE}"/>
              </a:ext>
            </a:extLst>
          </p:cNvPr>
          <p:cNvGrpSpPr/>
          <p:nvPr/>
        </p:nvGrpSpPr>
        <p:grpSpPr>
          <a:xfrm>
            <a:off x="-374417" y="1627186"/>
            <a:ext cx="2944396" cy="2242258"/>
            <a:chOff x="3686564" y="1680653"/>
            <a:chExt cx="2220734" cy="170538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E79EF51-2217-BC71-CF5E-4BE824688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61" r="23106"/>
            <a:stretch/>
          </p:blipFill>
          <p:spPr>
            <a:xfrm>
              <a:off x="4561946" y="1680653"/>
              <a:ext cx="1256806" cy="1705389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19D77CBE-474D-1AED-CF23-BC10B25FCC05}"/>
                </a:ext>
              </a:extLst>
            </p:cNvPr>
            <p:cNvCxnSpPr/>
            <p:nvPr/>
          </p:nvCxnSpPr>
          <p:spPr>
            <a:xfrm>
              <a:off x="4805660" y="2017458"/>
              <a:ext cx="222543" cy="115032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2067CB4-E6B2-AF25-EEBE-C59E4C1DF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1946" y="2610212"/>
              <a:ext cx="313636" cy="36956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4ADE833-E985-BBD9-074D-A9146D3BFBCB}"/>
                </a:ext>
              </a:extLst>
            </p:cNvPr>
            <p:cNvSpPr/>
            <p:nvPr/>
          </p:nvSpPr>
          <p:spPr>
            <a:xfrm>
              <a:off x="4033285" y="1832553"/>
              <a:ext cx="997766" cy="207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RGB</a:t>
              </a:r>
              <a:r>
                <a:rPr lang="ko-KR" altLang="en-US" sz="9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camera</a:t>
              </a:r>
              <a:endParaRPr lang="ko-KR" altLang="en-US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8FBEA49-958A-64FD-D8D7-950B581E7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6561" y="1876350"/>
              <a:ext cx="184621" cy="274051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6C40D7D-022F-2A9A-3E2B-D26BAAEFB25F}"/>
                </a:ext>
              </a:extLst>
            </p:cNvPr>
            <p:cNvSpPr/>
            <p:nvPr/>
          </p:nvSpPr>
          <p:spPr>
            <a:xfrm>
              <a:off x="4909532" y="1708394"/>
              <a:ext cx="997766" cy="2077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IR</a:t>
              </a:r>
              <a:r>
                <a:rPr lang="ko-KR" altLang="en-US" sz="9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900" dirty="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camera</a:t>
              </a:r>
              <a:endParaRPr lang="ko-KR" altLang="en-US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2754343-B7F9-BA61-77B0-CC8D1A87FD49}"/>
                </a:ext>
              </a:extLst>
            </p:cNvPr>
            <p:cNvSpPr/>
            <p:nvPr/>
          </p:nvSpPr>
          <p:spPr>
            <a:xfrm>
              <a:off x="3686564" y="2543714"/>
              <a:ext cx="1179086" cy="2168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IR</a:t>
              </a:r>
              <a:r>
                <a:rPr lang="ko-KR" altLang="en-US" sz="9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 </a:t>
              </a:r>
              <a:r>
                <a:rPr lang="en-US" altLang="ko-KR" sz="9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stereo </a:t>
              </a:r>
            </a:p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depth camera</a:t>
              </a:r>
              <a:endParaRPr lang="ko-KR" altLang="en-US" sz="90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6FE976-EECE-995B-0BE4-E04B53D634BB}"/>
              </a:ext>
            </a:extLst>
          </p:cNvPr>
          <p:cNvSpPr/>
          <p:nvPr/>
        </p:nvSpPr>
        <p:spPr>
          <a:xfrm>
            <a:off x="3123331" y="1453292"/>
            <a:ext cx="838774" cy="1226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System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2785DB-51CD-AB10-CE3B-5FB65A722ADC}"/>
              </a:ext>
            </a:extLst>
          </p:cNvPr>
          <p:cNvSpPr/>
          <p:nvPr/>
        </p:nvSpPr>
        <p:spPr>
          <a:xfrm>
            <a:off x="3123331" y="3284999"/>
            <a:ext cx="838774" cy="1226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Robotics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E1D660-ABC1-A6D1-0415-59E143B1053F}"/>
              </a:ext>
            </a:extLst>
          </p:cNvPr>
          <p:cNvSpPr/>
          <p:nvPr/>
        </p:nvSpPr>
        <p:spPr>
          <a:xfrm>
            <a:off x="3123331" y="5047992"/>
            <a:ext cx="838774" cy="12263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AI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4A2142-755A-07BC-A294-458F02643D75}"/>
              </a:ext>
            </a:extLst>
          </p:cNvPr>
          <p:cNvSpPr/>
          <p:nvPr/>
        </p:nvSpPr>
        <p:spPr>
          <a:xfrm>
            <a:off x="4098751" y="1522009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QCS8550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D08774-DF14-6869-5261-47C36F928A0A}"/>
              </a:ext>
            </a:extLst>
          </p:cNvPr>
          <p:cNvSpPr/>
          <p:nvPr/>
        </p:nvSpPr>
        <p:spPr>
          <a:xfrm>
            <a:off x="5602107" y="1522009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RGB-D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346A26-97BA-3AF2-E855-C7EFE5A0AC2B}"/>
              </a:ext>
            </a:extLst>
          </p:cNvPr>
          <p:cNvSpPr/>
          <p:nvPr/>
        </p:nvSpPr>
        <p:spPr>
          <a:xfrm>
            <a:off x="10277566" y="1522009"/>
            <a:ext cx="1419497" cy="2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2D LiDAR</a:t>
            </a:r>
            <a:endParaRPr lang="ko-KR" alt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D20DCF3-A309-E977-D3F7-4931A2F88807}"/>
              </a:ext>
            </a:extLst>
          </p:cNvPr>
          <p:cNvSpPr/>
          <p:nvPr/>
        </p:nvSpPr>
        <p:spPr>
          <a:xfrm>
            <a:off x="5602107" y="3353716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Motion control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953B53-7008-AE52-91F0-55E57AC25E8C}"/>
              </a:ext>
            </a:extLst>
          </p:cNvPr>
          <p:cNvSpPr/>
          <p:nvPr/>
        </p:nvSpPr>
        <p:spPr>
          <a:xfrm>
            <a:off x="4098750" y="3353716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SLAM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3EF1A6-FAD6-C796-CE46-0DAB761578DD}"/>
              </a:ext>
            </a:extLst>
          </p:cNvPr>
          <p:cNvSpPr/>
          <p:nvPr/>
        </p:nvSpPr>
        <p:spPr>
          <a:xfrm>
            <a:off x="4098750" y="5116708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LLM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28EDE2A-0996-4600-69F8-7C07F9F318AB}"/>
              </a:ext>
            </a:extLst>
          </p:cNvPr>
          <p:cNvSpPr/>
          <p:nvPr/>
        </p:nvSpPr>
        <p:spPr>
          <a:xfrm>
            <a:off x="5602106" y="5116708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VLM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A1950C-B2D7-EC98-CDEC-6ABC1789B47E}"/>
              </a:ext>
            </a:extLst>
          </p:cNvPr>
          <p:cNvSpPr/>
          <p:nvPr/>
        </p:nvSpPr>
        <p:spPr>
          <a:xfrm>
            <a:off x="4040562" y="1842251"/>
            <a:ext cx="1322904" cy="27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3.2GHz~2.0GHz,Octa core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AI NPU 16 TOPs</a:t>
            </a:r>
            <a:endParaRPr lang="ko-KR" altLang="en-US" sz="9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74C5F6B-5FFC-68B2-9E4F-8F3FDBA7A4F8}"/>
              </a:ext>
            </a:extLst>
          </p:cNvPr>
          <p:cNvSpPr/>
          <p:nvPr/>
        </p:nvSpPr>
        <p:spPr>
          <a:xfrm>
            <a:off x="10277566" y="1842250"/>
            <a:ext cx="1836484" cy="27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저가형</a:t>
            </a:r>
            <a:r>
              <a:rPr lang="en-US" altLang="ko-KR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Max 7~16M,</a:t>
            </a:r>
            <a:r>
              <a:rPr lang="ko-KR" altLang="en-US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10Hz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5288F2F-AC38-3D90-4871-AC0E08AA7DAD}"/>
              </a:ext>
            </a:extLst>
          </p:cNvPr>
          <p:cNvSpPr/>
          <p:nvPr/>
        </p:nvSpPr>
        <p:spPr>
          <a:xfrm>
            <a:off x="4084107" y="3674614"/>
            <a:ext cx="1322904" cy="27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b="1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3D</a:t>
            </a:r>
            <a:r>
              <a:rPr lang="ko-KR" altLang="en-US" sz="900" b="1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+ Object SLAM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4270A51-D59D-15F4-01B8-532714254615}"/>
              </a:ext>
            </a:extLst>
          </p:cNvPr>
          <p:cNvSpPr/>
          <p:nvPr/>
        </p:nvSpPr>
        <p:spPr>
          <a:xfrm>
            <a:off x="5602106" y="3677824"/>
            <a:ext cx="1322904" cy="27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Balance control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Dance/Emotion motion</a:t>
            </a:r>
            <a:endParaRPr lang="ko-KR" altLang="en-US" sz="9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EF10FE-A7CF-65C0-D896-9EE31F14FC50}"/>
              </a:ext>
            </a:extLst>
          </p:cNvPr>
          <p:cNvSpPr txBox="1"/>
          <p:nvPr/>
        </p:nvSpPr>
        <p:spPr>
          <a:xfrm>
            <a:off x="195937" y="538620"/>
            <a:ext cx="78943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향후 구성될 </a:t>
            </a:r>
            <a:r>
              <a:rPr lang="en-US" altLang="ko-KR" sz="1100" b="1" dirty="0"/>
              <a:t>Processor / Sensor System</a:t>
            </a:r>
            <a:r>
              <a:rPr lang="ko-KR" altLang="en-US" sz="1100" b="1" dirty="0"/>
              <a:t>을 기반으로 주변환경을 </a:t>
            </a:r>
            <a:r>
              <a:rPr lang="en-US" altLang="ko-KR" sz="1100" b="1" dirty="0"/>
              <a:t>3D</a:t>
            </a:r>
            <a:r>
              <a:rPr lang="ko-KR" altLang="en-US" sz="1100" b="1" dirty="0"/>
              <a:t>로 인식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구성하여 서비스를 제공하고자 함</a:t>
            </a:r>
            <a:r>
              <a:rPr lang="en-US" altLang="ko-KR" sz="1100" b="1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SLAM </a:t>
            </a:r>
            <a:r>
              <a:rPr lang="ko-KR" altLang="en-US" sz="1100" b="1" dirty="0"/>
              <a:t>기능에 대하여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 향후 </a:t>
            </a:r>
            <a:r>
              <a:rPr lang="en-US" altLang="ko-KR" sz="1100" b="1" dirty="0"/>
              <a:t>AI </a:t>
            </a:r>
            <a:r>
              <a:rPr lang="ko-KR" altLang="en-US" sz="1100" b="1" dirty="0"/>
              <a:t>기술까지 구현까지 감안하여 구현하여야 할 필요성이 있음</a:t>
            </a:r>
            <a:r>
              <a:rPr lang="en-US" altLang="ko-KR" sz="1100" b="1" dirty="0"/>
              <a:t>.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C97B5BE-5BF7-9C19-FAF7-0880419263CF}"/>
              </a:ext>
            </a:extLst>
          </p:cNvPr>
          <p:cNvSpPr/>
          <p:nvPr/>
        </p:nvSpPr>
        <p:spPr>
          <a:xfrm>
            <a:off x="7125762" y="1522009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IR Camera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33007D-B5F4-3B42-EB6F-598E801A3EA9}"/>
              </a:ext>
            </a:extLst>
          </p:cNvPr>
          <p:cNvSpPr/>
          <p:nvPr/>
        </p:nvSpPr>
        <p:spPr>
          <a:xfrm>
            <a:off x="8701664" y="1522009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RGB Camera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B450694-C182-CC57-3010-8E062CB0A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749" y="2363740"/>
            <a:ext cx="1175522" cy="88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74AF82B-4C95-CCBA-F66D-D24DA7213242}"/>
              </a:ext>
            </a:extLst>
          </p:cNvPr>
          <p:cNvCxnSpPr>
            <a:endCxn id="1028" idx="0"/>
          </p:cNvCxnSpPr>
          <p:nvPr/>
        </p:nvCxnSpPr>
        <p:spPr>
          <a:xfrm rot="16200000" flipH="1">
            <a:off x="6988158" y="1516388"/>
            <a:ext cx="171050" cy="1523654"/>
          </a:xfrm>
          <a:prstGeom prst="bentConnector3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02D745A0-CBBD-56AF-BBA4-3E870A3553E3}"/>
              </a:ext>
            </a:extLst>
          </p:cNvPr>
          <p:cNvCxnSpPr>
            <a:cxnSpLocks/>
            <a:endCxn id="1028" idx="0"/>
          </p:cNvCxnSpPr>
          <p:nvPr/>
        </p:nvCxnSpPr>
        <p:spPr>
          <a:xfrm rot="5400000">
            <a:off x="7749986" y="2278215"/>
            <a:ext cx="171050" cy="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B1715D12-A377-B3C1-ACCA-55EE7FB0287B}"/>
              </a:ext>
            </a:extLst>
          </p:cNvPr>
          <p:cNvCxnSpPr>
            <a:cxnSpLocks/>
            <a:endCxn id="1028" idx="0"/>
          </p:cNvCxnSpPr>
          <p:nvPr/>
        </p:nvCxnSpPr>
        <p:spPr>
          <a:xfrm rot="5400000">
            <a:off x="8537937" y="1490264"/>
            <a:ext cx="171050" cy="1575903"/>
          </a:xfrm>
          <a:prstGeom prst="bentConnector3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7B16C0-3519-94DB-4CF2-9DC835D87744}"/>
              </a:ext>
            </a:extLst>
          </p:cNvPr>
          <p:cNvSpPr txBox="1"/>
          <p:nvPr/>
        </p:nvSpPr>
        <p:spPr>
          <a:xfrm>
            <a:off x="5677704" y="1873344"/>
            <a:ext cx="4443457" cy="2308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>
              <a:defRPr sz="900"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tx1"/>
                </a:solidFill>
              </a:rPr>
              <a:t>기존 구성 </a:t>
            </a:r>
            <a:r>
              <a:rPr lang="en-US" altLang="ko-KR" dirty="0">
                <a:solidFill>
                  <a:schemeClr val="tx1"/>
                </a:solidFill>
              </a:rPr>
              <a:t>: D435 (</a:t>
            </a:r>
            <a:r>
              <a:rPr lang="en-US" altLang="ko-KR" dirty="0" err="1">
                <a:solidFill>
                  <a:schemeClr val="tx1"/>
                </a:solidFill>
              </a:rPr>
              <a:t>Realsense</a:t>
            </a:r>
            <a:r>
              <a:rPr lang="en-US" altLang="ko-KR" dirty="0">
                <a:solidFill>
                  <a:schemeClr val="tx1"/>
                </a:solidFill>
              </a:rPr>
              <a:t> IR stereo depth sensor) module : 2MP RGB + 1MP IR stereo camera</a:t>
            </a:r>
          </a:p>
          <a:p>
            <a:r>
              <a:rPr lang="ko-KR" altLang="en-US" dirty="0">
                <a:solidFill>
                  <a:schemeClr val="tx1"/>
                </a:solidFill>
              </a:rPr>
              <a:t>신규 구성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VGA </a:t>
            </a:r>
            <a:r>
              <a:rPr lang="en-US" altLang="ko-KR" dirty="0" err="1">
                <a:solidFill>
                  <a:schemeClr val="tx1"/>
                </a:solidFill>
                <a:sym typeface="Wingdings" panose="05000000000000000000" pitchFamily="2" charset="2"/>
              </a:rPr>
              <a:t>ToF</a:t>
            </a:r>
            <a:r>
              <a:rPr lang="en-US" altLang="ko-KR" dirty="0">
                <a:solidFill>
                  <a:schemeClr val="tx1"/>
                </a:solidFill>
                <a:sym typeface="Wingdings" panose="05000000000000000000" pitchFamily="2" charset="2"/>
              </a:rPr>
              <a:t> (SS LSI 63D), 5MP RGB+IR Camera (Sony IMX675) ​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 descr="살까 말까? 저렴한 LG 로봇청소기 코드제로 R5 R560BL 어때? - 로봇청소기 추천">
            <a:extLst>
              <a:ext uri="{FF2B5EF4-FFF2-40B4-BE49-F238E27FC236}">
                <a16:creationId xmlns:a16="http://schemas.microsoft.com/office/drawing/2014/main" id="{C314FCA4-99D8-0916-C58F-DBC1C86C4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62" y="4174540"/>
            <a:ext cx="1953046" cy="13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E167019B-26CD-794E-4E8F-3034724CB307}"/>
              </a:ext>
            </a:extLst>
          </p:cNvPr>
          <p:cNvSpPr/>
          <p:nvPr/>
        </p:nvSpPr>
        <p:spPr>
          <a:xfrm>
            <a:off x="513844" y="3945453"/>
            <a:ext cx="1322904" cy="27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2D</a:t>
            </a:r>
            <a:r>
              <a:rPr lang="ko-KR" altLang="en-US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LiDAR</a:t>
            </a:r>
            <a:endParaRPr lang="ko-KR" altLang="en-US" sz="9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70FDE7C-3ECD-246E-3AC9-E859BC342B33}"/>
              </a:ext>
            </a:extLst>
          </p:cNvPr>
          <p:cNvCxnSpPr>
            <a:stCxn id="54" idx="2"/>
          </p:cNvCxnSpPr>
          <p:nvPr/>
        </p:nvCxnSpPr>
        <p:spPr>
          <a:xfrm>
            <a:off x="1175296" y="4218606"/>
            <a:ext cx="195193" cy="425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EABC695-079F-D1AE-79F8-E37C10DED71C}"/>
              </a:ext>
            </a:extLst>
          </p:cNvPr>
          <p:cNvSpPr/>
          <p:nvPr/>
        </p:nvSpPr>
        <p:spPr>
          <a:xfrm>
            <a:off x="4084107" y="5524569"/>
            <a:ext cx="1322904" cy="27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음성지능 </a:t>
            </a:r>
            <a:r>
              <a:rPr lang="en-US" altLang="ko-KR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감정대화</a:t>
            </a:r>
            <a:endParaRPr lang="en-US" altLang="ko-KR" sz="9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A4C71A4-D59F-4688-1019-887F7B8B2C47}"/>
              </a:ext>
            </a:extLst>
          </p:cNvPr>
          <p:cNvSpPr/>
          <p:nvPr/>
        </p:nvSpPr>
        <p:spPr>
          <a:xfrm>
            <a:off x="5575012" y="5524569"/>
            <a:ext cx="1322904" cy="27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영상지능 </a:t>
            </a:r>
            <a:r>
              <a:rPr lang="en-US" altLang="ko-KR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목적대화</a:t>
            </a:r>
            <a:endParaRPr lang="en-US" altLang="ko-KR" sz="900" dirty="0">
              <a:solidFill>
                <a:schemeClr val="tx1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B1C8CD1F-5B5F-72B1-F800-AADE2046F39E}"/>
              </a:ext>
            </a:extLst>
          </p:cNvPr>
          <p:cNvCxnSpPr/>
          <p:nvPr/>
        </p:nvCxnSpPr>
        <p:spPr>
          <a:xfrm>
            <a:off x="0" y="46155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467A0927-A95A-FCC6-59A3-FAA84F5C9126}"/>
              </a:ext>
            </a:extLst>
          </p:cNvPr>
          <p:cNvSpPr/>
          <p:nvPr/>
        </p:nvSpPr>
        <p:spPr>
          <a:xfrm>
            <a:off x="88812" y="102931"/>
            <a:ext cx="3742959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SLAM</a:t>
            </a:r>
            <a:r>
              <a:rPr lang="ko-KR" altLang="en-US" sz="1600" b="1" dirty="0">
                <a:solidFill>
                  <a:schemeClr val="tx1"/>
                </a:solidFill>
              </a:rPr>
              <a:t> 관련 개발 방향</a:t>
            </a:r>
            <a:r>
              <a:rPr lang="en-US" altLang="ko-KR" sz="1600" b="1" dirty="0">
                <a:solidFill>
                  <a:schemeClr val="tx1"/>
                </a:solidFill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</a:rPr>
              <a:t>예상</a:t>
            </a:r>
            <a:r>
              <a:rPr lang="en-US" altLang="ko-KR" sz="1600" b="1" dirty="0">
                <a:solidFill>
                  <a:schemeClr val="tx1"/>
                </a:solidFill>
              </a:rPr>
              <a:t>)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41DD61B1-6A92-D808-1324-3428CEA946A3}"/>
              </a:ext>
            </a:extLst>
          </p:cNvPr>
          <p:cNvSpPr/>
          <p:nvPr/>
        </p:nvSpPr>
        <p:spPr>
          <a:xfrm>
            <a:off x="4584233" y="4062688"/>
            <a:ext cx="4402162" cy="27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rgbClr val="00B05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구성 될 </a:t>
            </a:r>
            <a:r>
              <a:rPr lang="en-US" altLang="ko-KR" sz="900" b="1" dirty="0">
                <a:solidFill>
                  <a:srgbClr val="00B05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System </a:t>
            </a:r>
            <a:r>
              <a:rPr lang="ko-KR" altLang="en-US" sz="900" b="1" dirty="0">
                <a:solidFill>
                  <a:srgbClr val="00B05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을 바탕으로 하여</a:t>
            </a:r>
            <a:r>
              <a:rPr lang="en-US" altLang="ko-KR" sz="900" b="1" dirty="0">
                <a:solidFill>
                  <a:srgbClr val="00B05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, 3D SLAM</a:t>
            </a:r>
            <a:r>
              <a:rPr lang="ko-KR" altLang="en-US" sz="900" b="1" dirty="0">
                <a:solidFill>
                  <a:srgbClr val="00B05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의 구현이 가능한지 여부 확인 필요</a:t>
            </a:r>
            <a:endParaRPr lang="en-US" altLang="ko-KR" sz="900" b="1" dirty="0">
              <a:solidFill>
                <a:srgbClr val="00B050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1031" name="그림 1030">
            <a:extLst>
              <a:ext uri="{FF2B5EF4-FFF2-40B4-BE49-F238E27FC236}">
                <a16:creationId xmlns:a16="http://schemas.microsoft.com/office/drawing/2014/main" id="{4933ACED-96FF-4E30-BF53-143F280EB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0671" y="3189880"/>
            <a:ext cx="3170391" cy="130387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33" name="그림 1032">
            <a:extLst>
              <a:ext uri="{FF2B5EF4-FFF2-40B4-BE49-F238E27FC236}">
                <a16:creationId xmlns:a16="http://schemas.microsoft.com/office/drawing/2014/main" id="{31665A85-9189-45D7-8D46-2749C7E851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10672" y="4752196"/>
            <a:ext cx="3199534" cy="15412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BEE98549-E358-36B1-5B54-D598F0DC3AD8}"/>
              </a:ext>
            </a:extLst>
          </p:cNvPr>
          <p:cNvCxnSpPr>
            <a:cxnSpLocks/>
            <a:stCxn id="31" idx="2"/>
          </p:cNvCxnSpPr>
          <p:nvPr/>
        </p:nvCxnSpPr>
        <p:spPr>
          <a:xfrm rot="16200000" flipH="1">
            <a:off x="6752839" y="1940487"/>
            <a:ext cx="39318" cy="4053878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20C7FBBB-5F75-B5BE-A7DD-05C044E51CE4}"/>
              </a:ext>
            </a:extLst>
          </p:cNvPr>
          <p:cNvSpPr/>
          <p:nvPr/>
        </p:nvSpPr>
        <p:spPr>
          <a:xfrm>
            <a:off x="10277566" y="1219875"/>
            <a:ext cx="1419497" cy="27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rgbClr val="00B05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추가</a:t>
            </a:r>
            <a:r>
              <a:rPr lang="en-US" altLang="ko-KR" sz="900" b="1" dirty="0">
                <a:solidFill>
                  <a:srgbClr val="00B05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00B05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가능</a:t>
            </a:r>
            <a:r>
              <a:rPr lang="en-US" altLang="ko-KR" sz="900" b="1" dirty="0">
                <a:solidFill>
                  <a:srgbClr val="00B05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00B05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센서</a:t>
            </a:r>
            <a:r>
              <a:rPr lang="en-US" altLang="ko-KR" sz="900" b="1" dirty="0">
                <a:solidFill>
                  <a:srgbClr val="00B05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r>
              <a:rPr lang="ko-KR" altLang="en-US" sz="900" b="1" dirty="0">
                <a:solidFill>
                  <a:srgbClr val="00B05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시스템</a:t>
            </a:r>
            <a:r>
              <a:rPr lang="en-US" altLang="ko-KR" sz="900" b="1" dirty="0">
                <a:solidFill>
                  <a:srgbClr val="00B05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599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0428A2-71D8-E9DC-B922-32E6200AF6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53"/>
          <a:stretch/>
        </p:blipFill>
        <p:spPr>
          <a:xfrm>
            <a:off x="585018" y="853439"/>
            <a:ext cx="11021963" cy="55811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7024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25A461-3916-5291-5567-7655B33E60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98"/>
          <a:stretch/>
        </p:blipFill>
        <p:spPr>
          <a:xfrm>
            <a:off x="737439" y="975360"/>
            <a:ext cx="10717121" cy="53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6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379FA-046A-BA85-3B49-55601F423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이전자료</a:t>
            </a:r>
          </a:p>
        </p:txBody>
      </p:sp>
    </p:spTree>
    <p:extLst>
      <p:ext uri="{BB962C8B-B14F-4D97-AF65-F5344CB8AC3E}">
        <p14:creationId xmlns:p14="http://schemas.microsoft.com/office/powerpoint/2010/main" val="101617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E2AB4-C51B-4582-8261-626D2DC50C8B}"/>
              </a:ext>
            </a:extLst>
          </p:cNvPr>
          <p:cNvSpPr txBox="1"/>
          <p:nvPr/>
        </p:nvSpPr>
        <p:spPr>
          <a:xfrm>
            <a:off x="174169" y="953181"/>
            <a:ext cx="1105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ex1) </a:t>
            </a:r>
            <a:r>
              <a:rPr lang="ko-KR" altLang="en-US" sz="1000" dirty="0"/>
              <a:t>스타필드 안내로봇에게 </a:t>
            </a:r>
            <a:r>
              <a:rPr lang="en-US" altLang="ko-KR" sz="1000" dirty="0"/>
              <a:t>“</a:t>
            </a:r>
            <a:r>
              <a:rPr lang="ko-KR" altLang="en-US" sz="1000" dirty="0" err="1"/>
              <a:t>이케아로</a:t>
            </a:r>
            <a:r>
              <a:rPr lang="ko-KR" altLang="en-US" sz="1000" dirty="0"/>
              <a:t> 안내해줘</a:t>
            </a:r>
            <a:r>
              <a:rPr lang="en-US" altLang="ko-KR" sz="1000" dirty="0"/>
              <a:t>”    </a:t>
            </a:r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ym typeface="Wingdings" panose="05000000000000000000" pitchFamily="2" charset="2"/>
              </a:rPr>
              <a:t>해결 방안 </a:t>
            </a:r>
            <a:r>
              <a:rPr lang="en-US" altLang="ko-KR" sz="1000" dirty="0">
                <a:sym typeface="Wingdings" panose="05000000000000000000" pitchFamily="2" charset="2"/>
              </a:rPr>
              <a:t>: </a:t>
            </a:r>
            <a:r>
              <a:rPr lang="ko-KR" altLang="en-US" sz="1000" dirty="0">
                <a:sym typeface="Wingdings" panose="05000000000000000000" pitchFamily="2" charset="2"/>
              </a:rPr>
              <a:t>스타필드 전체를 </a:t>
            </a:r>
            <a:r>
              <a:rPr lang="en-US" altLang="ko-KR" sz="1000" dirty="0">
                <a:sym typeface="Wingdings" panose="05000000000000000000" pitchFamily="2" charset="2"/>
              </a:rPr>
              <a:t>3D Map</a:t>
            </a:r>
            <a:r>
              <a:rPr lang="ko-KR" altLang="en-US" sz="1000" dirty="0">
                <a:sym typeface="Wingdings" panose="05000000000000000000" pitchFamily="2" charset="2"/>
              </a:rPr>
              <a:t>으로 재구성하고</a:t>
            </a:r>
            <a:r>
              <a:rPr lang="en-US" altLang="ko-KR" sz="1000" dirty="0"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ym typeface="Wingdings" panose="05000000000000000000" pitchFamily="2" charset="2"/>
              </a:rPr>
              <a:t>각 </a:t>
            </a:r>
            <a:r>
              <a:rPr lang="ko-KR" altLang="en-US" sz="1000" dirty="0" err="1">
                <a:sym typeface="Wingdings" panose="05000000000000000000" pitchFamily="2" charset="2"/>
              </a:rPr>
              <a:t>위치별</a:t>
            </a:r>
            <a:r>
              <a:rPr lang="ko-KR" altLang="en-US" sz="1000" dirty="0">
                <a:sym typeface="Wingdings" panose="05000000000000000000" pitchFamily="2" charset="2"/>
              </a:rPr>
              <a:t> 상점 정보를 모두 입력한다</a:t>
            </a:r>
            <a:r>
              <a:rPr lang="en-US" altLang="ko-KR" sz="1000" dirty="0">
                <a:sym typeface="Wingdings" panose="05000000000000000000" pitchFamily="2" charset="2"/>
              </a:rPr>
              <a:t>.(Engineering </a:t>
            </a:r>
            <a:r>
              <a:rPr lang="ko-KR" altLang="en-US" sz="1000" dirty="0">
                <a:sym typeface="Wingdings" panose="05000000000000000000" pitchFamily="2" charset="2"/>
              </a:rPr>
              <a:t>발생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1D2A8-627F-4A3F-BBC0-265C1CC1609F}"/>
              </a:ext>
            </a:extLst>
          </p:cNvPr>
          <p:cNvSpPr txBox="1"/>
          <p:nvPr/>
        </p:nvSpPr>
        <p:spPr>
          <a:xfrm>
            <a:off x="174169" y="1230180"/>
            <a:ext cx="11399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ex2) </a:t>
            </a:r>
            <a:r>
              <a:rPr lang="ko-KR" altLang="en-US" sz="1000" dirty="0"/>
              <a:t>중대형 로봇청소기 </a:t>
            </a:r>
            <a:r>
              <a:rPr lang="ko-KR" altLang="en-US" sz="1000" dirty="0" err="1"/>
              <a:t>설치시</a:t>
            </a:r>
            <a:r>
              <a:rPr lang="ko-KR" altLang="en-US" sz="1000" dirty="0"/>
              <a:t> 유사한 격자 무늬가 반복되는 사무실</a:t>
            </a:r>
            <a:r>
              <a:rPr lang="en-US" altLang="ko-KR" sz="1000" dirty="0"/>
              <a:t>/</a:t>
            </a:r>
            <a:r>
              <a:rPr lang="ko-KR" altLang="en-US" sz="1000" dirty="0"/>
              <a:t>학교에서의 </a:t>
            </a:r>
            <a:r>
              <a:rPr lang="en-US" altLang="ko-KR" sz="1000" dirty="0"/>
              <a:t>Loop-Closing  </a:t>
            </a:r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ym typeface="Wingdings" panose="05000000000000000000" pitchFamily="2" charset="2"/>
              </a:rPr>
              <a:t>해결방안 </a:t>
            </a:r>
            <a:r>
              <a:rPr lang="en-US" altLang="ko-KR" sz="1000" dirty="0">
                <a:sym typeface="Wingdings" panose="05000000000000000000" pitchFamily="2" charset="2"/>
              </a:rPr>
              <a:t>: </a:t>
            </a:r>
            <a:r>
              <a:rPr lang="ko-KR" altLang="en-US" sz="1000" dirty="0">
                <a:sym typeface="Wingdings" panose="05000000000000000000" pitchFamily="2" charset="2"/>
              </a:rPr>
              <a:t>초기위치 </a:t>
            </a:r>
            <a:r>
              <a:rPr lang="ko-KR" altLang="en-US" sz="1000" dirty="0" err="1">
                <a:sym typeface="Wingdings" panose="05000000000000000000" pitchFamily="2" charset="2"/>
              </a:rPr>
              <a:t>마커보드를</a:t>
            </a:r>
            <a:r>
              <a:rPr lang="ko-KR" altLang="en-US" sz="1000" dirty="0">
                <a:sym typeface="Wingdings" panose="05000000000000000000" pitchFamily="2" charset="2"/>
              </a:rPr>
              <a:t> 사용하거나</a:t>
            </a:r>
            <a:r>
              <a:rPr lang="en-US" altLang="ko-KR" sz="1000" dirty="0">
                <a:sym typeface="Wingdings" panose="05000000000000000000" pitchFamily="2" charset="2"/>
              </a:rPr>
              <a:t>, Map </a:t>
            </a:r>
            <a:r>
              <a:rPr lang="ko-KR" altLang="en-US" sz="1000" dirty="0">
                <a:sym typeface="Wingdings" panose="05000000000000000000" pitchFamily="2" charset="2"/>
              </a:rPr>
              <a:t>그리기를 다시 시도한다</a:t>
            </a:r>
            <a:r>
              <a:rPr lang="en-US" altLang="ko-KR" sz="1000" dirty="0">
                <a:sym typeface="Wingdings" panose="05000000000000000000" pitchFamily="2" charset="2"/>
              </a:rPr>
              <a:t>.(Engineering </a:t>
            </a:r>
            <a:r>
              <a:rPr lang="ko-KR" altLang="en-US" sz="1000" dirty="0">
                <a:sym typeface="Wingdings" panose="05000000000000000000" pitchFamily="2" charset="2"/>
              </a:rPr>
              <a:t>발생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15E988-B67E-43AA-87DD-D68D3FDFE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91" y="5119769"/>
            <a:ext cx="4245841" cy="11949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2AF473-8A7B-4F6E-8BBC-83F6BF7CA901}"/>
              </a:ext>
            </a:extLst>
          </p:cNvPr>
          <p:cNvSpPr/>
          <p:nvPr/>
        </p:nvSpPr>
        <p:spPr>
          <a:xfrm>
            <a:off x="2020387" y="2445917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Framework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9EBF4-13BC-4946-B8EF-16628B64C63C}"/>
              </a:ext>
            </a:extLst>
          </p:cNvPr>
          <p:cNvSpPr/>
          <p:nvPr/>
        </p:nvSpPr>
        <p:spPr>
          <a:xfrm>
            <a:off x="3796936" y="2445917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Feature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DBA0F7-CB77-4842-B1B9-2291F4CBD574}"/>
              </a:ext>
            </a:extLst>
          </p:cNvPr>
          <p:cNvSpPr/>
          <p:nvPr/>
        </p:nvSpPr>
        <p:spPr>
          <a:xfrm>
            <a:off x="5590901" y="2445917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Odometry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5F18D2-4D4F-4EDF-A310-A930BF60AE6D}"/>
              </a:ext>
            </a:extLst>
          </p:cNvPr>
          <p:cNvSpPr/>
          <p:nvPr/>
        </p:nvSpPr>
        <p:spPr>
          <a:xfrm>
            <a:off x="3796936" y="3161509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Object/</a:t>
            </a:r>
            <a:r>
              <a:rPr lang="en-US" altLang="ko-KR" sz="1200" dirty="0">
                <a:solidFill>
                  <a:srgbClr val="FF0000"/>
                </a:solidFill>
              </a:rPr>
              <a:t>Space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6290C5-7BE8-4093-BA43-FB1E7F550043}"/>
              </a:ext>
            </a:extLst>
          </p:cNvPr>
          <p:cNvSpPr/>
          <p:nvPr/>
        </p:nvSpPr>
        <p:spPr>
          <a:xfrm>
            <a:off x="5590901" y="3161509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B5BC8B-E15B-4F18-9454-676EC3B70E28}"/>
              </a:ext>
            </a:extLst>
          </p:cNvPr>
          <p:cNvSpPr/>
          <p:nvPr/>
        </p:nvSpPr>
        <p:spPr>
          <a:xfrm>
            <a:off x="7384866" y="2445917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Localization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33BB72-6D78-46BC-8E95-44E064482498}"/>
              </a:ext>
            </a:extLst>
          </p:cNvPr>
          <p:cNvSpPr/>
          <p:nvPr/>
        </p:nvSpPr>
        <p:spPr>
          <a:xfrm>
            <a:off x="9178831" y="2445917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F99B1-B24B-4F30-9EF9-BB587694EDCF}"/>
              </a:ext>
            </a:extLst>
          </p:cNvPr>
          <p:cNvSpPr/>
          <p:nvPr/>
        </p:nvSpPr>
        <p:spPr>
          <a:xfrm>
            <a:off x="174169" y="531222"/>
            <a:ext cx="11713031" cy="1262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1F79C-EE78-4D39-A622-0C064CC9DF22}"/>
              </a:ext>
            </a:extLst>
          </p:cNvPr>
          <p:cNvSpPr txBox="1"/>
          <p:nvPr/>
        </p:nvSpPr>
        <p:spPr>
          <a:xfrm>
            <a:off x="304800" y="383176"/>
            <a:ext cx="8273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Needs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51D40-FEC6-434A-AF18-15C9FCFD9084}"/>
              </a:ext>
            </a:extLst>
          </p:cNvPr>
          <p:cNvSpPr txBox="1"/>
          <p:nvPr/>
        </p:nvSpPr>
        <p:spPr>
          <a:xfrm>
            <a:off x="195937" y="686302"/>
            <a:ext cx="789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전통적인 </a:t>
            </a:r>
            <a:r>
              <a:rPr lang="en-US" altLang="ko-KR" sz="1100" b="1" dirty="0"/>
              <a:t>V-SLAM</a:t>
            </a:r>
            <a:r>
              <a:rPr lang="ko-KR" altLang="en-US" sz="1100" b="1" dirty="0"/>
              <a:t> 은 </a:t>
            </a:r>
            <a:r>
              <a:rPr lang="en-US" altLang="ko-KR" sz="1100" b="1" dirty="0"/>
              <a:t>Image Context</a:t>
            </a:r>
            <a:r>
              <a:rPr lang="ko-KR" altLang="en-US" sz="1100" b="1" dirty="0"/>
              <a:t>를 활용하지 않기에 </a:t>
            </a:r>
            <a:r>
              <a:rPr lang="en-US" altLang="ko-KR" sz="1100" b="1" dirty="0"/>
              <a:t>Odometry </a:t>
            </a:r>
            <a:r>
              <a:rPr lang="ko-KR" altLang="en-US" sz="1100" b="1" dirty="0"/>
              <a:t>추정과 </a:t>
            </a:r>
            <a:r>
              <a:rPr lang="en-US" altLang="ko-KR" sz="1100" b="1" dirty="0"/>
              <a:t>Localization</a:t>
            </a:r>
            <a:r>
              <a:rPr lang="ko-KR" altLang="en-US" sz="1100" b="1" dirty="0"/>
              <a:t> 이외에 활용도가 떨어진다</a:t>
            </a:r>
            <a:r>
              <a:rPr lang="en-US" altLang="ko-KR" sz="1100" b="1" dirty="0"/>
              <a:t>.</a:t>
            </a:r>
            <a:r>
              <a:rPr lang="ko-KR" altLang="en-US" sz="1100" b="1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31517-8491-44CB-A2B3-5B29725563A2}"/>
              </a:ext>
            </a:extLst>
          </p:cNvPr>
          <p:cNvSpPr txBox="1"/>
          <p:nvPr/>
        </p:nvSpPr>
        <p:spPr>
          <a:xfrm>
            <a:off x="174169" y="1507179"/>
            <a:ext cx="11399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ex3) AI </a:t>
            </a:r>
            <a:r>
              <a:rPr lang="ko-KR" altLang="en-US" sz="1000" dirty="0"/>
              <a:t>홈 로봇 </a:t>
            </a:r>
            <a:r>
              <a:rPr lang="en-US" altLang="ko-KR" sz="1000" dirty="0"/>
              <a:t>: “</a:t>
            </a:r>
            <a:r>
              <a:rPr lang="ko-KR" altLang="en-US" sz="1000" dirty="0"/>
              <a:t>아이 방에 가서 아이가 자고 있는지 </a:t>
            </a:r>
            <a:r>
              <a:rPr lang="ko-KR" altLang="en-US" sz="1000" dirty="0" err="1"/>
              <a:t>보고와줘</a:t>
            </a:r>
            <a:r>
              <a:rPr lang="en-US" altLang="ko-KR" sz="1000" dirty="0"/>
              <a:t>”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C25D25-0215-4F81-A387-49BB76104E78}"/>
              </a:ext>
            </a:extLst>
          </p:cNvPr>
          <p:cNvSpPr/>
          <p:nvPr/>
        </p:nvSpPr>
        <p:spPr>
          <a:xfrm>
            <a:off x="4071255" y="3410690"/>
            <a:ext cx="888275" cy="3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YOLO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23A803-EBCF-40EB-8389-9F4383346AA5}"/>
              </a:ext>
            </a:extLst>
          </p:cNvPr>
          <p:cNvSpPr/>
          <p:nvPr/>
        </p:nvSpPr>
        <p:spPr>
          <a:xfrm>
            <a:off x="4071255" y="2662316"/>
            <a:ext cx="888275" cy="3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ORB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A05C4F-9847-481A-BC0F-9327D405BEC3}"/>
              </a:ext>
            </a:extLst>
          </p:cNvPr>
          <p:cNvSpPr/>
          <p:nvPr/>
        </p:nvSpPr>
        <p:spPr>
          <a:xfrm>
            <a:off x="4071255" y="2851336"/>
            <a:ext cx="888275" cy="3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DSO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93C9EA-CB52-4371-9B2B-CD32D7264C77}"/>
              </a:ext>
            </a:extLst>
          </p:cNvPr>
          <p:cNvSpPr/>
          <p:nvPr/>
        </p:nvSpPr>
        <p:spPr>
          <a:xfrm>
            <a:off x="5347069" y="3410690"/>
            <a:ext cx="2037798" cy="3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21FA44-3907-4E06-B331-ED8A2C45F26C}"/>
              </a:ext>
            </a:extLst>
          </p:cNvPr>
          <p:cNvSpPr/>
          <p:nvPr/>
        </p:nvSpPr>
        <p:spPr>
          <a:xfrm>
            <a:off x="5347069" y="3584175"/>
            <a:ext cx="2037798" cy="3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grouping/association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9E9D63-F20A-4D61-90BD-4563D8A6F6EC}"/>
              </a:ext>
            </a:extLst>
          </p:cNvPr>
          <p:cNvSpPr/>
          <p:nvPr/>
        </p:nvSpPr>
        <p:spPr>
          <a:xfrm>
            <a:off x="5756363" y="560755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/>
              <a:t>Y. Wu et al., "An Object SLAM Framework for Association, Mapping, and High-Level Tasks," in IEEE Transactions on Robotics, vol. 39, no. 4, pp. 2912-2932, Aug. 2023</a:t>
            </a:r>
            <a:endParaRPr lang="ko-KR" altLang="en-US" sz="11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A78C9D-65EB-468F-8BE5-C22B61BC34C1}"/>
              </a:ext>
            </a:extLst>
          </p:cNvPr>
          <p:cNvSpPr/>
          <p:nvPr/>
        </p:nvSpPr>
        <p:spPr>
          <a:xfrm>
            <a:off x="2020387" y="3763758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Hardware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E69257-57F1-485C-859B-398A898541F1}"/>
              </a:ext>
            </a:extLst>
          </p:cNvPr>
          <p:cNvSpPr/>
          <p:nvPr/>
        </p:nvSpPr>
        <p:spPr>
          <a:xfrm>
            <a:off x="3796936" y="3763758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Camera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50ECF9-C244-4F39-9E6A-C184ADD94408}"/>
              </a:ext>
            </a:extLst>
          </p:cNvPr>
          <p:cNvSpPr/>
          <p:nvPr/>
        </p:nvSpPr>
        <p:spPr>
          <a:xfrm>
            <a:off x="343987" y="2445917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Vision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6B65A5-3CD3-4E0C-8465-B19C7A31F8CB}"/>
              </a:ext>
            </a:extLst>
          </p:cNvPr>
          <p:cNvSpPr/>
          <p:nvPr/>
        </p:nvSpPr>
        <p:spPr>
          <a:xfrm>
            <a:off x="3796935" y="4095322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Processor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1B7C0B8-105C-43C4-BE51-61D4AB57CA52}"/>
              </a:ext>
            </a:extLst>
          </p:cNvPr>
          <p:cNvCxnSpPr>
            <a:stCxn id="27" idx="3"/>
            <a:endCxn id="7" idx="1"/>
          </p:cNvCxnSpPr>
          <p:nvPr/>
        </p:nvCxnSpPr>
        <p:spPr>
          <a:xfrm>
            <a:off x="1763484" y="2589917"/>
            <a:ext cx="2569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33817B6-1B64-47E5-9595-5CAE36F6300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39884" y="2589917"/>
            <a:ext cx="3570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F76B4C0-D060-4996-8DAC-293F5C02D16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216433" y="2589917"/>
            <a:ext cx="374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361363A-BCC6-4323-B305-0CB6084F346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7010398" y="2589917"/>
            <a:ext cx="374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AD5BA0-163A-4FC3-B065-8C70EA49694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804363" y="2589917"/>
            <a:ext cx="374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1C9451F-D5C8-4E52-A506-8F77D41A920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439884" y="2589917"/>
            <a:ext cx="357052" cy="7155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65F9753-1858-402B-9D8A-1512ADA8CA0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216433" y="3305509"/>
            <a:ext cx="374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A5678F5-7B54-4EF1-A881-CA599BB87A4D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1763484" y="2589917"/>
            <a:ext cx="256903" cy="13178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9B1C8DA-5A0C-4F8C-8BFB-A845EBB6BB27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3439884" y="3907758"/>
            <a:ext cx="357051" cy="3315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C98B0B1-A658-40CF-BB65-1813C0B2143D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439884" y="3907758"/>
            <a:ext cx="3570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C847D23-D662-44F7-A953-D0DF70FEA1B4}"/>
              </a:ext>
            </a:extLst>
          </p:cNvPr>
          <p:cNvSpPr/>
          <p:nvPr/>
        </p:nvSpPr>
        <p:spPr>
          <a:xfrm>
            <a:off x="2020387" y="4409571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Environment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40A5DCFD-AB9E-446E-AF1B-85AA052AB448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>
            <a:off x="1763484" y="2589917"/>
            <a:ext cx="256903" cy="19636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9131AB3-83F9-4A12-BF51-ADDA0C57AE0A}"/>
              </a:ext>
            </a:extLst>
          </p:cNvPr>
          <p:cNvSpPr/>
          <p:nvPr/>
        </p:nvSpPr>
        <p:spPr>
          <a:xfrm>
            <a:off x="174169" y="2054717"/>
            <a:ext cx="11713031" cy="2726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122376-259C-42B6-9AE6-662934BF06EA}"/>
              </a:ext>
            </a:extLst>
          </p:cNvPr>
          <p:cNvSpPr txBox="1"/>
          <p:nvPr/>
        </p:nvSpPr>
        <p:spPr>
          <a:xfrm>
            <a:off x="304800" y="1908092"/>
            <a:ext cx="10537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Logic tree</a:t>
            </a:r>
            <a:endParaRPr lang="ko-KR" altLang="en-US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A606B3-9E3C-4775-83F0-0D0B6F36AFB3}"/>
              </a:ext>
            </a:extLst>
          </p:cNvPr>
          <p:cNvSpPr txBox="1"/>
          <p:nvPr/>
        </p:nvSpPr>
        <p:spPr>
          <a:xfrm>
            <a:off x="195937" y="2114862"/>
            <a:ext cx="789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Needs</a:t>
            </a:r>
            <a:r>
              <a:rPr lang="ko-KR" altLang="en-US" sz="1100" b="1" dirty="0"/>
              <a:t>를 바탕으로 연구방향을 정리하고</a:t>
            </a:r>
            <a:r>
              <a:rPr lang="en-US" altLang="ko-KR" sz="1100" b="1" dirty="0"/>
              <a:t>, Benchmark </a:t>
            </a:r>
            <a:r>
              <a:rPr lang="ko-KR" altLang="en-US" sz="1100" b="1" dirty="0"/>
              <a:t>대상을 탐색하여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정리하고자 합니다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DDBA3DCF-0065-4390-AAA8-6896AA057851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7010398" y="2733917"/>
            <a:ext cx="1084217" cy="57159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256646C-3BB7-4717-8D2D-BE36E2A2FBF5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010398" y="2733917"/>
            <a:ext cx="2878182" cy="57159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52DD042-2854-4705-9EC9-C5DA2F38B82F}"/>
              </a:ext>
            </a:extLst>
          </p:cNvPr>
          <p:cNvSpPr/>
          <p:nvPr/>
        </p:nvSpPr>
        <p:spPr>
          <a:xfrm>
            <a:off x="7088762" y="3280198"/>
            <a:ext cx="4763601" cy="3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00B050"/>
                </a:solidFill>
              </a:rPr>
              <a:t>※ </a:t>
            </a:r>
            <a:r>
              <a:rPr lang="ko-KR" altLang="en-US" sz="1050" dirty="0">
                <a:solidFill>
                  <a:srgbClr val="00B050"/>
                </a:solidFill>
              </a:rPr>
              <a:t>이미지를 인식하고 분류</a:t>
            </a:r>
            <a:r>
              <a:rPr lang="en-US" altLang="ko-KR" sz="1050" dirty="0">
                <a:solidFill>
                  <a:srgbClr val="00B050"/>
                </a:solidFill>
              </a:rPr>
              <a:t>, </a:t>
            </a:r>
            <a:r>
              <a:rPr lang="ko-KR" altLang="en-US" sz="1050" dirty="0">
                <a:solidFill>
                  <a:srgbClr val="00B050"/>
                </a:solidFill>
              </a:rPr>
              <a:t>이후 주변 객체들과 연계하여 </a:t>
            </a:r>
            <a:r>
              <a:rPr lang="en-US" altLang="ko-KR" sz="1050" dirty="0">
                <a:solidFill>
                  <a:srgbClr val="00B050"/>
                </a:solidFill>
              </a:rPr>
              <a:t>Landmark</a:t>
            </a:r>
            <a:r>
              <a:rPr lang="ko-KR" altLang="en-US" sz="1050" dirty="0">
                <a:solidFill>
                  <a:srgbClr val="00B050"/>
                </a:solidFill>
              </a:rPr>
              <a:t>로 활용</a:t>
            </a:r>
            <a:endParaRPr lang="en-US" altLang="ko-KR" sz="1050" dirty="0">
              <a:solidFill>
                <a:srgbClr val="00B050"/>
              </a:solidFill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6340CCB-9EAC-4BAB-92DA-76308F9F0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030" y="3640264"/>
            <a:ext cx="2941318" cy="954443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2EFD3C49-E9B5-4458-80BF-76C1E4E2C700}"/>
              </a:ext>
            </a:extLst>
          </p:cNvPr>
          <p:cNvSpPr/>
          <p:nvPr/>
        </p:nvSpPr>
        <p:spPr>
          <a:xfrm>
            <a:off x="174169" y="4993936"/>
            <a:ext cx="11713031" cy="1570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28D1D3-E43E-4BD3-9CE7-BB7B8AC611A4}"/>
              </a:ext>
            </a:extLst>
          </p:cNvPr>
          <p:cNvSpPr txBox="1"/>
          <p:nvPr/>
        </p:nvSpPr>
        <p:spPr>
          <a:xfrm>
            <a:off x="304800" y="4918353"/>
            <a:ext cx="10537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문헌 탐색 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277D56-4E8D-FF7A-283E-57EF8FC46455}"/>
              </a:ext>
            </a:extLst>
          </p:cNvPr>
          <p:cNvSpPr/>
          <p:nvPr/>
        </p:nvSpPr>
        <p:spPr>
          <a:xfrm>
            <a:off x="10598328" y="167432"/>
            <a:ext cx="1322904" cy="273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‘25. 2.28</a:t>
            </a:r>
          </a:p>
        </p:txBody>
      </p:sp>
    </p:spTree>
    <p:extLst>
      <p:ext uri="{BB962C8B-B14F-4D97-AF65-F5344CB8AC3E}">
        <p14:creationId xmlns:p14="http://schemas.microsoft.com/office/powerpoint/2010/main" val="197226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341</Words>
  <Application>Microsoft Office PowerPoint</Application>
  <PresentationFormat>와이드스크린</PresentationFormat>
  <Paragraphs>61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Arial Narrow</vt:lpstr>
      <vt:lpstr>Wingdings</vt:lpstr>
      <vt:lpstr>Office 테마</vt:lpstr>
      <vt:lpstr>PowerPoint 프레젠테이션</vt:lpstr>
      <vt:lpstr>PowerPoint 프레젠테이션</vt:lpstr>
      <vt:lpstr>PowerPoint 프레젠테이션</vt:lpstr>
      <vt:lpstr>이전자료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송영국</dc:creator>
  <cp:lastModifiedBy>영국 송</cp:lastModifiedBy>
  <cp:revision>12</cp:revision>
  <dcterms:created xsi:type="dcterms:W3CDTF">2025-02-20T16:32:49Z</dcterms:created>
  <dcterms:modified xsi:type="dcterms:W3CDTF">2025-04-15T07:11:16Z</dcterms:modified>
</cp:coreProperties>
</file>