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1" r:id="rId8"/>
    <p:sldId id="262" r:id="rId9"/>
    <p:sldId id="263" r:id="rId10"/>
    <p:sldId id="264" r:id="rId11"/>
    <p:sldId id="265" r:id="rId12"/>
    <p:sldId id="274" r:id="rId13"/>
    <p:sldId id="266" r:id="rId14"/>
    <p:sldId id="267" r:id="rId15"/>
    <p:sldId id="272" r:id="rId16"/>
    <p:sldId id="273" r:id="rId17"/>
    <p:sldId id="268" r:id="rId18"/>
    <p:sldId id="269" r:id="rId19"/>
    <p:sldId id="270" r:id="rId20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B888-AEFE-743C-A694-F7646D745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03E1DF-7E71-3BCE-A81E-E2C2FFBD3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EB588-00E0-B9AB-4D40-A406B1CB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6419-997E-49B7-BC27-24141C77EB9D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DFE9B-1D4F-FB6D-711A-EBF0C08B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05E57-C6E6-65BF-6CEE-24B6F6F9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94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09093-B7FB-41BD-12A3-5CF5CCC9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380E0E-D4BC-FEF6-CB8E-3C36FB4DD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EFEE4-9833-2FAB-6596-BD601403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6419-997E-49B7-BC27-24141C77EB9D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FC8DB-FCEB-BD68-9656-516F1EFC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8B883-3D91-94E2-DACE-550F0FCC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42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12619E-6ADF-113C-8489-103407BD3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E68C9-D1A6-38A9-022C-6C780F903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19FDC-081A-C362-FCF3-8BFC3E0B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6419-997E-49B7-BC27-24141C77EB9D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2ABE5-A484-AECC-B409-C5F67FAE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C0E87-F4DC-933A-B2F9-ABDA450B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8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93A4E-4DFB-D3D0-5B88-E6121A14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06CAE-623A-548D-967A-7CC9CE38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8E246-CCE9-4ACF-F9DD-D4325ED6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6419-997E-49B7-BC27-24141C77EB9D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63DF8-9A25-458B-81ED-4E56977C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8E4E9-40DF-1645-1570-716386E1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6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ACAF9-C7E2-80E7-97F7-383B1440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82454-9458-58ED-64F5-0C4EABF4B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C3357-0E2A-98E9-4325-C79E0029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6419-997E-49B7-BC27-24141C77EB9D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A8EDA-C584-BD87-630C-BA02054E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B3901-DA52-6A31-C4F3-CFCDEDF9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5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B15AB-BFEC-D105-49AE-0AF39202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AE660-0003-5921-6161-6A6835ED4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570FC-6BDE-CC96-D29C-200BDC52E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0F4BFA-A000-5B8C-7F8E-9A50F643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6419-997E-49B7-BC27-24141C77EB9D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B51DB6-38FE-31AE-4E7D-43974D68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E6E350-F509-D3B5-0731-BC881FC7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6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EF33D-52B1-57A2-F052-9AA0B99C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E0A70-DB96-E099-851D-F86B3BAC4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207476-C84A-C9FA-8157-9DBEDF4C1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BE7865-9FDB-5722-CFB7-F30020683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1F51CD-C705-6B40-9F25-35B733811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6FE4CE-1E95-42F5-9A40-03B0BE81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6419-997E-49B7-BC27-24141C77EB9D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8A8418-3361-0607-3EB6-2DEA876A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CEFF61-D0E6-2786-E30D-A80C38A1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97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6C6BE-E700-90F1-FE3C-1D999CC6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07F3DF-B5F0-0CD9-3C81-3ACF0827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6419-997E-49B7-BC27-24141C77EB9D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CC6853-F549-E8DF-59B5-19EA5F7E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9E0745-3842-C21B-FEA6-02C02A7F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1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B8ECA1-A498-BDE0-CD24-F42F8DF4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6419-997E-49B7-BC27-24141C77EB9D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65EF90-D775-0A3A-CB74-42A32D0C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EF1E27-1D3C-8ED0-E73F-40595368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9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567FA-C099-6F4B-E3CF-A238F04C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6B94D-9743-4C1A-FA84-4BC6207F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FC7D3-E76B-6572-046D-BF56D01DF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8E9F5-D723-36A5-EBB8-C5BD68DA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6419-997E-49B7-BC27-24141C77EB9D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15A61-0CAF-85B4-6B50-32354E1D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DDDDC-E8FE-54D9-0471-4C110EFB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01B40-C15D-7109-7A41-1888E704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16A64B-1B07-D9FB-8228-3621EEBC9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E14C41-79AC-43AB-67B7-C1A462183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0FEB1-A3D6-1448-9F6A-FAD053DD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6419-997E-49B7-BC27-24141C77EB9D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2FE47-A1C1-A432-2D6B-AFBC374E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EF62B2-52D4-873F-0F3F-033B0AE8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722D45-BAAA-A1AD-F330-B89EBAB7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55" y="209400"/>
            <a:ext cx="11220090" cy="471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64B18-7178-B449-1ECC-7430A39A2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955" y="806254"/>
            <a:ext cx="11220090" cy="537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3D178-039A-F152-B230-EA3978867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E86419-997E-49B7-BC27-24141C77EB9D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9DBEB-6211-5072-966C-3A6626943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FCAE4-77DA-3FE8-9291-152AF1146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362A925-6AAA-043D-FF43-0F5058EDBE76}"/>
              </a:ext>
            </a:extLst>
          </p:cNvPr>
          <p:cNvCxnSpPr/>
          <p:nvPr userDrawn="1"/>
        </p:nvCxnSpPr>
        <p:spPr>
          <a:xfrm>
            <a:off x="0" y="743645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4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emf"/><Relationship Id="rId4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darkpgmr.tistory.com/58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darkpgmr.tistory.com/14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hyperlink" Target="https://recipesds.tistory.com/entry/%EB%9D%BC%EA%B7%B8%EB%9E%91%EC%A3%BC-%EC%8A%B9%EC%88%98%EB%B2%95%EC%9D%84-%EC%9D%B4%ED%95%B4%ED%95%98%EA%B8%B0-%EC%96%B4%EB%A0%B5%EB%82%98%EC%9A%94-%EC%A0%9C%EC%95%BD%EC%82%AC%ED%95%AD%EC%97%90-%EB%8C%80%ED%95%9C-%EC%B5%9C%EB%8C%80-%EC%B5%9C%EC%86%8C%EA%B0%92%EC%97%90-%EC%A0%81%EC%9A%A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E4B9FBB-A9EB-43C5-5702-E561BB35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55" y="209400"/>
            <a:ext cx="5296009" cy="471637"/>
          </a:xfrm>
        </p:spPr>
        <p:txBody>
          <a:bodyPr>
            <a:normAutofit/>
          </a:bodyPr>
          <a:lstStyle/>
          <a:p>
            <a:r>
              <a:rPr lang="en-US" altLang="ko-KR" dirty="0"/>
              <a:t>A Method for Registration of 3-D Shapes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49CA8F5-2B67-5BE7-07A5-9B05A1DC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4"/>
            <a:ext cx="11220090" cy="5936291"/>
          </a:xfrm>
        </p:spPr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HelveticaNeue Regular"/>
              </a:rPr>
              <a:t>P. J.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Neue Regular"/>
              </a:rPr>
              <a:t>Besl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 Regular"/>
              </a:rPr>
              <a:t> and N. D. McKay, "A method for registration of 3-D shapes,“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HelveticaNeue Regula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HelveticaNeue Regular"/>
              </a:rPr>
              <a:t>in </a:t>
            </a:r>
            <a:r>
              <a:rPr lang="en-US" altLang="ko-KR" b="0" i="1" dirty="0">
                <a:solidFill>
                  <a:srgbClr val="333333"/>
                </a:solidFill>
                <a:effectLst/>
                <a:latin typeface="HelveticaNeue Regular"/>
              </a:rPr>
              <a:t>IEEE Transactions on Pattern Analysis and Machine Intelligence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 Regular"/>
              </a:rPr>
              <a:t>, vol. 14, no. 2, pp. 239-256, Feb. 1992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Brief Summary</a:t>
            </a:r>
          </a:p>
          <a:p>
            <a:pPr marL="457200" lvl="1" indent="0">
              <a:buNone/>
            </a:pPr>
            <a:r>
              <a:rPr lang="en-US" altLang="ko-KR" dirty="0"/>
              <a:t>: Proposal for Registration of two point-cloud sets.</a:t>
            </a:r>
          </a:p>
          <a:p>
            <a:pPr marL="457200" lvl="1" indent="0">
              <a:buNone/>
            </a:pPr>
            <a:r>
              <a:rPr lang="en-US" altLang="ko-KR" dirty="0"/>
              <a:t> 1) Distance calculation</a:t>
            </a:r>
            <a:br>
              <a:rPr lang="en-US" altLang="ko-KR" dirty="0"/>
            </a:br>
            <a:r>
              <a:rPr lang="en-US" altLang="ko-KR" dirty="0"/>
              <a:t>     - Point to Point, Point to line, Point to Plane, Point to Entity.</a:t>
            </a:r>
          </a:p>
          <a:p>
            <a:pPr marL="457200" lvl="1" indent="0">
              <a:buNone/>
            </a:pPr>
            <a:r>
              <a:rPr lang="en-US" altLang="ko-KR" dirty="0"/>
              <a:t> 2) Optimization</a:t>
            </a:r>
            <a:br>
              <a:rPr lang="en-US" altLang="ko-KR" dirty="0"/>
            </a:br>
            <a:r>
              <a:rPr lang="en-US" altLang="ko-KR" dirty="0"/>
              <a:t>     - Object function</a:t>
            </a:r>
            <a:br>
              <a:rPr lang="en-US" altLang="ko-KR" dirty="0"/>
            </a:br>
            <a:r>
              <a:rPr lang="en-US" altLang="ko-KR" dirty="0"/>
              <a:t>     - LMS, Gradient Descent, Steepest Descent, etc.</a:t>
            </a:r>
          </a:p>
          <a:p>
            <a:pPr marL="457200" lvl="1" indent="0">
              <a:buNone/>
            </a:pPr>
            <a:r>
              <a:rPr lang="en-US" altLang="ko-KR" dirty="0"/>
              <a:t> 3) Point Set registration</a:t>
            </a:r>
            <a:br>
              <a:rPr lang="en-US" altLang="ko-KR" dirty="0"/>
            </a:br>
            <a:r>
              <a:rPr lang="en-US" altLang="ko-KR" dirty="0"/>
              <a:t>     - Using Quaternion, Center of mass, cross-covariance. </a:t>
            </a:r>
          </a:p>
          <a:p>
            <a:pPr marL="457200" lvl="1" indent="0">
              <a:buNone/>
            </a:pPr>
            <a:r>
              <a:rPr lang="en-US" altLang="ko-KR" dirty="0"/>
              <a:t> 4) ICP, Iterative Closest Point Algorithm</a:t>
            </a:r>
          </a:p>
          <a:p>
            <a:pPr marL="457200" lvl="1" indent="0">
              <a:buNone/>
            </a:pPr>
            <a:r>
              <a:rPr lang="en-US" altLang="ko-KR" dirty="0"/>
              <a:t>      - Statement and Convergence theorem</a:t>
            </a:r>
          </a:p>
          <a:p>
            <a:pPr marL="457200" lvl="1" indent="0">
              <a:buNone/>
            </a:pPr>
            <a:r>
              <a:rPr lang="en-US" altLang="ko-KR" dirty="0"/>
              <a:t> 5) Experiment</a:t>
            </a:r>
          </a:p>
          <a:p>
            <a:pPr marL="457200" lvl="1" indent="0">
              <a:buNone/>
            </a:pPr>
            <a:r>
              <a:rPr lang="en-US" altLang="ko-KR" dirty="0"/>
              <a:t>      - Point to Point, Line, Surface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Conclusion</a:t>
            </a:r>
          </a:p>
          <a:p>
            <a:pPr marL="457200" lvl="1" indent="0">
              <a:buNone/>
            </a:pPr>
            <a:r>
              <a:rPr lang="en-US" altLang="ko-KR" dirty="0"/>
              <a:t>: Handling</a:t>
            </a:r>
            <a:r>
              <a:rPr lang="ko-KR" altLang="en-US" dirty="0"/>
              <a:t> </a:t>
            </a:r>
            <a:r>
              <a:rPr lang="en-US" altLang="ko-KR" dirty="0"/>
              <a:t>6-DoF  </a:t>
            </a:r>
            <a:br>
              <a:rPr lang="en-US" altLang="ko-KR" dirty="0"/>
            </a:br>
            <a:r>
              <a:rPr lang="en-US" altLang="ko-KR" dirty="0"/>
              <a:t> / Initial pose(state) problem, Fail case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A7F9D0-944F-FCAD-ADC1-8335B59F3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190" y="1639455"/>
            <a:ext cx="3347902" cy="431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3706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33B95-52FF-7906-9220-4D5496372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C8546-0A77-BB18-7ECA-C48D2E1E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ICP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000C1-1079-DEC7-824E-B70849AB7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5"/>
            <a:ext cx="11220090" cy="1114910"/>
          </a:xfrm>
        </p:spPr>
        <p:txBody>
          <a:bodyPr/>
          <a:lstStyle/>
          <a:p>
            <a:r>
              <a:rPr lang="ko-KR" altLang="en-US" dirty="0"/>
              <a:t>알고리즘의 개선 </a:t>
            </a:r>
            <a:r>
              <a:rPr lang="en-US" altLang="ko-KR" dirty="0"/>
              <a:t>(Accelerated ICP) </a:t>
            </a:r>
          </a:p>
          <a:p>
            <a:pPr lvl="1"/>
            <a:r>
              <a:rPr lang="en-US" altLang="ko-KR" dirty="0"/>
              <a:t>Newton method </a:t>
            </a:r>
            <a:r>
              <a:rPr lang="ko-KR" altLang="en-US" dirty="0"/>
              <a:t>의 사용대신 </a:t>
            </a:r>
            <a:r>
              <a:rPr lang="en-US" altLang="ko-KR" dirty="0"/>
              <a:t>Line search </a:t>
            </a:r>
            <a:r>
              <a:rPr lang="ko-KR" altLang="en-US" dirty="0"/>
              <a:t>와</a:t>
            </a:r>
            <a:r>
              <a:rPr lang="en-US" altLang="ko-KR" dirty="0"/>
              <a:t> 2</a:t>
            </a:r>
            <a:r>
              <a:rPr lang="ko-KR" altLang="en-US" dirty="0"/>
              <a:t>차 </a:t>
            </a:r>
            <a:r>
              <a:rPr lang="ko-KR" altLang="en-US" dirty="0" err="1"/>
              <a:t>보간을</a:t>
            </a:r>
            <a:r>
              <a:rPr lang="ko-KR" altLang="en-US" dirty="0"/>
              <a:t> 이용하여 접근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1D5460-9C56-44B8-BFA8-4968D7D9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600075" y="1605999"/>
            <a:ext cx="5666704" cy="49935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7357AD-9030-4C3E-B7D4-9A44FFA6D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122" y="1678309"/>
            <a:ext cx="3056921" cy="40103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68ACC7-A587-482C-BE78-B77F322E2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60000">
            <a:off x="5527476" y="1688712"/>
            <a:ext cx="3668178" cy="39333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977F17-8C03-4DB1-9ECB-804273274C82}"/>
              </a:ext>
            </a:extLst>
          </p:cNvPr>
          <p:cNvSpPr txBox="1"/>
          <p:nvPr/>
        </p:nvSpPr>
        <p:spPr>
          <a:xfrm>
            <a:off x="6309923" y="5573209"/>
            <a:ext cx="1699318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Non-accelerated</a:t>
            </a:r>
            <a:endParaRPr lang="ko-KR" altLang="en-US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3400F8-60D8-4981-B90F-EF58A1FEA500}"/>
              </a:ext>
            </a:extLst>
          </p:cNvPr>
          <p:cNvSpPr txBox="1"/>
          <p:nvPr/>
        </p:nvSpPr>
        <p:spPr>
          <a:xfrm>
            <a:off x="9704923" y="5573209"/>
            <a:ext cx="1699318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accelerated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05094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08421-795E-BB21-61A1-3C481D7DC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2FF37-D0B5-867C-0070-8FF42A38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Set of Initial Registrations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4B90F-7616-7BFE-7B8C-88E1B520B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5"/>
            <a:ext cx="11220090" cy="1022546"/>
          </a:xfrm>
        </p:spPr>
        <p:txBody>
          <a:bodyPr>
            <a:noAutofit/>
          </a:bodyPr>
          <a:lstStyle/>
          <a:p>
            <a:r>
              <a:rPr lang="en-US" altLang="ko-KR" dirty="0"/>
              <a:t>ICP</a:t>
            </a:r>
            <a:r>
              <a:rPr lang="ko-KR" altLang="en-US" dirty="0"/>
              <a:t> 알고리즘을 이용하여 얻은 </a:t>
            </a:r>
            <a:r>
              <a:rPr lang="en-US" altLang="ko-KR" dirty="0"/>
              <a:t>Local minimum</a:t>
            </a:r>
            <a:r>
              <a:rPr lang="ko-KR" altLang="en-US" dirty="0"/>
              <a:t>이 </a:t>
            </a:r>
            <a:r>
              <a:rPr lang="en-US" altLang="ko-KR" dirty="0"/>
              <a:t>Global minimum</a:t>
            </a:r>
            <a:r>
              <a:rPr lang="ko-KR" altLang="en-US" dirty="0"/>
              <a:t>이라 확정할 수 없음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해결하기 위해 </a:t>
            </a:r>
            <a:r>
              <a:rPr lang="en-US" altLang="ko-KR" dirty="0"/>
              <a:t>Unit </a:t>
            </a:r>
            <a:r>
              <a:rPr lang="en-US" altLang="ko-KR" dirty="0" err="1"/>
              <a:t>spher</a:t>
            </a:r>
            <a:r>
              <a:rPr lang="ko-KR" altLang="en-US" dirty="0"/>
              <a:t>를 표현하는 충분히 </a:t>
            </a:r>
            <a:r>
              <a:rPr lang="ko-KR" altLang="en-US" dirty="0" err="1"/>
              <a:t>밀도있는</a:t>
            </a:r>
            <a:r>
              <a:rPr lang="ko-KR" altLang="en-US" dirty="0"/>
              <a:t> </a:t>
            </a:r>
            <a:r>
              <a:rPr lang="en-US" altLang="ko-KR" dirty="0"/>
              <a:t>Quaternion</a:t>
            </a:r>
            <a:r>
              <a:rPr lang="ko-KR" altLang="en-US" dirty="0"/>
              <a:t> 값을 샘플링하고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Shape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를 충분히 커버하도록 조밀하게 </a:t>
            </a:r>
            <a:r>
              <a:rPr lang="ko-KR" altLang="en-US" dirty="0" err="1"/>
              <a:t>샘플링된</a:t>
            </a:r>
            <a:r>
              <a:rPr lang="ko-KR" altLang="en-US" dirty="0"/>
              <a:t> 변환 </a:t>
            </a:r>
            <a:r>
              <a:rPr lang="en-US" altLang="ko-KR" dirty="0"/>
              <a:t>Vector</a:t>
            </a:r>
            <a:r>
              <a:rPr lang="ko-KR" altLang="en-US" dirty="0"/>
              <a:t>를 이용하여 모든 </a:t>
            </a:r>
            <a:r>
              <a:rPr lang="en-US" altLang="ko-KR" dirty="0"/>
              <a:t>Local minimum</a:t>
            </a:r>
            <a:r>
              <a:rPr lang="ko-KR" altLang="en-US" dirty="0"/>
              <a:t>을 구할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적절한 초기상태를 구해야 </a:t>
            </a:r>
            <a:r>
              <a:rPr lang="en-US" altLang="ko-KR" dirty="0"/>
              <a:t>Global matching</a:t>
            </a:r>
            <a:r>
              <a:rPr lang="ko-KR" altLang="en-US" dirty="0"/>
              <a:t>을 보장할 수 있다</a:t>
            </a:r>
            <a:r>
              <a:rPr lang="en-US" altLang="ko-KR" dirty="0"/>
              <a:t>. 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941ACA-2415-472D-9835-F3AEE4739687}"/>
                  </a:ext>
                </a:extLst>
              </p:cNvPr>
              <p:cNvSpPr txBox="1"/>
              <p:nvPr/>
            </p:nvSpPr>
            <p:spPr>
              <a:xfrm>
                <a:off x="6959067" y="4687113"/>
                <a:ext cx="3503331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l-GR" altLang="ko-K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941ACA-2415-472D-9835-F3AEE4739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067" y="4687113"/>
                <a:ext cx="3503331" cy="605807"/>
              </a:xfrm>
              <a:prstGeom prst="rect">
                <a:avLst/>
              </a:prstGeom>
              <a:blipFill>
                <a:blip r:embed="rId2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C3DC53-72B5-49F3-A8DF-F40C1AA7111C}"/>
                  </a:ext>
                </a:extLst>
              </p:cNvPr>
              <p:cNvSpPr txBox="1"/>
              <p:nvPr/>
            </p:nvSpPr>
            <p:spPr>
              <a:xfrm>
                <a:off x="958317" y="4687114"/>
                <a:ext cx="1477263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C3DC53-72B5-49F3-A8DF-F40C1AA71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17" y="4687114"/>
                <a:ext cx="1477263" cy="605807"/>
              </a:xfrm>
              <a:prstGeom prst="rect">
                <a:avLst/>
              </a:prstGeom>
              <a:blipFill>
                <a:blip r:embed="rId3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E79721-1E62-41AD-AC97-5F23E8F0F52F}"/>
                  </a:ext>
                </a:extLst>
              </p:cNvPr>
              <p:cNvSpPr txBox="1"/>
              <p:nvPr/>
            </p:nvSpPr>
            <p:spPr>
              <a:xfrm>
                <a:off x="4057448" y="4678714"/>
                <a:ext cx="3441006" cy="622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l-GR" altLang="ko-K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E79721-1E62-41AD-AC97-5F23E8F0F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448" y="4678714"/>
                <a:ext cx="3441006" cy="622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F5699C-CCE6-4831-9E92-1FBA63610409}"/>
                  </a:ext>
                </a:extLst>
              </p:cNvPr>
              <p:cNvSpPr txBox="1"/>
              <p:nvPr/>
            </p:nvSpPr>
            <p:spPr>
              <a:xfrm>
                <a:off x="2580185" y="4688969"/>
                <a:ext cx="1477263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F5699C-CCE6-4831-9E92-1FBA63610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185" y="4688969"/>
                <a:ext cx="1477263" cy="605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E6A9730-C701-4B19-BE98-58A3840ABC24}"/>
              </a:ext>
            </a:extLst>
          </p:cNvPr>
          <p:cNvSpPr txBox="1">
            <a:spLocks/>
          </p:cNvSpPr>
          <p:nvPr/>
        </p:nvSpPr>
        <p:spPr>
          <a:xfrm>
            <a:off x="485955" y="2596092"/>
            <a:ext cx="11220090" cy="102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Initial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Global matching</a:t>
            </a:r>
            <a:br>
              <a:rPr lang="en-US" altLang="ko-KR" dirty="0"/>
            </a:br>
            <a:r>
              <a:rPr lang="en-US" altLang="ko-KR" sz="1400" dirty="0"/>
              <a:t>1) </a:t>
            </a:r>
            <a:r>
              <a:rPr lang="ko-KR" altLang="en-US" sz="1400" dirty="0"/>
              <a:t>초기 회전의 조건 </a:t>
            </a:r>
            <a:r>
              <a:rPr lang="en-US" altLang="ko-KR" sz="1400" dirty="0"/>
              <a:t>: </a:t>
            </a:r>
            <a:r>
              <a:rPr lang="ko-KR" altLang="en-US" sz="1400" dirty="0"/>
              <a:t>아래 조건을 만족시킨다면 </a:t>
            </a:r>
            <a:r>
              <a:rPr lang="en-US" altLang="ko-KR" sz="1400" dirty="0"/>
              <a:t>Point set</a:t>
            </a:r>
            <a:r>
              <a:rPr lang="ko-KR" altLang="en-US" sz="1400" dirty="0"/>
              <a:t> </a:t>
            </a:r>
            <a:r>
              <a:rPr lang="en-US" altLang="ko-KR" sz="1400" dirty="0"/>
              <a:t>P</a:t>
            </a:r>
            <a:r>
              <a:rPr lang="ko-KR" altLang="en-US" sz="1400" dirty="0"/>
              <a:t>는 </a:t>
            </a:r>
            <a:r>
              <a:rPr lang="en-US" altLang="ko-KR" sz="1400" dirty="0"/>
              <a:t>Model X</a:t>
            </a:r>
            <a:r>
              <a:rPr lang="ko-KR" altLang="en-US" sz="1400" dirty="0"/>
              <a:t>의 주요 부분을 포함한다고 할 수 있으며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dirty="0"/>
              <a:t>                            </a:t>
            </a:r>
            <a:r>
              <a:rPr lang="ko-KR" altLang="en-US" sz="1400" dirty="0"/>
              <a:t>이때 충분히 회전 변환만 수행한 뒤 </a:t>
            </a:r>
            <a:r>
              <a:rPr lang="en-US" altLang="ko-KR" sz="1400" dirty="0"/>
              <a:t>Global matching</a:t>
            </a:r>
            <a:r>
              <a:rPr lang="ko-KR" altLang="en-US" sz="1400" dirty="0"/>
              <a:t>을 수행할 수 있다</a:t>
            </a:r>
            <a:r>
              <a:rPr lang="en-US" altLang="ko-KR" sz="1400" dirty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40CBA-5118-4AFA-9F64-B8033E13FE3F}"/>
              </a:ext>
            </a:extLst>
          </p:cNvPr>
          <p:cNvSpPr txBox="1"/>
          <p:nvPr/>
        </p:nvSpPr>
        <p:spPr>
          <a:xfrm>
            <a:off x="2015592" y="5301320"/>
            <a:ext cx="1477263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900" b="1">
                <a:solidFill>
                  <a:srgbClr val="00B050"/>
                </a:solidFill>
              </a:defRPr>
            </a:lvl1pPr>
          </a:lstStyle>
          <a:p>
            <a:pPr algn="l"/>
            <a:r>
              <a:rPr lang="ko-KR" altLang="en-US" dirty="0">
                <a:sym typeface="Wingdings" panose="05000000000000000000" pitchFamily="2" charset="2"/>
              </a:rPr>
              <a:t>평균벡터</a:t>
            </a:r>
            <a:r>
              <a:rPr lang="en-US" altLang="ko-KR" dirty="0">
                <a:sym typeface="Wingdings" panose="05000000000000000000" pitchFamily="2" charset="2"/>
              </a:rPr>
              <a:t>. Center of Mass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26D27-852F-4964-BDE9-61DF879F5123}"/>
              </a:ext>
            </a:extLst>
          </p:cNvPr>
          <p:cNvSpPr txBox="1"/>
          <p:nvPr/>
        </p:nvSpPr>
        <p:spPr>
          <a:xfrm>
            <a:off x="6519418" y="5309720"/>
            <a:ext cx="2881757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algn="ctr">
              <a:defRPr sz="900" b="1">
                <a:solidFill>
                  <a:srgbClr val="00B050"/>
                </a:solidFill>
              </a:defRPr>
            </a:lvl1pPr>
          </a:lstStyle>
          <a:p>
            <a:pPr algn="l"/>
            <a:r>
              <a:rPr lang="ko-KR" altLang="en-US" dirty="0"/>
              <a:t>공분산 행렬</a:t>
            </a:r>
            <a:r>
              <a:rPr lang="en-US" altLang="ko-KR" dirty="0"/>
              <a:t>, Cross covariance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E4C849-C994-47C9-816E-BFA42A92B20A}"/>
                  </a:ext>
                </a:extLst>
              </p:cNvPr>
              <p:cNvSpPr txBox="1"/>
              <p:nvPr/>
            </p:nvSpPr>
            <p:spPr>
              <a:xfrm>
                <a:off x="4057448" y="3656168"/>
                <a:ext cx="361361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E4C849-C994-47C9-816E-BFA42A92B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448" y="3656168"/>
                <a:ext cx="3613618" cy="563680"/>
              </a:xfrm>
              <a:prstGeom prst="rect">
                <a:avLst/>
              </a:prstGeom>
              <a:blipFill>
                <a:blip r:embed="rId6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0231FF-6656-4EA7-AC91-B40EE131F54B}"/>
                  </a:ext>
                </a:extLst>
              </p:cNvPr>
              <p:cNvSpPr txBox="1"/>
              <p:nvPr/>
            </p:nvSpPr>
            <p:spPr>
              <a:xfrm>
                <a:off x="3681622" y="4236647"/>
                <a:ext cx="4365270" cy="230832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rgbClr val="00B050"/>
                    </a:solidFill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/>
                  <a:t> 설정할 수 있으며</a:t>
                </a:r>
                <a:r>
                  <a:rPr lang="en-US" altLang="ko-KR" dirty="0"/>
                  <a:t>, Allowable Occlusion</a:t>
                </a:r>
                <a:r>
                  <a:rPr lang="ko-KR" altLang="en-US" dirty="0"/>
                  <a:t>을 의미한다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0231FF-6656-4EA7-AC91-B40EE131F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622" y="4236647"/>
                <a:ext cx="4365270" cy="230832"/>
              </a:xfrm>
              <a:prstGeom prst="rect">
                <a:avLst/>
              </a:prstGeom>
              <a:blipFill>
                <a:blip r:embed="rId7"/>
                <a:stretch>
                  <a:fillRect l="-698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05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08421-795E-BB21-61A1-3C481D7DC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2FF37-D0B5-867C-0070-8FF42A38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Set of Initial Registrations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4B90F-7616-7BFE-7B8C-88E1B520B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5"/>
            <a:ext cx="11220090" cy="1540999"/>
          </a:xfrm>
        </p:spPr>
        <p:txBody>
          <a:bodyPr>
            <a:spAutoFit/>
          </a:bodyPr>
          <a:lstStyle/>
          <a:p>
            <a:r>
              <a:rPr lang="en-US" altLang="ko-KR" dirty="0"/>
              <a:t>Initial</a:t>
            </a:r>
            <a:r>
              <a:rPr lang="ko-KR" altLang="en-US" dirty="0"/>
              <a:t> </a:t>
            </a:r>
            <a:r>
              <a:rPr lang="en-US" altLang="ko-KR" dirty="0"/>
              <a:t>Translation Options</a:t>
            </a:r>
          </a:p>
          <a:p>
            <a:pPr lvl="1">
              <a:buAutoNum type="arabicParenR"/>
            </a:pPr>
            <a:r>
              <a:rPr lang="ko-KR" altLang="en-US" dirty="0"/>
              <a:t>여러 개의 초기 회전을 적용시키며 </a:t>
            </a:r>
            <a:r>
              <a:rPr lang="en-US" altLang="ko-KR" dirty="0"/>
              <a:t>ICP </a:t>
            </a:r>
            <a:r>
              <a:rPr lang="ko-KR" altLang="en-US" dirty="0"/>
              <a:t>알고리즘을 바로 적용하는 방법</a:t>
            </a:r>
            <a:endParaRPr lang="en-US" altLang="ko-KR" dirty="0"/>
          </a:p>
          <a:p>
            <a:pPr lvl="1">
              <a:buAutoNum type="arabicParenR"/>
            </a:pP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X</a:t>
            </a:r>
            <a:r>
              <a:rPr lang="ko-KR" altLang="en-US" dirty="0"/>
              <a:t>의 중심을 일치시키는 이동을 수행한 뒤 </a:t>
            </a:r>
            <a:r>
              <a:rPr lang="en-US" altLang="ko-KR" dirty="0"/>
              <a:t>ICP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정합 결과에서는 차이가 없으나</a:t>
            </a:r>
            <a:r>
              <a:rPr lang="en-US" altLang="ko-KR" dirty="0"/>
              <a:t>, </a:t>
            </a:r>
            <a:r>
              <a:rPr lang="ko-KR" altLang="en-US" dirty="0"/>
              <a:t>초기회전을 먼저 적용한 후</a:t>
            </a:r>
            <a:r>
              <a:rPr lang="en-US" altLang="ko-KR" dirty="0"/>
              <a:t>(pre-translation)</a:t>
            </a:r>
            <a:r>
              <a:rPr lang="ko-KR" altLang="en-US" dirty="0"/>
              <a:t> </a:t>
            </a:r>
            <a:r>
              <a:rPr lang="en-US" altLang="ko-KR" dirty="0"/>
              <a:t>ICP</a:t>
            </a:r>
            <a:r>
              <a:rPr lang="ko-KR" altLang="en-US" dirty="0"/>
              <a:t>알고리즘을 수행하는 방법이 </a:t>
            </a:r>
            <a:r>
              <a:rPr lang="en-US" altLang="ko-KR" dirty="0"/>
              <a:t>2~4</a:t>
            </a:r>
            <a:r>
              <a:rPr lang="ko-KR" altLang="en-US" dirty="0" err="1"/>
              <a:t>회가량</a:t>
            </a:r>
            <a:r>
              <a:rPr lang="ko-KR" altLang="en-US" dirty="0"/>
              <a:t> </a:t>
            </a:r>
            <a:r>
              <a:rPr lang="en-US" altLang="ko-KR" dirty="0"/>
              <a:t>Iteration</a:t>
            </a:r>
            <a:r>
              <a:rPr lang="ko-KR" altLang="en-US" dirty="0"/>
              <a:t>을 줄이는 경향이 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98FBD7D2-75A9-42E2-888B-E4B3AA5A82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5955" y="2177855"/>
                <a:ext cx="11220090" cy="1179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28600" indent="-228600" algn="l" defTabSz="914400" rtl="0" eaLnBrk="1" latinLnBrk="1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Further simplification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고유값</a:t>
                </a:r>
                <a:r>
                  <a:rPr lang="ko-KR" altLang="en-US" dirty="0"/>
                  <a:t> 제곱근이라 </a:t>
                </a:r>
                <a:r>
                  <a:rPr lang="ko-KR" altLang="en-US" dirty="0" err="1"/>
                  <a:t>할때</a:t>
                </a:r>
                <a:endParaRPr lang="en-US" altLang="ko-KR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고유값</a:t>
                </a:r>
                <a:r>
                  <a:rPr lang="ko-KR" altLang="en-US" dirty="0"/>
                  <a:t> 제곱근이라 </a:t>
                </a:r>
                <a:r>
                  <a:rPr lang="ko-KR" altLang="en-US" dirty="0" err="1"/>
                  <a:t>할때</a:t>
                </a:r>
                <a:endParaRPr lang="en-US" altLang="ko-KR" dirty="0"/>
              </a:p>
              <a:p>
                <a:pPr lvl="1">
                  <a:buFontTx/>
                  <a:buChar char="-"/>
                </a:pPr>
                <a:r>
                  <a:rPr lang="ko-KR" altLang="en-US" dirty="0"/>
                  <a:t>다음 조건이 충족되면 </a:t>
                </a:r>
                <a:r>
                  <a:rPr lang="en-US" altLang="ko-KR" dirty="0"/>
                  <a:t>Global matching </a:t>
                </a:r>
                <a:r>
                  <a:rPr lang="ko-KR" altLang="en-US" dirty="0"/>
                  <a:t>이 가능함</a:t>
                </a:r>
                <a:r>
                  <a:rPr lang="en-US" altLang="ko-KR" dirty="0"/>
                  <a:t>. </a:t>
                </a:r>
              </a:p>
            </p:txBody>
          </p:sp>
        </mc:Choice>
        <mc:Fallback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98FBD7D2-75A9-42E2-888B-E4B3AA5A8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55" y="2177855"/>
                <a:ext cx="11220090" cy="1179875"/>
              </a:xfrm>
              <a:prstGeom prst="rect">
                <a:avLst/>
              </a:prstGeom>
              <a:blipFill>
                <a:blip r:embed="rId2"/>
                <a:stretch>
                  <a:fillRect l="-217" t="-1546" b="-4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E2DC99-9DA2-43D6-B3D2-E7F7D6DCDD4B}"/>
                  </a:ext>
                </a:extLst>
              </p:cNvPr>
              <p:cNvSpPr txBox="1"/>
              <p:nvPr/>
            </p:nvSpPr>
            <p:spPr>
              <a:xfrm>
                <a:off x="3702089" y="3429000"/>
                <a:ext cx="2917786" cy="874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, 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,  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E2DC99-9DA2-43D6-B3D2-E7F7D6DCD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089" y="3429000"/>
                <a:ext cx="2917786" cy="874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B95A37F-33D9-4A06-B2F4-E5226F106D04}"/>
              </a:ext>
            </a:extLst>
          </p:cNvPr>
          <p:cNvSpPr txBox="1">
            <a:spLocks/>
          </p:cNvSpPr>
          <p:nvPr/>
        </p:nvSpPr>
        <p:spPr>
          <a:xfrm>
            <a:off x="485955" y="4225730"/>
            <a:ext cx="11220090" cy="61318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초기</a:t>
            </a:r>
            <a:r>
              <a:rPr lang="en-US" altLang="ko-KR" dirty="0"/>
              <a:t> </a:t>
            </a:r>
            <a:r>
              <a:rPr lang="ko-KR" altLang="en-US" dirty="0"/>
              <a:t>회전의 선택 </a:t>
            </a:r>
            <a:r>
              <a:rPr lang="en-US" altLang="ko-KR" dirty="0"/>
              <a:t>: Rotation group</a:t>
            </a:r>
            <a:r>
              <a:rPr lang="ko-KR" altLang="en-US" dirty="0"/>
              <a:t>의 활용</a:t>
            </a:r>
            <a:endParaRPr lang="en-US" altLang="ko-KR" dirty="0"/>
          </a:p>
          <a:p>
            <a:pPr lvl="1"/>
            <a:r>
              <a:rPr lang="en-US" altLang="ko-KR" dirty="0"/>
              <a:t>12</a:t>
            </a:r>
            <a:r>
              <a:rPr lang="ko-KR" altLang="en-US" dirty="0"/>
              <a:t>개</a:t>
            </a:r>
            <a:r>
              <a:rPr lang="en-US" altLang="ko-KR" dirty="0"/>
              <a:t>(4</a:t>
            </a:r>
            <a:r>
              <a:rPr lang="ko-KR" altLang="en-US" dirty="0" err="1"/>
              <a:t>면체</a:t>
            </a:r>
            <a:r>
              <a:rPr lang="en-US" altLang="ko-KR" dirty="0"/>
              <a:t>, tetrahedral) / 24</a:t>
            </a:r>
            <a:r>
              <a:rPr lang="ko-KR" altLang="en-US" dirty="0"/>
              <a:t>개</a:t>
            </a:r>
            <a:r>
              <a:rPr lang="en-US" altLang="ko-KR" dirty="0"/>
              <a:t>(8</a:t>
            </a:r>
            <a:r>
              <a:rPr lang="ko-KR" altLang="en-US" dirty="0" err="1"/>
              <a:t>면체</a:t>
            </a:r>
            <a:r>
              <a:rPr lang="en-US" altLang="ko-KR" dirty="0"/>
              <a:t>, octahedral </a:t>
            </a:r>
            <a:r>
              <a:rPr lang="ko-KR" altLang="en-US" dirty="0"/>
              <a:t>또는 </a:t>
            </a:r>
            <a:r>
              <a:rPr lang="en-US" altLang="ko-KR" dirty="0"/>
              <a:t>6</a:t>
            </a:r>
            <a:r>
              <a:rPr lang="ko-KR" altLang="en-US" dirty="0" err="1"/>
              <a:t>면체</a:t>
            </a:r>
            <a:r>
              <a:rPr lang="en-US" altLang="ko-KR" dirty="0"/>
              <a:t>,hexahedral) / 60</a:t>
            </a:r>
            <a:r>
              <a:rPr lang="ko-KR" altLang="en-US" dirty="0"/>
              <a:t>개 </a:t>
            </a:r>
            <a:r>
              <a:rPr lang="en-US" altLang="ko-KR" dirty="0"/>
              <a:t>(20</a:t>
            </a:r>
            <a:r>
              <a:rPr lang="ko-KR" altLang="en-US" dirty="0" err="1"/>
              <a:t>면체</a:t>
            </a:r>
            <a:r>
              <a:rPr lang="en-US" altLang="ko-KR" dirty="0"/>
              <a:t>, icosahedral </a:t>
            </a:r>
            <a:r>
              <a:rPr lang="ko-KR" altLang="en-US" dirty="0"/>
              <a:t>또는 </a:t>
            </a:r>
            <a:r>
              <a:rPr lang="en-US" altLang="ko-KR" dirty="0"/>
              <a:t>12</a:t>
            </a:r>
            <a:r>
              <a:rPr lang="ko-KR" altLang="en-US" dirty="0" err="1"/>
              <a:t>면체</a:t>
            </a:r>
            <a:r>
              <a:rPr lang="ko-KR" altLang="en-US" dirty="0"/>
              <a:t> </a:t>
            </a:r>
            <a:r>
              <a:rPr lang="en-US" altLang="ko-KR" dirty="0"/>
              <a:t>dodecahedral)</a:t>
            </a:r>
          </a:p>
        </p:txBody>
      </p:sp>
      <p:sp>
        <p:nvSpPr>
          <p:cNvPr id="17" name="AutoShape 2" descr="Octahedral Symmetry Images, Octahedral Symmetry Transparent PNG, Free  download">
            <a:extLst>
              <a:ext uri="{FF2B5EF4-FFF2-40B4-BE49-F238E27FC236}">
                <a16:creationId xmlns:a16="http://schemas.microsoft.com/office/drawing/2014/main" id="{E7E33014-13E9-4640-8230-F88316B1BC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4" descr="https://search-static.byjusweb.com/question-images/toppr_invalid/questions/476254_e8caa07344304993974c5b1c11e60cad.png">
            <a:extLst>
              <a:ext uri="{FF2B5EF4-FFF2-40B4-BE49-F238E27FC236}">
                <a16:creationId xmlns:a16="http://schemas.microsoft.com/office/drawing/2014/main" id="{36C16C47-1F98-4F8A-BAB9-419C301912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709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072A9-4C2D-A94A-90B1-58557327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7EB4D-F5FD-2FA5-A610-20F1E78D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4"/>
            <a:ext cx="11220090" cy="471637"/>
          </a:xfrm>
        </p:spPr>
        <p:txBody>
          <a:bodyPr/>
          <a:lstStyle/>
          <a:p>
            <a:r>
              <a:rPr lang="en-US" altLang="ko-KR" dirty="0"/>
              <a:t>Point Set matching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BF1C2B-E924-4033-9309-C74C53AAC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05" y="1277891"/>
            <a:ext cx="2819295" cy="20544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D717EC-7829-4290-BC79-62A0E45EF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494" y="1277891"/>
            <a:ext cx="2814785" cy="20920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170359-19CE-455E-9899-44C353C8FFAC}"/>
              </a:ext>
            </a:extLst>
          </p:cNvPr>
          <p:cNvSpPr/>
          <p:nvPr/>
        </p:nvSpPr>
        <p:spPr>
          <a:xfrm>
            <a:off x="485955" y="3429000"/>
            <a:ext cx="1891800" cy="3401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prstClr val="black"/>
                </a:solidFill>
              </a:rPr>
              <a:t>Curve matching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D17D20-A65A-47CB-B32D-4222F0E20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86" y="3973677"/>
            <a:ext cx="3176119" cy="25025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2EA07B-6024-492B-8816-42B278F38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494" y="3973677"/>
            <a:ext cx="3176120" cy="2550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A73C3F-8D28-432A-A7C8-D2634A672F77}"/>
              </a:ext>
            </a:extLst>
          </p:cNvPr>
          <p:cNvSpPr txBox="1"/>
          <p:nvPr/>
        </p:nvSpPr>
        <p:spPr>
          <a:xfrm>
            <a:off x="6952473" y="1308174"/>
            <a:ext cx="1699318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6</a:t>
            </a:r>
            <a:r>
              <a:rPr lang="ko-KR" altLang="en-US" sz="900" b="1" dirty="0">
                <a:solidFill>
                  <a:srgbClr val="00B050"/>
                </a:solidFill>
                <a:sym typeface="Wingdings" panose="05000000000000000000" pitchFamily="2" charset="2"/>
              </a:rPr>
              <a:t>번의 </a:t>
            </a:r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Iteration</a:t>
            </a:r>
            <a:r>
              <a:rPr lang="ko-KR" altLang="en-US" sz="900" b="1" dirty="0">
                <a:solidFill>
                  <a:srgbClr val="00B050"/>
                </a:solidFill>
                <a:sym typeface="Wingdings" panose="05000000000000000000" pitchFamily="2" charset="2"/>
              </a:rPr>
              <a:t>으로 정합 완료</a:t>
            </a:r>
            <a:endParaRPr lang="ko-KR" altLang="en-US" sz="9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0BDDFA-0B96-407D-B1D9-C68F7D32C213}"/>
              </a:ext>
            </a:extLst>
          </p:cNvPr>
          <p:cNvSpPr txBox="1"/>
          <p:nvPr/>
        </p:nvSpPr>
        <p:spPr>
          <a:xfrm>
            <a:off x="6825006" y="1668543"/>
            <a:ext cx="5071621" cy="1366887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모든 대응관계를 완전탐색 </a:t>
            </a:r>
            <a:r>
              <a:rPr lang="en-US" altLang="ko-KR" sz="1100" dirty="0"/>
              <a:t>(Brute-force search)</a:t>
            </a:r>
            <a:r>
              <a:rPr lang="ko-KR" altLang="en-US" sz="1100" dirty="0"/>
              <a:t>를 통해 수행할 경우 </a:t>
            </a:r>
            <a:br>
              <a:rPr lang="en-US" altLang="ko-KR" sz="1100" dirty="0"/>
            </a:br>
            <a:r>
              <a:rPr lang="en-US" altLang="ko-KR" sz="1100" dirty="0"/>
              <a:t>6M</a:t>
            </a:r>
            <a:r>
              <a:rPr lang="ko-KR" altLang="en-US" sz="1100" dirty="0"/>
              <a:t>개</a:t>
            </a:r>
            <a:r>
              <a:rPr lang="en-US" altLang="ko-KR" sz="1100" dirty="0"/>
              <a:t> </a:t>
            </a:r>
            <a:r>
              <a:rPr lang="ko-KR" altLang="en-US" sz="1100" dirty="0"/>
              <a:t>의 정합연산이 필요로 함</a:t>
            </a:r>
            <a:r>
              <a:rPr lang="en-US" altLang="ko-KR" sz="1100" dirty="0"/>
              <a:t>. </a:t>
            </a:r>
            <a:r>
              <a:rPr lang="ko-KR" altLang="en-US" sz="1100" dirty="0"/>
              <a:t>아프리칸 마스크의 경우 연산이 불가한 수준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이에 반해 </a:t>
            </a:r>
            <a:r>
              <a:rPr lang="en-US" altLang="ko-KR" sz="1100" dirty="0"/>
              <a:t>ICP</a:t>
            </a:r>
            <a:r>
              <a:rPr lang="ko-KR" altLang="en-US" sz="1100" dirty="0"/>
              <a:t>알고리즘의 경우 </a:t>
            </a:r>
            <a:r>
              <a:rPr lang="en-US" altLang="ko-KR" sz="1100" dirty="0"/>
              <a:t>24</a:t>
            </a:r>
            <a:r>
              <a:rPr lang="ko-KR" altLang="en-US" sz="1100" dirty="0"/>
              <a:t>번의 초기이동과 </a:t>
            </a:r>
            <a:r>
              <a:rPr lang="en-US" altLang="ko-KR" sz="1100" dirty="0"/>
              <a:t>60</a:t>
            </a:r>
            <a:r>
              <a:rPr lang="ko-KR" altLang="en-US" sz="1100" dirty="0"/>
              <a:t>번의 초기 회전을 추가한다고 하여도</a:t>
            </a:r>
            <a:r>
              <a:rPr lang="en-US" altLang="ko-KR" sz="1100" dirty="0"/>
              <a:t>, 14k </a:t>
            </a:r>
            <a:r>
              <a:rPr lang="ko-KR" altLang="en-US" sz="1100" dirty="0"/>
              <a:t>번의 반복으로 정합이 완료됨</a:t>
            </a:r>
            <a:r>
              <a:rPr lang="en-US" altLang="ko-KR" sz="1100" dirty="0"/>
              <a:t>. </a:t>
            </a:r>
            <a:r>
              <a:rPr lang="ko-KR" altLang="en-US" sz="1100" dirty="0"/>
              <a:t>아프리칸 마스크의 경우 점으로 분해해서 수행할 </a:t>
            </a:r>
            <a:r>
              <a:rPr lang="ko-KR" altLang="en-US" sz="1100" dirty="0" err="1"/>
              <a:t>떄</a:t>
            </a:r>
            <a:r>
              <a:rPr lang="ko-KR" altLang="en-US" sz="1100" dirty="0"/>
              <a:t> 약 </a:t>
            </a:r>
            <a:r>
              <a:rPr lang="en-US" altLang="ko-KR" sz="1100" dirty="0"/>
              <a:t>8</a:t>
            </a:r>
            <a:r>
              <a:rPr lang="ko-KR" altLang="en-US" sz="1100" dirty="0"/>
              <a:t>분 이하 소요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A2D4F5-0E3D-4550-A195-84B256F8731A}"/>
              </a:ext>
            </a:extLst>
          </p:cNvPr>
          <p:cNvSpPr/>
          <p:nvPr/>
        </p:nvSpPr>
        <p:spPr>
          <a:xfrm>
            <a:off x="7228103" y="4004211"/>
            <a:ext cx="4963897" cy="2047535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3D </a:t>
            </a:r>
            <a:r>
              <a:rPr lang="ko-KR" altLang="en-US" sz="1100" dirty="0"/>
              <a:t>곡선</a:t>
            </a:r>
            <a:r>
              <a:rPr lang="en-US" altLang="ko-KR" sz="1100" dirty="0"/>
              <a:t>(B-</a:t>
            </a:r>
            <a:r>
              <a:rPr lang="ko-KR" altLang="en-US" sz="1100" dirty="0" err="1"/>
              <a:t>스플라인</a:t>
            </a:r>
            <a:r>
              <a:rPr lang="ko-KR" altLang="en-US" sz="1100" dirty="0"/>
              <a:t> 곡선</a:t>
            </a:r>
            <a:r>
              <a:rPr lang="en-US" altLang="ko-KR" sz="1100" dirty="0"/>
              <a:t>)</a:t>
            </a:r>
            <a:r>
              <a:rPr lang="ko-KR" altLang="en-US" sz="1100" dirty="0"/>
              <a:t>을 변형하여 정합의 난이도를 증가시킴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64</a:t>
            </a:r>
            <a:r>
              <a:rPr lang="ko-KR" altLang="en-US" sz="1100" dirty="0"/>
              <a:t>개의 점으로 </a:t>
            </a:r>
            <a:r>
              <a:rPr lang="ko-KR" altLang="en-US" sz="1100" dirty="0" err="1"/>
              <a:t>폴리라인</a:t>
            </a:r>
            <a:r>
              <a:rPr lang="en-US" altLang="ko-KR" sz="1100" dirty="0"/>
              <a:t>(polyline) </a:t>
            </a:r>
            <a:r>
              <a:rPr lang="ko-KR" altLang="en-US" sz="1100" dirty="0"/>
              <a:t>변환 후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가우시안</a:t>
            </a:r>
            <a:r>
              <a:rPr lang="ko-KR" altLang="en-US" sz="1100" dirty="0"/>
              <a:t> 노이즈</a:t>
            </a:r>
            <a:r>
              <a:rPr lang="en-US" altLang="ko-KR" sz="1100" dirty="0"/>
              <a:t>(σ=0.1)</a:t>
            </a:r>
            <a:r>
              <a:rPr lang="ko-KR" altLang="en-US" sz="1100" dirty="0"/>
              <a:t>를 추가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노이즈가 있는 곡선의 절반을 제거하여 부분적으로 </a:t>
            </a:r>
            <a:r>
              <a:rPr lang="ko-KR" altLang="en-US" sz="1100" dirty="0" err="1"/>
              <a:t>결손된</a:t>
            </a:r>
            <a:r>
              <a:rPr lang="ko-KR" altLang="en-US" sz="1100" dirty="0"/>
              <a:t> 곡선을 생성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12</a:t>
            </a:r>
            <a:r>
              <a:rPr lang="ko-KR" altLang="en-US" sz="1100" dirty="0"/>
              <a:t>번 초기 회전</a:t>
            </a:r>
            <a:r>
              <a:rPr lang="en-US" altLang="ko-KR" sz="1100" dirty="0"/>
              <a:t>, 6</a:t>
            </a:r>
            <a:r>
              <a:rPr lang="ko-KR" altLang="en-US" sz="1100" dirty="0"/>
              <a:t>번 초기 이동으로 총 </a:t>
            </a:r>
            <a:r>
              <a:rPr lang="en-US" altLang="ko-KR" sz="1100" dirty="0"/>
              <a:t>72</a:t>
            </a:r>
            <a:r>
              <a:rPr lang="ko-KR" altLang="en-US" sz="1100" dirty="0"/>
              <a:t>번의 초기 정합 상태를 사용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정합 결과는 노이즈 때문에 오차가 있으나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단위 행렬</a:t>
            </a:r>
            <a:r>
              <a:rPr lang="en-US" altLang="ko-KR" sz="1100" dirty="0"/>
              <a:t>(identity matrix)</a:t>
            </a:r>
            <a:r>
              <a:rPr lang="ko-KR" altLang="en-US" sz="1100" dirty="0"/>
              <a:t>에 가깝게 나옴</a:t>
            </a:r>
            <a:endParaRPr lang="en-US" altLang="ko-KR" sz="1100" dirty="0"/>
          </a:p>
          <a:p>
            <a:endParaRPr lang="ko-KR" altLang="en-US" sz="11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801ADCC-A0B1-41AE-B8D2-9B9D0C7A8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5711" y="5709718"/>
            <a:ext cx="3545718" cy="81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8AF26-C76E-A945-3B5D-660101D5E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C6CF6-63B9-1654-A2AA-5EB22AA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97DBD-6600-2D7B-9C95-EDC393E6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Surface Matching (1)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F3CF1D-E90D-4063-A7FA-8ED26E6F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65" y="1375010"/>
            <a:ext cx="2493820" cy="1969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B39327-3B2C-4901-883D-AE9596F86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69" y="1375010"/>
            <a:ext cx="3024940" cy="14641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55CFF4-FD50-418B-B147-6B49BB9ED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55" y="3659646"/>
            <a:ext cx="3377009" cy="25023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7E8183-ED0B-4CFD-9F2A-764642DB5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244" y="3966248"/>
            <a:ext cx="3650918" cy="240104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53DD4D5-72B4-441B-A105-6898F8D1BAB6}"/>
              </a:ext>
            </a:extLst>
          </p:cNvPr>
          <p:cNvSpPr/>
          <p:nvPr/>
        </p:nvSpPr>
        <p:spPr>
          <a:xfrm>
            <a:off x="1070381" y="1196986"/>
            <a:ext cx="5136492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</a:rPr>
              <a:t>250</a:t>
            </a:r>
            <a:r>
              <a:rPr lang="ko-KR" altLang="en-US" sz="900" b="1" dirty="0">
                <a:solidFill>
                  <a:srgbClr val="00B050"/>
                </a:solidFill>
              </a:rPr>
              <a:t>개의 무작위 점을 패치의 내부 영역에서 샘플링한 후</a:t>
            </a:r>
            <a:r>
              <a:rPr lang="en-US" altLang="ko-KR" sz="900" b="1" dirty="0">
                <a:solidFill>
                  <a:srgbClr val="00B050"/>
                </a:solidFill>
              </a:rPr>
              <a:t>, </a:t>
            </a:r>
            <a:r>
              <a:rPr lang="ko-KR" altLang="en-US" sz="900" b="1" dirty="0">
                <a:solidFill>
                  <a:srgbClr val="00B050"/>
                </a:solidFill>
              </a:rPr>
              <a:t>무작위로 이동</a:t>
            </a:r>
            <a:r>
              <a:rPr lang="en-US" altLang="ko-KR" sz="900" b="1" dirty="0">
                <a:solidFill>
                  <a:srgbClr val="00B050"/>
                </a:solidFill>
              </a:rPr>
              <a:t>/</a:t>
            </a:r>
            <a:r>
              <a:rPr lang="ko-KR" altLang="en-US" sz="900" b="1" dirty="0">
                <a:solidFill>
                  <a:srgbClr val="00B050"/>
                </a:solidFill>
              </a:rPr>
              <a:t>회전 수행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7E8B9F-123D-41B8-8C2B-3FCE7F71A68F}"/>
              </a:ext>
            </a:extLst>
          </p:cNvPr>
          <p:cNvCxnSpPr>
            <a:cxnSpLocks/>
          </p:cNvCxnSpPr>
          <p:nvPr/>
        </p:nvCxnSpPr>
        <p:spPr>
          <a:xfrm flipH="1">
            <a:off x="1659119" y="1427818"/>
            <a:ext cx="515340" cy="38027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969FC3-1AE5-45C0-A91C-38AF69962C00}"/>
              </a:ext>
            </a:extLst>
          </p:cNvPr>
          <p:cNvSpPr/>
          <p:nvPr/>
        </p:nvSpPr>
        <p:spPr>
          <a:xfrm>
            <a:off x="2313476" y="3303597"/>
            <a:ext cx="6096000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</a:rPr>
              <a:t>450</a:t>
            </a:r>
            <a:r>
              <a:rPr lang="ko-KR" altLang="en-US" sz="900" b="1" dirty="0">
                <a:solidFill>
                  <a:srgbClr val="00B050"/>
                </a:solidFill>
              </a:rPr>
              <a:t>개의 삼각형</a:t>
            </a:r>
            <a:r>
              <a:rPr lang="en-US" altLang="ko-KR" sz="900" b="1" dirty="0">
                <a:solidFill>
                  <a:srgbClr val="00B050"/>
                </a:solidFill>
              </a:rPr>
              <a:t>(triangle)</a:t>
            </a:r>
            <a:r>
              <a:rPr lang="ko-KR" altLang="en-US" sz="900" b="1" dirty="0">
                <a:solidFill>
                  <a:srgbClr val="00B050"/>
                </a:solidFill>
              </a:rPr>
              <a:t>로 표현되는 </a:t>
            </a:r>
            <a:r>
              <a:rPr lang="en-US" altLang="ko-KR" sz="900" b="1" dirty="0">
                <a:solidFill>
                  <a:srgbClr val="00B050"/>
                </a:solidFill>
              </a:rPr>
              <a:t>Iso-parametric </a:t>
            </a:r>
            <a:r>
              <a:rPr lang="ko-KR" altLang="en-US" sz="900" b="1" dirty="0">
                <a:solidFill>
                  <a:srgbClr val="00B050"/>
                </a:solidFill>
              </a:rPr>
              <a:t>선이며  </a:t>
            </a:r>
            <a:r>
              <a:rPr lang="en-US" altLang="ko-KR" sz="900" b="1" dirty="0">
                <a:solidFill>
                  <a:srgbClr val="00B050"/>
                </a:solidFill>
              </a:rPr>
              <a:t>,3×3×1 </a:t>
            </a:r>
            <a:r>
              <a:rPr lang="ko-KR" altLang="en-US" sz="900" b="1" dirty="0">
                <a:solidFill>
                  <a:srgbClr val="00B050"/>
                </a:solidFill>
              </a:rPr>
              <a:t>단위 박스 안에 맞도록 배치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F88612-1160-4888-BE76-62E066866E22}"/>
              </a:ext>
            </a:extLst>
          </p:cNvPr>
          <p:cNvSpPr txBox="1"/>
          <p:nvPr/>
        </p:nvSpPr>
        <p:spPr>
          <a:xfrm>
            <a:off x="7006793" y="1704506"/>
            <a:ext cx="5071621" cy="1366887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Global matching </a:t>
            </a:r>
            <a:r>
              <a:rPr lang="ko-KR" altLang="en-US" sz="1100" dirty="0"/>
              <a:t>시도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마찬가지로 </a:t>
            </a:r>
            <a:r>
              <a:rPr lang="ko-KR" altLang="en-US" sz="1100" dirty="0" err="1"/>
              <a:t>가우시안</a:t>
            </a:r>
            <a:r>
              <a:rPr lang="ko-KR" altLang="en-US" sz="1100" dirty="0"/>
              <a:t> 노이즈</a:t>
            </a:r>
            <a:r>
              <a:rPr lang="en-US" altLang="ko-KR" sz="1100" dirty="0"/>
              <a:t>(σ = 0.1) </a:t>
            </a:r>
            <a:r>
              <a:rPr lang="ko-KR" altLang="en-US" sz="1100" dirty="0"/>
              <a:t>를 추가하여 구성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24</a:t>
            </a:r>
            <a:r>
              <a:rPr lang="ko-KR" altLang="en-US" sz="1100" dirty="0"/>
              <a:t>번의 초기</a:t>
            </a:r>
            <a:r>
              <a:rPr lang="en-US" altLang="ko-KR" sz="1100" dirty="0"/>
              <a:t> </a:t>
            </a:r>
            <a:r>
              <a:rPr lang="ko-KR" altLang="en-US" sz="1100" dirty="0"/>
              <a:t>회전</a:t>
            </a:r>
            <a:r>
              <a:rPr lang="en-US" altLang="ko-KR" sz="1100" dirty="0"/>
              <a:t>, </a:t>
            </a:r>
            <a:r>
              <a:rPr lang="ko-KR" altLang="en-US" sz="1100" dirty="0"/>
              <a:t>초기이동과 </a:t>
            </a:r>
            <a:r>
              <a:rPr lang="en-US" altLang="ko-KR" sz="1100" dirty="0"/>
              <a:t>6</a:t>
            </a:r>
            <a:r>
              <a:rPr lang="ko-KR" altLang="en-US" sz="1100" dirty="0" err="1"/>
              <a:t>번수행</a:t>
            </a:r>
            <a:r>
              <a:rPr lang="en-US" altLang="ko-KR" sz="1100" dirty="0"/>
              <a:t>,</a:t>
            </a:r>
            <a:br>
              <a:rPr lang="en-US" altLang="ko-KR" sz="1100" dirty="0"/>
            </a:br>
            <a:r>
              <a:rPr lang="ko-KR" altLang="en-US" sz="1100" dirty="0"/>
              <a:t>총</a:t>
            </a:r>
            <a:r>
              <a:rPr lang="en-US" altLang="ko-KR" sz="1100" dirty="0"/>
              <a:t> </a:t>
            </a:r>
            <a:r>
              <a:rPr lang="ko-KR" altLang="en-US" sz="1100" dirty="0"/>
              <a:t>계산에 </a:t>
            </a:r>
            <a:r>
              <a:rPr lang="en-US" altLang="ko-KR" sz="1100" dirty="0"/>
              <a:t>3</a:t>
            </a:r>
            <a:r>
              <a:rPr lang="ko-KR" altLang="en-US" sz="1100" dirty="0"/>
              <a:t>분 수행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노이즈가 있는 환경에서도 잘 수행됨을 확인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272734-1832-4F05-8DFA-4ED7ECA54B28}"/>
              </a:ext>
            </a:extLst>
          </p:cNvPr>
          <p:cNvSpPr txBox="1"/>
          <p:nvPr/>
        </p:nvSpPr>
        <p:spPr>
          <a:xfrm>
            <a:off x="7006793" y="3922753"/>
            <a:ext cx="5071621" cy="1366887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Local matching </a:t>
            </a:r>
            <a:r>
              <a:rPr lang="ko-KR" altLang="en-US" sz="1100" dirty="0"/>
              <a:t>시도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마찬가지로 </a:t>
            </a:r>
            <a:r>
              <a:rPr lang="ko-KR" altLang="en-US" sz="1100" dirty="0" err="1"/>
              <a:t>가우시안</a:t>
            </a:r>
            <a:r>
              <a:rPr lang="ko-KR" altLang="en-US" sz="1100" dirty="0"/>
              <a:t> 노이즈</a:t>
            </a:r>
            <a:r>
              <a:rPr lang="en-US" altLang="ko-KR" sz="1100" dirty="0"/>
              <a:t>(σ = 0.1) </a:t>
            </a:r>
            <a:r>
              <a:rPr lang="ko-KR" altLang="en-US" sz="1100" dirty="0"/>
              <a:t>를 추가하여 구성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초기회전 </a:t>
            </a:r>
            <a:r>
              <a:rPr lang="en-US" altLang="ko-KR" sz="1100" dirty="0"/>
              <a:t>24</a:t>
            </a:r>
            <a:r>
              <a:rPr lang="ko-KR" altLang="en-US" sz="1100" dirty="0"/>
              <a:t>번과 초기이동과 </a:t>
            </a:r>
            <a:r>
              <a:rPr lang="en-US" altLang="ko-KR" sz="1100" dirty="0"/>
              <a:t>6</a:t>
            </a:r>
            <a:r>
              <a:rPr lang="ko-KR" altLang="en-US" sz="1100" dirty="0" err="1"/>
              <a:t>번수행</a:t>
            </a:r>
            <a:r>
              <a:rPr lang="en-US" altLang="ko-KR" sz="1100" dirty="0"/>
              <a:t>, </a:t>
            </a:r>
            <a:r>
              <a:rPr lang="ko-KR" altLang="en-US" sz="1100" dirty="0"/>
              <a:t>계산에 </a:t>
            </a:r>
            <a:r>
              <a:rPr lang="en-US" altLang="ko-KR" sz="1100" dirty="0"/>
              <a:t>6</a:t>
            </a:r>
            <a:r>
              <a:rPr lang="ko-KR" altLang="en-US" sz="1100" dirty="0"/>
              <a:t>분 수행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노이즈가 있는 환경에서도 잘 수행됨을 확인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CCD5C3-9C97-4D71-B2E7-3A8AFD0470E8}"/>
              </a:ext>
            </a:extLst>
          </p:cNvPr>
          <p:cNvSpPr/>
          <p:nvPr/>
        </p:nvSpPr>
        <p:spPr>
          <a:xfrm>
            <a:off x="959508" y="3809745"/>
            <a:ext cx="5136492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</a:rPr>
              <a:t>138</a:t>
            </a:r>
            <a:r>
              <a:rPr lang="ko-KR" altLang="en-US" sz="900" b="1" dirty="0">
                <a:solidFill>
                  <a:srgbClr val="00B050"/>
                </a:solidFill>
              </a:rPr>
              <a:t>개의 무작위 점을 패치의 내부 영역에서 샘플링한 후</a:t>
            </a:r>
            <a:r>
              <a:rPr lang="en-US" altLang="ko-KR" sz="900" b="1" dirty="0">
                <a:solidFill>
                  <a:srgbClr val="00B050"/>
                </a:solidFill>
              </a:rPr>
              <a:t>, </a:t>
            </a:r>
            <a:r>
              <a:rPr lang="ko-KR" altLang="en-US" sz="900" b="1" dirty="0">
                <a:solidFill>
                  <a:srgbClr val="00B050"/>
                </a:solidFill>
              </a:rPr>
              <a:t>무작위로 이동</a:t>
            </a:r>
            <a:r>
              <a:rPr lang="en-US" altLang="ko-KR" sz="900" b="1" dirty="0">
                <a:solidFill>
                  <a:srgbClr val="00B050"/>
                </a:solidFill>
              </a:rPr>
              <a:t>/</a:t>
            </a:r>
            <a:r>
              <a:rPr lang="ko-KR" altLang="en-US" sz="900" b="1" dirty="0">
                <a:solidFill>
                  <a:srgbClr val="00B050"/>
                </a:solidFill>
              </a:rPr>
              <a:t>회전 수행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84F56D3-2D4C-42C4-B069-DE722DF9C384}"/>
              </a:ext>
            </a:extLst>
          </p:cNvPr>
          <p:cNvCxnSpPr>
            <a:cxnSpLocks/>
          </p:cNvCxnSpPr>
          <p:nvPr/>
        </p:nvCxnSpPr>
        <p:spPr>
          <a:xfrm flipH="1">
            <a:off x="1548246" y="4040577"/>
            <a:ext cx="515340" cy="38027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2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8AF26-C76E-A945-3B5D-660101D5E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C6CF6-63B9-1654-A2AA-5EB22AA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97DBD-6600-2D7B-9C95-EDC393E6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Surface Matching (2)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BDB88A-E460-493E-A24A-B4313F25B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54" y="1498860"/>
            <a:ext cx="2492373" cy="22646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E20976-CF95-4954-A26A-FA9956EC5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627" y="984267"/>
            <a:ext cx="2570599" cy="28608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9F6DB7-5318-4D59-96CE-31BC7CD7F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625" y="863901"/>
            <a:ext cx="2687724" cy="31163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557578-D69F-416B-A5F5-139E9D4ED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54" y="3845075"/>
            <a:ext cx="2675131" cy="28349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EBDC6AD-0CFB-4E2E-BA9A-37D4DEEEB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625" y="4044064"/>
            <a:ext cx="2524194" cy="28139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5D932D-E330-4168-BDF8-8BF5713E5FBC}"/>
              </a:ext>
            </a:extLst>
          </p:cNvPr>
          <p:cNvSpPr txBox="1"/>
          <p:nvPr/>
        </p:nvSpPr>
        <p:spPr>
          <a:xfrm>
            <a:off x="8026349" y="1738653"/>
            <a:ext cx="5071621" cy="1366887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8442</a:t>
            </a:r>
            <a:r>
              <a:rPr lang="ko-KR" altLang="en-US" sz="1100" dirty="0"/>
              <a:t>개의 삼각형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</a:t>
            </a:r>
            <a:r>
              <a:rPr lang="en-US" altLang="ko-KR" sz="1100" dirty="0"/>
              <a:t>(Fig. 12)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2546</a:t>
            </a:r>
            <a:r>
              <a:rPr lang="ko-KR" altLang="en-US" sz="1100" dirty="0"/>
              <a:t>개의 포인트 </a:t>
            </a:r>
            <a:r>
              <a:rPr lang="en-US" altLang="ko-KR" sz="1100" dirty="0"/>
              <a:t>(Fig. 13)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크기 </a:t>
            </a:r>
            <a:r>
              <a:rPr lang="en-US" altLang="ko-KR" sz="1100" dirty="0"/>
              <a:t>90mm</a:t>
            </a:r>
            <a:r>
              <a:rPr lang="ko-KR" altLang="en-US" sz="1100" dirty="0" err="1"/>
              <a:t>물제에</a:t>
            </a:r>
            <a:r>
              <a:rPr lang="ko-KR" altLang="en-US" sz="1100" dirty="0"/>
              <a:t> 대해</a:t>
            </a:r>
            <a:r>
              <a:rPr lang="en-US" altLang="ko-KR" sz="1100" dirty="0"/>
              <a:t>, 0.59mm</a:t>
            </a:r>
            <a:r>
              <a:rPr lang="ko-KR" altLang="en-US" sz="1100" dirty="0"/>
              <a:t>의 </a:t>
            </a:r>
            <a:r>
              <a:rPr lang="en-US" altLang="ko-KR" sz="1100" dirty="0"/>
              <a:t>RMS</a:t>
            </a:r>
            <a:r>
              <a:rPr lang="ko-KR" altLang="en-US" sz="1100" dirty="0"/>
              <a:t>오차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정합에 </a:t>
            </a:r>
            <a:r>
              <a:rPr lang="en-US" altLang="ko-KR" sz="1100" dirty="0"/>
              <a:t>10</a:t>
            </a:r>
            <a:r>
              <a:rPr lang="ko-KR" altLang="en-US" sz="1100" dirty="0"/>
              <a:t>분 이내 소요</a:t>
            </a:r>
            <a:r>
              <a:rPr lang="en-US" altLang="ko-KR" sz="1100" dirty="0"/>
              <a:t> (24</a:t>
            </a:r>
            <a:r>
              <a:rPr lang="ko-KR" altLang="en-US" sz="1100" dirty="0"/>
              <a:t>개의 초기상태 사용</a:t>
            </a:r>
            <a:r>
              <a:rPr lang="en-US" altLang="ko-KR" sz="1100" dirty="0"/>
              <a:t>, 6</a:t>
            </a:r>
            <a:r>
              <a:rPr lang="ko-KR" altLang="en-US" sz="1100" dirty="0"/>
              <a:t>회 </a:t>
            </a:r>
            <a:r>
              <a:rPr lang="en-US" altLang="ko-KR" sz="1100" dirty="0"/>
              <a:t>Iteration)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CCF62D-0F81-46D7-BD18-DE74623B2D25}"/>
              </a:ext>
            </a:extLst>
          </p:cNvPr>
          <p:cNvSpPr txBox="1"/>
          <p:nvPr/>
        </p:nvSpPr>
        <p:spPr>
          <a:xfrm>
            <a:off x="8026349" y="4467151"/>
            <a:ext cx="5071621" cy="1366887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Bezier</a:t>
            </a:r>
            <a:r>
              <a:rPr lang="ko-KR" altLang="en-US" sz="1100" dirty="0"/>
              <a:t> 표면 모델을 생성하고</a:t>
            </a:r>
            <a:r>
              <a:rPr lang="en-US" altLang="ko-KR" sz="1100" dirty="0"/>
              <a:t>, </a:t>
            </a:r>
            <a:r>
              <a:rPr lang="ko-KR" altLang="en-US" sz="1100" dirty="0"/>
              <a:t>테스트 진행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정합 후 </a:t>
            </a:r>
            <a:r>
              <a:rPr lang="en-US" altLang="ko-KR" sz="1100" dirty="0"/>
              <a:t>RMS </a:t>
            </a:r>
            <a:r>
              <a:rPr lang="ko-KR" altLang="en-US" sz="1100" dirty="0"/>
              <a:t>오차 </a:t>
            </a:r>
            <a:r>
              <a:rPr lang="en-US" altLang="ko-KR" sz="1100" dirty="0"/>
              <a:t>3.4mm </a:t>
            </a:r>
            <a:br>
              <a:rPr lang="en-US" altLang="ko-KR" sz="1100" dirty="0"/>
            </a:br>
            <a:r>
              <a:rPr lang="en-US" altLang="ko-KR" sz="1100" dirty="0">
                <a:sym typeface="Wingdings" panose="05000000000000000000" pitchFamily="2" charset="2"/>
              </a:rPr>
              <a:t> Surface</a:t>
            </a:r>
            <a:r>
              <a:rPr lang="ko-KR" altLang="en-US" sz="1100" dirty="0">
                <a:sym typeface="Wingdings" panose="05000000000000000000" pitchFamily="2" charset="2"/>
              </a:rPr>
              <a:t>에 </a:t>
            </a:r>
            <a:r>
              <a:rPr lang="en-US" altLang="ko-KR" sz="1100" dirty="0">
                <a:sym typeface="Wingdings" panose="05000000000000000000" pitchFamily="2" charset="2"/>
              </a:rPr>
              <a:t>Point</a:t>
            </a:r>
            <a:r>
              <a:rPr lang="ko-KR" altLang="en-US" sz="1100" dirty="0">
                <a:sym typeface="Wingdings" panose="05000000000000000000" pitchFamily="2" charset="2"/>
              </a:rPr>
              <a:t>가 없는 문제로 인해 오차 증가</a:t>
            </a:r>
            <a:r>
              <a:rPr lang="en-US" altLang="ko-KR" sz="1100" dirty="0">
                <a:sym typeface="Wingdings" panose="05000000000000000000" pitchFamily="2" charset="2"/>
              </a:rPr>
              <a:t>.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7452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8AF26-C76E-A945-3B5D-660101D5E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C6CF6-63B9-1654-A2AA-5EB22AA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97DBD-6600-2D7B-9C95-EDC393E6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Surface Matching (3)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973C6B-887E-412A-A8D5-1851C01BA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14" y="1139109"/>
            <a:ext cx="3253862" cy="26917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764FAC-3A16-498F-8C0A-4DE6314F7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917" y="1252961"/>
            <a:ext cx="3978699" cy="25862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BC11C4-D4BB-4279-AE01-E39E48C82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89" y="3925920"/>
            <a:ext cx="2983836" cy="28558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E6EE41-264B-4E84-A95A-8D7861A7C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259" y="4277587"/>
            <a:ext cx="4527285" cy="23282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728779-3CBD-40EA-A6B9-39C2C1144609}"/>
              </a:ext>
            </a:extLst>
          </p:cNvPr>
          <p:cNvSpPr txBox="1"/>
          <p:nvPr/>
        </p:nvSpPr>
        <p:spPr>
          <a:xfrm>
            <a:off x="8026349" y="1738653"/>
            <a:ext cx="5071621" cy="1366887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6700 X 6840 X 1400 </a:t>
            </a:r>
            <a:r>
              <a:rPr lang="ko-KR" altLang="en-US" sz="1100" dirty="0"/>
              <a:t>크기의 모델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13655</a:t>
            </a:r>
            <a:r>
              <a:rPr lang="ko-KR" altLang="en-US" sz="1100" dirty="0"/>
              <a:t>개의 포인트를 추출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24</a:t>
            </a:r>
            <a:r>
              <a:rPr lang="ko-KR" altLang="en-US" sz="1100" dirty="0"/>
              <a:t>개의 초기 회전</a:t>
            </a:r>
            <a:r>
              <a:rPr lang="en-US" altLang="ko-KR" sz="1100" dirty="0"/>
              <a:t> </a:t>
            </a:r>
            <a:r>
              <a:rPr lang="ko-KR" altLang="en-US" sz="1100" dirty="0"/>
              <a:t>및 </a:t>
            </a:r>
            <a:r>
              <a:rPr lang="en-US" altLang="ko-KR" sz="1100" dirty="0"/>
              <a:t>1</a:t>
            </a:r>
            <a:r>
              <a:rPr lang="ko-KR" altLang="en-US" sz="1100" dirty="0"/>
              <a:t>번의 초기 이동을 포함하여</a:t>
            </a:r>
            <a:r>
              <a:rPr lang="en-US" altLang="ko-KR" sz="1100" dirty="0"/>
              <a:t>, </a:t>
            </a:r>
            <a:r>
              <a:rPr lang="ko-KR" altLang="en-US" sz="1100" dirty="0"/>
              <a:t>매칭 수행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정합에 소요된 시간 </a:t>
            </a:r>
            <a:r>
              <a:rPr lang="en-US" altLang="ko-KR" sz="1100" dirty="0"/>
              <a:t>: </a:t>
            </a:r>
            <a:r>
              <a:rPr lang="ko-KR" altLang="en-US" sz="1100" dirty="0"/>
              <a:t>약 </a:t>
            </a:r>
            <a:r>
              <a:rPr lang="en-US" altLang="ko-KR" sz="1100" dirty="0"/>
              <a:t>1</a:t>
            </a:r>
            <a:r>
              <a:rPr lang="ko-KR" altLang="en-US" sz="1100" dirty="0"/>
              <a:t>시간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7598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DE815-0326-8817-6573-014583759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7EC07-D049-39BB-5C5D-F40BB7FB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3BEB4-D632-CC9D-1634-7F4E9D055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4" y="806254"/>
            <a:ext cx="5610045" cy="5842346"/>
          </a:xfr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dirty="0"/>
              <a:t>Pros</a:t>
            </a:r>
          </a:p>
          <a:p>
            <a:pPr lvl="1">
              <a:buFontTx/>
              <a:buChar char="-"/>
            </a:pPr>
            <a:r>
              <a:rPr lang="en-US" altLang="ko-KR" sz="1100" dirty="0"/>
              <a:t>6</a:t>
            </a:r>
            <a:r>
              <a:rPr lang="ko-KR" altLang="en-US" sz="1100" dirty="0"/>
              <a:t>자유도 연산이 가능하다</a:t>
            </a:r>
            <a:r>
              <a:rPr lang="en-US" altLang="ko-KR" sz="1100" dirty="0"/>
              <a:t>. </a:t>
            </a:r>
          </a:p>
          <a:p>
            <a:pPr lvl="1">
              <a:buFontTx/>
              <a:buChar char="-"/>
            </a:pPr>
            <a:r>
              <a:rPr lang="ko-KR" altLang="en-US" sz="1100" dirty="0"/>
              <a:t>형상의 표현 방식에 대해 독립적이다</a:t>
            </a:r>
            <a:r>
              <a:rPr lang="en-US" altLang="ko-KR" sz="1100" dirty="0"/>
              <a:t>. </a:t>
            </a:r>
          </a:p>
          <a:p>
            <a:pPr lvl="1">
              <a:buFontTx/>
              <a:buChar char="-"/>
            </a:pPr>
            <a:r>
              <a:rPr lang="en-US" altLang="ko-KR" sz="1100" dirty="0"/>
              <a:t>CAD</a:t>
            </a:r>
            <a:r>
              <a:rPr lang="ko-KR" altLang="en-US" sz="1100" dirty="0"/>
              <a:t>데이터 원본을 사용자 개입없이 </a:t>
            </a:r>
            <a:r>
              <a:rPr lang="ko-KR" altLang="en-US" sz="1100" dirty="0" err="1"/>
              <a:t>사용가능하다</a:t>
            </a:r>
            <a:r>
              <a:rPr lang="en-US" altLang="ko-KR" sz="1100" dirty="0"/>
              <a:t>.</a:t>
            </a:r>
          </a:p>
          <a:p>
            <a:pPr lvl="1">
              <a:buFontTx/>
              <a:buChar char="-"/>
            </a:pPr>
            <a:r>
              <a:rPr lang="ko-KR" altLang="en-US" sz="1100" dirty="0"/>
              <a:t>포인트 데이터의 전처리가 필요하지 않다</a:t>
            </a:r>
            <a:br>
              <a:rPr lang="en-US" altLang="ko-KR" sz="1100" dirty="0"/>
            </a:br>
            <a:r>
              <a:rPr lang="en-US" altLang="ko-KR" sz="1100" dirty="0"/>
              <a:t>※ </a:t>
            </a:r>
            <a:r>
              <a:rPr lang="ko-KR" altLang="en-US" sz="1100" dirty="0"/>
              <a:t>단 </a:t>
            </a:r>
            <a:r>
              <a:rPr lang="en-US" altLang="ko-KR" sz="1100" dirty="0"/>
              <a:t>Outlier</a:t>
            </a:r>
            <a:r>
              <a:rPr lang="ko-KR" altLang="en-US" sz="1100" dirty="0"/>
              <a:t>의 숫자가 </a:t>
            </a:r>
            <a:r>
              <a:rPr lang="en-US" altLang="ko-KR" sz="1100" dirty="0"/>
              <a:t>0</a:t>
            </a:r>
            <a:r>
              <a:rPr lang="ko-KR" altLang="en-US" sz="1100" dirty="0"/>
              <a:t>에 가까워야 함</a:t>
            </a:r>
            <a:r>
              <a:rPr lang="en-US" altLang="ko-KR" sz="1100" dirty="0"/>
              <a:t>. </a:t>
            </a:r>
          </a:p>
          <a:p>
            <a:pPr lvl="1">
              <a:buFontTx/>
              <a:buChar char="-"/>
            </a:pPr>
            <a:r>
              <a:rPr lang="en-US" altLang="ko-KR" sz="1100" dirty="0"/>
              <a:t>Derivative Estimation</a:t>
            </a:r>
            <a:r>
              <a:rPr lang="ko-KR" altLang="en-US" sz="1100" dirty="0"/>
              <a:t>이나 </a:t>
            </a:r>
            <a:r>
              <a:rPr lang="en-US" altLang="ko-KR" sz="1100" dirty="0"/>
              <a:t>Feature Extraction</a:t>
            </a:r>
            <a:r>
              <a:rPr lang="ko-KR" altLang="en-US" sz="1100" dirty="0"/>
              <a:t>이 </a:t>
            </a:r>
            <a:r>
              <a:rPr lang="ko-KR" altLang="en-US" sz="1100" dirty="0" err="1"/>
              <a:t>필요하지않음</a:t>
            </a:r>
            <a:endParaRPr lang="en-US" altLang="ko-KR" sz="1100" dirty="0"/>
          </a:p>
          <a:p>
            <a:pPr lvl="1">
              <a:buFontTx/>
              <a:buChar char="-"/>
            </a:pPr>
            <a:r>
              <a:rPr lang="en-US" altLang="ko-KR" sz="1100" dirty="0"/>
              <a:t>Parallel </a:t>
            </a:r>
            <a:r>
              <a:rPr lang="en-US" altLang="ko-KR" sz="1100" dirty="0" err="1"/>
              <a:t>Compution</a:t>
            </a:r>
            <a:r>
              <a:rPr lang="ko-KR" altLang="en-US" sz="1100" dirty="0"/>
              <a:t>에 적합하다</a:t>
            </a:r>
            <a:r>
              <a:rPr lang="en-US" altLang="ko-KR" sz="1100" dirty="0"/>
              <a:t>.</a:t>
            </a:r>
          </a:p>
          <a:p>
            <a:pPr lvl="1">
              <a:buFontTx/>
              <a:buChar char="-"/>
            </a:pPr>
            <a:r>
              <a:rPr lang="en-US" altLang="ko-KR" sz="1100" dirty="0"/>
              <a:t>Global matching</a:t>
            </a:r>
            <a:r>
              <a:rPr lang="ko-KR" altLang="en-US" sz="1100" dirty="0"/>
              <a:t>시 </a:t>
            </a:r>
            <a:r>
              <a:rPr lang="ko-KR" altLang="en-US" sz="1100" dirty="0" err="1"/>
              <a:t>형상복잡도를</a:t>
            </a:r>
            <a:r>
              <a:rPr lang="ko-KR" altLang="en-US" sz="1100" dirty="0"/>
              <a:t> 기반으로 </a:t>
            </a:r>
            <a:r>
              <a:rPr lang="en-US" altLang="ko-KR" sz="1100" dirty="0"/>
              <a:t>Cost</a:t>
            </a:r>
            <a:r>
              <a:rPr lang="ko-KR" altLang="en-US" sz="1100" dirty="0"/>
              <a:t>가 예측 가능하다</a:t>
            </a:r>
            <a:r>
              <a:rPr lang="en-US" altLang="ko-KR" sz="1100" dirty="0"/>
              <a:t>.</a:t>
            </a:r>
          </a:p>
          <a:p>
            <a:pPr lvl="1">
              <a:buFontTx/>
              <a:buChar char="-"/>
            </a:pPr>
            <a:r>
              <a:rPr lang="en-US" altLang="ko-KR" sz="1100" dirty="0"/>
              <a:t>Local matching</a:t>
            </a:r>
            <a:r>
              <a:rPr lang="ko-KR" altLang="en-US" sz="1100" dirty="0"/>
              <a:t>시 형상 복잡도 및 가림</a:t>
            </a:r>
            <a:r>
              <a:rPr lang="en-US" altLang="ko-KR" sz="1100" dirty="0"/>
              <a:t>(</a:t>
            </a:r>
            <a:r>
              <a:rPr lang="en-US" altLang="ko-KR" sz="1100" dirty="0" err="1"/>
              <a:t>Occulusion</a:t>
            </a:r>
            <a:r>
              <a:rPr lang="en-US" altLang="ko-KR" sz="1100" dirty="0"/>
              <a:t>)</a:t>
            </a:r>
            <a:r>
              <a:rPr lang="ko-KR" altLang="en-US" sz="1100" dirty="0"/>
              <a:t> 비율에 따라 </a:t>
            </a:r>
            <a:r>
              <a:rPr lang="en-US" altLang="ko-KR" sz="1100" dirty="0"/>
              <a:t>Cost</a:t>
            </a:r>
            <a:r>
              <a:rPr lang="ko-KR" altLang="en-US" sz="1100" dirty="0"/>
              <a:t>가 예측 가능하다</a:t>
            </a:r>
            <a:r>
              <a:rPr lang="en-US" altLang="ko-KR" sz="1100" dirty="0"/>
              <a:t>. </a:t>
            </a:r>
          </a:p>
          <a:p>
            <a:pPr lvl="1">
              <a:buFontTx/>
              <a:buChar char="-"/>
            </a:pPr>
            <a:r>
              <a:rPr lang="ko-KR" altLang="en-US" sz="1100" dirty="0"/>
              <a:t>최대 </a:t>
            </a:r>
            <a:r>
              <a:rPr lang="en-US" altLang="ko-KR" sz="1100" dirty="0"/>
              <a:t>10%</a:t>
            </a:r>
            <a:r>
              <a:rPr lang="ko-KR" altLang="en-US" sz="1100" dirty="0"/>
              <a:t>의 정규분포 노이즈</a:t>
            </a:r>
            <a:r>
              <a:rPr lang="en-US" altLang="ko-KR" sz="1100" dirty="0"/>
              <a:t>(σ=0.1) </a:t>
            </a:r>
            <a:r>
              <a:rPr lang="ko-KR" altLang="en-US" sz="1100" dirty="0"/>
              <a:t>에도 사용 가능하다</a:t>
            </a:r>
            <a:r>
              <a:rPr lang="en-US" altLang="ko-KR" sz="1100" dirty="0"/>
              <a:t>. </a:t>
            </a:r>
          </a:p>
          <a:p>
            <a:pPr lvl="1">
              <a:buFontTx/>
              <a:buChar char="-"/>
            </a:pPr>
            <a:r>
              <a:rPr lang="ko-KR" altLang="en-US" sz="1100" dirty="0" err="1"/>
              <a:t>쿼터니언</a:t>
            </a:r>
            <a:r>
              <a:rPr lang="ko-KR" altLang="en-US" sz="1100" dirty="0"/>
              <a:t> 대신 </a:t>
            </a:r>
            <a:r>
              <a:rPr lang="en-US" altLang="ko-KR" sz="1100" dirty="0"/>
              <a:t>SVD</a:t>
            </a:r>
            <a:r>
              <a:rPr lang="ko-KR" altLang="en-US" sz="1100" dirty="0"/>
              <a:t>를 쓸 경우 </a:t>
            </a:r>
            <a:r>
              <a:rPr lang="en-US" altLang="ko-KR" sz="1100" dirty="0"/>
              <a:t>n</a:t>
            </a:r>
            <a:r>
              <a:rPr lang="ko-KR" altLang="en-US" sz="1100" dirty="0"/>
              <a:t>차원으로 일반화할 수 있다</a:t>
            </a:r>
            <a:r>
              <a:rPr lang="en-US" altLang="ko-KR" sz="1100" dirty="0"/>
              <a:t>. </a:t>
            </a:r>
            <a:br>
              <a:rPr lang="en-US" altLang="ko-KR" sz="1100" dirty="0"/>
            </a:br>
            <a:r>
              <a:rPr lang="en-US" altLang="ko-KR" sz="1100" dirty="0"/>
              <a:t>※ </a:t>
            </a:r>
            <a:r>
              <a:rPr lang="ko-KR" altLang="en-US" sz="1100" dirty="0"/>
              <a:t>단 </a:t>
            </a:r>
            <a:r>
              <a:rPr lang="en-US" altLang="ko-KR" sz="1100" dirty="0"/>
              <a:t>Reflection</a:t>
            </a:r>
            <a:r>
              <a:rPr lang="ko-KR" altLang="en-US" sz="1100" dirty="0"/>
              <a:t>을 방지하는 기능이 추가된다</a:t>
            </a:r>
            <a:r>
              <a:rPr lang="en-US" altLang="ko-KR" sz="1100" dirty="0"/>
              <a:t>. </a:t>
            </a:r>
          </a:p>
          <a:p>
            <a:pPr lvl="1">
              <a:buFontTx/>
              <a:buChar char="-"/>
            </a:pPr>
            <a:r>
              <a:rPr lang="en-US" altLang="ko-KR" sz="1100" dirty="0"/>
              <a:t>SVD</a:t>
            </a:r>
            <a:r>
              <a:rPr lang="ko-KR" altLang="en-US" sz="1100" dirty="0"/>
              <a:t>에</a:t>
            </a:r>
            <a:r>
              <a:rPr lang="en-US" altLang="ko-KR" sz="1100" dirty="0"/>
              <a:t> </a:t>
            </a:r>
            <a:r>
              <a:rPr lang="ko-KR" altLang="en-US" sz="1100" dirty="0"/>
              <a:t>기반 </a:t>
            </a:r>
            <a:r>
              <a:rPr lang="en-US" altLang="ko-KR" sz="1100" dirty="0"/>
              <a:t>Iteration </a:t>
            </a:r>
            <a:r>
              <a:rPr lang="ko-KR" altLang="en-US" sz="1100" dirty="0"/>
              <a:t>알고리즘을 적용하면 통계적으로 </a:t>
            </a:r>
            <a:r>
              <a:rPr lang="ko-KR" altLang="en-US" sz="1100" dirty="0" err="1"/>
              <a:t>강건해진다</a:t>
            </a:r>
            <a:r>
              <a:rPr lang="en-US" altLang="ko-KR" sz="1100" dirty="0"/>
              <a:t>(Outlier</a:t>
            </a:r>
            <a:r>
              <a:rPr lang="ko-KR" altLang="en-US" sz="1100" dirty="0"/>
              <a:t>의 제거</a:t>
            </a:r>
            <a:r>
              <a:rPr lang="en-US" altLang="ko-KR" sz="1100" dirty="0"/>
              <a:t>). [28] </a:t>
            </a:r>
            <a:r>
              <a:rPr lang="ko-KR" altLang="en-US" sz="1100" dirty="0"/>
              <a:t>단 </a:t>
            </a:r>
            <a:r>
              <a:rPr lang="ko-KR" altLang="en-US" sz="1100" dirty="0" err="1"/>
              <a:t>연산량이</a:t>
            </a:r>
            <a:r>
              <a:rPr lang="ko-KR" altLang="en-US" sz="1100" dirty="0"/>
              <a:t> 상당히 증가한다</a:t>
            </a:r>
            <a:r>
              <a:rPr lang="en-US" altLang="ko-KR" sz="1100" dirty="0"/>
              <a:t>. </a:t>
            </a:r>
          </a:p>
          <a:p>
            <a:pPr lvl="1">
              <a:buFontTx/>
              <a:buChar char="-"/>
            </a:pPr>
            <a:r>
              <a:rPr lang="ko-KR" altLang="en-US" sz="1100" dirty="0"/>
              <a:t>다른 알고리즘과 결합하여 사용하기 쉽다</a:t>
            </a:r>
            <a:r>
              <a:rPr lang="en-US" altLang="ko-KR" sz="1100" dirty="0"/>
              <a:t>. </a:t>
            </a:r>
            <a:br>
              <a:rPr lang="en-US" altLang="ko-KR" sz="1100" dirty="0"/>
            </a:br>
            <a:r>
              <a:rPr lang="en-US" altLang="ko-KR" sz="1100" dirty="0"/>
              <a:t>(</a:t>
            </a:r>
            <a:r>
              <a:rPr lang="ko-KR" altLang="en-US" sz="1100" dirty="0"/>
              <a:t>예 </a:t>
            </a:r>
            <a:r>
              <a:rPr lang="en-US" altLang="ko-KR" sz="1100" dirty="0"/>
              <a:t>: </a:t>
            </a:r>
            <a:r>
              <a:rPr lang="ko-KR" altLang="en-US" sz="1100" dirty="0"/>
              <a:t>공분산 행렬 정렬</a:t>
            </a:r>
            <a:r>
              <a:rPr lang="en-US" altLang="ko-KR" sz="1100" dirty="0"/>
              <a:t>)</a:t>
            </a:r>
          </a:p>
          <a:p>
            <a:pPr lvl="1">
              <a:buFontTx/>
              <a:buChar char="-"/>
            </a:pPr>
            <a:r>
              <a:rPr lang="ko-KR" altLang="en-US" sz="1100" dirty="0"/>
              <a:t>충분히 구별되는 주축</a:t>
            </a:r>
            <a:r>
              <a:rPr lang="en-US" altLang="ko-KR" sz="1100" dirty="0"/>
              <a:t>(moment of inertia, eigenvalues)</a:t>
            </a:r>
            <a:r>
              <a:rPr lang="ko-KR" altLang="en-US" sz="1100" dirty="0"/>
              <a:t>을 가진 형상의 경우</a:t>
            </a:r>
            <a:r>
              <a:rPr lang="en-US" altLang="ko-KR" sz="1100" dirty="0"/>
              <a:t>, </a:t>
            </a:r>
            <a:r>
              <a:rPr lang="ko-KR" altLang="en-US" sz="1100" dirty="0"/>
              <a:t>단 </a:t>
            </a:r>
            <a:r>
              <a:rPr lang="en-US" altLang="ko-KR" sz="1100" dirty="0"/>
              <a:t>4</a:t>
            </a:r>
            <a:r>
              <a:rPr lang="ko-KR" altLang="en-US" sz="1100" dirty="0"/>
              <a:t>개의 초기 회전 상태만으로도 글로벌 매칭이 가능하다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lvl="1">
              <a:buFontTx/>
              <a:buChar char="-"/>
            </a:pPr>
            <a:r>
              <a:rPr lang="ko-KR" altLang="en-US" sz="1100" dirty="0"/>
              <a:t>경미한 데이터 세분화 오류</a:t>
            </a:r>
            <a:r>
              <a:rPr lang="en-US" altLang="ko-KR" sz="1100" dirty="0"/>
              <a:t>(data segmentation errors)</a:t>
            </a:r>
            <a:r>
              <a:rPr lang="ko-KR" altLang="en-US" sz="1100" dirty="0"/>
              <a:t>에 비교적 둔감하다</a:t>
            </a:r>
            <a:r>
              <a:rPr lang="en-US" altLang="ko-KR" sz="1100" dirty="0"/>
              <a:t>.</a:t>
            </a:r>
          </a:p>
          <a:p>
            <a:pPr lvl="1">
              <a:buFontTx/>
              <a:buChar char="-"/>
            </a:pPr>
            <a:r>
              <a:rPr lang="ko-KR" altLang="en-US" sz="1100" dirty="0"/>
              <a:t>최종 정합 결과는 검사결과로 활용될 수 있다</a:t>
            </a:r>
            <a:r>
              <a:rPr lang="en-US" altLang="ko-KR" sz="1100" dirty="0"/>
              <a:t>. </a:t>
            </a:r>
          </a:p>
          <a:p>
            <a:pPr lvl="1">
              <a:buFontTx/>
              <a:buChar char="-"/>
            </a:pPr>
            <a:r>
              <a:rPr lang="ko-KR" altLang="en-US" sz="1100" dirty="0"/>
              <a:t>가속알고리즘</a:t>
            </a:r>
            <a:r>
              <a:rPr lang="en-US" altLang="ko-KR" sz="1100" dirty="0"/>
              <a:t>(Accelerated ICP)</a:t>
            </a:r>
            <a:r>
              <a:rPr lang="ko-KR" altLang="en-US" sz="1100" dirty="0"/>
              <a:t>를 통해 </a:t>
            </a:r>
            <a:r>
              <a:rPr lang="en-US" altLang="ko-KR" sz="1100" dirty="0"/>
              <a:t>Cost</a:t>
            </a:r>
            <a:r>
              <a:rPr lang="ko-KR" altLang="en-US" sz="1100" dirty="0"/>
              <a:t>를 낮출 수 있다</a:t>
            </a:r>
            <a:r>
              <a:rPr lang="en-US" altLang="ko-KR" sz="11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4BBAF96-AF59-4D99-932E-365CAF2927EB}"/>
              </a:ext>
            </a:extLst>
          </p:cNvPr>
          <p:cNvSpPr txBox="1">
            <a:spLocks/>
          </p:cNvSpPr>
          <p:nvPr/>
        </p:nvSpPr>
        <p:spPr>
          <a:xfrm>
            <a:off x="6324599" y="806254"/>
            <a:ext cx="5610045" cy="537070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1pPr>
            <a:lvl2pPr marL="685800" lvl="1" indent="-228600">
              <a:lnSpc>
                <a:spcPct val="110000"/>
              </a:lnSpc>
              <a:spcBef>
                <a:spcPts val="500"/>
              </a:spcBef>
              <a:buFontTx/>
              <a:buChar char="-"/>
              <a:defRPr sz="1100"/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/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/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Cons</a:t>
            </a:r>
          </a:p>
          <a:p>
            <a:pPr lvl="1"/>
            <a:r>
              <a:rPr lang="en-US" altLang="ko-KR" dirty="0"/>
              <a:t>Outlier</a:t>
            </a:r>
            <a:r>
              <a:rPr lang="ko-KR" altLang="en-US" dirty="0"/>
              <a:t>에 취약하다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불균일한</a:t>
            </a:r>
            <a:r>
              <a:rPr lang="ko-KR" altLang="en-US" dirty="0"/>
              <a:t> 불확실한 점들에 대해 빠른 알고리즘으로 확장하기 어렵다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a.k.a</a:t>
            </a:r>
            <a:r>
              <a:rPr lang="en-US" altLang="ko-KR" dirty="0"/>
              <a:t>, 3D</a:t>
            </a:r>
            <a:r>
              <a:rPr lang="ko-KR" altLang="en-US" dirty="0"/>
              <a:t>검사시스템에선 적절하나</a:t>
            </a:r>
            <a:r>
              <a:rPr lang="en-US" altLang="ko-KR" dirty="0"/>
              <a:t>, </a:t>
            </a:r>
            <a:r>
              <a:rPr lang="en-US" altLang="ko-KR" dirty="0" err="1"/>
              <a:t>Navigatioin</a:t>
            </a:r>
            <a:r>
              <a:rPr lang="ko-KR" altLang="en-US" dirty="0"/>
              <a:t>용 </a:t>
            </a:r>
            <a:r>
              <a:rPr lang="en-US" altLang="ko-KR" dirty="0"/>
              <a:t>LiDAR</a:t>
            </a:r>
            <a:r>
              <a:rPr lang="ko-KR" altLang="en-US" dirty="0"/>
              <a:t>에는 불리함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 err="1"/>
              <a:t>mathing</a:t>
            </a:r>
            <a:r>
              <a:rPr lang="ko-KR" altLang="en-US" dirty="0"/>
              <a:t>에 있어 </a:t>
            </a:r>
            <a:r>
              <a:rPr lang="en-US" altLang="ko-KR" dirty="0" err="1"/>
              <a:t>Occulusion</a:t>
            </a:r>
            <a:r>
              <a:rPr lang="en-US" altLang="ko-KR" dirty="0"/>
              <a:t> </a:t>
            </a:r>
            <a:r>
              <a:rPr lang="ko-KR" altLang="en-US" dirty="0"/>
              <a:t>비율이 낮을수록 </a:t>
            </a:r>
            <a:r>
              <a:rPr lang="en-US" altLang="ko-KR" dirty="0"/>
              <a:t>Cost</a:t>
            </a:r>
            <a:r>
              <a:rPr lang="ko-KR" altLang="en-US" dirty="0"/>
              <a:t>가 증가하기때문에</a:t>
            </a:r>
            <a:r>
              <a:rPr lang="en-US" altLang="ko-KR" dirty="0"/>
              <a:t>, Feature Extraction</a:t>
            </a:r>
            <a:r>
              <a:rPr lang="ko-KR" altLang="en-US" dirty="0"/>
              <a:t>이 가능하다면</a:t>
            </a:r>
            <a:r>
              <a:rPr lang="en-US" altLang="ko-KR" dirty="0"/>
              <a:t> </a:t>
            </a:r>
            <a:r>
              <a:rPr lang="ko-KR" altLang="en-US" dirty="0"/>
              <a:t>이 알고리즘을 추천하지 않음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Outlier </a:t>
            </a:r>
            <a:r>
              <a:rPr lang="ko-KR" altLang="en-US" dirty="0"/>
              <a:t>제거 문제에서 연장하여</a:t>
            </a:r>
            <a:r>
              <a:rPr lang="en-US" altLang="ko-KR" dirty="0"/>
              <a:t>, </a:t>
            </a:r>
            <a:r>
              <a:rPr lang="ko-KR" altLang="en-US" dirty="0"/>
              <a:t>이 알고리즘은 </a:t>
            </a:r>
            <a:r>
              <a:rPr lang="en-US" altLang="ko-KR" dirty="0"/>
              <a:t>Segmentation </a:t>
            </a:r>
            <a:r>
              <a:rPr lang="ko-KR" altLang="en-US" dirty="0"/>
              <a:t>문제를 </a:t>
            </a:r>
            <a:r>
              <a:rPr lang="ko-KR" altLang="en-US" dirty="0" err="1"/>
              <a:t>해결하진</a:t>
            </a:r>
            <a:r>
              <a:rPr lang="ko-KR" altLang="en-US" dirty="0"/>
              <a:t> 못한다</a:t>
            </a:r>
            <a:r>
              <a:rPr lang="en-US" altLang="ko-KR" dirty="0"/>
              <a:t>. </a:t>
            </a:r>
            <a:r>
              <a:rPr lang="ko-KR" altLang="en-US" dirty="0"/>
              <a:t>즉 두개의 개별 객체가 있지만 </a:t>
            </a:r>
            <a:r>
              <a:rPr lang="en-US" altLang="ko-KR" dirty="0"/>
              <a:t>Point data</a:t>
            </a:r>
            <a:r>
              <a:rPr lang="ko-KR" altLang="en-US" dirty="0"/>
              <a:t>가 </a:t>
            </a:r>
            <a:r>
              <a:rPr lang="ko-KR" altLang="en-US" dirty="0" err="1"/>
              <a:t>혼합되어있을</a:t>
            </a:r>
            <a:r>
              <a:rPr lang="ko-KR" altLang="en-US" dirty="0"/>
              <a:t> 경우 이를 구분하지 못한다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성게모양과 행성 모양의 예에서 </a:t>
            </a:r>
            <a:r>
              <a:rPr lang="ko-KR" altLang="en-US" dirty="0" err="1"/>
              <a:t>볼수</a:t>
            </a:r>
            <a:r>
              <a:rPr lang="ko-KR" altLang="en-US" dirty="0"/>
              <a:t> 있듯</a:t>
            </a:r>
            <a:r>
              <a:rPr lang="en-US" altLang="ko-KR" dirty="0"/>
              <a:t>, </a:t>
            </a:r>
            <a:r>
              <a:rPr lang="ko-KR" altLang="en-US" dirty="0"/>
              <a:t>정합에 실패하는 형상이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복잡한 성게모양이나 미세한 돌기</a:t>
            </a:r>
            <a:r>
              <a:rPr lang="en-US" altLang="ko-KR" dirty="0"/>
              <a:t>(1um)</a:t>
            </a:r>
            <a:r>
              <a:rPr lang="ko-KR" altLang="en-US" dirty="0"/>
              <a:t>를 가진 행성 모양의 경우</a:t>
            </a:r>
            <a:r>
              <a:rPr lang="en-US" altLang="ko-KR" dirty="0"/>
              <a:t>, </a:t>
            </a:r>
            <a:r>
              <a:rPr lang="ko-KR" altLang="en-US" dirty="0"/>
              <a:t>또는 아주</a:t>
            </a:r>
            <a:r>
              <a:rPr lang="en-US" altLang="ko-KR" dirty="0"/>
              <a:t> </a:t>
            </a:r>
            <a:r>
              <a:rPr lang="ko-KR" altLang="en-US" dirty="0"/>
              <a:t>국소부분만 </a:t>
            </a:r>
            <a:r>
              <a:rPr lang="en-US" altLang="ko-KR" dirty="0"/>
              <a:t>Local matching</a:t>
            </a:r>
            <a:r>
              <a:rPr lang="ko-KR" altLang="en-US" dirty="0"/>
              <a:t>을 시도할 경우</a:t>
            </a:r>
            <a:r>
              <a:rPr lang="en-US" altLang="ko-KR" dirty="0"/>
              <a:t>( 1%</a:t>
            </a:r>
            <a:r>
              <a:rPr lang="ko-KR" altLang="en-US" dirty="0"/>
              <a:t>미만크기</a:t>
            </a:r>
            <a:r>
              <a:rPr lang="en-US" altLang="ko-KR" dirty="0"/>
              <a:t>) ICP</a:t>
            </a:r>
            <a:r>
              <a:rPr lang="ko-KR" altLang="en-US" dirty="0"/>
              <a:t>알고리즘은 </a:t>
            </a:r>
            <a:r>
              <a:rPr lang="en-US" altLang="ko-KR" dirty="0"/>
              <a:t>Brute-force</a:t>
            </a:r>
            <a:r>
              <a:rPr lang="ko-KR" altLang="en-US" dirty="0"/>
              <a:t> </a:t>
            </a:r>
            <a:r>
              <a:rPr lang="en-US" altLang="ko-KR" dirty="0"/>
              <a:t>3D</a:t>
            </a:r>
            <a:r>
              <a:rPr lang="ko-KR" altLang="en-US" dirty="0"/>
              <a:t> </a:t>
            </a:r>
            <a:r>
              <a:rPr lang="en-US" altLang="ko-KR" dirty="0"/>
              <a:t>template matching</a:t>
            </a:r>
            <a:r>
              <a:rPr lang="ko-KR" altLang="en-US" dirty="0"/>
              <a:t>으로 퇴화한다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이러한 경우 </a:t>
            </a:r>
            <a:r>
              <a:rPr lang="en-US" altLang="ko-KR" dirty="0"/>
              <a:t>Feature </a:t>
            </a:r>
            <a:r>
              <a:rPr lang="en-US" altLang="ko-KR" dirty="0" err="1"/>
              <a:t>extractio</a:t>
            </a:r>
            <a:r>
              <a:rPr lang="ko-KR" altLang="en-US" dirty="0"/>
              <a:t>이 더 권장된다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6283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D54BA-9BEF-CF2E-B599-AF344C77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4B34AC-8C05-49BE-BAFE-B4DC83ED9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1" y="806254"/>
            <a:ext cx="6544588" cy="1105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A106AE-CD92-4A22-9BC9-F49AB6D2E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78" y="2087212"/>
            <a:ext cx="5522977" cy="45613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4862F2-9D1A-4BD8-A489-8AE9B49C9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79209"/>
            <a:ext cx="5345495" cy="4451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64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11E352-6B7C-DD3D-A9B4-921CBCC58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461A4-E02A-6E68-ACC7-C7B5751D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Appendix.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53478EE-5DDE-BD38-327C-D1372740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70" y="847564"/>
            <a:ext cx="6154009" cy="230537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9638CD6-E880-99EE-CB06-4EB9524F3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99" y="3429000"/>
            <a:ext cx="3885158" cy="31949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5FE178D-BE52-CF8B-2B20-7EA8C0FD8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566" y="3429000"/>
            <a:ext cx="4010868" cy="31949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F635CF9-BDEA-9BC5-6A0D-7D83B6764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3243" y="3412951"/>
            <a:ext cx="3953690" cy="212550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377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0E920-7626-E5C1-E6C1-36EC71DD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C7C20-C31E-DFE6-A691-FCD79C5E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What is Registration</a:t>
            </a:r>
          </a:p>
          <a:p>
            <a:pPr marL="457200" lvl="1" indent="0">
              <a:buNone/>
            </a:pPr>
            <a:r>
              <a:rPr lang="ko-KR" altLang="en-US" dirty="0"/>
              <a:t>서로 다른 좌표계의 형상을 기준 좌표계로 변환하여 정렬하는 것을 말함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Why it needed?</a:t>
            </a:r>
          </a:p>
          <a:p>
            <a:pPr lvl="1">
              <a:buFontTx/>
              <a:buChar char="-"/>
            </a:pPr>
            <a:r>
              <a:rPr lang="en-US" altLang="ko-KR" dirty="0"/>
              <a:t>LiDAR SLAM</a:t>
            </a:r>
          </a:p>
          <a:p>
            <a:pPr lvl="1">
              <a:buFontTx/>
              <a:buChar char="-"/>
            </a:pPr>
            <a:r>
              <a:rPr lang="en-US" altLang="ko-KR" dirty="0"/>
              <a:t>Medical Image (CT </a:t>
            </a:r>
            <a:r>
              <a:rPr lang="ko-KR" altLang="en-US" dirty="0"/>
              <a:t>와 </a:t>
            </a:r>
            <a:r>
              <a:rPr lang="en-US" altLang="ko-KR" dirty="0"/>
              <a:t>MRI</a:t>
            </a:r>
            <a:r>
              <a:rPr lang="ko-KR" altLang="en-US" dirty="0"/>
              <a:t>데이터의 정합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en-US" altLang="ko-KR" dirty="0"/>
              <a:t>3D</a:t>
            </a:r>
            <a:r>
              <a:rPr lang="ko-KR" altLang="en-US" dirty="0"/>
              <a:t> </a:t>
            </a:r>
            <a:r>
              <a:rPr lang="en-US" altLang="ko-KR" dirty="0"/>
              <a:t>Scan data</a:t>
            </a:r>
          </a:p>
          <a:p>
            <a:pPr lvl="1">
              <a:buFontTx/>
              <a:buChar char="-"/>
            </a:pPr>
            <a:r>
              <a:rPr lang="en-US" altLang="ko-KR" dirty="0"/>
              <a:t>AR/VR</a:t>
            </a:r>
          </a:p>
          <a:p>
            <a:pPr lvl="1">
              <a:buFontTx/>
              <a:buChar char="-"/>
            </a:pPr>
            <a:r>
              <a:rPr lang="en-US" altLang="ko-KR" dirty="0"/>
              <a:t>Computer Vision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Goal (of this paper)</a:t>
            </a:r>
          </a:p>
          <a:p>
            <a:pPr lvl="1">
              <a:spcBef>
                <a:spcPts val="1000"/>
              </a:spcBef>
              <a:buFontTx/>
              <a:buChar char="-"/>
              <a:defRPr/>
            </a:pPr>
            <a:r>
              <a:rPr lang="en-US" altLang="ko-KR" dirty="0"/>
              <a:t>Generalize to n dimensions </a:t>
            </a:r>
          </a:p>
          <a:p>
            <a:pPr lvl="1">
              <a:spcBef>
                <a:spcPts val="1000"/>
              </a:spcBef>
              <a:buFontTx/>
              <a:buChar char="-"/>
              <a:defRPr/>
            </a:pPr>
            <a:r>
              <a:rPr lang="en-US" altLang="ko-KR" dirty="0"/>
              <a:t>Provide solutions to</a:t>
            </a:r>
            <a:br>
              <a:rPr lang="en-US" altLang="ko-KR" dirty="0"/>
            </a:br>
            <a:r>
              <a:rPr lang="en-US" altLang="ko-KR" dirty="0"/>
              <a:t>1) Point-set matching problem without Correspondence </a:t>
            </a:r>
            <a:br>
              <a:rPr lang="en-US" altLang="ko-KR" dirty="0"/>
            </a:br>
            <a:r>
              <a:rPr lang="en-US" altLang="ko-KR" dirty="0"/>
              <a:t>2) free-form curve matching problem 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Pre-condition</a:t>
            </a:r>
          </a:p>
          <a:p>
            <a:pPr lvl="1">
              <a:buFontTx/>
              <a:buChar char="-"/>
            </a:pPr>
            <a:r>
              <a:rPr lang="ko-KR" altLang="en-US" dirty="0" err="1"/>
              <a:t>고정밀</a:t>
            </a:r>
            <a:r>
              <a:rPr lang="ko-KR" altLang="en-US" dirty="0"/>
              <a:t> 장비를 사용하므로</a:t>
            </a:r>
            <a:r>
              <a:rPr lang="en-US" altLang="ko-KR" dirty="0"/>
              <a:t>, </a:t>
            </a:r>
            <a:r>
              <a:rPr lang="ko-KR" altLang="en-US" dirty="0"/>
              <a:t>측정 점들의 불확실성은 배제한다</a:t>
            </a:r>
            <a:r>
              <a:rPr lang="en-US" altLang="ko-KR" dirty="0"/>
              <a:t>. (unequal uncertainty among points)</a:t>
            </a:r>
          </a:p>
          <a:p>
            <a:pPr lvl="1">
              <a:buFontTx/>
              <a:buChar char="-"/>
            </a:pPr>
            <a:r>
              <a:rPr lang="ko-KR" altLang="en-US" dirty="0"/>
              <a:t>이상치 </a:t>
            </a:r>
            <a:r>
              <a:rPr lang="en-US" altLang="ko-KR" dirty="0"/>
              <a:t>(Outlier) </a:t>
            </a:r>
            <a:r>
              <a:rPr lang="ko-KR" altLang="en-US" dirty="0"/>
              <a:t>의 제거는 </a:t>
            </a:r>
            <a:r>
              <a:rPr lang="ko-KR" altLang="en-US" dirty="0" err="1"/>
              <a:t>전처리</a:t>
            </a:r>
            <a:r>
              <a:rPr lang="en-US" altLang="ko-KR" dirty="0"/>
              <a:t> </a:t>
            </a:r>
            <a:r>
              <a:rPr lang="ko-KR" altLang="en-US" dirty="0"/>
              <a:t>과정이므로</a:t>
            </a:r>
            <a:r>
              <a:rPr lang="en-US" altLang="ko-KR" dirty="0"/>
              <a:t> </a:t>
            </a:r>
            <a:r>
              <a:rPr lang="ko-KR" altLang="en-US" dirty="0"/>
              <a:t>다루지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Applicable data type</a:t>
            </a:r>
          </a:p>
        </p:txBody>
      </p:sp>
    </p:spTree>
    <p:extLst>
      <p:ext uri="{BB962C8B-B14F-4D97-AF65-F5344CB8AC3E}">
        <p14:creationId xmlns:p14="http://schemas.microsoft.com/office/powerpoint/2010/main" val="32717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45A1D-99F2-582A-9286-6A8091E3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Literature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95085-10BA-C902-C877-0558C554F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4"/>
            <a:ext cx="11220090" cy="5842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[18] O. D. </a:t>
            </a:r>
            <a:r>
              <a:rPr lang="en-US" altLang="ko-KR" sz="1200" b="1" dirty="0" err="1"/>
              <a:t>Faugeras</a:t>
            </a:r>
            <a:r>
              <a:rPr lang="en-US" altLang="ko-KR" sz="1200" dirty="0"/>
              <a:t> and M. Hebert, “The representation, recognition, and </a:t>
            </a:r>
            <a:r>
              <a:rPr lang="en-US" altLang="ko-KR" sz="1200" dirty="0" err="1"/>
              <a:t>locatin</a:t>
            </a:r>
            <a:r>
              <a:rPr lang="en-US" altLang="ko-KR" sz="1200" dirty="0"/>
              <a:t> g of 3-D objects,” Int. J. Robotic Res. vol. 5, no. 3. pp 27-52, Fall 1986 </a:t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B050"/>
                </a:solidFill>
              </a:rPr>
              <a:t>  : Using </a:t>
            </a:r>
            <a:r>
              <a:rPr lang="en-US" altLang="ko-KR" sz="1200" dirty="0" err="1">
                <a:solidFill>
                  <a:srgbClr val="00B050"/>
                </a:solidFill>
              </a:rPr>
              <a:t>Quatornian</a:t>
            </a:r>
            <a:r>
              <a:rPr lang="en-US" altLang="ko-KR" sz="1200" dirty="0">
                <a:solidFill>
                  <a:srgbClr val="00B050"/>
                </a:solidFill>
              </a:rPr>
              <a:t> for Least Square Registration of 3D shape 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형상 내에 일정 크기 이상의 평면이 존재한다는 가정으로 인해 제약사항이 발생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[50] </a:t>
            </a:r>
            <a:r>
              <a:rPr lang="en-US" altLang="ko-KR" sz="1200" b="1" dirty="0"/>
              <a:t>Schwartz</a:t>
            </a:r>
            <a:r>
              <a:rPr lang="en-US" altLang="ko-KR" sz="1200" dirty="0"/>
              <a:t> JT, </a:t>
            </a:r>
            <a:r>
              <a:rPr lang="en-US" altLang="ko-KR" sz="1200" b="1" dirty="0" err="1"/>
              <a:t>Sharir</a:t>
            </a:r>
            <a:r>
              <a:rPr lang="en-US" altLang="ko-KR" sz="1200" dirty="0"/>
              <a:t> M. Identification of Partially Obscured Objects in Two and Three Dimensions by Matching Noisy Characteristic Curves. The International Journal of Robotics Research. 1987 : </a:t>
            </a:r>
            <a:r>
              <a:rPr lang="en-US" altLang="ko-KR" sz="1200" dirty="0">
                <a:solidFill>
                  <a:srgbClr val="00B050"/>
                </a:solidFill>
              </a:rPr>
              <a:t>Free-form space curve matching problem w/o feature extraction using non-quaternion approach to computing LSM  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 difficulty with noisy data.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[28] R. M. </a:t>
            </a:r>
            <a:r>
              <a:rPr lang="en-US" altLang="ko-KR" sz="1200" b="1" dirty="0" err="1"/>
              <a:t>Haralick</a:t>
            </a:r>
            <a:r>
              <a:rPr lang="en-US" altLang="ko-KR" sz="1200" dirty="0"/>
              <a:t> et al., “Pose estimation form corresponding point data,” in Machine Vision for Inspection and Measurement (H. Freeman, Ed). New York: Academic, 1989. </a:t>
            </a:r>
            <a:r>
              <a:rPr lang="en-US" altLang="ko-KR" sz="1200" dirty="0">
                <a:solidFill>
                  <a:srgbClr val="00B050"/>
                </a:solidFill>
              </a:rPr>
              <a:t>: LSM with SVD, able to handle outlier</a:t>
            </a:r>
          </a:p>
          <a:p>
            <a:pPr marL="0" indent="0">
              <a:buNone/>
            </a:pPr>
            <a:r>
              <a:rPr lang="en-US" altLang="ko-KR" sz="1200" dirty="0"/>
              <a:t>[55] G. </a:t>
            </a:r>
            <a:r>
              <a:rPr lang="en-US" altLang="ko-KR" sz="1200" b="1" dirty="0" err="1"/>
              <a:t>Taubin</a:t>
            </a:r>
            <a:r>
              <a:rPr lang="en-US" altLang="ko-KR" sz="1200" dirty="0"/>
              <a:t>, “</a:t>
            </a:r>
            <a:r>
              <a:rPr lang="en-US" altLang="ko-KR" sz="1200" dirty="0" err="1"/>
              <a:t>Algebric</a:t>
            </a:r>
            <a:r>
              <a:rPr lang="en-US" altLang="ko-KR" sz="1200" dirty="0"/>
              <a:t> nonplanar curve and surface estimation in 3-space with applications to position estimation,” Tech. Rep. LEMS-43 Div. Eng., Brown Univ., Providence, RI, 1988 </a:t>
            </a:r>
            <a:r>
              <a:rPr lang="en-US" altLang="ko-KR" sz="1200" dirty="0">
                <a:solidFill>
                  <a:srgbClr val="00B050"/>
                </a:solidFill>
              </a:rPr>
              <a:t>: </a:t>
            </a:r>
            <a:r>
              <a:rPr lang="en-US" altLang="ko-KR" sz="1200" dirty="0" err="1">
                <a:solidFill>
                  <a:srgbClr val="00B050"/>
                </a:solidFill>
              </a:rPr>
              <a:t>Algebric</a:t>
            </a:r>
            <a:r>
              <a:rPr lang="en-US" altLang="ko-KR" sz="1200" dirty="0">
                <a:solidFill>
                  <a:srgbClr val="00B050"/>
                </a:solidFill>
              </a:rPr>
              <a:t> estimation 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 But Lack of practical proof for complex surface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[54] R. </a:t>
            </a:r>
            <a:r>
              <a:rPr lang="en-US" altLang="ko-KR" sz="1200" b="1" dirty="0" err="1"/>
              <a:t>Szeliski</a:t>
            </a:r>
            <a:r>
              <a:rPr lang="en-US" altLang="ko-KR" sz="1200" dirty="0"/>
              <a:t>, “Estimating motion from sparse range data without correspondence”, 2</a:t>
            </a:r>
            <a:r>
              <a:rPr lang="en-US" altLang="ko-KR" sz="1200" baseline="30000" dirty="0"/>
              <a:t>nd</a:t>
            </a:r>
            <a:r>
              <a:rPr lang="en-US" altLang="ko-KR" sz="1200" dirty="0"/>
              <a:t> int. conf. </a:t>
            </a:r>
            <a:r>
              <a:rPr lang="en-US" altLang="ko-KR" sz="1200" dirty="0" err="1"/>
              <a:t>Comput</a:t>
            </a:r>
            <a:r>
              <a:rPr lang="en-US" altLang="ko-KR" sz="1200" dirty="0"/>
              <a:t>. Vision (Tarpon Springs, FL),Dec. 5-8,1988, pp207-216. : </a:t>
            </a:r>
            <a:r>
              <a:rPr lang="ko-KR" altLang="en-US" sz="1200" dirty="0">
                <a:solidFill>
                  <a:srgbClr val="00B050"/>
                </a:solidFill>
              </a:rPr>
              <a:t>부족한 데이터를 바탕으로</a:t>
            </a:r>
            <a:r>
              <a:rPr lang="en-US" altLang="ko-KR" sz="1200" dirty="0">
                <a:solidFill>
                  <a:srgbClr val="00B050"/>
                </a:solidFill>
              </a:rPr>
              <a:t> / </a:t>
            </a:r>
            <a:r>
              <a:rPr lang="ko-KR" altLang="en-US" sz="1200" dirty="0" err="1">
                <a:solidFill>
                  <a:srgbClr val="00B050"/>
                </a:solidFill>
              </a:rPr>
              <a:t>점들간의</a:t>
            </a:r>
            <a:r>
              <a:rPr lang="ko-KR" altLang="en-US" sz="1200" dirty="0">
                <a:solidFill>
                  <a:srgbClr val="00B050"/>
                </a:solidFill>
              </a:rPr>
              <a:t> </a:t>
            </a:r>
            <a:r>
              <a:rPr lang="ko-KR" altLang="en-US" sz="1200" dirty="0" err="1">
                <a:solidFill>
                  <a:srgbClr val="00B050"/>
                </a:solidFill>
              </a:rPr>
              <a:t>대응없이</a:t>
            </a:r>
            <a:r>
              <a:rPr lang="en-US" altLang="ko-KR" sz="1200" dirty="0">
                <a:solidFill>
                  <a:srgbClr val="00B050"/>
                </a:solidFill>
              </a:rPr>
              <a:t>,</a:t>
            </a:r>
            <a:r>
              <a:rPr lang="ko-KR" altLang="en-US" sz="1200" dirty="0">
                <a:solidFill>
                  <a:srgbClr val="00B050"/>
                </a:solidFill>
              </a:rPr>
              <a:t> 특징점의 </a:t>
            </a:r>
            <a:r>
              <a:rPr lang="ko-KR" altLang="en-US" sz="1200" dirty="0" err="1">
                <a:solidFill>
                  <a:srgbClr val="00B050"/>
                </a:solidFill>
              </a:rPr>
              <a:t>추출없이</a:t>
            </a:r>
            <a:r>
              <a:rPr lang="ko-KR" altLang="en-US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>
                <a:solidFill>
                  <a:srgbClr val="00B050"/>
                </a:solidFill>
              </a:rPr>
              <a:t>Motion</a:t>
            </a:r>
            <a:r>
              <a:rPr lang="ko-KR" altLang="en-US" sz="1200" dirty="0">
                <a:solidFill>
                  <a:srgbClr val="00B050"/>
                </a:solidFill>
              </a:rPr>
              <a:t>을 추정함</a:t>
            </a:r>
            <a:r>
              <a:rPr lang="en-US" altLang="ko-KR" sz="1200" dirty="0">
                <a:solidFill>
                  <a:srgbClr val="00B050"/>
                </a:solidFill>
              </a:rPr>
              <a:t>. Conventional Steepest descent </a:t>
            </a:r>
            <a:r>
              <a:rPr lang="en-US" altLang="ko-KR" sz="1200" dirty="0" err="1">
                <a:solidFill>
                  <a:srgbClr val="00B050"/>
                </a:solidFill>
              </a:rPr>
              <a:t>Mehtod</a:t>
            </a:r>
            <a:r>
              <a:rPr lang="ko-KR" altLang="en-US" sz="1200" dirty="0">
                <a:solidFill>
                  <a:srgbClr val="00B050"/>
                </a:solidFill>
              </a:rPr>
              <a:t>와 </a:t>
            </a:r>
            <a:r>
              <a:rPr lang="en-US" altLang="ko-KR" sz="1200" dirty="0">
                <a:solidFill>
                  <a:srgbClr val="00B050"/>
                </a:solidFill>
              </a:rPr>
              <a:t>Noise reductio</a:t>
            </a:r>
            <a:r>
              <a:rPr lang="ko-KR" altLang="en-US" sz="1200" dirty="0">
                <a:solidFill>
                  <a:srgbClr val="00B050"/>
                </a:solidFill>
              </a:rPr>
              <a:t>을 위한 </a:t>
            </a:r>
            <a:r>
              <a:rPr lang="en-US" altLang="ko-KR" sz="1200" dirty="0">
                <a:solidFill>
                  <a:srgbClr val="00B050"/>
                </a:solidFill>
              </a:rPr>
              <a:t>Bayesian </a:t>
            </a:r>
            <a:r>
              <a:rPr lang="en-US" altLang="ko-KR" sz="1200" dirty="0" err="1">
                <a:solidFill>
                  <a:srgbClr val="00B050"/>
                </a:solidFill>
              </a:rPr>
              <a:t>filte</a:t>
            </a:r>
            <a:r>
              <a:rPr lang="ko-KR" altLang="en-US" sz="1200" dirty="0">
                <a:solidFill>
                  <a:srgbClr val="00B050"/>
                </a:solidFill>
              </a:rPr>
              <a:t>의 사용</a:t>
            </a:r>
            <a:r>
              <a:rPr lang="en-US" altLang="ko-KR" sz="1200" dirty="0">
                <a:solidFill>
                  <a:srgbClr val="00B050"/>
                </a:solidFill>
              </a:rPr>
              <a:t>. 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 Local minima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로 접근하는 속도가 느리고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 (computing cost), 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실험 케이스가 단순하고 제한적임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[33] B.</a:t>
            </a:r>
            <a:r>
              <a:rPr lang="ko-KR" altLang="en-US" sz="1200" dirty="0"/>
              <a:t> </a:t>
            </a:r>
            <a:r>
              <a:rPr lang="en-US" altLang="ko-KR" sz="1200" dirty="0"/>
              <a:t>K.</a:t>
            </a:r>
            <a:r>
              <a:rPr lang="ko-KR" altLang="en-US" sz="1200" dirty="0"/>
              <a:t> </a:t>
            </a:r>
            <a:r>
              <a:rPr lang="en-US" altLang="ko-KR" sz="1200" dirty="0"/>
              <a:t>P.</a:t>
            </a:r>
            <a:r>
              <a:rPr lang="ko-KR" altLang="en-US" sz="1200" dirty="0"/>
              <a:t> </a:t>
            </a:r>
            <a:r>
              <a:rPr lang="en-US" altLang="ko-KR" sz="1200" b="1" dirty="0"/>
              <a:t>Horn</a:t>
            </a:r>
            <a:r>
              <a:rPr lang="en-US" altLang="ko-KR" sz="1200" dirty="0"/>
              <a:t>, and J. G. </a:t>
            </a:r>
            <a:r>
              <a:rPr lang="en-US" altLang="ko-KR" sz="1200" b="1" dirty="0"/>
              <a:t>Harris</a:t>
            </a:r>
            <a:r>
              <a:rPr lang="en-US" altLang="ko-KR" sz="1200" dirty="0"/>
              <a:t>, “Rigid body motion form range image sequence,” </a:t>
            </a:r>
            <a:r>
              <a:rPr lang="en-US" altLang="ko-KR" sz="1200" dirty="0" err="1"/>
              <a:t>Comput</a:t>
            </a:r>
            <a:r>
              <a:rPr lang="en-US" altLang="ko-KR" sz="1200" dirty="0"/>
              <a:t>. Vision Graphics Image Processing, 1989.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B050"/>
                </a:solidFill>
              </a:rPr>
              <a:t>: Non-iterative LSM in 6 </a:t>
            </a:r>
            <a:r>
              <a:rPr lang="en-US" altLang="ko-KR" sz="1200" dirty="0" err="1">
                <a:solidFill>
                  <a:srgbClr val="00B050"/>
                </a:solidFill>
              </a:rPr>
              <a:t>DoF</a:t>
            </a:r>
            <a:r>
              <a:rPr lang="en-US" altLang="ko-KR" sz="1200" dirty="0">
                <a:solidFill>
                  <a:srgbClr val="00B050"/>
                </a:solidFill>
              </a:rPr>
              <a:t> motion, much quicker than </a:t>
            </a:r>
            <a:r>
              <a:rPr lang="en-US" altLang="ko-KR" sz="1200" dirty="0" err="1">
                <a:solidFill>
                  <a:srgbClr val="00B050"/>
                </a:solidFill>
              </a:rPr>
              <a:t>Szeliski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 Not clear to </a:t>
            </a:r>
            <a:r>
              <a:rPr lang="en-US" altLang="ko-KR" sz="1200" dirty="0" err="1">
                <a:solidFill>
                  <a:srgbClr val="00B050"/>
                </a:solidFill>
                <a:sym typeface="Wingdings" panose="05000000000000000000" pitchFamily="2" charset="2"/>
              </a:rPr>
              <a:t>genealize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[36] B. </a:t>
            </a:r>
            <a:r>
              <a:rPr lang="en-US" altLang="ko-KR" sz="1200" b="1" dirty="0" err="1"/>
              <a:t>Kamgar</a:t>
            </a:r>
            <a:r>
              <a:rPr lang="en-US" altLang="ko-KR" sz="1200" b="1" dirty="0"/>
              <a:t>-Parsi</a:t>
            </a:r>
            <a:r>
              <a:rPr lang="en-US" altLang="ko-KR" sz="1200" dirty="0"/>
              <a:t>, J. L. Jones and A. Rosenfeld, "Registration of multiple overlapping range images: scenes without distinctive features," IEEE Computer Society Conference on Computer Vision and Pattern Recognition, San Diego, CA, USA, 1989</a:t>
            </a:r>
            <a:r>
              <a:rPr lang="en-US" altLang="ko-KR" sz="1200" dirty="0">
                <a:solidFill>
                  <a:srgbClr val="00B050"/>
                </a:solidFill>
              </a:rPr>
              <a:t> : Registration without feature extraction 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 2.5D solution, not 3D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[38] S. Z. </a:t>
            </a:r>
            <a:r>
              <a:rPr lang="en-US" altLang="ko-KR" sz="1200" b="1" dirty="0"/>
              <a:t>Li</a:t>
            </a:r>
            <a:r>
              <a:rPr lang="en-US" altLang="ko-KR" sz="1200" dirty="0"/>
              <a:t>, “Inexact matching of 3D surfaces,” VSSP-TR-3-90, Univ. of Surrey, England, 1990. </a:t>
            </a:r>
            <a:r>
              <a:rPr lang="en-US" altLang="ko-KR" sz="1200" dirty="0">
                <a:solidFill>
                  <a:srgbClr val="00B050"/>
                </a:solidFill>
              </a:rPr>
              <a:t>: Attributed Relational Graph</a:t>
            </a:r>
            <a:r>
              <a:rPr lang="ko-KR" altLang="en-US" sz="1200" dirty="0">
                <a:solidFill>
                  <a:srgbClr val="00B050"/>
                </a:solidFill>
              </a:rPr>
              <a:t>를 이용하여 </a:t>
            </a:r>
            <a:r>
              <a:rPr lang="en-US" altLang="ko-KR" sz="1200" dirty="0">
                <a:solidFill>
                  <a:srgbClr val="00B050"/>
                </a:solidFill>
              </a:rPr>
              <a:t>Graph matching</a:t>
            </a:r>
            <a:r>
              <a:rPr lang="ko-KR" altLang="en-US" sz="1200" dirty="0">
                <a:solidFill>
                  <a:srgbClr val="00B050"/>
                </a:solidFill>
              </a:rPr>
              <a:t>을 수행하는 방식으로 접근 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도함수 기반 특징추출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(derivative-based quantities) 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을 필요로 하므로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곡면이 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미분 가능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해야 함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. (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불연속 형상에서의 성능 저하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1200" dirty="0"/>
              <a:t>[21] E. G. </a:t>
            </a:r>
            <a:r>
              <a:rPr lang="en-US" altLang="ko-KR" sz="1200" b="1" dirty="0"/>
              <a:t>Gilbert</a:t>
            </a:r>
            <a:r>
              <a:rPr lang="en-US" altLang="ko-KR" sz="1200" dirty="0"/>
              <a:t> and C. P. </a:t>
            </a:r>
            <a:r>
              <a:rPr lang="en-US" altLang="ko-KR" sz="1200" b="1" dirty="0"/>
              <a:t>Foo</a:t>
            </a:r>
            <a:r>
              <a:rPr lang="en-US" altLang="ko-KR" sz="1200" dirty="0"/>
              <a:t>, “Computing the distance between smooth objects in 3D space,” RDS-TR-13-88, Univ. of Michigan, Ann Arbor, 1988. </a:t>
            </a:r>
            <a:r>
              <a:rPr lang="en-US" altLang="ko-KR" sz="1200" dirty="0">
                <a:solidFill>
                  <a:srgbClr val="00B050"/>
                </a:solidFill>
              </a:rPr>
              <a:t>: </a:t>
            </a:r>
            <a:r>
              <a:rPr lang="ko-KR" altLang="en-US" sz="1200" dirty="0">
                <a:solidFill>
                  <a:srgbClr val="00B050"/>
                </a:solidFill>
              </a:rPr>
              <a:t>두 </a:t>
            </a:r>
            <a:r>
              <a:rPr lang="en-US" altLang="ko-KR" sz="1200" dirty="0">
                <a:solidFill>
                  <a:srgbClr val="00B050"/>
                </a:solidFill>
              </a:rPr>
              <a:t>3D</a:t>
            </a:r>
            <a:r>
              <a:rPr lang="ko-KR" altLang="en-US" sz="1200" dirty="0">
                <a:solidFill>
                  <a:srgbClr val="00B050"/>
                </a:solidFill>
              </a:rPr>
              <a:t> </a:t>
            </a:r>
            <a:r>
              <a:rPr lang="ko-KR" altLang="en-US" sz="1200" dirty="0" err="1">
                <a:solidFill>
                  <a:srgbClr val="00B050"/>
                </a:solidFill>
              </a:rPr>
              <a:t>객체간의</a:t>
            </a:r>
            <a:r>
              <a:rPr lang="ko-KR" altLang="en-US" sz="1200" dirty="0">
                <a:solidFill>
                  <a:srgbClr val="00B050"/>
                </a:solidFill>
              </a:rPr>
              <a:t> 거리 계산 방법을 제안 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객체를 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convex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로 분해해야 하는데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실용적이지 못함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.(not trivial)</a:t>
            </a: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7193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D6587-B903-E27B-17EC-23123330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Preliminaries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4082A-2C41-565A-8074-A82E85F6A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5"/>
            <a:ext cx="11220090" cy="396840"/>
          </a:xfrm>
        </p:spPr>
        <p:txBody>
          <a:bodyPr/>
          <a:lstStyle/>
          <a:p>
            <a:r>
              <a:rPr lang="ko-KR" altLang="en-US" dirty="0"/>
              <a:t>거리 계산을 위한 기본 공식들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6D990C-D134-89F0-E469-B45764D49345}"/>
                  </a:ext>
                </a:extLst>
              </p:cNvPr>
              <p:cNvSpPr txBox="1"/>
              <p:nvPr/>
            </p:nvSpPr>
            <p:spPr>
              <a:xfrm>
                <a:off x="6594764" y="1507074"/>
                <a:ext cx="3537527" cy="396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∈{1,⋯,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6D990C-D134-89F0-E469-B45764D49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4" y="1507074"/>
                <a:ext cx="3537527" cy="396840"/>
              </a:xfrm>
              <a:prstGeom prst="rect">
                <a:avLst/>
              </a:prstGeom>
              <a:blipFill>
                <a:blip r:embed="rId2"/>
                <a:stretch>
                  <a:fillRect l="-2414" t="-30769" b="-2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AA7DA57-19E2-5833-C76C-48D304740B21}"/>
              </a:ext>
            </a:extLst>
          </p:cNvPr>
          <p:cNvSpPr txBox="1"/>
          <p:nvPr/>
        </p:nvSpPr>
        <p:spPr>
          <a:xfrm>
            <a:off x="485954" y="3992668"/>
            <a:ext cx="11220090" cy="34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/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/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최소 거리를 찾기 위한 최적화 방법 </a:t>
            </a:r>
            <a:r>
              <a:rPr lang="en-US" altLang="ko-KR" dirty="0"/>
              <a:t>: Jacobian,</a:t>
            </a:r>
            <a:r>
              <a:rPr lang="ko-KR" altLang="en-US" dirty="0"/>
              <a:t> </a:t>
            </a:r>
            <a:r>
              <a:rPr lang="en-US" altLang="ko-KR" dirty="0"/>
              <a:t>Hessian </a:t>
            </a:r>
            <a:r>
              <a:rPr lang="ko-KR" altLang="en-US" dirty="0"/>
              <a:t>함수</a:t>
            </a:r>
            <a:r>
              <a:rPr lang="en-US" altLang="ko-KR" dirty="0">
                <a:sym typeface="Wingdings" panose="05000000000000000000" pitchFamily="2" charset="2"/>
              </a:rPr>
              <a:t> Newton-Raphson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B5DCA9-3492-8638-0F27-A73AE52BB82F}"/>
                  </a:ext>
                </a:extLst>
              </p:cNvPr>
              <p:cNvSpPr txBox="1"/>
              <p:nvPr/>
            </p:nvSpPr>
            <p:spPr>
              <a:xfrm>
                <a:off x="692728" y="2052246"/>
                <a:ext cx="3537527" cy="360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B5DCA9-3492-8638-0F27-A73AE52BB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8" y="2052246"/>
                <a:ext cx="3537527" cy="360612"/>
              </a:xfrm>
              <a:prstGeom prst="rect">
                <a:avLst/>
              </a:prstGeom>
              <a:blipFill>
                <a:blip r:embed="rId3"/>
                <a:stretch>
                  <a:fillRect l="-2414" t="-35593" b="-15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229F29-29F6-CC26-E923-5D5360298812}"/>
                  </a:ext>
                </a:extLst>
              </p:cNvPr>
              <p:cNvSpPr txBox="1"/>
              <p:nvPr/>
            </p:nvSpPr>
            <p:spPr>
              <a:xfrm>
                <a:off x="6096000" y="2029868"/>
                <a:ext cx="3537527" cy="396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∈{1,⋯,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229F29-29F6-CC26-E923-5D5360298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29868"/>
                <a:ext cx="3537527" cy="396840"/>
              </a:xfrm>
              <a:prstGeom prst="rect">
                <a:avLst/>
              </a:prstGeom>
              <a:blipFill>
                <a:blip r:embed="rId4"/>
                <a:stretch>
                  <a:fillRect t="-3230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8EE04A-0A6D-7B95-CC38-1EDDACBA1FF1}"/>
                  </a:ext>
                </a:extLst>
              </p:cNvPr>
              <p:cNvSpPr txBox="1"/>
              <p:nvPr/>
            </p:nvSpPr>
            <p:spPr>
              <a:xfrm>
                <a:off x="692728" y="2602634"/>
                <a:ext cx="4507345" cy="360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8EE04A-0A6D-7B95-CC38-1EDDACBA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8" y="2602634"/>
                <a:ext cx="4507345" cy="360612"/>
              </a:xfrm>
              <a:prstGeom prst="rect">
                <a:avLst/>
              </a:prstGeom>
              <a:blipFill>
                <a:blip r:embed="rId5"/>
                <a:stretch>
                  <a:fillRect l="-1894" t="-35593" b="-15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C632A1-A8A0-7EAE-7F1F-42999E72B9C6}"/>
                  </a:ext>
                </a:extLst>
              </p:cNvPr>
              <p:cNvSpPr txBox="1"/>
              <p:nvPr/>
            </p:nvSpPr>
            <p:spPr>
              <a:xfrm>
                <a:off x="6096000" y="2593398"/>
                <a:ext cx="3537527" cy="396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∈{1,⋯,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C632A1-A8A0-7EAE-7F1F-42999E72B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93398"/>
                <a:ext cx="3537527" cy="396840"/>
              </a:xfrm>
              <a:prstGeom prst="rect">
                <a:avLst/>
              </a:prstGeom>
              <a:blipFill>
                <a:blip r:embed="rId6"/>
                <a:stretch>
                  <a:fillRect t="-30303" b="-196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68D63E-5B16-8FE0-3B69-43CBE2EE0D14}"/>
                  </a:ext>
                </a:extLst>
              </p:cNvPr>
              <p:cNvSpPr txBox="1"/>
              <p:nvPr/>
            </p:nvSpPr>
            <p:spPr>
              <a:xfrm>
                <a:off x="692728" y="3132299"/>
                <a:ext cx="3537527" cy="408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68D63E-5B16-8FE0-3B69-43CBE2EE0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8" y="3132299"/>
                <a:ext cx="3537527" cy="408638"/>
              </a:xfrm>
              <a:prstGeom prst="rect">
                <a:avLst/>
              </a:prstGeom>
              <a:blipFill>
                <a:blip r:embed="rId7"/>
                <a:stretch>
                  <a:fillRect l="-2414" t="-31343" b="-17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2DF43E-8F11-506C-B348-AF8D39364CD1}"/>
                  </a:ext>
                </a:extLst>
              </p:cNvPr>
              <p:cNvSpPr txBox="1"/>
              <p:nvPr/>
            </p:nvSpPr>
            <p:spPr>
              <a:xfrm>
                <a:off x="6095999" y="3123063"/>
                <a:ext cx="3537527" cy="436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∈{1,⋯,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2DF43E-8F11-506C-B348-AF8D3936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123063"/>
                <a:ext cx="3537527" cy="436786"/>
              </a:xfrm>
              <a:prstGeom prst="rect">
                <a:avLst/>
              </a:prstGeom>
              <a:blipFill>
                <a:blip r:embed="rId8"/>
                <a:stretch>
                  <a:fillRect t="-19444" b="-180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1047B9-DA78-1D73-CAAC-BC416458246B}"/>
                  </a:ext>
                </a:extLst>
              </p:cNvPr>
              <p:cNvSpPr txBox="1"/>
              <p:nvPr/>
            </p:nvSpPr>
            <p:spPr>
              <a:xfrm>
                <a:off x="888979" y="4582603"/>
                <a:ext cx="2050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1047B9-DA78-1D73-CAAC-BC4164582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79" y="4582603"/>
                <a:ext cx="2050561" cy="276999"/>
              </a:xfrm>
              <a:prstGeom prst="rect">
                <a:avLst/>
              </a:prstGeom>
              <a:blipFill>
                <a:blip r:embed="rId9"/>
                <a:stretch>
                  <a:fillRect l="-2976" t="-44444" r="-506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F7AACE-FFE1-A4A5-1E16-916D674152B8}"/>
                  </a:ext>
                </a:extLst>
              </p:cNvPr>
              <p:cNvSpPr txBox="1"/>
              <p:nvPr/>
            </p:nvSpPr>
            <p:spPr>
              <a:xfrm>
                <a:off x="1027524" y="5096309"/>
                <a:ext cx="1083565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F7AACE-FFE1-A4A5-1E16-916D67415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4" y="5096309"/>
                <a:ext cx="1083565" cy="531877"/>
              </a:xfrm>
              <a:prstGeom prst="rect">
                <a:avLst/>
              </a:prstGeom>
              <a:blipFill>
                <a:blip r:embed="rId10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FF8670-D13F-621C-4985-0D2F387715E8}"/>
                  </a:ext>
                </a:extLst>
              </p:cNvPr>
              <p:cNvSpPr txBox="1"/>
              <p:nvPr/>
            </p:nvSpPr>
            <p:spPr>
              <a:xfrm>
                <a:off x="2348346" y="5032288"/>
                <a:ext cx="2316018" cy="641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𝑢𝑢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𝑣𝑣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FF8670-D13F-621C-4985-0D2F38771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346" y="5032288"/>
                <a:ext cx="2316018" cy="6419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C8CD6A-6959-F8FD-D8A5-585E78699A9F}"/>
                  </a:ext>
                </a:extLst>
              </p:cNvPr>
              <p:cNvSpPr txBox="1"/>
              <p:nvPr/>
            </p:nvSpPr>
            <p:spPr>
              <a:xfrm>
                <a:off x="5835028" y="4848810"/>
                <a:ext cx="37139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C8CD6A-6959-F8FD-D8A5-585E78699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028" y="4848810"/>
                <a:ext cx="3713901" cy="276999"/>
              </a:xfrm>
              <a:prstGeom prst="rect">
                <a:avLst/>
              </a:prstGeom>
              <a:blipFill>
                <a:blip r:embed="rId12"/>
                <a:stretch>
                  <a:fillRect b="-41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B161CBC-02DA-36E8-3A3E-15ACB9EF9407}"/>
              </a:ext>
            </a:extLst>
          </p:cNvPr>
          <p:cNvSpPr txBox="1"/>
          <p:nvPr/>
        </p:nvSpPr>
        <p:spPr>
          <a:xfrm>
            <a:off x="9171708" y="6059055"/>
            <a:ext cx="2623127" cy="611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/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/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hlinkClick r:id="rId13"/>
              </a:rPr>
              <a:t>참고자료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뉴턴</a:t>
            </a:r>
            <a:r>
              <a:rPr lang="en-US" altLang="ko-KR" dirty="0"/>
              <a:t>-</a:t>
            </a:r>
            <a:r>
              <a:rPr lang="ko-KR" altLang="en-US" dirty="0" err="1"/>
              <a:t>랩슨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65D8B4-39BB-C41E-48DD-2E0E454A98D2}"/>
              </a:ext>
            </a:extLst>
          </p:cNvPr>
          <p:cNvSpPr txBox="1"/>
          <p:nvPr/>
        </p:nvSpPr>
        <p:spPr>
          <a:xfrm>
            <a:off x="9171709" y="5694951"/>
            <a:ext cx="2534336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/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/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hlinkClick r:id="rId14"/>
              </a:rPr>
              <a:t>참고자료</a:t>
            </a: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 err="1"/>
              <a:t>뉴턴법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4D8EC12-66BE-1CF4-79E6-18555E26663D}"/>
              </a:ext>
            </a:extLst>
          </p:cNvPr>
          <p:cNvSpPr/>
          <p:nvPr/>
        </p:nvSpPr>
        <p:spPr>
          <a:xfrm>
            <a:off x="5006577" y="4868505"/>
            <a:ext cx="480291" cy="36699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3A88F06-DDDA-A024-3A20-C654695CEDF9}"/>
              </a:ext>
            </a:extLst>
          </p:cNvPr>
          <p:cNvSpPr/>
          <p:nvPr/>
        </p:nvSpPr>
        <p:spPr>
          <a:xfrm>
            <a:off x="2021450" y="4316981"/>
            <a:ext cx="4059768" cy="542212"/>
          </a:xfrm>
          <a:custGeom>
            <a:avLst/>
            <a:gdLst>
              <a:gd name="connsiteX0" fmla="*/ 4216787 w 4216787"/>
              <a:gd name="connsiteY0" fmla="*/ 542212 h 542212"/>
              <a:gd name="connsiteX1" fmla="*/ 3034533 w 4216787"/>
              <a:gd name="connsiteY1" fmla="*/ 80394 h 542212"/>
              <a:gd name="connsiteX2" fmla="*/ 457587 w 4216787"/>
              <a:gd name="connsiteY2" fmla="*/ 15739 h 542212"/>
              <a:gd name="connsiteX3" fmla="*/ 14242 w 4216787"/>
              <a:gd name="connsiteY3" fmla="*/ 255884 h 54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6787" h="542212">
                <a:moveTo>
                  <a:pt x="4216787" y="542212"/>
                </a:moveTo>
                <a:cubicBezTo>
                  <a:pt x="3938926" y="355175"/>
                  <a:pt x="3661066" y="168139"/>
                  <a:pt x="3034533" y="80394"/>
                </a:cubicBezTo>
                <a:cubicBezTo>
                  <a:pt x="2408000" y="-7352"/>
                  <a:pt x="960969" y="-13509"/>
                  <a:pt x="457587" y="15739"/>
                </a:cubicBezTo>
                <a:cubicBezTo>
                  <a:pt x="-45795" y="44987"/>
                  <a:pt x="-15777" y="150435"/>
                  <a:pt x="14242" y="25588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14EAB4-7D4B-8C82-1324-01F5BAAABBB3}"/>
              </a:ext>
            </a:extLst>
          </p:cNvPr>
          <p:cNvSpPr txBox="1"/>
          <p:nvPr/>
        </p:nvSpPr>
        <p:spPr>
          <a:xfrm>
            <a:off x="6924962" y="1254369"/>
            <a:ext cx="805874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Point set</a:t>
            </a:r>
            <a:endParaRPr lang="ko-KR" altLang="en-US" sz="9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CD68C3-519A-4A08-1370-A7A004699370}"/>
              </a:ext>
            </a:extLst>
          </p:cNvPr>
          <p:cNvSpPr txBox="1"/>
          <p:nvPr/>
        </p:nvSpPr>
        <p:spPr>
          <a:xfrm>
            <a:off x="6924962" y="1864395"/>
            <a:ext cx="805874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Line set</a:t>
            </a:r>
            <a:endParaRPr lang="ko-KR" altLang="en-US" sz="9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AA42D0-F40E-99DE-42D3-AAF534F4B4E7}"/>
              </a:ext>
            </a:extLst>
          </p:cNvPr>
          <p:cNvSpPr txBox="1"/>
          <p:nvPr/>
        </p:nvSpPr>
        <p:spPr>
          <a:xfrm>
            <a:off x="6924962" y="2409114"/>
            <a:ext cx="805874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Triangle set</a:t>
            </a:r>
            <a:endParaRPr lang="ko-KR" altLang="en-US" sz="9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6EF656-0B06-391D-360C-45F025313E11}"/>
              </a:ext>
            </a:extLst>
          </p:cNvPr>
          <p:cNvSpPr txBox="1"/>
          <p:nvPr/>
        </p:nvSpPr>
        <p:spPr>
          <a:xfrm>
            <a:off x="6647871" y="2981653"/>
            <a:ext cx="136005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Parametric Entity set</a:t>
            </a:r>
            <a:endParaRPr lang="ko-KR" altLang="en-US" sz="9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D5CC31-D4E6-2C62-2B01-7DCCAF00AA48}"/>
              </a:ext>
            </a:extLst>
          </p:cNvPr>
          <p:cNvSpPr txBox="1"/>
          <p:nvPr/>
        </p:nvSpPr>
        <p:spPr>
          <a:xfrm>
            <a:off x="988290" y="5722145"/>
            <a:ext cx="136005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Jacobian</a:t>
            </a:r>
            <a:endParaRPr lang="ko-KR" altLang="en-US" sz="9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CA1671-B3A0-E3B3-9822-A985005F7347}"/>
              </a:ext>
            </a:extLst>
          </p:cNvPr>
          <p:cNvSpPr txBox="1"/>
          <p:nvPr/>
        </p:nvSpPr>
        <p:spPr>
          <a:xfrm>
            <a:off x="3214253" y="5722145"/>
            <a:ext cx="136005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Hessian</a:t>
            </a:r>
            <a:endParaRPr lang="ko-KR" altLang="en-US" sz="9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45345C-DB93-6364-5310-C541E8F1FF1F}"/>
              </a:ext>
            </a:extLst>
          </p:cNvPr>
          <p:cNvSpPr txBox="1"/>
          <p:nvPr/>
        </p:nvSpPr>
        <p:spPr>
          <a:xfrm>
            <a:off x="308262" y="4362785"/>
            <a:ext cx="136005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Object function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29371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61AE3-FF9C-B515-AD61-0E13A9B3A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F7EBA-EF34-CC1B-1240-19730467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Preliminaries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E1DF3-CF05-C609-3DC0-45BF8D22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4"/>
            <a:ext cx="11220090" cy="634619"/>
          </a:xfrm>
        </p:spPr>
        <p:txBody>
          <a:bodyPr/>
          <a:lstStyle/>
          <a:p>
            <a:r>
              <a:rPr lang="en-US" altLang="ko-KR" dirty="0"/>
              <a:t>Implicit</a:t>
            </a:r>
            <a:r>
              <a:rPr lang="ko-KR" altLang="en-US" dirty="0"/>
              <a:t> </a:t>
            </a:r>
            <a:r>
              <a:rPr lang="en-US" altLang="ko-KR" dirty="0"/>
              <a:t>Entity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암묵적 개체는 계산을 조금 달리한다</a:t>
            </a:r>
            <a:r>
              <a:rPr lang="en-US" altLang="ko-KR" dirty="0"/>
              <a:t>. ( solution is open-form)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0E634-F675-AAEB-42F2-4FEFAF34722B}"/>
              </a:ext>
            </a:extLst>
          </p:cNvPr>
          <p:cNvSpPr txBox="1"/>
          <p:nvPr/>
        </p:nvSpPr>
        <p:spPr>
          <a:xfrm>
            <a:off x="485955" y="2213717"/>
            <a:ext cx="11077972" cy="340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Object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functoin</a:t>
            </a:r>
            <a:r>
              <a:rPr lang="ko-KR" altLang="en-US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and</a:t>
            </a:r>
            <a:r>
              <a:rPr lang="ko-KR" altLang="en-US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Optimization : Lagrange multiplier(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라그랑주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승수법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비선형식을 수치해석적으로 푼다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2FDB5-E04D-5812-4DDA-4488C0EC1B5C}"/>
              </a:ext>
            </a:extLst>
          </p:cNvPr>
          <p:cNvSpPr txBox="1"/>
          <p:nvPr/>
        </p:nvSpPr>
        <p:spPr>
          <a:xfrm>
            <a:off x="9171708" y="5694951"/>
            <a:ext cx="2826327" cy="340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/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/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hlinkClick r:id="rId2"/>
              </a:rPr>
              <a:t>참고자료</a:t>
            </a: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 err="1"/>
              <a:t>라그랑주</a:t>
            </a:r>
            <a:r>
              <a:rPr lang="ko-KR" altLang="en-US" dirty="0"/>
              <a:t> </a:t>
            </a:r>
            <a:r>
              <a:rPr lang="ko-KR" altLang="en-US" dirty="0" err="1"/>
              <a:t>승수법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BC17E2-4428-F66A-C245-8666586EB17F}"/>
                  </a:ext>
                </a:extLst>
              </p:cNvPr>
              <p:cNvSpPr txBox="1"/>
              <p:nvPr/>
            </p:nvSpPr>
            <p:spPr>
              <a:xfrm>
                <a:off x="1341561" y="2933672"/>
                <a:ext cx="3317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BC17E2-4428-F66A-C245-8666586EB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561" y="2933672"/>
                <a:ext cx="3317255" cy="276999"/>
              </a:xfrm>
              <a:prstGeom prst="rect">
                <a:avLst/>
              </a:prstGeom>
              <a:blipFill>
                <a:blip r:embed="rId3"/>
                <a:stretch>
                  <a:fillRect l="-1654" t="-41304" r="-919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C56D8A-C910-0BD1-7AD3-1BC41B60B25A}"/>
                  </a:ext>
                </a:extLst>
              </p:cNvPr>
              <p:cNvSpPr txBox="1"/>
              <p:nvPr/>
            </p:nvSpPr>
            <p:spPr>
              <a:xfrm>
                <a:off x="2219036" y="754231"/>
                <a:ext cx="10875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C56D8A-C910-0BD1-7AD3-1BC41B60B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036" y="754231"/>
                <a:ext cx="1087582" cy="369332"/>
              </a:xfrm>
              <a:prstGeom prst="rect">
                <a:avLst/>
              </a:prstGeom>
              <a:blipFill>
                <a:blip r:embed="rId4"/>
                <a:stretch>
                  <a:fillRect t="-200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64E1B-8AE1-BC3E-C15C-7AD6A1B060E5}"/>
                  </a:ext>
                </a:extLst>
              </p:cNvPr>
              <p:cNvSpPr txBox="1"/>
              <p:nvPr/>
            </p:nvSpPr>
            <p:spPr>
              <a:xfrm>
                <a:off x="5384801" y="1416649"/>
                <a:ext cx="3537527" cy="436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∈{1,⋯,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64E1B-8AE1-BC3E-C15C-7AD6A1B06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1" y="1416649"/>
                <a:ext cx="3537527" cy="436786"/>
              </a:xfrm>
              <a:prstGeom prst="rect">
                <a:avLst/>
              </a:prstGeom>
              <a:blipFill>
                <a:blip r:embed="rId5"/>
                <a:stretch>
                  <a:fillRect l="-2410" t="-19444" b="-180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1540BC-162B-9C15-7D3F-A048C27B4515}"/>
                  </a:ext>
                </a:extLst>
              </p:cNvPr>
              <p:cNvSpPr txBox="1"/>
              <p:nvPr/>
            </p:nvSpPr>
            <p:spPr>
              <a:xfrm>
                <a:off x="1665534" y="1416649"/>
                <a:ext cx="2669308" cy="404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1540BC-162B-9C15-7D3F-A048C27B4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534" y="1416649"/>
                <a:ext cx="2669308" cy="404021"/>
              </a:xfrm>
              <a:prstGeom prst="rect">
                <a:avLst/>
              </a:prstGeom>
              <a:blipFill>
                <a:blip r:embed="rId6"/>
                <a:stretch>
                  <a:fillRect l="-3196" t="-29851" b="-149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2464C2-71B9-8B0C-FB50-DBA358FC5CEA}"/>
                  </a:ext>
                </a:extLst>
              </p:cNvPr>
              <p:cNvSpPr txBox="1"/>
              <p:nvPr/>
            </p:nvSpPr>
            <p:spPr>
              <a:xfrm>
                <a:off x="1341561" y="3508830"/>
                <a:ext cx="2488438" cy="872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2464C2-71B9-8B0C-FB50-DBA358FC5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561" y="3508830"/>
                <a:ext cx="2488438" cy="872034"/>
              </a:xfrm>
              <a:prstGeom prst="rect">
                <a:avLst/>
              </a:prstGeom>
              <a:blipFill>
                <a:blip r:embed="rId7"/>
                <a:stretch>
                  <a:fillRect t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CCF8390-21AD-7FA0-D8C3-99B5BE144A2D}"/>
              </a:ext>
            </a:extLst>
          </p:cNvPr>
          <p:cNvSpPr txBox="1"/>
          <p:nvPr/>
        </p:nvSpPr>
        <p:spPr>
          <a:xfrm>
            <a:off x="788553" y="2780579"/>
            <a:ext cx="136005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Object function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EACF11-58FF-CF8D-A072-44073678D1A2}"/>
              </a:ext>
            </a:extLst>
          </p:cNvPr>
          <p:cNvSpPr txBox="1"/>
          <p:nvPr/>
        </p:nvSpPr>
        <p:spPr>
          <a:xfrm>
            <a:off x="2644187" y="3944847"/>
            <a:ext cx="136005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Lagrange multiplier</a:t>
            </a:r>
            <a:endParaRPr lang="ko-KR" altLang="en-US" sz="900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8A7770E-A29F-D352-E977-3663CD1C63F0}"/>
              </a:ext>
            </a:extLst>
          </p:cNvPr>
          <p:cNvCxnSpPr>
            <a:cxnSpLocks/>
          </p:cNvCxnSpPr>
          <p:nvPr/>
        </p:nvCxnSpPr>
        <p:spPr>
          <a:xfrm flipH="1" flipV="1">
            <a:off x="2505977" y="3803811"/>
            <a:ext cx="256850" cy="256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18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841A4-7773-29F4-DF3F-120E9F33C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B887E-DC21-5A22-9050-1EAF951A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Preliminaries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A48F0-8A3D-ECEB-D292-D84B23F6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5"/>
            <a:ext cx="11220090" cy="717746"/>
          </a:xfrm>
        </p:spPr>
        <p:txBody>
          <a:bodyPr>
            <a:normAutofit/>
          </a:bodyPr>
          <a:lstStyle/>
          <a:p>
            <a:r>
              <a:rPr lang="ko-KR" altLang="en-US" dirty="0"/>
              <a:t>포인트셋의 정합</a:t>
            </a:r>
            <a:r>
              <a:rPr lang="en-US" altLang="ko-KR" dirty="0"/>
              <a:t>(1)</a:t>
            </a:r>
          </a:p>
          <a:p>
            <a:pPr marL="457200" lvl="1" indent="0">
              <a:buNone/>
            </a:pPr>
            <a:r>
              <a:rPr lang="en-US" altLang="ko-KR" dirty="0"/>
              <a:t>: </a:t>
            </a:r>
            <a:r>
              <a:rPr lang="ko-KR" altLang="en-US" dirty="0" err="1"/>
              <a:t>쿼터니언</a:t>
            </a:r>
            <a:r>
              <a:rPr lang="en-US" altLang="ko-KR" dirty="0"/>
              <a:t>(Quaternion)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교차 공분산</a:t>
            </a:r>
            <a:r>
              <a:rPr lang="en-US" altLang="ko-KR" dirty="0"/>
              <a:t>(Cross-Covariance)</a:t>
            </a:r>
            <a:r>
              <a:rPr lang="ko-KR" altLang="en-US" dirty="0"/>
              <a:t>을 이용하여 정합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34B309-1357-1303-D78E-F9D22F5C0556}"/>
                  </a:ext>
                </a:extLst>
              </p:cNvPr>
              <p:cNvSpPr txBox="1"/>
              <p:nvPr/>
            </p:nvSpPr>
            <p:spPr>
              <a:xfrm>
                <a:off x="2764447" y="1753947"/>
                <a:ext cx="2182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34B309-1357-1303-D78E-F9D22F5C0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447" y="1753947"/>
                <a:ext cx="2182008" cy="276999"/>
              </a:xfrm>
              <a:prstGeom prst="rect">
                <a:avLst/>
              </a:prstGeom>
              <a:blipFill>
                <a:blip r:embed="rId2"/>
                <a:stretch>
                  <a:fillRect l="-559" t="-44444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CB81F7-4E8A-9505-950F-597B9D0813AF}"/>
                  </a:ext>
                </a:extLst>
              </p:cNvPr>
              <p:cNvSpPr txBox="1"/>
              <p:nvPr/>
            </p:nvSpPr>
            <p:spPr>
              <a:xfrm>
                <a:off x="5572302" y="1753947"/>
                <a:ext cx="3940822" cy="282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lit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CB81F7-4E8A-9505-950F-597B9D081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02" y="1753947"/>
                <a:ext cx="3940822" cy="282450"/>
              </a:xfrm>
              <a:prstGeom prst="rect">
                <a:avLst/>
              </a:prstGeom>
              <a:blipFill>
                <a:blip r:embed="rId3"/>
                <a:stretch>
                  <a:fillRect l="-3555" t="-28261" b="-47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67168E4-589E-87BD-E300-7ADC6B95C860}"/>
              </a:ext>
            </a:extLst>
          </p:cNvPr>
          <p:cNvSpPr txBox="1"/>
          <p:nvPr/>
        </p:nvSpPr>
        <p:spPr>
          <a:xfrm>
            <a:off x="1458572" y="1775820"/>
            <a:ext cx="136005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Unit Quaternion</a:t>
            </a:r>
            <a:endParaRPr lang="ko-KR" altLang="en-US" sz="9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9FE7FE-D3D5-1D58-938D-D50ACEBCFA9E}"/>
                  </a:ext>
                </a:extLst>
              </p:cNvPr>
              <p:cNvSpPr txBox="1"/>
              <p:nvPr/>
            </p:nvSpPr>
            <p:spPr>
              <a:xfrm>
                <a:off x="2764447" y="2143044"/>
                <a:ext cx="6663106" cy="951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9FE7FE-D3D5-1D58-938D-D50ACEBCF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447" y="2143044"/>
                <a:ext cx="6663106" cy="951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907D4BB-8290-012B-3E84-0F7CEC750691}"/>
              </a:ext>
            </a:extLst>
          </p:cNvPr>
          <p:cNvSpPr txBox="1"/>
          <p:nvPr/>
        </p:nvSpPr>
        <p:spPr>
          <a:xfrm>
            <a:off x="1560148" y="2378999"/>
            <a:ext cx="136005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Rotation matrix</a:t>
            </a:r>
            <a:endParaRPr lang="ko-KR" altLang="en-US" sz="9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46A8F-60AB-C591-B025-60580908F67D}"/>
              </a:ext>
            </a:extLst>
          </p:cNvPr>
          <p:cNvSpPr txBox="1"/>
          <p:nvPr/>
        </p:nvSpPr>
        <p:spPr>
          <a:xfrm>
            <a:off x="2084419" y="3168567"/>
            <a:ext cx="136005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Transition matrix</a:t>
            </a:r>
            <a:endParaRPr lang="ko-KR" altLang="en-US" sz="9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32BB7E-734B-543B-90BA-9ED0861BBD06}"/>
                  </a:ext>
                </a:extLst>
              </p:cNvPr>
              <p:cNvSpPr txBox="1"/>
              <p:nvPr/>
            </p:nvSpPr>
            <p:spPr>
              <a:xfrm>
                <a:off x="2764447" y="3408677"/>
                <a:ext cx="1042721" cy="733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32BB7E-734B-543B-90BA-9ED0861BB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447" y="3408677"/>
                <a:ext cx="1042721" cy="7335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F07F58-AEBA-FBCE-9AEB-1F60656F8464}"/>
                  </a:ext>
                </a:extLst>
              </p:cNvPr>
              <p:cNvSpPr txBox="1"/>
              <p:nvPr/>
            </p:nvSpPr>
            <p:spPr>
              <a:xfrm>
                <a:off x="4425094" y="3636976"/>
                <a:ext cx="13828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F07F58-AEBA-FBCE-9AEB-1F60656F8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094" y="3636976"/>
                <a:ext cx="1382879" cy="276999"/>
              </a:xfrm>
              <a:prstGeom prst="rect">
                <a:avLst/>
              </a:prstGeom>
              <a:blipFill>
                <a:blip r:embed="rId6"/>
                <a:stretch>
                  <a:fillRect l="-3084" t="-4444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EAFDB99-C7C1-F367-43AD-7E4F640E0680}"/>
              </a:ext>
            </a:extLst>
          </p:cNvPr>
          <p:cNvSpPr txBox="1"/>
          <p:nvPr/>
        </p:nvSpPr>
        <p:spPr>
          <a:xfrm>
            <a:off x="3890622" y="3371491"/>
            <a:ext cx="211166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Complete Registration state vector</a:t>
            </a:r>
            <a:endParaRPr lang="ko-KR" altLang="en-US" sz="9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F0FE89-196F-3EBB-3733-25BE899CC1C0}"/>
                  </a:ext>
                </a:extLst>
              </p:cNvPr>
              <p:cNvSpPr txBox="1"/>
              <p:nvPr/>
            </p:nvSpPr>
            <p:spPr>
              <a:xfrm>
                <a:off x="6425899" y="3636976"/>
                <a:ext cx="906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F0FE89-196F-3EBB-3733-25BE899CC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899" y="3636976"/>
                <a:ext cx="906530" cy="276999"/>
              </a:xfrm>
              <a:prstGeom prst="rect">
                <a:avLst/>
              </a:prstGeom>
              <a:blipFill>
                <a:blip r:embed="rId7"/>
                <a:stretch>
                  <a:fillRect l="-4027" r="-8054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5A1248-253D-E04A-1784-7F8E503D7BF3}"/>
                  </a:ext>
                </a:extLst>
              </p:cNvPr>
              <p:cNvSpPr txBox="1"/>
              <p:nvPr/>
            </p:nvSpPr>
            <p:spPr>
              <a:xfrm>
                <a:off x="7950355" y="3636976"/>
                <a:ext cx="913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5A1248-253D-E04A-1784-7F8E503D7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355" y="3636976"/>
                <a:ext cx="913199" cy="276999"/>
              </a:xfrm>
              <a:prstGeom prst="rect">
                <a:avLst/>
              </a:prstGeom>
              <a:blipFill>
                <a:blip r:embed="rId8"/>
                <a:stretch>
                  <a:fillRect l="-4000" r="-8000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DABC4F8-FFDF-BC7C-A1FD-8FB34ED79298}"/>
              </a:ext>
            </a:extLst>
          </p:cNvPr>
          <p:cNvSpPr txBox="1"/>
          <p:nvPr/>
        </p:nvSpPr>
        <p:spPr>
          <a:xfrm>
            <a:off x="6291954" y="3371491"/>
            <a:ext cx="1284639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Measured data point</a:t>
            </a:r>
            <a:endParaRPr lang="ko-KR" altLang="en-US" sz="9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89700B-EED2-727E-0A79-338566BCBB9F}"/>
              </a:ext>
            </a:extLst>
          </p:cNvPr>
          <p:cNvSpPr txBox="1"/>
          <p:nvPr/>
        </p:nvSpPr>
        <p:spPr>
          <a:xfrm>
            <a:off x="7866259" y="3371491"/>
            <a:ext cx="1284639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Model point</a:t>
            </a:r>
            <a:endParaRPr lang="ko-KR" altLang="en-US" sz="9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2B3174-DECC-1866-80CE-2C6FEACBFCAF}"/>
                  </a:ext>
                </a:extLst>
              </p:cNvPr>
              <p:cNvSpPr txBox="1"/>
              <p:nvPr/>
            </p:nvSpPr>
            <p:spPr>
              <a:xfrm>
                <a:off x="2630660" y="4415214"/>
                <a:ext cx="3588868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ko-KR" alt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e>
                                  </m:d>
                                  <m:acc>
                                    <m:accPr>
                                      <m:chr m:val="⃗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2B3174-DECC-1866-80CE-2C6FEACBF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660" y="4415214"/>
                <a:ext cx="3588868" cy="7789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BCA093C8-1ECA-C084-FC3C-DE6227B6A238}"/>
              </a:ext>
            </a:extLst>
          </p:cNvPr>
          <p:cNvCxnSpPr>
            <a:stCxn id="14" idx="2"/>
            <a:endCxn id="15" idx="2"/>
          </p:cNvCxnSpPr>
          <p:nvPr/>
        </p:nvCxnSpPr>
        <p:spPr>
          <a:xfrm rot="16200000" flipH="1">
            <a:off x="7643059" y="3150079"/>
            <a:ext cx="12700" cy="15277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218AA0-DB47-D58E-4BAC-6F3E1032DCF0}"/>
              </a:ext>
            </a:extLst>
          </p:cNvPr>
          <p:cNvSpPr txBox="1"/>
          <p:nvPr/>
        </p:nvSpPr>
        <p:spPr>
          <a:xfrm>
            <a:off x="7007089" y="4114556"/>
            <a:ext cx="1284639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corresponding</a:t>
            </a:r>
            <a:endParaRPr lang="ko-KR" altLang="en-US" sz="9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A9FBD1-E47C-0969-043C-9F46758094C0}"/>
                  </a:ext>
                </a:extLst>
              </p:cNvPr>
              <p:cNvSpPr txBox="1"/>
              <p:nvPr/>
            </p:nvSpPr>
            <p:spPr>
              <a:xfrm>
                <a:off x="6790240" y="4428581"/>
                <a:ext cx="1493293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A9FBD1-E47C-0969-043C-9F4675809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240" y="4428581"/>
                <a:ext cx="1493293" cy="7789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D4FF9D-EB02-1410-0320-7D02D504D16E}"/>
                  </a:ext>
                </a:extLst>
              </p:cNvPr>
              <p:cNvSpPr txBox="1"/>
              <p:nvPr/>
            </p:nvSpPr>
            <p:spPr>
              <a:xfrm>
                <a:off x="8413305" y="4418038"/>
                <a:ext cx="1493293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D4FF9D-EB02-1410-0320-7D02D504D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305" y="4418038"/>
                <a:ext cx="1493293" cy="7789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098D80A2-110D-F54F-F2CB-F600C692C0FE}"/>
              </a:ext>
            </a:extLst>
          </p:cNvPr>
          <p:cNvSpPr txBox="1"/>
          <p:nvPr/>
        </p:nvSpPr>
        <p:spPr>
          <a:xfrm>
            <a:off x="7237156" y="5180036"/>
            <a:ext cx="2535791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ko-KR" altLang="en-US" sz="900" b="1" dirty="0">
                <a:solidFill>
                  <a:srgbClr val="00B050"/>
                </a:solidFill>
                <a:sym typeface="Wingdings" panose="05000000000000000000" pitchFamily="2" charset="2"/>
              </a:rPr>
              <a:t>초기 </a:t>
            </a:r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Transition </a:t>
            </a:r>
            <a:r>
              <a:rPr lang="ko-KR" altLang="en-US" sz="900" b="1" dirty="0">
                <a:solidFill>
                  <a:srgbClr val="00B050"/>
                </a:solidFill>
                <a:sym typeface="Wingdings" panose="05000000000000000000" pitchFamily="2" charset="2"/>
              </a:rPr>
              <a:t>을 위한 </a:t>
            </a:r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center of mass</a:t>
            </a:r>
            <a:r>
              <a:rPr lang="ko-KR" altLang="en-US" sz="9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endParaRPr lang="ko-KR" altLang="en-US" sz="9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B006F3-CEDE-E7D2-3ADC-E6712AE533C7}"/>
                  </a:ext>
                </a:extLst>
              </p:cNvPr>
              <p:cNvSpPr txBox="1"/>
              <p:nvPr/>
            </p:nvSpPr>
            <p:spPr>
              <a:xfrm>
                <a:off x="3030449" y="5735905"/>
                <a:ext cx="613110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l-GR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B006F3-CEDE-E7D2-3ADC-E6712AE5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449" y="5735905"/>
                <a:ext cx="6131102" cy="7789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59D5DDD-8B28-5E40-4922-B8864ABEDBA2}"/>
              </a:ext>
            </a:extLst>
          </p:cNvPr>
          <p:cNvSpPr txBox="1"/>
          <p:nvPr/>
        </p:nvSpPr>
        <p:spPr>
          <a:xfrm>
            <a:off x="2319543" y="5672282"/>
            <a:ext cx="1830722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Cross Covariance matrix</a:t>
            </a:r>
            <a:endParaRPr lang="ko-KR" altLang="en-US" sz="9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DC1F6-3EBE-CE49-6147-740E734BF1B9}"/>
              </a:ext>
            </a:extLst>
          </p:cNvPr>
          <p:cNvSpPr txBox="1"/>
          <p:nvPr/>
        </p:nvSpPr>
        <p:spPr>
          <a:xfrm>
            <a:off x="1352435" y="4483873"/>
            <a:ext cx="211166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Mean square Object function</a:t>
            </a:r>
            <a:endParaRPr lang="ko-KR" altLang="en-US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4DB78F-2B88-D454-08FA-5916B570FBF3}"/>
              </a:ext>
            </a:extLst>
          </p:cNvPr>
          <p:cNvSpPr txBox="1"/>
          <p:nvPr/>
        </p:nvSpPr>
        <p:spPr>
          <a:xfrm>
            <a:off x="4368678" y="4929790"/>
            <a:ext cx="1830722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mean(Sum of square error)</a:t>
            </a:r>
            <a:endParaRPr lang="ko-KR" altLang="en-US" sz="9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313ECC-F6C5-A39D-10EC-B07FF7B6F618}"/>
              </a:ext>
            </a:extLst>
          </p:cNvPr>
          <p:cNvSpPr txBox="1"/>
          <p:nvPr/>
        </p:nvSpPr>
        <p:spPr>
          <a:xfrm>
            <a:off x="9513124" y="5701032"/>
            <a:ext cx="1699318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Cost</a:t>
            </a:r>
            <a:endParaRPr lang="ko-KR" altLang="en-US" sz="9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2049A5C-C8AF-B027-B51B-06483928F800}"/>
                  </a:ext>
                </a:extLst>
              </p:cNvPr>
              <p:cNvSpPr txBox="1"/>
              <p:nvPr/>
            </p:nvSpPr>
            <p:spPr>
              <a:xfrm>
                <a:off x="10362783" y="5903114"/>
                <a:ext cx="706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2049A5C-C8AF-B027-B51B-06483928F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2783" y="5903114"/>
                <a:ext cx="706860" cy="276999"/>
              </a:xfrm>
              <a:prstGeom prst="rect">
                <a:avLst/>
              </a:prstGeom>
              <a:blipFill>
                <a:blip r:embed="rId13"/>
                <a:stretch>
                  <a:fillRect l="-603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9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A59E6-7011-521A-E222-4E2EB1A6C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2B525-7E5B-60E7-6CFA-69873E33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Preliminaries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FEB69-B795-3677-97E6-7A9A5D8B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5"/>
            <a:ext cx="11220090" cy="717746"/>
          </a:xfrm>
        </p:spPr>
        <p:txBody>
          <a:bodyPr>
            <a:normAutofit/>
          </a:bodyPr>
          <a:lstStyle/>
          <a:p>
            <a:r>
              <a:rPr lang="ko-KR" altLang="en-US" dirty="0"/>
              <a:t>포인트셋의 정합</a:t>
            </a:r>
            <a:r>
              <a:rPr lang="en-US" altLang="ko-KR" dirty="0"/>
              <a:t>(2) </a:t>
            </a:r>
          </a:p>
          <a:p>
            <a:pPr marL="457200" lvl="1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고유벡터와 </a:t>
            </a:r>
            <a:r>
              <a:rPr lang="ko-KR" altLang="en-US" dirty="0" err="1"/>
              <a:t>고유값의</a:t>
            </a:r>
            <a:r>
              <a:rPr lang="ko-KR" altLang="en-US" dirty="0"/>
              <a:t> 활용을 통한 </a:t>
            </a:r>
            <a:r>
              <a:rPr lang="en-US" altLang="ko-KR" dirty="0"/>
              <a:t>Optimal Rotation</a:t>
            </a:r>
            <a:r>
              <a:rPr lang="ko-KR" altLang="en-US" dirty="0"/>
              <a:t> 도출 및 </a:t>
            </a:r>
            <a:r>
              <a:rPr lang="en-US" altLang="ko-KR" dirty="0"/>
              <a:t>Optimal translation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9CD04-F8A3-ECF2-4C91-58774001FFDE}"/>
              </a:ext>
            </a:extLst>
          </p:cNvPr>
          <p:cNvSpPr txBox="1"/>
          <p:nvPr/>
        </p:nvSpPr>
        <p:spPr>
          <a:xfrm>
            <a:off x="672407" y="1792322"/>
            <a:ext cx="136005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Anti-symmetric matrix</a:t>
            </a:r>
          </a:p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900" b="1" dirty="0">
                <a:solidFill>
                  <a:srgbClr val="00B050"/>
                </a:solidFill>
                <a:sym typeface="Wingdings" panose="05000000000000000000" pitchFamily="2" charset="2"/>
              </a:rPr>
              <a:t>반대칭행렬</a:t>
            </a:r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endParaRPr lang="ko-KR" altLang="en-US" sz="9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3F9EED-1A0C-4D44-1F26-CC12795331D1}"/>
                  </a:ext>
                </a:extLst>
              </p:cNvPr>
              <p:cNvSpPr txBox="1"/>
              <p:nvPr/>
            </p:nvSpPr>
            <p:spPr>
              <a:xfrm>
                <a:off x="1011876" y="1408585"/>
                <a:ext cx="2615334" cy="479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𝑝𝑥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𝑝𝑥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3F9EED-1A0C-4D44-1F26-CC1279533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76" y="1408585"/>
                <a:ext cx="2615334" cy="479427"/>
              </a:xfrm>
              <a:prstGeom prst="rect">
                <a:avLst/>
              </a:prstGeom>
              <a:blipFill>
                <a:blip r:embed="rId2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81AF0C-5D49-1F16-B76C-5BCC449B57CD}"/>
                  </a:ext>
                </a:extLst>
              </p:cNvPr>
              <p:cNvSpPr txBox="1"/>
              <p:nvPr/>
            </p:nvSpPr>
            <p:spPr>
              <a:xfrm>
                <a:off x="3627210" y="1480065"/>
                <a:ext cx="1938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81AF0C-5D49-1F16-B76C-5BCC449B5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10" y="1480065"/>
                <a:ext cx="1938799" cy="276999"/>
              </a:xfrm>
              <a:prstGeom prst="rect">
                <a:avLst/>
              </a:prstGeom>
              <a:blipFill>
                <a:blip r:embed="rId3"/>
                <a:stretch>
                  <a:fillRect l="-157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14EFD4-7F17-4555-1484-74E75E1915E0}"/>
                  </a:ext>
                </a:extLst>
              </p:cNvPr>
              <p:cNvSpPr txBox="1"/>
              <p:nvPr/>
            </p:nvSpPr>
            <p:spPr>
              <a:xfrm>
                <a:off x="1166812" y="2600325"/>
                <a:ext cx="4714817" cy="662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𝑝𝑥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𝑝𝑥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𝑝𝑥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𝑝𝑥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𝑝𝑥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14EFD4-7F17-4555-1484-74E75E191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812" y="2600325"/>
                <a:ext cx="4714817" cy="662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E7011D21-F00C-DE8C-1C94-5A86CE9584DF}"/>
              </a:ext>
            </a:extLst>
          </p:cNvPr>
          <p:cNvSpPr txBox="1"/>
          <p:nvPr/>
        </p:nvSpPr>
        <p:spPr>
          <a:xfrm>
            <a:off x="577157" y="3198168"/>
            <a:ext cx="1699318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Eigen value</a:t>
            </a:r>
            <a:r>
              <a:rPr lang="ko-KR" altLang="en-US" sz="900" b="1" dirty="0">
                <a:solidFill>
                  <a:srgbClr val="00B050"/>
                </a:solidFill>
                <a:sym typeface="Wingdings" panose="05000000000000000000" pitchFamily="2" charset="2"/>
              </a:rPr>
              <a:t>를 구하기 위한 행렬</a:t>
            </a:r>
            <a:endParaRPr lang="ko-KR" altLang="en-US" sz="9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547BDA-428C-37E8-DFED-473FA0C69773}"/>
                  </a:ext>
                </a:extLst>
              </p:cNvPr>
              <p:cNvSpPr txBox="1"/>
              <p:nvPr/>
            </p:nvSpPr>
            <p:spPr>
              <a:xfrm>
                <a:off x="5428095" y="4061691"/>
                <a:ext cx="2182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547BDA-428C-37E8-DFED-473FA0C69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095" y="4061691"/>
                <a:ext cx="2182008" cy="276999"/>
              </a:xfrm>
              <a:prstGeom prst="rect">
                <a:avLst/>
              </a:prstGeom>
              <a:blipFill>
                <a:blip r:embed="rId5"/>
                <a:stretch>
                  <a:fillRect l="-559" t="-41304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F047EBA-41E0-85DC-D5E7-3A7F01D732AC}"/>
              </a:ext>
            </a:extLst>
          </p:cNvPr>
          <p:cNvSpPr txBox="1"/>
          <p:nvPr/>
        </p:nvSpPr>
        <p:spPr>
          <a:xfrm>
            <a:off x="3608823" y="3724120"/>
            <a:ext cx="3296801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ko-KR" altLang="en-US" sz="900" b="1" dirty="0"/>
              <a:t>의 최대값에 대응하는 단위 고유벡터가 최적 회전을 나타낸다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D8954E0-1870-C8FF-DD07-2B0FCC8720B7}"/>
                  </a:ext>
                </a:extLst>
              </p:cNvPr>
              <p:cNvSpPr txBox="1"/>
              <p:nvPr/>
            </p:nvSpPr>
            <p:spPr>
              <a:xfrm>
                <a:off x="2758638" y="3598219"/>
                <a:ext cx="850186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D8954E0-1870-C8FF-DD07-2B0FCC872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638" y="3598219"/>
                <a:ext cx="850186" cy="410497"/>
              </a:xfrm>
              <a:prstGeom prst="rect">
                <a:avLst/>
              </a:prstGeom>
              <a:blipFill>
                <a:blip r:embed="rId6"/>
                <a:stretch>
                  <a:fillRect l="-1439"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C3B6BBDA-73D7-68B9-4BE9-10264DB32C7F}"/>
              </a:ext>
            </a:extLst>
          </p:cNvPr>
          <p:cNvCxnSpPr>
            <a:stCxn id="34" idx="1"/>
          </p:cNvCxnSpPr>
          <p:nvPr/>
        </p:nvCxnSpPr>
        <p:spPr>
          <a:xfrm rot="10800000">
            <a:off x="5257223" y="3923347"/>
            <a:ext cx="170873" cy="27684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8AD16D48-AEE4-4608-955B-47274D8A937B}"/>
              </a:ext>
            </a:extLst>
          </p:cNvPr>
          <p:cNvSpPr/>
          <p:nvPr/>
        </p:nvSpPr>
        <p:spPr>
          <a:xfrm>
            <a:off x="5781675" y="4648200"/>
            <a:ext cx="942975" cy="50482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789D5F-4035-F2EE-5783-9CF8D1EFCACB}"/>
              </a:ext>
            </a:extLst>
          </p:cNvPr>
          <p:cNvSpPr txBox="1"/>
          <p:nvPr/>
        </p:nvSpPr>
        <p:spPr>
          <a:xfrm>
            <a:off x="4776437" y="5481144"/>
            <a:ext cx="1699318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Optimal</a:t>
            </a:r>
            <a:r>
              <a:rPr lang="ko-KR" altLang="en-US" sz="9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Translation vector</a:t>
            </a:r>
            <a:endParaRPr lang="ko-KR" altLang="en-US" sz="9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8C785E-1193-0F6D-46A0-6DD953CF69AD}"/>
                  </a:ext>
                </a:extLst>
              </p:cNvPr>
              <p:cNvSpPr txBox="1"/>
              <p:nvPr/>
            </p:nvSpPr>
            <p:spPr>
              <a:xfrm>
                <a:off x="5583028" y="5774746"/>
                <a:ext cx="204023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8C785E-1193-0F6D-46A0-6DD953CF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28" y="5774746"/>
                <a:ext cx="2040238" cy="298415"/>
              </a:xfrm>
              <a:prstGeom prst="rect">
                <a:avLst/>
              </a:prstGeom>
              <a:blipFill>
                <a:blip r:embed="rId7"/>
                <a:stretch>
                  <a:fillRect l="-2090" t="-40816" r="-10448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62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55C1C-CBAF-D119-D6E0-25424DA1C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B5610-9558-C521-6DE6-2C3069CC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ICP</a:t>
            </a:r>
            <a:r>
              <a:rPr lang="ko-KR" altLang="en-US" dirty="0"/>
              <a:t>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493D7B-956E-9E01-B300-AEAC1355F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955" y="806254"/>
                <a:ext cx="11220090" cy="5689796"/>
              </a:xfrm>
            </p:spPr>
            <p:txBody>
              <a:bodyPr/>
              <a:lstStyle/>
              <a:p>
                <a:r>
                  <a:rPr lang="ko-KR" altLang="en-US" dirty="0"/>
                  <a:t>알고리즘의 설명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</a:rPr>
                  <a:t>“data” shape P </a:t>
                </a: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 is moved to be “model” shape X</a:t>
                </a: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개의 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로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sym typeface="Wingdings" panose="05000000000000000000" pitchFamily="2" charset="2"/>
                  </a:rPr>
                  <a:t>이루어져 있는 </a:t>
                </a:r>
                <a:r>
                  <a:rPr lang="en-US" altLang="ko-KR" dirty="0">
                    <a:sym typeface="Wingdings" panose="05000000000000000000" pitchFamily="2" charset="2"/>
                  </a:rPr>
                  <a:t>data shape Point set P</a:t>
                </a:r>
                <a:r>
                  <a:rPr lang="ko-KR" altLang="en-US" dirty="0">
                    <a:sym typeface="Wingdings" panose="05000000000000000000" pitchFamily="2" charset="2"/>
                  </a:rPr>
                  <a:t>와 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개의 점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sym typeface="Wingdings" panose="05000000000000000000" pitchFamily="2" charset="2"/>
                  </a:rPr>
                  <a:t>선분 또는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삼각형같은</a:t>
                </a:r>
                <a:r>
                  <a:rPr lang="ko-KR" altLang="en-US" dirty="0">
                    <a:sym typeface="Wingdings" panose="05000000000000000000" pitchFamily="2" charset="2"/>
                  </a:rPr>
                  <a:t> 형상으로 구성된 </a:t>
                </a:r>
                <a:r>
                  <a:rPr lang="en-US" altLang="ko-KR" dirty="0">
                    <a:sym typeface="Wingdings" panose="05000000000000000000" pitchFamily="2" charset="2"/>
                  </a:rPr>
                  <a:t>Model shape X</a:t>
                </a:r>
                <a:r>
                  <a:rPr lang="ko-KR" altLang="en-US" dirty="0">
                    <a:sym typeface="Wingdings" panose="05000000000000000000" pitchFamily="2" charset="2"/>
                  </a:rPr>
                  <a:t>가 주어짐</a:t>
                </a:r>
                <a:r>
                  <a:rPr lang="en-US" altLang="ko-KR" dirty="0">
                    <a:sym typeface="Wingdings" panose="05000000000000000000" pitchFamily="2" charset="2"/>
                  </a:rPr>
                  <a:t>,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ko-KR" altLang="en-US" dirty="0">
                    <a:sym typeface="Wingdings" panose="05000000000000000000" pitchFamily="2" charset="2"/>
                  </a:rPr>
                  <a:t>초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기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위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치</m:t>
                    </m:r>
                  </m:oMath>
                </a14:m>
                <a:r>
                  <a:rPr lang="en-US" altLang="ko-KR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정</m:t>
                    </m:r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합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1,0,0,0,0,0,0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, k = 0</a:t>
                </a:r>
                <a:r>
                  <a:rPr lang="ko-KR" altLang="en-US" dirty="0">
                    <a:sym typeface="Wingdings" panose="05000000000000000000" pitchFamily="2" charset="2"/>
                  </a:rPr>
                  <a:t>으로 초기화 하며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Registration vector</a:t>
                </a:r>
                <a:r>
                  <a:rPr lang="ko-KR" altLang="en-US" dirty="0">
                    <a:sym typeface="Wingdings" panose="05000000000000000000" pitchFamily="2" charset="2"/>
                  </a:rPr>
                  <a:t>는 초기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sym typeface="Wingdings" panose="05000000000000000000" pitchFamily="2" charset="2"/>
                  </a:rPr>
                  <a:t>데이터셋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에 상대적으로 정의된다</a:t>
                </a:r>
                <a:r>
                  <a:rPr lang="en-US" altLang="ko-KR" dirty="0">
                    <a:sym typeface="Wingdings" panose="05000000000000000000" pitchFamily="2" charset="2"/>
                  </a:rPr>
                  <a:t>.  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ko-KR" altLang="en-US" dirty="0">
                    <a:sym typeface="Wingdings" panose="05000000000000000000" pitchFamily="2" charset="2"/>
                  </a:rPr>
                  <a:t>최종 정합이 전체 변환을 의미한다</a:t>
                </a:r>
                <a:r>
                  <a:rPr lang="en-US" altLang="ko-KR" dirty="0">
                    <a:sym typeface="Wingdings" panose="05000000000000000000" pitchFamily="2" charset="2"/>
                  </a:rPr>
                  <a:t>. </a:t>
                </a:r>
              </a:p>
              <a:p>
                <a:pPr lvl="1"/>
                <a:r>
                  <a:rPr lang="ko-KR" altLang="en-US" dirty="0">
                    <a:sym typeface="Wingdings" panose="05000000000000000000" pitchFamily="2" charset="2"/>
                  </a:rPr>
                  <a:t>알고리즘의 수행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>
                  <a:buAutoNum type="alphaLcPeriod"/>
                </a:pPr>
                <a:r>
                  <a:rPr lang="ko-KR" altLang="en-US" dirty="0">
                    <a:sym typeface="Wingdings" panose="05000000000000000000" pitchFamily="2" charset="2"/>
                  </a:rPr>
                  <a:t>최근접점의 계산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>
                  <a:buAutoNum type="alphaLcPeriod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>
                  <a:buAutoNum type="alphaLcPeriod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>
                  <a:buAutoNum type="alphaLcPeriod"/>
                </a:pPr>
                <a:r>
                  <a:rPr lang="ko-KR" altLang="en-US" dirty="0">
                    <a:sym typeface="Wingdings" panose="05000000000000000000" pitchFamily="2" charset="2"/>
                  </a:rPr>
                  <a:t>정합 계산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>
                  <a:buAutoNum type="alphaLcPeriod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>
                  <a:buAutoNum type="alphaLcPeriod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>
                  <a:buAutoNum type="alphaLcPeriod"/>
                </a:pPr>
                <a:r>
                  <a:rPr lang="ko-KR" altLang="en-US" dirty="0">
                    <a:sym typeface="Wingdings" panose="05000000000000000000" pitchFamily="2" charset="2"/>
                  </a:rPr>
                  <a:t>정합 적용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>
                  <a:buAutoNum type="alphaLcPeriod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>
                  <a:buAutoNum type="alphaLcPeriod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>
                  <a:buAutoNum type="alphaLcPeriod"/>
                </a:pPr>
                <a:r>
                  <a:rPr lang="ko-KR" altLang="en-US" dirty="0">
                    <a:sym typeface="Wingdings" panose="05000000000000000000" pitchFamily="2" charset="2"/>
                  </a:rPr>
                  <a:t>반복종료조건 </a:t>
                </a:r>
                <a:r>
                  <a:rPr lang="en-US" altLang="ko-KR" dirty="0">
                    <a:sym typeface="Wingdings" panose="05000000000000000000" pitchFamily="2" charset="2"/>
                  </a:rPr>
                  <a:t>: </a:t>
                </a:r>
                <a:r>
                  <a:rPr lang="ko-KR" altLang="en-US" dirty="0">
                    <a:sym typeface="Wingdings" panose="05000000000000000000" pitchFamily="2" charset="2"/>
                  </a:rPr>
                  <a:t>미리 설정한 임계점보다 오차가 낮아지면 종료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</a:p>
              <a:p>
                <a:pPr lvl="2">
                  <a:buAutoNum type="alphaLcPeriod"/>
                </a:pPr>
                <a:endParaRPr lang="en-US" altLang="ko-KR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493D7B-956E-9E01-B300-AEAC1355F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955" y="806254"/>
                <a:ext cx="11220090" cy="5689796"/>
              </a:xfrm>
              <a:blipFill>
                <a:blip r:embed="rId2"/>
                <a:stretch>
                  <a:fillRect l="-217" t="-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7C5A9E-2A7B-DDD4-459A-08D98C564788}"/>
                  </a:ext>
                </a:extLst>
              </p:cNvPr>
              <p:cNvSpPr txBox="1"/>
              <p:nvPr/>
            </p:nvSpPr>
            <p:spPr>
              <a:xfrm>
                <a:off x="2357437" y="3429000"/>
                <a:ext cx="1418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7C5A9E-2A7B-DDD4-459A-08D98C564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37" y="3429000"/>
                <a:ext cx="1418337" cy="276999"/>
              </a:xfrm>
              <a:prstGeom prst="rect">
                <a:avLst/>
              </a:prstGeom>
              <a:blipFill>
                <a:blip r:embed="rId3"/>
                <a:stretch>
                  <a:fillRect l="-2586" r="-4741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E531F2-940F-9625-41D6-D43BA8DCF4EE}"/>
                  </a:ext>
                </a:extLst>
              </p:cNvPr>
              <p:cNvSpPr txBox="1"/>
              <p:nvPr/>
            </p:nvSpPr>
            <p:spPr>
              <a:xfrm>
                <a:off x="4314408" y="3353108"/>
                <a:ext cx="968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E531F2-940F-9625-41D6-D43BA8DCF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08" y="3353108"/>
                <a:ext cx="968662" cy="276999"/>
              </a:xfrm>
              <a:prstGeom prst="rect">
                <a:avLst/>
              </a:prstGeom>
              <a:blipFill>
                <a:blip r:embed="rId4"/>
                <a:stretch>
                  <a:fillRect l="-440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690A509-E4A9-70C9-7F64-82B175021D63}"/>
              </a:ext>
            </a:extLst>
          </p:cNvPr>
          <p:cNvSpPr txBox="1"/>
          <p:nvPr/>
        </p:nvSpPr>
        <p:spPr>
          <a:xfrm>
            <a:off x="2216946" y="3201427"/>
            <a:ext cx="1699318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Operator</a:t>
            </a:r>
            <a:endParaRPr lang="ko-KR" alt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467A7-CFDC-B637-7A48-0F01C4C9C6FB}"/>
              </a:ext>
            </a:extLst>
          </p:cNvPr>
          <p:cNvSpPr txBox="1"/>
          <p:nvPr/>
        </p:nvSpPr>
        <p:spPr>
          <a:xfrm>
            <a:off x="2399411" y="3659832"/>
            <a:ext cx="1699318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K</a:t>
            </a:r>
            <a:r>
              <a:rPr lang="ko-KR" altLang="en-US" sz="900" b="1" dirty="0">
                <a:solidFill>
                  <a:srgbClr val="00B050"/>
                </a:solidFill>
                <a:sym typeface="Wingdings" panose="05000000000000000000" pitchFamily="2" charset="2"/>
              </a:rPr>
              <a:t>번째 </a:t>
            </a:r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P</a:t>
            </a:r>
            <a:endParaRPr lang="ko-KR" altLang="en-US" sz="9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8F353-7D0D-8044-19A3-85353D403F70}"/>
              </a:ext>
            </a:extLst>
          </p:cNvPr>
          <p:cNvSpPr txBox="1"/>
          <p:nvPr/>
        </p:nvSpPr>
        <p:spPr>
          <a:xfrm>
            <a:off x="3707609" y="3191902"/>
            <a:ext cx="1699318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Worst case Cost</a:t>
            </a:r>
            <a:endParaRPr lang="ko-KR" altLang="en-US" sz="9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9FAF3-D621-1A4B-23FB-AD66B7F9446C}"/>
              </a:ext>
            </a:extLst>
          </p:cNvPr>
          <p:cNvSpPr txBox="1"/>
          <p:nvPr/>
        </p:nvSpPr>
        <p:spPr>
          <a:xfrm>
            <a:off x="5002089" y="3201427"/>
            <a:ext cx="1699318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average Cost</a:t>
            </a:r>
            <a:endParaRPr lang="ko-KR" altLang="en-US" sz="9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1B00AB-0A73-DD34-673A-A6AB7D1D85A9}"/>
                  </a:ext>
                </a:extLst>
              </p:cNvPr>
              <p:cNvSpPr txBox="1"/>
              <p:nvPr/>
            </p:nvSpPr>
            <p:spPr>
              <a:xfrm>
                <a:off x="5524090" y="3353108"/>
                <a:ext cx="13437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1B00AB-0A73-DD34-673A-A6AB7D1D8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090" y="3353108"/>
                <a:ext cx="1343766" cy="276999"/>
              </a:xfrm>
              <a:prstGeom prst="rect">
                <a:avLst/>
              </a:prstGeom>
              <a:blipFill>
                <a:blip r:embed="rId5"/>
                <a:stretch>
                  <a:fillRect l="-226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486B0-74F9-DB62-969E-6A93C143664E}"/>
                  </a:ext>
                </a:extLst>
              </p:cNvPr>
              <p:cNvSpPr txBox="1"/>
              <p:nvPr/>
            </p:nvSpPr>
            <p:spPr>
              <a:xfrm>
                <a:off x="2357437" y="4127762"/>
                <a:ext cx="2071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486B0-74F9-DB62-969E-6A93C1436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37" y="4127762"/>
                <a:ext cx="2071080" cy="276999"/>
              </a:xfrm>
              <a:prstGeom prst="rect">
                <a:avLst/>
              </a:prstGeom>
              <a:blipFill>
                <a:blip r:embed="rId6"/>
                <a:stretch>
                  <a:fillRect t="-41304" r="-3835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D6B33F-A0D0-16A5-32DB-9395859E6D47}"/>
                  </a:ext>
                </a:extLst>
              </p:cNvPr>
              <p:cNvSpPr txBox="1"/>
              <p:nvPr/>
            </p:nvSpPr>
            <p:spPr>
              <a:xfrm>
                <a:off x="2358926" y="4832790"/>
                <a:ext cx="1492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D6B33F-A0D0-16A5-32DB-9395859E6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926" y="4832790"/>
                <a:ext cx="1492845" cy="276999"/>
              </a:xfrm>
              <a:prstGeom prst="rect">
                <a:avLst/>
              </a:prstGeom>
              <a:blipFill>
                <a:blip r:embed="rId7"/>
                <a:stretch>
                  <a:fillRect l="-2449" t="-44444" r="-449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1D5A60-414D-9E61-4FF8-7253DEF31B96}"/>
                  </a:ext>
                </a:extLst>
              </p:cNvPr>
              <p:cNvSpPr txBox="1"/>
              <p:nvPr/>
            </p:nvSpPr>
            <p:spPr>
              <a:xfrm>
                <a:off x="4883881" y="4116435"/>
                <a:ext cx="716798" cy="3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1D5A60-414D-9E61-4FF8-7253DEF31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881" y="4116435"/>
                <a:ext cx="716798" cy="318164"/>
              </a:xfrm>
              <a:prstGeom prst="rect">
                <a:avLst/>
              </a:prstGeom>
              <a:blipFill>
                <a:blip r:embed="rId8"/>
                <a:stretch>
                  <a:fillRect l="-5085"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BC19DE-3697-4168-193E-198C647365ED}"/>
                  </a:ext>
                </a:extLst>
              </p:cNvPr>
              <p:cNvSpPr txBox="1"/>
              <p:nvPr/>
            </p:nvSpPr>
            <p:spPr>
              <a:xfrm>
                <a:off x="4883881" y="4832789"/>
                <a:ext cx="716798" cy="3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BC19DE-3697-4168-193E-198C64736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881" y="4832789"/>
                <a:ext cx="716798" cy="318164"/>
              </a:xfrm>
              <a:prstGeom prst="rect">
                <a:avLst/>
              </a:prstGeom>
              <a:blipFill>
                <a:blip r:embed="rId9"/>
                <a:stretch>
                  <a:fillRect l="-5085"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B9244-9351-C066-7D73-207290F1F3C9}"/>
                  </a:ext>
                </a:extLst>
              </p:cNvPr>
              <p:cNvSpPr txBox="1"/>
              <p:nvPr/>
            </p:nvSpPr>
            <p:spPr>
              <a:xfrm>
                <a:off x="2358926" y="5550433"/>
                <a:ext cx="1592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B9244-9351-C066-7D73-207290F1F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926" y="5550433"/>
                <a:ext cx="1592038" cy="276999"/>
              </a:xfrm>
              <a:prstGeom prst="rect">
                <a:avLst/>
              </a:prstGeom>
              <a:blipFill>
                <a:blip r:embed="rId10"/>
                <a:stretch>
                  <a:fillRect r="-38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23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60647-BE77-AAC8-EA24-A9CDC94BF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5C42C-9B73-174D-ADB4-326D7995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ICP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57295-67E2-09EC-FA57-B39F039B7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5"/>
            <a:ext cx="11220090" cy="2029542"/>
          </a:xfrm>
        </p:spPr>
        <p:txBody>
          <a:bodyPr/>
          <a:lstStyle/>
          <a:p>
            <a:r>
              <a:rPr lang="ko-KR" altLang="en-US" dirty="0"/>
              <a:t>알고리즘의 증명 </a:t>
            </a:r>
            <a:r>
              <a:rPr lang="en-US" altLang="ko-KR" dirty="0"/>
              <a:t>(</a:t>
            </a:r>
            <a:r>
              <a:rPr lang="ko-KR" altLang="en-US" dirty="0"/>
              <a:t>수렴정리</a:t>
            </a:r>
            <a:r>
              <a:rPr lang="en-US" altLang="ko-KR" dirty="0"/>
              <a:t>)</a:t>
            </a:r>
          </a:p>
          <a:p>
            <a:pPr lvl="1">
              <a:buAutoNum type="arabicParenR"/>
            </a:pPr>
            <a:r>
              <a:rPr lang="en-US" altLang="ko-KR" dirty="0"/>
              <a:t>Least</a:t>
            </a:r>
            <a:r>
              <a:rPr lang="ko-KR" altLang="en-US" dirty="0"/>
              <a:t> </a:t>
            </a:r>
            <a:r>
              <a:rPr lang="en-US" altLang="ko-KR" dirty="0"/>
              <a:t>Squares registration </a:t>
            </a:r>
            <a:r>
              <a:rPr lang="ko-KR" altLang="en-US" dirty="0"/>
              <a:t>은 일반적으로 각 </a:t>
            </a:r>
            <a:r>
              <a:rPr lang="en-US" altLang="ko-KR" dirty="0"/>
              <a:t>Iteration(</a:t>
            </a:r>
            <a:r>
              <a:rPr lang="ko-KR" altLang="en-US" dirty="0"/>
              <a:t>반복</a:t>
            </a:r>
            <a:r>
              <a:rPr lang="en-US" altLang="ko-KR" dirty="0"/>
              <a:t>)</a:t>
            </a:r>
            <a:r>
              <a:rPr lang="ko-KR" altLang="en-US" dirty="0"/>
              <a:t>을 거듭하면서 대응되는 점의 거리를 좁힌다</a:t>
            </a:r>
            <a:r>
              <a:rPr lang="en-US" altLang="ko-KR" dirty="0"/>
              <a:t>. </a:t>
            </a:r>
          </a:p>
          <a:p>
            <a:pPr lvl="1">
              <a:buAutoNum type="arabicParenR"/>
            </a:pPr>
            <a:r>
              <a:rPr lang="en-US" altLang="ko-KR" dirty="0"/>
              <a:t>Closest Point </a:t>
            </a:r>
            <a:r>
              <a:rPr lang="en-US" altLang="ko-KR" dirty="0" err="1"/>
              <a:t>determinatio</a:t>
            </a:r>
            <a:r>
              <a:rPr lang="ko-KR" altLang="en-US" dirty="0"/>
              <a:t>은 일반적으로 각 점 개별적으로 거리를 줄인다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정리</a:t>
            </a:r>
            <a:r>
              <a:rPr lang="en-US" altLang="ko-KR" dirty="0"/>
              <a:t>(Theorem)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Iterative Closest Point </a:t>
            </a:r>
            <a:r>
              <a:rPr lang="ko-KR" altLang="en-US" dirty="0"/>
              <a:t>알고리즘은 평균 제곱 거리 목적 함수</a:t>
            </a:r>
            <a:r>
              <a:rPr lang="en-US" altLang="ko-KR" dirty="0"/>
              <a:t>(mean-square distance objective function)</a:t>
            </a:r>
            <a:r>
              <a:rPr lang="ko-KR" altLang="en-US" dirty="0"/>
              <a:t>에 대해 항상 단조적으로</a:t>
            </a:r>
            <a:r>
              <a:rPr lang="en-US" altLang="ko-KR" dirty="0"/>
              <a:t>(monotonically) </a:t>
            </a:r>
            <a:r>
              <a:rPr lang="ko-KR" altLang="en-US" dirty="0"/>
              <a:t>지역 최소값</a:t>
            </a:r>
            <a:r>
              <a:rPr lang="en-US" altLang="ko-KR" dirty="0"/>
              <a:t>(local minimum)</a:t>
            </a:r>
            <a:r>
              <a:rPr lang="ko-KR" altLang="en-US" dirty="0"/>
              <a:t>으로 수렴합니다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852D0C-46F2-4E41-AE84-3E5EEE6CE512}"/>
                  </a:ext>
                </a:extLst>
              </p:cNvPr>
              <p:cNvSpPr txBox="1"/>
              <p:nvPr/>
            </p:nvSpPr>
            <p:spPr>
              <a:xfrm>
                <a:off x="1877608" y="2852194"/>
                <a:ext cx="2524153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852D0C-46F2-4E41-AE84-3E5EEE6CE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608" y="2852194"/>
                <a:ext cx="2524153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AF74E5-B417-4D5E-B3AE-C9C749D01FAB}"/>
                  </a:ext>
                </a:extLst>
              </p:cNvPr>
              <p:cNvSpPr txBox="1"/>
              <p:nvPr/>
            </p:nvSpPr>
            <p:spPr>
              <a:xfrm>
                <a:off x="1877608" y="3914975"/>
                <a:ext cx="3383811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ko-KR" alt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e>
                                  </m:d>
                                  <m:acc>
                                    <m:accPr>
                                      <m:chr m:val="⃗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AF74E5-B417-4D5E-B3AE-C9C749D01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608" y="3914975"/>
                <a:ext cx="3383811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21DEEB-7F22-44C7-A109-04E29B865DE6}"/>
                  </a:ext>
                </a:extLst>
              </p:cNvPr>
              <p:cNvSpPr txBox="1"/>
              <p:nvPr/>
            </p:nvSpPr>
            <p:spPr>
              <a:xfrm>
                <a:off x="8153833" y="3539024"/>
                <a:ext cx="857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21DEEB-7F22-44C7-A109-04E29B865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833" y="3539024"/>
                <a:ext cx="857414" cy="276999"/>
              </a:xfrm>
              <a:prstGeom prst="rect">
                <a:avLst/>
              </a:prstGeom>
              <a:blipFill>
                <a:blip r:embed="rId4"/>
                <a:stretch>
                  <a:fillRect l="-2143" r="-1429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36FE83F-04A0-4B4F-A24D-15434B63DD83}"/>
              </a:ext>
            </a:extLst>
          </p:cNvPr>
          <p:cNvSpPr txBox="1"/>
          <p:nvPr/>
        </p:nvSpPr>
        <p:spPr>
          <a:xfrm>
            <a:off x="1095675" y="2852194"/>
            <a:ext cx="1699318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ko-KR" altLang="en-US" sz="900" b="1" dirty="0">
                <a:solidFill>
                  <a:srgbClr val="00B050"/>
                </a:solidFill>
                <a:sym typeface="Wingdings" panose="05000000000000000000" pitchFamily="2" charset="2"/>
              </a:rPr>
              <a:t>초기</a:t>
            </a:r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9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평균제곱</a:t>
            </a:r>
            <a:r>
              <a:rPr lang="ko-KR" altLang="en-US" sz="900" b="1" dirty="0">
                <a:solidFill>
                  <a:srgbClr val="00B050"/>
                </a:solidFill>
                <a:sym typeface="Wingdings" panose="05000000000000000000" pitchFamily="2" charset="2"/>
              </a:rPr>
              <a:t> 오차</a:t>
            </a:r>
            <a:endParaRPr lang="ko-KR" altLang="en-US" sz="9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E46E4-0D20-494E-A3F4-65D182822767}"/>
              </a:ext>
            </a:extLst>
          </p:cNvPr>
          <p:cNvSpPr txBox="1"/>
          <p:nvPr/>
        </p:nvSpPr>
        <p:spPr>
          <a:xfrm>
            <a:off x="1095675" y="3756342"/>
            <a:ext cx="1699318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ko-KR" altLang="en-US" sz="9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졍합</a:t>
            </a:r>
            <a:r>
              <a:rPr lang="ko-KR" altLang="en-US" sz="900" b="1" dirty="0">
                <a:solidFill>
                  <a:srgbClr val="00B050"/>
                </a:solidFill>
                <a:sym typeface="Wingdings" panose="05000000000000000000" pitchFamily="2" charset="2"/>
              </a:rPr>
              <a:t> 이후 </a:t>
            </a:r>
            <a:r>
              <a:rPr lang="ko-KR" altLang="en-US" sz="9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평균제곱</a:t>
            </a:r>
            <a:r>
              <a:rPr lang="ko-KR" altLang="en-US" sz="900" b="1" dirty="0">
                <a:solidFill>
                  <a:srgbClr val="00B050"/>
                </a:solidFill>
                <a:sym typeface="Wingdings" panose="05000000000000000000" pitchFamily="2" charset="2"/>
              </a:rPr>
              <a:t> 오차</a:t>
            </a:r>
            <a:endParaRPr lang="ko-KR" altLang="en-US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FC8254-99DC-43F9-841B-70F85096962D}"/>
                  </a:ext>
                </a:extLst>
              </p:cNvPr>
              <p:cNvSpPr txBox="1"/>
              <p:nvPr/>
            </p:nvSpPr>
            <p:spPr>
              <a:xfrm>
                <a:off x="1877608" y="5354101"/>
                <a:ext cx="1857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FC8254-99DC-43F9-841B-70F850969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608" y="5354101"/>
                <a:ext cx="1857560" cy="276999"/>
              </a:xfrm>
              <a:prstGeom prst="rect">
                <a:avLst/>
              </a:prstGeom>
              <a:blipFill>
                <a:blip r:embed="rId5"/>
                <a:stretch>
                  <a:fillRect l="-4262" r="-656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6ABCB4-2E67-40B3-8CD7-8CBEA9A4619F}"/>
                  </a:ext>
                </a:extLst>
              </p:cNvPr>
              <p:cNvSpPr txBox="1"/>
              <p:nvPr/>
            </p:nvSpPr>
            <p:spPr>
              <a:xfrm>
                <a:off x="5332008" y="3914975"/>
                <a:ext cx="2455480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6ABCB4-2E67-40B3-8CD7-8CBEA9A46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008" y="3914975"/>
                <a:ext cx="2455480" cy="7789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C5BE011-D832-4670-AF2A-35FD4BAFBD9E}"/>
              </a:ext>
            </a:extLst>
          </p:cNvPr>
          <p:cNvSpPr txBox="1"/>
          <p:nvPr/>
        </p:nvSpPr>
        <p:spPr>
          <a:xfrm>
            <a:off x="6041108" y="4629604"/>
            <a:ext cx="1699318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Y_k</a:t>
            </a:r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900" b="1" dirty="0">
                <a:solidFill>
                  <a:srgbClr val="00B050"/>
                </a:solidFill>
                <a:sym typeface="Wingdings" panose="05000000000000000000" pitchFamily="2" charset="2"/>
              </a:rPr>
              <a:t>가 동일하다면</a:t>
            </a:r>
            <a:endParaRPr lang="ko-KR" altLang="en-US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B351E3-9857-4FCA-8469-90F6F4F58B36}"/>
                  </a:ext>
                </a:extLst>
              </p:cNvPr>
              <p:cNvSpPr txBox="1"/>
              <p:nvPr/>
            </p:nvSpPr>
            <p:spPr>
              <a:xfrm>
                <a:off x="1402074" y="4924368"/>
                <a:ext cx="3859345" cy="230832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rgbClr val="00B050"/>
                    </a:solidFill>
                  </a:defRPr>
                </a:lvl1pPr>
              </a:lstStyle>
              <a:p>
                <a:pPr algn="l"/>
                <a:r>
                  <a:rPr lang="ko-KR" altLang="en-US" dirty="0">
                    <a:sym typeface="Wingdings" panose="05000000000000000000" pitchFamily="2" charset="2"/>
                  </a:rPr>
                  <a:t>새로운 점의 집합 </a:t>
                </a:r>
                <a14:m>
                  <m:oMath xmlns:m="http://schemas.openxmlformats.org/officeDocument/2006/math">
                    <m:r>
                      <a:rPr lang="en-US" altLang="ko-KR"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altLang="ko-KR"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>
                            <a:sym typeface="Wingdings" panose="05000000000000000000" pitchFamily="2" charset="2"/>
                          </a:rPr>
                          <m:t>𝑷</m:t>
                        </m:r>
                      </m:e>
                      <m:sub>
                        <m:r>
                          <a:rPr lang="en-US" altLang="ko-KR">
                            <a:sym typeface="Wingdings" panose="05000000000000000000" pitchFamily="2" charset="2"/>
                          </a:rPr>
                          <m:t>𝒌</m:t>
                        </m:r>
                        <m:r>
                          <a:rPr lang="en-US" altLang="ko-KR"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>
                            <a:sym typeface="Wingdings" panose="05000000000000000000" pitchFamily="2" charset="2"/>
                          </a:rPr>
                          <m:t>𝟏</m:t>
                        </m:r>
                      </m:sub>
                    </m:sSub>
                    <m:r>
                      <a:rPr lang="ko-KR" altLang="en-US">
                        <a:sym typeface="Wingdings" panose="05000000000000000000" pitchFamily="2" charset="2"/>
                      </a:rPr>
                      <m:t>과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dirty="0"/>
                      <m:t>𝐗</m:t>
                    </m:r>
                    <m:r>
                      <a:rPr lang="en-US" altLang="ko-KR" dirty="0"/>
                      <m:t> </m:t>
                    </m:r>
                  </m:oMath>
                </a14:m>
                <a:r>
                  <a:rPr lang="ko-KR" altLang="en-US" dirty="0"/>
                  <a:t>를 기반으로 </a:t>
                </a:r>
                <a14:m>
                  <m:oMath xmlns:m="http://schemas.openxmlformats.org/officeDocument/2006/math">
                    <m:r>
                      <a:rPr lang="en-US" altLang="ko-KR"/>
                      <m:t> </m:t>
                    </m:r>
                    <m:sSub>
                      <m:sSubPr>
                        <m:ctrlPr>
                          <a:rPr lang="en-US" altLang="ko-KR"/>
                        </m:ctrlPr>
                      </m:sSubPr>
                      <m:e>
                        <m:r>
                          <a:rPr lang="en-US" altLang="ko-KR"/>
                          <m:t>𝒀</m:t>
                        </m:r>
                      </m:e>
                      <m:sub>
                        <m:r>
                          <a:rPr lang="en-US" altLang="ko-KR"/>
                          <m:t>𝒌</m:t>
                        </m:r>
                        <m:r>
                          <a:rPr lang="en-US" altLang="ko-KR"/>
                          <m:t>+</m:t>
                        </m:r>
                        <m:r>
                          <a:rPr lang="en-US" altLang="ko-KR"/>
                          <m:t>𝟏</m:t>
                        </m:r>
                      </m:sub>
                    </m:sSub>
                    <m:r>
                      <a:rPr lang="ko-KR" altLang="en-US"/>
                      <m:t>을</m:t>
                    </m:r>
                  </m:oMath>
                </a14:m>
                <a:r>
                  <a:rPr lang="ko-KR" altLang="en-US" dirty="0"/>
                  <a:t> 계산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B351E3-9857-4FCA-8469-90F6F4F58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74" y="4924368"/>
                <a:ext cx="3859345" cy="230832"/>
              </a:xfrm>
              <a:prstGeom prst="rect">
                <a:avLst/>
              </a:prstGeom>
              <a:blipFill>
                <a:blip r:embed="rId7"/>
                <a:stretch>
                  <a:fillRect l="-1896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A0F126-6104-4527-9153-035FEB93EB4A}"/>
                  </a:ext>
                </a:extLst>
              </p:cNvPr>
              <p:cNvSpPr txBox="1"/>
              <p:nvPr/>
            </p:nvSpPr>
            <p:spPr>
              <a:xfrm>
                <a:off x="5332008" y="5351185"/>
                <a:ext cx="343901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A0F126-6104-4527-9153-035FEB93E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008" y="5351185"/>
                <a:ext cx="3439018" cy="312650"/>
              </a:xfrm>
              <a:prstGeom prst="rect">
                <a:avLst/>
              </a:prstGeom>
              <a:blipFill>
                <a:blip r:embed="rId8"/>
                <a:stretch>
                  <a:fillRect t="-35294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FEF64-A4FC-49E0-B41F-0E0A0527A0C6}"/>
                  </a:ext>
                </a:extLst>
              </p:cNvPr>
              <p:cNvSpPr txBox="1"/>
              <p:nvPr/>
            </p:nvSpPr>
            <p:spPr>
              <a:xfrm>
                <a:off x="5531884" y="5102430"/>
                <a:ext cx="1178045" cy="230832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rgbClr val="00B050"/>
                    </a:solidFill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mtClean="0">
                              <a:solidFill>
                                <a:srgbClr val="00B050"/>
                              </a:solidFill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𝐞</m:t>
                          </m:r>
                        </m:e>
                        <m:sub>
                          <m:r>
                            <a:rPr lang="en-US" altLang="ko-KR">
                              <a:solidFill>
                                <a:srgbClr val="00B050"/>
                              </a:solidFill>
                              <a:sym typeface="Wingdings" panose="05000000000000000000" pitchFamily="2" charset="2"/>
                            </a:rPr>
                            <m:t>𝒌</m:t>
                          </m:r>
                          <m:r>
                            <a:rPr lang="en-US" altLang="ko-KR">
                              <a:solidFill>
                                <a:srgbClr val="00B050"/>
                              </a:solidFill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>
                              <a:solidFill>
                                <a:srgbClr val="00B050"/>
                              </a:solidFill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FEF64-A4FC-49E0-B41F-0E0A0527A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884" y="5102430"/>
                <a:ext cx="1178045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D90144-898C-4CBD-A976-8222AD340198}"/>
                  </a:ext>
                </a:extLst>
              </p:cNvPr>
              <p:cNvSpPr txBox="1"/>
              <p:nvPr/>
            </p:nvSpPr>
            <p:spPr>
              <a:xfrm>
                <a:off x="7245302" y="5120353"/>
                <a:ext cx="1178045" cy="230832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rgbClr val="00B050"/>
                    </a:solidFill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mtClean="0">
                              <a:solidFill>
                                <a:srgbClr val="00B050"/>
                              </a:solidFill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𝐝</m:t>
                          </m:r>
                        </m:e>
                        <m:sub>
                          <m:r>
                            <a:rPr lang="en-US" altLang="ko-KR">
                              <a:solidFill>
                                <a:srgbClr val="00B050"/>
                              </a:solidFill>
                              <a:sym typeface="Wingdings" panose="05000000000000000000" pitchFamily="2" charset="2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D90144-898C-4CBD-A976-8222AD340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302" y="5120353"/>
                <a:ext cx="1178045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4C6972-0918-402B-BAE7-8E2ADDAF70BE}"/>
                  </a:ext>
                </a:extLst>
              </p:cNvPr>
              <p:cNvSpPr txBox="1"/>
              <p:nvPr/>
            </p:nvSpPr>
            <p:spPr>
              <a:xfrm>
                <a:off x="4916369" y="6135085"/>
                <a:ext cx="43898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sz="2000" b="1" dirty="0"/>
                  <a:t>for all k</a:t>
                </a:r>
                <a:endParaRPr lang="ko-KR" altLang="en-US" sz="20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4C6972-0918-402B-BAE7-8E2ADDAF7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369" y="6135085"/>
                <a:ext cx="4389856" cy="307777"/>
              </a:xfrm>
              <a:prstGeom prst="rect">
                <a:avLst/>
              </a:prstGeom>
              <a:blipFill>
                <a:blip r:embed="rId11"/>
                <a:stretch>
                  <a:fillRect l="-1526" t="-25490" r="-2497" b="-49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45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2521</Words>
  <Application>Microsoft Office PowerPoint</Application>
  <PresentationFormat>와이드스크린</PresentationFormat>
  <Paragraphs>280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Wingdings</vt:lpstr>
      <vt:lpstr>Cambria Math</vt:lpstr>
      <vt:lpstr>HelveticaNeue Regular</vt:lpstr>
      <vt:lpstr>Arial</vt:lpstr>
      <vt:lpstr>Office 테마</vt:lpstr>
      <vt:lpstr>A Method for Registration of 3-D Shapes</vt:lpstr>
      <vt:lpstr>1. Introduction</vt:lpstr>
      <vt:lpstr>2. Literature review</vt:lpstr>
      <vt:lpstr>3. Preliminaries</vt:lpstr>
      <vt:lpstr>3. Preliminaries</vt:lpstr>
      <vt:lpstr>3. Preliminaries</vt:lpstr>
      <vt:lpstr>3. Preliminaries</vt:lpstr>
      <vt:lpstr>4. ICP 알고리즘</vt:lpstr>
      <vt:lpstr>4. ICP 알고리즘</vt:lpstr>
      <vt:lpstr>4. ICP 알고리즘</vt:lpstr>
      <vt:lpstr>5. Set of Initial Registrations</vt:lpstr>
      <vt:lpstr>5. Set of Initial Registrations</vt:lpstr>
      <vt:lpstr>6. 실험 결과</vt:lpstr>
      <vt:lpstr>6. 실험 결과</vt:lpstr>
      <vt:lpstr>6. 실험 결과</vt:lpstr>
      <vt:lpstr>6. 실험 결과</vt:lpstr>
      <vt:lpstr>7. Conclusion</vt:lpstr>
      <vt:lpstr>Appendix.</vt:lpstr>
      <vt:lpstr>Appendix.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Method for Registration of 3-D Shapes</dc:title>
  <dc:creator>영국 송</dc:creator>
  <cp:lastModifiedBy>송영국</cp:lastModifiedBy>
  <cp:revision>30</cp:revision>
  <dcterms:created xsi:type="dcterms:W3CDTF">2025-01-31T06:29:16Z</dcterms:created>
  <dcterms:modified xsi:type="dcterms:W3CDTF">2025-02-02T16:40:58Z</dcterms:modified>
</cp:coreProperties>
</file>