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>
  <p:sldMasterIdLst>
    <p:sldMasterId id="2147483660" r:id="rId1"/>
  </p:sldMasterIdLst>
  <p:notesMasterIdLst>
    <p:notesMasterId r:id="rId21"/>
  </p:notesMasterIdLst>
  <p:sldIdLst>
    <p:sldId id="256" r:id="rId2"/>
    <p:sldId id="2102" r:id="rId3"/>
    <p:sldId id="2012" r:id="rId4"/>
    <p:sldId id="2087" r:id="rId5"/>
    <p:sldId id="2103" r:id="rId6"/>
    <p:sldId id="2089" r:id="rId7"/>
    <p:sldId id="2090" r:id="rId8"/>
    <p:sldId id="2091" r:id="rId9"/>
    <p:sldId id="2092" r:id="rId10"/>
    <p:sldId id="2094" r:id="rId11"/>
    <p:sldId id="2095" r:id="rId12"/>
    <p:sldId id="2104" r:id="rId13"/>
    <p:sldId id="2107" r:id="rId14"/>
    <p:sldId id="2097" r:id="rId15"/>
    <p:sldId id="2109" r:id="rId16"/>
    <p:sldId id="2108" r:id="rId17"/>
    <p:sldId id="2105" r:id="rId18"/>
    <p:sldId id="2106" r:id="rId19"/>
    <p:sldId id="2098" r:id="rId20"/>
  </p:sldIdLst>
  <p:sldSz cx="9144000" cy="6858000" type="screen4x3"/>
  <p:notesSz cx="10234613" cy="71040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2" autoAdjust="0"/>
    <p:restoredTop sz="96318" autoAdjust="0"/>
  </p:normalViewPr>
  <p:slideViewPr>
    <p:cSldViewPr snapToGrid="0">
      <p:cViewPr varScale="1">
        <p:scale>
          <a:sx n="109" d="100"/>
          <a:sy n="109" d="100"/>
        </p:scale>
        <p:origin x="174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5394"/>
    </p:cViewPr>
  </p:sorterViewPr>
  <p:notesViewPr>
    <p:cSldViewPr snapToGrid="0">
      <p:cViewPr varScale="1">
        <p:scale>
          <a:sx n="155" d="100"/>
          <a:sy n="155" d="100"/>
        </p:scale>
        <p:origin x="2636" y="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4434999" cy="356437"/>
          </a:xfrm>
          <a:prstGeom prst="rect">
            <a:avLst/>
          </a:prstGeom>
        </p:spPr>
        <p:txBody>
          <a:bodyPr vert="horz" lIns="94772" tIns="47386" rIns="94772" bIns="47386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797248" y="1"/>
            <a:ext cx="4434999" cy="356437"/>
          </a:xfrm>
          <a:prstGeom prst="rect">
            <a:avLst/>
          </a:prstGeom>
        </p:spPr>
        <p:txBody>
          <a:bodyPr vert="horz" lIns="94772" tIns="47386" rIns="94772" bIns="47386" rtlCol="0"/>
          <a:lstStyle>
            <a:lvl1pPr algn="r">
              <a:defRPr sz="1200"/>
            </a:lvl1pPr>
          </a:lstStyle>
          <a:p>
            <a:pPr lvl="0"/>
            <a:fld id="{48C329D9-38B2-412D-8045-E965CCDA318C}" type="datetime1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517900" y="887413"/>
            <a:ext cx="3198813" cy="2400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72" tIns="47386" rIns="94772" bIns="47386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3463" y="3418831"/>
            <a:ext cx="8187690" cy="2797225"/>
          </a:xfrm>
          <a:prstGeom prst="rect">
            <a:avLst/>
          </a:prstGeom>
        </p:spPr>
        <p:txBody>
          <a:bodyPr vert="horz" lIns="94772" tIns="47386" rIns="94772" bIns="47386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6747630"/>
            <a:ext cx="4434999" cy="356436"/>
          </a:xfrm>
          <a:prstGeom prst="rect">
            <a:avLst/>
          </a:prstGeom>
        </p:spPr>
        <p:txBody>
          <a:bodyPr vert="horz" lIns="94772" tIns="47386" rIns="94772" bIns="47386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797248" y="6747630"/>
            <a:ext cx="4434999" cy="356436"/>
          </a:xfrm>
          <a:prstGeom prst="rect">
            <a:avLst/>
          </a:prstGeom>
        </p:spPr>
        <p:txBody>
          <a:bodyPr vert="horz" lIns="94772" tIns="47386" rIns="94772" bIns="47386" rtlCol="0" anchor="b"/>
          <a:lstStyle>
            <a:lvl1pPr algn="r">
              <a:defRPr sz="1200"/>
            </a:lvl1pPr>
          </a:lstStyle>
          <a:p>
            <a:pPr lvl="0"/>
            <a:fld id="{9A6C935F-FCC1-4D59-B674-876593AB6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6856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6C935F-FCC1-4D59-B674-876593AB6DF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5766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Dmax</a:t>
            </a:r>
            <a:r>
              <a:rPr lang="ko-KR" altLang="en-US" dirty="0"/>
              <a:t>에 강건함</a:t>
            </a:r>
            <a:r>
              <a:rPr lang="en-US" altLang="ko-KR" dirty="0"/>
              <a:t>, </a:t>
            </a:r>
            <a:r>
              <a:rPr lang="ko-KR" altLang="en-US" dirty="0"/>
              <a:t>오차 적음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9A6C935F-FCC1-4D59-B674-876593AB6DF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233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6C935F-FCC1-4D59-B674-876593AB6DF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698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9A6C935F-FCC1-4D59-B674-876593AB6DF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171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6C935F-FCC1-4D59-B674-876593AB6DF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497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6C935F-FCC1-4D59-B674-876593AB6DF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659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6C935F-FCC1-4D59-B674-876593AB6DF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749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6C935F-FCC1-4D59-B674-876593AB6DF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409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6C935F-FCC1-4D59-B674-876593AB6DF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007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6C935F-FCC1-4D59-B674-876593AB6DF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397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3358A5-7074-D519-307F-64022807B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FE5774B-CEF8-EE5A-3326-4C4D1A2973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4B06EC2-EAB7-843D-6C99-DF66B1F659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F135B3-CFC0-67A7-AD2F-63CB26F3F7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6C935F-FCC1-4D59-B674-876593AB6DF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340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6613"/>
            <a:ext cx="7772400" cy="2182335"/>
          </a:xfrm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002060"/>
                </a:solidFill>
                <a:latin typeface="+mn-lt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62401"/>
            <a:ext cx="685800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10050-6FA2-43BD-B335-6BFD5FC8B150}" type="datetime1">
              <a:rPr lang="en-US" altLang="ko-KR" smtClean="0"/>
              <a:t>2/3/2025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D3A68-DE25-48F9-80E1-7F36403D1D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087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3FB69-91F8-44D5-B739-64BB37C010AE}" type="datetime1">
              <a:rPr lang="en-US" altLang="ko-KR" smtClean="0"/>
              <a:t>2/3/2025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D3A68-DE25-48F9-80E1-7F36403D1D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110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69E4C-4D2B-41B3-ADE1-0F9B4AF0103F}" type="datetime1">
              <a:rPr lang="en-US" altLang="ko-KR" smtClean="0"/>
              <a:t>2/3/2025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D3A68-DE25-48F9-80E1-7F36403D1D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56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938" y="209567"/>
            <a:ext cx="8546124" cy="534890"/>
          </a:xfrm>
        </p:spPr>
        <p:txBody>
          <a:bodyPr>
            <a:normAutofit/>
          </a:bodyPr>
          <a:lstStyle>
            <a:lvl1pPr>
              <a:defRPr sz="2400" b="1">
                <a:solidFill>
                  <a:srgbClr val="0000FF"/>
                </a:solidFill>
                <a:latin typeface="+mn-lt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938" y="952500"/>
            <a:ext cx="8546124" cy="5226846"/>
          </a:xfrm>
        </p:spPr>
        <p:txBody>
          <a:bodyPr>
            <a:normAutofit/>
          </a:bodyPr>
          <a:lstStyle>
            <a:lvl1pPr marL="228600" indent="-228600">
              <a:spcBef>
                <a:spcPts val="500"/>
              </a:spcBef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+mn-lt"/>
              </a:defRPr>
            </a:lvl1pPr>
            <a:lvl2pPr marL="504000" indent="-228600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+mn-lt"/>
              </a:defRPr>
            </a:lvl2pPr>
            <a:lvl3pPr marL="792000">
              <a:spcBef>
                <a:spcPts val="500"/>
              </a:spcBef>
              <a:defRPr sz="1400">
                <a:latin typeface="+mn-lt"/>
              </a:defRPr>
            </a:lvl3pPr>
            <a:lvl4pPr>
              <a:spcBef>
                <a:spcPts val="500"/>
              </a:spcBef>
              <a:defRPr sz="1100">
                <a:latin typeface="+mn-lt"/>
              </a:defRPr>
            </a:lvl4pPr>
            <a:lvl5pPr>
              <a:spcBef>
                <a:spcPts val="500"/>
              </a:spcBef>
              <a:defRPr sz="1100">
                <a:latin typeface="+mn-lt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98938" y="6356351"/>
            <a:ext cx="205740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1D15BABE-07CF-4967-A152-8B69E2528AFC}" type="datetime1">
              <a:rPr lang="en-US" altLang="ko-KR" smtClean="0"/>
              <a:t>2/3/2025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9289" y="211535"/>
            <a:ext cx="205740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B61D3A68-DE25-48F9-80E1-7F36403D1DE2}" type="slidenum">
              <a:rPr lang="ko-KR" altLang="en-US" smtClean="0"/>
              <a:pPr/>
              <a:t>‹#›</a:t>
            </a:fld>
            <a:r>
              <a:rPr lang="en-US" altLang="ko-KR" dirty="0"/>
              <a:t>/35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298938" y="753665"/>
            <a:ext cx="8568000" cy="36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-1" y="6648164"/>
            <a:ext cx="9144001" cy="21034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65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7E33-C776-4F51-A300-3986A5142ACE}" type="datetime1">
              <a:rPr lang="en-US" altLang="ko-KR" smtClean="0"/>
              <a:t>2/3/2025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D3A68-DE25-48F9-80E1-7F36403D1D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116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045B7-5969-46C3-9A71-4E9569296E67}" type="datetime1">
              <a:rPr lang="en-US" altLang="ko-KR" smtClean="0"/>
              <a:t>2/3/2025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D3A68-DE25-48F9-80E1-7F36403D1D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828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E59CA-7D9A-49D8-8EDD-9A19BF1BEEF5}" type="datetime1">
              <a:rPr lang="en-US" altLang="ko-KR" smtClean="0"/>
              <a:t>2/3/2025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D3A68-DE25-48F9-80E1-7F36403D1D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702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5BFAD-C75A-4F52-B131-8AFCEE1BF7D6}" type="datetime1">
              <a:rPr lang="en-US" altLang="ko-KR" smtClean="0"/>
              <a:t>2/3/2025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D3A68-DE25-48F9-80E1-7F36403D1D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499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77E7A-B830-4B07-9B39-089F025B40FB}" type="datetime1">
              <a:rPr lang="en-US" altLang="ko-KR" smtClean="0"/>
              <a:t>2/3/2025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D3A68-DE25-48F9-80E1-7F36403D1D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416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ED25-807F-44CA-8869-A6382E352175}" type="datetime1">
              <a:rPr lang="en-US" altLang="ko-KR" smtClean="0"/>
              <a:t>2/3/2025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D3A68-DE25-48F9-80E1-7F36403D1D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793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03223-1C57-4D7A-B232-02AE1F8390E6}" type="datetime1">
              <a:rPr lang="en-US" altLang="ko-KR" smtClean="0"/>
              <a:t>2/3/2025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D3A68-DE25-48F9-80E1-7F36403D1D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436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959C0-1A1F-424C-8576-FD2301560E7E}" type="datetime1">
              <a:rPr lang="en-US" altLang="ko-KR" smtClean="0"/>
              <a:t>2/3/2025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D3A68-DE25-48F9-80E1-7F36403D1D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137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B344BB-CB99-4D4B-8A38-7D58E36B4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381" y="393556"/>
            <a:ext cx="8701238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Generalized-ICP</a:t>
            </a:r>
            <a:endParaRPr lang="ko-KR" altLang="en-US" sz="20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2B0A94-B207-4B79-AF18-BBF78F0D9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98297"/>
            <a:ext cx="6858000" cy="217582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ko-KR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02.04.2025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ko-KR" sz="1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Ye </a:t>
            </a:r>
            <a:r>
              <a:rPr lang="en-US" altLang="ko-KR" sz="180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chan</a:t>
            </a:r>
            <a:r>
              <a:rPr lang="en-US" altLang="ko-KR" sz="1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Seo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ko-KR" sz="1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seok363@naver.com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en-US" altLang="ko-KR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ko-KR" sz="1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Lab of Artificial Intelligence and Robotics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en-US" altLang="ko-KR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en-US" altLang="ko-KR" sz="1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ko-KR" alt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111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653"/>
    </mc:Choice>
    <mc:Fallback xmlns="">
      <p:transition spd="slow" advTm="4465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01C61-5E70-471F-1096-ED6B0F272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Method(Case 2 – Point to P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lane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ICP)</a:t>
            </a:r>
            <a:endParaRPr lang="en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8B3444-A741-337A-D065-2F15EA7101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8938" y="952499"/>
                <a:ext cx="8546124" cy="5774871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16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Point-to-Plane ICP</a:t>
                </a:r>
                <a:r>
                  <a:rPr lang="ko-KR" altLang="en-US" sz="16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에서</a:t>
                </a:r>
                <a:r>
                  <a:rPr lang="en-US" altLang="ko-KR" sz="16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16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투영행렬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6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는</a:t>
                </a:r>
                <a:r>
                  <a:rPr lang="en-US" altLang="ko-KR" sz="16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6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6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sz="16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ko-KR" altLang="en-US" sz="1600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sz="16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16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성질을 가짐</a:t>
                </a:r>
                <a:r>
                  <a:rPr lang="en-US" altLang="ko-KR" sz="16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, </a:t>
                </a:r>
                <a:r>
                  <a:rPr lang="ko-KR" altLang="en-US" sz="16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따라서</a:t>
                </a:r>
                <a:endParaRPr lang="en-US" altLang="ko-KR" sz="16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  <a:p>
                <a:endParaRPr lang="en-US" altLang="ko-KR" sz="16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  <a:p>
                <a:endParaRPr lang="en-US" altLang="ko-KR" sz="16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  <a:p>
                <a:pPr marL="0" indent="0">
                  <a:buNone/>
                </a:pPr>
                <a:r>
                  <a:rPr lang="ko-KR" altLang="en-US" sz="16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  이며</a:t>
                </a:r>
                <a:r>
                  <a:rPr lang="en-US" altLang="ko-KR" sz="16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,</a:t>
                </a:r>
              </a:p>
              <a:p>
                <a:pPr marL="0" indent="0">
                  <a:buNone/>
                </a:pPr>
                <a:endParaRPr lang="en-US" altLang="ko-KR" sz="16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  <a:p>
                <a:pPr marL="0" indent="0">
                  <a:buNone/>
                </a:pPr>
                <a:endParaRPr lang="en-US" altLang="ko-KR" sz="16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  <a:p>
                <a:pPr marL="0" indent="0">
                  <a:buNone/>
                </a:pPr>
                <a:endParaRPr lang="en-US" altLang="ko-KR" sz="16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  <a:p>
                <a:pPr marL="0" indent="0">
                  <a:buNone/>
                </a:pPr>
                <a:endParaRPr lang="en-US" altLang="ko-KR" sz="16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  <a:p>
                <a:pPr marL="0" indent="0">
                  <a:buNone/>
                </a:pPr>
                <a:endParaRPr lang="en-US" altLang="ko-KR" sz="16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  <a:p>
                <a:pPr marL="0" indent="0">
                  <a:buNone/>
                </a:pPr>
                <a:r>
                  <a:rPr lang="ko-KR" altLang="en-US" sz="16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로 변형될 수 있음</a:t>
                </a:r>
                <a:endParaRPr lang="en-US" altLang="ko-KR" sz="16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  <a:p>
                <a:pPr marL="0" indent="0">
                  <a:buNone/>
                </a:pPr>
                <a:endParaRPr lang="en-US" altLang="ko-KR" sz="16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  <a:p>
                <a:r>
                  <a:rPr lang="ko-KR" altLang="en-US" sz="16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위 식은 </a:t>
                </a:r>
                <a:r>
                  <a:rPr lang="en-US" altLang="ko-KR" sz="16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Generalized-ICP</a:t>
                </a:r>
                <a:r>
                  <a:rPr lang="ko-KR" altLang="en-US" sz="16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에서</a:t>
                </a:r>
                <a:endParaRPr lang="en-US" altLang="ko-KR" sz="16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  <a:p>
                <a:pPr marL="0" indent="0">
                  <a:buNone/>
                </a:pPr>
                <a:r>
                  <a:rPr lang="en-US" altLang="ko-KR" sz="1600" b="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ko-KR" sz="1600" i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ko-KR" altLang="en-US" sz="16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인 경우와 같</a:t>
                </a:r>
                <a14:m>
                  <m:oMath xmlns:m="http://schemas.openxmlformats.org/officeDocument/2006/math">
                    <m:r>
                      <a:rPr lang="ko-KR" altLang="en-US" sz="1600" i="1" dirty="0">
                        <a:latin typeface="Cambria Math" panose="02040503050406030204" pitchFamily="18" charset="0"/>
                      </a:rPr>
                      <m:t>음</m:t>
                    </m:r>
                  </m:oMath>
                </a14:m>
                <a:endParaRPr lang="en-US" altLang="ko-KR" sz="16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sz="16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ko-KR" altLang="en-US" sz="1600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en-US" altLang="ko-KR" sz="16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16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투영행렬로</a:t>
                </a:r>
                <a:r>
                  <a:rPr lang="en-US" altLang="ko-KR" sz="16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, </a:t>
                </a:r>
                <a:r>
                  <a:rPr lang="ko-KR" altLang="en-US" sz="16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평면 내에서만 존재하기 때문에 </a:t>
                </a:r>
                <a:r>
                  <a:rPr lang="en-US" altLang="ko-KR" sz="16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Rank Deficient</a:t>
                </a:r>
                <a:r>
                  <a:rPr lang="ko-KR" altLang="en-US" sz="16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하여 </a:t>
                </a:r>
                <a:r>
                  <a:rPr lang="ko-KR" altLang="en-US" sz="16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역행렬이 존재하지 않으므로</a:t>
                </a:r>
                <a:r>
                  <a:rPr lang="en-US" altLang="ko-KR" sz="16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ko-KR" altLang="en-US" sz="16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16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6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로</a:t>
                </a:r>
                <a:r>
                  <a:rPr lang="en-US" altLang="ko-KR" sz="16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16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근사하여 사용</a:t>
                </a:r>
                <a:endParaRPr lang="en-US" altLang="ko-KR" sz="16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  <a:p>
                <a:endParaRPr lang="en-US" altLang="ko-KR" sz="16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  <a:p>
                <a:r>
                  <a:rPr lang="ko-KR" altLang="en-US" sz="16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따라서</a:t>
                </a:r>
                <a:r>
                  <a:rPr lang="en-US" altLang="ko-KR" sz="16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6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6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에 근사할 수록 </a:t>
                </a:r>
                <a:r>
                  <a:rPr lang="en-US" altLang="ko-KR" sz="16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Point-to-Plane ICP</a:t>
                </a:r>
                <a:r>
                  <a:rPr lang="ko-KR" altLang="en-US" sz="16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와 같게 됨</a:t>
                </a:r>
                <a:endParaRPr lang="en-US" altLang="ko-KR" sz="16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8B3444-A741-337A-D065-2F15EA7101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8938" y="952499"/>
                <a:ext cx="8546124" cy="5774871"/>
              </a:xfrm>
              <a:blipFill>
                <a:blip r:embed="rId3"/>
                <a:stretch>
                  <a:fillRect l="-357" t="-5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9D6E6141-AEDE-D3ED-D2F6-53600FBD0E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1280" y="2297575"/>
            <a:ext cx="2301439" cy="51820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B893E7A-DEF8-6277-B8DE-8641DF2B93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7918" y="1303587"/>
            <a:ext cx="2568163" cy="55630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6B74D12-B8FA-A5FD-B682-7AB6D07708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0797" y="3179579"/>
            <a:ext cx="2362405" cy="533446"/>
          </a:xfrm>
          <a:prstGeom prst="rect">
            <a:avLst/>
          </a:prstGeom>
        </p:spPr>
      </p:pic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3B0B4794-7E99-3645-0732-44E6EC00FE30}"/>
              </a:ext>
            </a:extLst>
          </p:cNvPr>
          <p:cNvSpPr/>
          <p:nvPr/>
        </p:nvSpPr>
        <p:spPr>
          <a:xfrm>
            <a:off x="4493894" y="2863819"/>
            <a:ext cx="156210" cy="28321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848082C-E76A-43F8-84FA-4A380CBD22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36638" y="4417045"/>
            <a:ext cx="2914512" cy="39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3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01C61-5E70-471F-1096-ED6B0F272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Method(Case 3 – P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lane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to P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lane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ICP)</a:t>
            </a:r>
            <a:endParaRPr lang="en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8B3444-A741-337A-D065-2F15EA7101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8938" y="952500"/>
                <a:ext cx="8546124" cy="4963108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en-US" altLang="ko-KR" sz="14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Point-to-Plane ICP</a:t>
                </a:r>
                <a:r>
                  <a:rPr lang="ko-KR" altLang="en-US" sz="14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에서는 법선 방향의 거리만 최소화하는 방식을 사용하나</a:t>
                </a:r>
                <a:r>
                  <a:rPr lang="en-US" altLang="ko-KR" sz="14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, GICP</a:t>
                </a:r>
                <a:r>
                  <a:rPr lang="ko-KR" altLang="en-US" sz="14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에서는 이를 확장하여 평면과 평면을 매칭하는 방식 적용</a:t>
                </a:r>
                <a:endParaRPr lang="en-US" altLang="ko-KR" sz="14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ko-KR" sz="1400" i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ko-KR" altLang="en-US" sz="14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로 나타내는 경우 </a:t>
                </a:r>
                <a:r>
                  <a:rPr lang="en-US" altLang="ko-KR" sz="14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Rank Deficient </a:t>
                </a:r>
                <a:r>
                  <a:rPr lang="ko-KR" altLang="en-US" sz="14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문제로 역행렬이 존재하지 않음</a:t>
                </a:r>
                <a:endParaRPr lang="en-US" altLang="ko-KR" sz="14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따라서 </a:t>
                </a:r>
                <a:r>
                  <a:rPr lang="en-US" altLang="ko-KR" sz="14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</a:t>
                </a:r>
                <a:r>
                  <a:rPr lang="ko-KR" altLang="en-US" sz="14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가지 가정을 이용</a:t>
                </a:r>
                <a:endParaRPr lang="en-US" altLang="ko-KR" sz="14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14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Source Data</a:t>
                </a:r>
                <a:r>
                  <a:rPr lang="ko-KR" altLang="en-US" sz="14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는 </a:t>
                </a:r>
                <a:r>
                  <a:rPr lang="ko-KR" altLang="en-US" sz="14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모든 포인트에서 미분가능</a:t>
                </a:r>
                <a:r>
                  <a:rPr lang="en-US" altLang="ko-KR" sz="14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14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법선 벡터 존재</a:t>
                </a:r>
                <a:r>
                  <a:rPr lang="en-US" altLang="ko-KR" sz="14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14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서로 다른 시점에서 샘플링한 데이터는 </a:t>
                </a:r>
                <a:r>
                  <a:rPr lang="ko-KR" altLang="en-US" sz="14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정확히 같을 수 없음</a:t>
                </a:r>
                <a:r>
                  <a:rPr lang="en-US" altLang="ko-KR" sz="14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14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거리</a:t>
                </a:r>
                <a14:m>
                  <m:oMath xmlns:m="http://schemas.openxmlformats.org/officeDocument/2006/math"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0)</m:t>
                    </m:r>
                  </m:oMath>
                </a14:m>
                <a:endParaRPr lang="en-US" altLang="ko-KR" sz="1400" b="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1400" dirty="0" err="1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샘플링된</a:t>
                </a:r>
                <a:r>
                  <a:rPr lang="ko-KR" altLang="en-US" sz="14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점은 </a:t>
                </a:r>
                <a:r>
                  <a:rPr lang="ko-KR" altLang="en-US" sz="14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평면 방향으로 높은 공분산을 가지며 법선 방향으로 낮은 공분산을 가짐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이를 이용하면 공분산 행렬은</a:t>
                </a:r>
                <a:endParaRPr lang="en-US" altLang="ko-KR" sz="14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ko-KR" sz="14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Source, Target</a:t>
                </a:r>
                <a:r>
                  <a:rPr lang="ko-KR" altLang="en-US" sz="14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을 </a:t>
                </a:r>
                <a:r>
                  <a:rPr lang="ko-KR" altLang="en-US" sz="1400" dirty="0" err="1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법선벡터와</a:t>
                </a:r>
                <a:r>
                  <a:rPr lang="ko-KR" altLang="en-US" sz="14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정렬하기 위해 회전벡터를 사용하면</a:t>
                </a:r>
                <a:endParaRPr lang="en-US" altLang="ko-KR" sz="14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4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8B3444-A741-337A-D065-2F15EA7101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8938" y="952500"/>
                <a:ext cx="8546124" cy="4963108"/>
              </a:xfrm>
              <a:blipFill>
                <a:blip r:embed="rId3"/>
                <a:stretch>
                  <a:fillRect l="-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55D9E26E-4FF1-A80C-20FA-8E6D8EF91E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7623" y="4173938"/>
            <a:ext cx="1028752" cy="69017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C4A76F4-09AF-ED0A-DFF2-1D1CC1B356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5834" y="5211338"/>
            <a:ext cx="1792329" cy="93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03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BFEDC7-678B-4F00-1F96-F3D94F6D2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56927-F061-CF6E-5D15-772F01F0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Method(Case 3 – P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lane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to P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lane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ICP)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A7BDD-F3E6-0907-1469-AB7174587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endParaRPr lang="en-US" altLang="ko-KR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endParaRPr lang="en-US" altLang="ko-KR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endParaRPr lang="en-US" altLang="ko-KR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endParaRPr lang="en-US" altLang="ko-KR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endParaRPr lang="en-US" altLang="ko-KR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endParaRPr lang="en-US" altLang="ko-KR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endParaRPr lang="en-US" altLang="ko-KR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endParaRPr lang="en-US" altLang="ko-KR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endParaRPr lang="en-US" altLang="ko-KR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0" indent="0">
              <a:buNone/>
            </a:pPr>
            <a:endParaRPr lang="en-US" altLang="ko-KR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0" indent="0">
              <a:buNone/>
            </a:pPr>
            <a:endParaRPr lang="en-US" altLang="ko-KR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sz="1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위 공분산 행렬을 </a:t>
            </a:r>
            <a:r>
              <a:rPr lang="en-US" altLang="ko-KR" sz="1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GICP</a:t>
            </a:r>
            <a:r>
              <a:rPr lang="ko-KR" altLang="en-US" sz="1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의 </a:t>
            </a:r>
            <a:r>
              <a:rPr lang="ko-KR" altLang="en-US" sz="140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최대우도추정</a:t>
            </a:r>
            <a:r>
              <a:rPr lang="ko-KR" altLang="en-US" sz="1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공식에 대입하여 적용</a:t>
            </a:r>
            <a:endParaRPr lang="en-US" altLang="ko-KR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69470E0-F701-88C2-2BA7-3F4E5D83C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6707" y="1123115"/>
            <a:ext cx="3950586" cy="230588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E5CCBAB-6C72-8078-581F-47D9A481A9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7215" y="4548346"/>
            <a:ext cx="2389570" cy="153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587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53299E-A9E4-4EFF-B8CD-ABE5C0245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Experiments </a:t>
            </a:r>
            <a:endParaRPr lang="ko-KR" altLang="en-US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B446223-F6C1-4CE8-92AC-E84D20363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938" y="947446"/>
            <a:ext cx="8546124" cy="4963108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Experimental Settings</a:t>
            </a:r>
          </a:p>
          <a:p>
            <a:pPr lvl="1">
              <a:lnSpc>
                <a:spcPct val="150000"/>
              </a:lnSpc>
            </a:pPr>
            <a: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Standard ICP, Point-to-Plane ICP, Generalized ICP</a:t>
            </a:r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에 대해 비교 수행</a:t>
            </a:r>
            <a:endParaRPr lang="en-US" altLang="ko-KR" sz="12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Standard ICP</a:t>
            </a:r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의 경우 닫힌 해 </a:t>
            </a:r>
            <a: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T</a:t>
            </a:r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가 존재하나</a:t>
            </a:r>
            <a: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비교의 단순화를 위해 </a:t>
            </a:r>
            <a:r>
              <a:rPr lang="ko-KR" altLang="en-US" sz="1200" b="1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공액기울기법</a:t>
            </a:r>
            <a:r>
              <a:rPr lang="ko-KR" altLang="en-US" sz="120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을</a:t>
            </a:r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이용</a:t>
            </a:r>
            <a:endParaRPr lang="en-US" altLang="ko-KR" sz="12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ko-KR" altLang="en-US" sz="100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공액기울기법</a:t>
            </a:r>
            <a:r>
              <a:rPr lang="en-US" altLang="ko-KR" sz="10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100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켤레기울기법</a:t>
            </a:r>
            <a:r>
              <a:rPr lang="en-US" altLang="ko-KR" sz="10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): </a:t>
            </a:r>
            <a:r>
              <a:rPr lang="ko-KR" altLang="en-US" sz="10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경사 하강법을 개선한 방법으로</a:t>
            </a:r>
            <a:r>
              <a:rPr lang="en-US" altLang="ko-KR" sz="10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0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각 단계에서 이동하는 방향을 </a:t>
            </a:r>
            <a:r>
              <a:rPr lang="ko-KR" altLang="en-US" sz="10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직교하는</a:t>
            </a:r>
            <a:endParaRPr lang="en-US" altLang="ko-KR" sz="10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563400" lvl="2" indent="0">
              <a:lnSpc>
                <a:spcPct val="150000"/>
              </a:lnSpc>
              <a:buNone/>
            </a:pPr>
            <a:r>
              <a:rPr lang="ko-KR" altLang="en-US" sz="10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     방향으로 설정</a:t>
            </a:r>
            <a:r>
              <a:rPr lang="ko-KR" altLang="en-US" sz="10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하여 이동하는 방법</a:t>
            </a:r>
            <a:endParaRPr lang="en-US" altLang="ko-KR" sz="10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ko-KR" altLang="en-US" sz="100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경사하강법이</a:t>
            </a:r>
            <a:r>
              <a:rPr lang="ko-KR" altLang="en-US" sz="10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때때로 수렴속도가 느리고 비효율적인 점을 개선한 방법</a:t>
            </a:r>
            <a:endParaRPr lang="en-US" altLang="ko-KR" sz="10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lvl="2">
              <a:lnSpc>
                <a:spcPct val="150000"/>
              </a:lnSpc>
            </a:pPr>
            <a:endParaRPr lang="en-US" altLang="ko-KR" sz="10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Standard ICP</a:t>
            </a:r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는 </a:t>
            </a:r>
            <a:r>
              <a:rPr lang="en-US" altLang="ko-KR" sz="120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Iter</a:t>
            </a:r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를 최대 </a:t>
            </a:r>
            <a: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250</a:t>
            </a:r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으로</a:t>
            </a:r>
            <a: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다른 두 모델은 </a:t>
            </a:r>
            <a: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50</a:t>
            </a:r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으로 설정</a:t>
            </a:r>
            <a:endParaRPr lang="en-US" altLang="ko-KR" sz="12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시뮬레이션 환경</a:t>
            </a:r>
            <a: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(Indoor/Outdoor), </a:t>
            </a:r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실제 환경에 대해 실험 </a:t>
            </a:r>
            <a:endParaRPr lang="en-US" altLang="ko-KR" sz="12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시뮬레이션의 경우 로봇이 경로를 따라 이동하며 고정된 위치에서 측정하는 방식 사용</a:t>
            </a:r>
            <a: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현실성을 높이기 위해     </a:t>
            </a:r>
            <a:r>
              <a:rPr lang="ko-KR" altLang="en-US" sz="120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가우시안</a:t>
            </a:r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잡음 추가</a:t>
            </a:r>
            <a:endParaRPr lang="en-US" altLang="ko-KR" sz="12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실제 환경의 경우 차량이 교외 환경을 순환하며 측정</a:t>
            </a:r>
            <a: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(15-20 </a:t>
            </a:r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미터의 </a:t>
            </a:r>
            <a:r>
              <a:rPr lang="ko-KR" altLang="en-US" sz="12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큰 간격</a:t>
            </a:r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을</a:t>
            </a:r>
            <a:r>
              <a:rPr lang="ko-KR" altLang="en-US" sz="12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사용</a:t>
            </a:r>
            <a: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</a:p>
          <a:p>
            <a:pPr lvl="1">
              <a:lnSpc>
                <a:spcPct val="150000"/>
              </a:lnSpc>
            </a:pPr>
            <a:endParaRPr lang="en-US" altLang="ko-KR" sz="12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2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B1E7EB9-A13F-41AB-91AD-2E957D843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451" y="2005702"/>
            <a:ext cx="1639765" cy="1016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4080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53299E-A9E4-4EFF-B8CD-ABE5C0245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Experiments </a:t>
            </a:r>
            <a:endParaRPr lang="ko-KR" altLang="en-US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0B500A8-E379-2787-D84E-A27A338AD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38" y="1252866"/>
            <a:ext cx="2987299" cy="232430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D3508C9-A499-3C5A-08F3-2D15C3647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237" y="1297156"/>
            <a:ext cx="2789162" cy="230143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AC9E44D-659E-259D-7064-EEB4DBA249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489" y="4085576"/>
            <a:ext cx="2728196" cy="179847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55D9BA7-9CB6-B9AC-81B3-0F2A7E1CA6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3451" y="4085576"/>
            <a:ext cx="2972058" cy="198137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AF3C553-10C9-B73E-6225-575C846ED4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7317" y="4059793"/>
            <a:ext cx="3143246" cy="203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24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4629FC-68DC-407F-B7BD-F6C924930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Experiments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257A36-98B9-4555-9349-7CB4D9AE9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>
                <a:ea typeface="Noto Sans KR" panose="020B0200000000000000"/>
              </a:rPr>
              <a:t>2</a:t>
            </a:r>
            <a:r>
              <a:rPr lang="ko-KR" altLang="en-US" sz="1600" dirty="0">
                <a:ea typeface="Noto Sans KR" panose="020B0200000000000000"/>
              </a:rPr>
              <a:t>개의 시뮬레이션 환경과 </a:t>
            </a:r>
            <a:r>
              <a:rPr lang="en-US" altLang="ko-KR" sz="1600" dirty="0">
                <a:ea typeface="Noto Sans KR" panose="020B0200000000000000"/>
              </a:rPr>
              <a:t>1</a:t>
            </a:r>
            <a:r>
              <a:rPr lang="ko-KR" altLang="en-US" sz="1600" dirty="0">
                <a:ea typeface="Noto Sans KR" panose="020B0200000000000000"/>
              </a:rPr>
              <a:t>개의 실제 환경에서의 </a:t>
            </a:r>
            <a:r>
              <a:rPr lang="en-US" altLang="ko-KR" sz="1600" dirty="0">
                <a:ea typeface="Noto Sans KR" panose="020B0200000000000000"/>
              </a:rPr>
              <a:t>Scan fair Set</a:t>
            </a:r>
            <a:r>
              <a:rPr lang="ko-KR" altLang="en-US" sz="1600" dirty="0">
                <a:ea typeface="Noto Sans KR" panose="020B0200000000000000"/>
              </a:rPr>
              <a:t>을 이용하여 평가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EBC723B-39C6-4BDB-93B7-5B5233EA0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87" y="1515052"/>
            <a:ext cx="7348225" cy="2327187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1651461-25A7-46AB-8F36-E474C8BCA5E4}"/>
              </a:ext>
            </a:extLst>
          </p:cNvPr>
          <p:cNvCxnSpPr/>
          <p:nvPr/>
        </p:nvCxnSpPr>
        <p:spPr>
          <a:xfrm>
            <a:off x="738554" y="1881554"/>
            <a:ext cx="1143000" cy="2989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22BE20D-F767-42B2-AD04-074C6CCB7814}"/>
              </a:ext>
            </a:extLst>
          </p:cNvPr>
          <p:cNvCxnSpPr>
            <a:cxnSpLocks/>
          </p:cNvCxnSpPr>
          <p:nvPr/>
        </p:nvCxnSpPr>
        <p:spPr>
          <a:xfrm>
            <a:off x="738554" y="1881554"/>
            <a:ext cx="1749669" cy="2813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73C9908-4DF9-4CBF-A962-ECA9A3A82610}"/>
              </a:ext>
            </a:extLst>
          </p:cNvPr>
          <p:cNvCxnSpPr>
            <a:cxnSpLocks/>
          </p:cNvCxnSpPr>
          <p:nvPr/>
        </p:nvCxnSpPr>
        <p:spPr>
          <a:xfrm>
            <a:off x="4327525" y="2025650"/>
            <a:ext cx="0" cy="18732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64357F60-1077-4C6C-B886-A7480978A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707" y="4101933"/>
            <a:ext cx="6844034" cy="2241496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0CFB572-7FDC-48F9-B2F9-931112A7C2DD}"/>
              </a:ext>
            </a:extLst>
          </p:cNvPr>
          <p:cNvCxnSpPr>
            <a:cxnSpLocks/>
          </p:cNvCxnSpPr>
          <p:nvPr/>
        </p:nvCxnSpPr>
        <p:spPr>
          <a:xfrm>
            <a:off x="1647825" y="5286375"/>
            <a:ext cx="49053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A3D37CF-6E91-4A5C-BEAC-E04858FE786C}"/>
              </a:ext>
            </a:extLst>
          </p:cNvPr>
          <p:cNvCxnSpPr/>
          <p:nvPr/>
        </p:nvCxnSpPr>
        <p:spPr>
          <a:xfrm>
            <a:off x="1662113" y="5281613"/>
            <a:ext cx="338137" cy="666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3695807-9AC4-4B26-B987-4813A903EE23}"/>
              </a:ext>
            </a:extLst>
          </p:cNvPr>
          <p:cNvCxnSpPr/>
          <p:nvPr/>
        </p:nvCxnSpPr>
        <p:spPr>
          <a:xfrm flipV="1">
            <a:off x="4043363" y="5053013"/>
            <a:ext cx="190500" cy="2619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E8C9813-4CD5-4AC3-89D9-E59DEC2FAD06}"/>
              </a:ext>
            </a:extLst>
          </p:cNvPr>
          <p:cNvCxnSpPr>
            <a:cxnSpLocks/>
          </p:cNvCxnSpPr>
          <p:nvPr/>
        </p:nvCxnSpPr>
        <p:spPr>
          <a:xfrm flipV="1">
            <a:off x="4043363" y="5176838"/>
            <a:ext cx="360361" cy="1381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473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E12064-535A-4E29-8BDE-C63C262E5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Experiments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C55477B-8BE4-44F4-930D-6E2C3003E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38" y="1583190"/>
            <a:ext cx="6418385" cy="184581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A79B64E-0C8A-4D36-965B-5A9B84E75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862" y="3666393"/>
            <a:ext cx="3076535" cy="201946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566AA719-51E8-45AD-A416-EF6D8EB38F69}"/>
                  </a:ext>
                </a:extLst>
              </p:cNvPr>
              <p:cNvSpPr/>
              <p:nvPr/>
            </p:nvSpPr>
            <p:spPr>
              <a:xfrm>
                <a:off x="6005146" y="3521446"/>
                <a:ext cx="2839916" cy="230936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200000"/>
                  </a:lnSpc>
                </a:pPr>
                <a:r>
                  <a:rPr lang="ko-KR" altLang="en-US" sz="1400" dirty="0">
                    <a:solidFill>
                      <a:schemeClr val="tx1"/>
                    </a:solidFill>
                    <a:ea typeface="Noto Sans KR" panose="020B0200000000000000"/>
                  </a:rPr>
                  <a:t>매칭 </a:t>
                </a:r>
                <a:r>
                  <a:rPr lang="ko-KR" altLang="en-US" sz="1400" dirty="0" err="1">
                    <a:solidFill>
                      <a:schemeClr val="tx1"/>
                    </a:solidFill>
                    <a:ea typeface="Noto Sans KR" panose="020B0200000000000000"/>
                  </a:rPr>
                  <a:t>임계값</a:t>
                </a:r>
                <a:r>
                  <a:rPr lang="en-US" altLang="ko-KR" sz="1400" dirty="0">
                    <a:solidFill>
                      <a:schemeClr val="tx1"/>
                    </a:solidFill>
                    <a:ea typeface="Noto Sans KR" panose="020B020000000000000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선</m:t>
                    </m:r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  <a:ea typeface="Noto Sans KR" panose="020B0200000000000000"/>
                  </a:rPr>
                  <a:t>택에서 </a:t>
                </a:r>
                <a:r>
                  <a:rPr lang="en-US" altLang="ko-KR" sz="1400" dirty="0">
                    <a:solidFill>
                      <a:schemeClr val="tx1"/>
                    </a:solidFill>
                    <a:ea typeface="Noto Sans KR" panose="020B0200000000000000"/>
                  </a:rPr>
                  <a:t>GICP</a:t>
                </a:r>
                <a:r>
                  <a:rPr lang="ko-KR" altLang="en-US" sz="1400" dirty="0">
                    <a:solidFill>
                      <a:schemeClr val="tx1"/>
                    </a:solidFill>
                    <a:ea typeface="Noto Sans KR" panose="020B0200000000000000"/>
                  </a:rPr>
                  <a:t>가 다른 모델에 비해  </a:t>
                </a:r>
                <a:endParaRPr lang="en-US" altLang="ko-KR" sz="1400" dirty="0">
                  <a:solidFill>
                    <a:schemeClr val="tx1"/>
                  </a:solidFill>
                  <a:ea typeface="Noto Sans KR" panose="020B0200000000000000"/>
                </a:endParaRPr>
              </a:p>
              <a:p>
                <a:pPr algn="ctr">
                  <a:lnSpc>
                    <a:spcPct val="200000"/>
                  </a:lnSpc>
                </a:pPr>
                <a:r>
                  <a:rPr lang="ko-KR" altLang="en-US" sz="1400" b="1" dirty="0">
                    <a:solidFill>
                      <a:schemeClr val="tx1"/>
                    </a:solidFill>
                    <a:ea typeface="Noto Sans KR" panose="020B0200000000000000"/>
                  </a:rPr>
                  <a:t>강건하고 성능이 높음</a:t>
                </a:r>
                <a:endParaRPr lang="en-US" altLang="ko-KR" sz="1400" b="1" dirty="0">
                  <a:solidFill>
                    <a:schemeClr val="tx1"/>
                  </a:solidFill>
                  <a:ea typeface="Noto Sans KR" panose="020B0200000000000000"/>
                </a:endParaRPr>
              </a:p>
              <a:p>
                <a:pPr algn="ctr">
                  <a:lnSpc>
                    <a:spcPct val="200000"/>
                  </a:lnSpc>
                </a:pPr>
                <a:r>
                  <a:rPr lang="en-US" altLang="ko-KR" sz="1400" dirty="0">
                    <a:solidFill>
                      <a:schemeClr val="tx1"/>
                    </a:solidFill>
                    <a:ea typeface="Noto Sans KR" panose="020B0200000000000000"/>
                  </a:rPr>
                  <a:t>&gt;&gt;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  <a:ea typeface="Noto Sans KR" panose="020B0200000000000000"/>
                  </a:rPr>
                  <a:t>를 </a:t>
                </a:r>
                <a:r>
                  <a:rPr lang="ko-KR" altLang="en-US" sz="1400" b="1" dirty="0">
                    <a:solidFill>
                      <a:schemeClr val="tx1"/>
                    </a:solidFill>
                    <a:ea typeface="Noto Sans KR" panose="020B0200000000000000"/>
                  </a:rPr>
                  <a:t>정밀하게 조정하지 않아도 일정 성능 확보</a:t>
                </a:r>
              </a:p>
            </p:txBody>
          </p:sp>
        </mc:Choice>
        <mc:Fallback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566AA719-51E8-45AD-A416-EF6D8EB38F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146" y="3521446"/>
                <a:ext cx="2839916" cy="23093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9371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28C123-F847-D659-73DE-8E78386FCB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D57B58-9DD4-4CE9-A7F0-BE31B8C54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Experiments </a:t>
            </a:r>
            <a:endParaRPr lang="ko-KR" altLang="en-US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A185BA91-77F0-F321-B251-45A578C1C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08357" y="1181877"/>
            <a:ext cx="10160714" cy="491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278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2716D-FF29-3288-3454-40AAB1CAB4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CCAF678-EBDE-408D-3F6E-352D566CE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900" y="856792"/>
            <a:ext cx="3170195" cy="180609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8035AA3-E8F8-49B2-8EB5-C4843E02A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Experiments </a:t>
            </a:r>
            <a:endParaRPr lang="ko-KR" altLang="en-US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1A343EF-6063-9149-E9CA-D59841C7D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828" y="2699057"/>
            <a:ext cx="5402344" cy="394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12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94EB45-E44E-407B-83EC-82E28F525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Conclusion</a:t>
            </a:r>
            <a:endParaRPr lang="ko-KR" altLang="en-US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AC2E0C5-2278-45D3-9AB9-432D398BFD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Performance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More </a:t>
                </a:r>
                <a:r>
                  <a:rPr lang="en-US" altLang="ko-KR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Accurate</a:t>
                </a:r>
                <a:r>
                  <a:rPr lang="en-US" altLang="ko-KR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than ICP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Robust</a:t>
                </a:r>
                <a:r>
                  <a:rPr lang="en-US" altLang="ko-KR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to Incorrect matches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Less sensitive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en-US" altLang="ko-KR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Maintains </a:t>
                </a:r>
                <a:r>
                  <a:rPr lang="en-US" altLang="ko-KR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Speed &amp; Simplicity 	</a:t>
                </a:r>
              </a:p>
              <a:p>
                <a:pPr lvl="1">
                  <a:lnSpc>
                    <a:spcPct val="150000"/>
                  </a:lnSpc>
                </a:pPr>
                <a:endParaRPr lang="en-US" altLang="ko-KR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Limitations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Increased Complexity </a:t>
                </a:r>
                <a:r>
                  <a:rPr lang="en-US" altLang="ko-KR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due to Probabilistic Modeling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Assumes perfect correspondence</a:t>
                </a:r>
                <a:r>
                  <a:rPr lang="en-US" altLang="ko-KR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(Unrealistic)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Requires </a:t>
                </a:r>
                <a:r>
                  <a:rPr lang="en-US" altLang="ko-KR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Improvements for complex, non-planer surfaces</a:t>
                </a:r>
                <a:endParaRPr lang="ko-KR" altLang="en-US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AC2E0C5-2278-45D3-9AB9-432D398BFD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6355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D10B0A-085A-6B6D-CEFE-3452D7E6B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Contents</a:t>
            </a:r>
            <a:endParaRPr lang="ko-KR" altLang="en-US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F087A0-2591-B608-768A-1B672D4C2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400050" indent="-400050" algn="ctr">
              <a:lnSpc>
                <a:spcPct val="200000"/>
              </a:lnSpc>
              <a:buFont typeface="+mj-lt"/>
              <a:buAutoNum type="romanUcPeriod"/>
            </a:pP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Introduction</a:t>
            </a:r>
          </a:p>
          <a:p>
            <a:pPr marL="400050" indent="-400050" algn="ctr">
              <a:lnSpc>
                <a:spcPct val="200000"/>
              </a:lnSpc>
              <a:buFont typeface="+mj-lt"/>
              <a:buAutoNum type="romanUcPeriod"/>
            </a:pP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Method</a:t>
            </a:r>
          </a:p>
          <a:p>
            <a:pPr marL="400050" indent="-400050" algn="ctr">
              <a:lnSpc>
                <a:spcPct val="200000"/>
              </a:lnSpc>
              <a:buFont typeface="+mj-lt"/>
              <a:buAutoNum type="romanUcPeriod"/>
            </a:pP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Experiments</a:t>
            </a:r>
          </a:p>
          <a:p>
            <a:pPr marL="400050" indent="-400050" algn="ctr">
              <a:lnSpc>
                <a:spcPct val="200000"/>
              </a:lnSpc>
              <a:buFont typeface="+mj-lt"/>
              <a:buAutoNum type="romanUcPeriod"/>
            </a:pP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Conclusion</a:t>
            </a:r>
            <a:endParaRPr lang="ko-KR" altLang="en-US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9179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183FC6F6-17EB-68F2-239A-655547EAD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938" y="209567"/>
            <a:ext cx="8546124" cy="534890"/>
          </a:xfrm>
        </p:spPr>
        <p:txBody>
          <a:bodyPr/>
          <a:lstStyle/>
          <a:p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Paper Information</a:t>
            </a:r>
            <a:endParaRPr lang="en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8B980F-A20E-992E-F5B8-55A785A8C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938" y="952500"/>
            <a:ext cx="8546124" cy="522684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Title: Generalized-ICP</a:t>
            </a:r>
          </a:p>
          <a:p>
            <a:pPr lvl="1">
              <a:lnSpc>
                <a:spcPct val="100000"/>
              </a:lnSpc>
            </a:pPr>
            <a:r>
              <a:rPr lang="en-US" altLang="ko-KR" sz="1400" b="0" i="1" dirty="0">
                <a:solidFill>
                  <a:srgbClr val="222222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2009 Robotics: Science and Systems V</a:t>
            </a:r>
            <a:endParaRPr lang="en-US" altLang="ko-KR" sz="1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319088" lvl="1" indent="0">
              <a:lnSpc>
                <a:spcPct val="100000"/>
              </a:lnSpc>
              <a:buNone/>
            </a:pPr>
            <a:endParaRPr lang="en-US" altLang="ko-KR" sz="1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319088" lvl="1" indent="0">
              <a:lnSpc>
                <a:spcPct val="100000"/>
              </a:lnSpc>
              <a:buNone/>
            </a:pPr>
            <a:endParaRPr lang="en-US" altLang="ko-KR" sz="1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Summary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This paper proposes 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a probabilistic framework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 that unifies ICP and point-to-plane ICP, introducing a "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plane-to-plane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" approach for improved alignment.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Experiments demonstrated that Generalized-ICP 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outperforms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 standard ICP and point-to-plane ICP while being more 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robust to incorrect corresponds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This approach enhances alignment 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accuracy and robustness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allowing for probabilistic modeling to improve ICP-based registration.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Output site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https://github.com/msi-se/generalized-icp</a:t>
            </a:r>
          </a:p>
        </p:txBody>
      </p:sp>
    </p:spTree>
    <p:extLst>
      <p:ext uri="{BB962C8B-B14F-4D97-AF65-F5344CB8AC3E}">
        <p14:creationId xmlns:p14="http://schemas.microsoft.com/office/powerpoint/2010/main" val="341189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E221E0D-5181-89F8-CDFD-8DD40B7A0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938" y="209567"/>
            <a:ext cx="8546124" cy="534890"/>
          </a:xfrm>
        </p:spPr>
        <p:txBody>
          <a:bodyPr/>
          <a:lstStyle/>
          <a:p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Introduction </a:t>
            </a:r>
            <a:endParaRPr lang="en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316D099-C9B4-5BD9-02F4-E9C31FC3A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938" y="971400"/>
            <a:ext cx="1619515" cy="369891"/>
          </a:xfrm>
        </p:spPr>
        <p:txBody>
          <a:bodyPr>
            <a:normAutofit/>
          </a:bodyPr>
          <a:lstStyle/>
          <a:p>
            <a:r>
              <a:rPr lang="en-US" altLang="ko-KR" b="0" i="0" u="none" strike="noStrike" baseline="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Motivation</a:t>
            </a:r>
          </a:p>
          <a:p>
            <a:pPr lvl="1"/>
            <a:endParaRPr lang="en-US" altLang="ko-KR" b="0" i="0" u="none" strike="noStrike" baseline="0" dirty="0">
              <a:solidFill>
                <a:srgbClr val="000000"/>
              </a:solidFill>
              <a:latin typeface="NimbusRomNo9L-Regu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A0FA74-4151-6E10-6C37-16390691A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40" y="2158715"/>
            <a:ext cx="3862549" cy="2935799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B1A1B75-F2DE-1AB9-3E2F-9C076F2FFCE9}"/>
              </a:ext>
            </a:extLst>
          </p:cNvPr>
          <p:cNvSpPr txBox="1">
            <a:spLocks/>
          </p:cNvSpPr>
          <p:nvPr/>
        </p:nvSpPr>
        <p:spPr>
          <a:xfrm>
            <a:off x="4133406" y="1434309"/>
            <a:ext cx="4758254" cy="4384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92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Occlusion and Sensor Limitations</a:t>
            </a:r>
          </a:p>
          <a:p>
            <a:pPr lvl="1">
              <a:lnSpc>
                <a:spcPct val="150000"/>
              </a:lnSpc>
            </a:pPr>
            <a:r>
              <a:rPr lang="ko-KR" altLang="en-US" sz="1200" dirty="0">
                <a:solidFill>
                  <a:srgbClr val="222222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여러 범위 이미지를 정확하게 </a:t>
            </a:r>
            <a:r>
              <a:rPr lang="ko-KR" altLang="en-US" sz="1200" dirty="0" err="1">
                <a:solidFill>
                  <a:srgbClr val="222222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정합하는</a:t>
            </a:r>
            <a:r>
              <a:rPr lang="ko-KR" altLang="en-US" sz="1200" dirty="0">
                <a:solidFill>
                  <a:srgbClr val="222222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기술이 필수적</a:t>
            </a:r>
            <a:endParaRPr lang="en-US" altLang="ko-KR" sz="1200" dirty="0">
              <a:solidFill>
                <a:srgbClr val="222222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Limitations of GPS and IMU</a:t>
            </a:r>
          </a:p>
          <a:p>
            <a:pPr lvl="1">
              <a:lnSpc>
                <a:spcPct val="150000"/>
              </a:lnSpc>
            </a:pPr>
            <a: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GPU</a:t>
            </a:r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와 </a:t>
            </a:r>
            <a: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IMU </a:t>
            </a:r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기반의 위치 추정 방법은 정확도가 부족하며</a:t>
            </a:r>
            <a: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터널 등의 신호 차단 환경에서는 신뢰성이 매우 낮음</a:t>
            </a:r>
            <a:endParaRPr lang="en-US" altLang="ko-KR" sz="12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Need for Improved Scan Matching</a:t>
            </a:r>
          </a:p>
          <a:p>
            <a:pPr lvl="1">
              <a:lnSpc>
                <a:spcPct val="150000"/>
              </a:lnSpc>
            </a:pPr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이러한 문제를 개선하기 위해 스캔 정합 기술이 사용되고 있으며</a:t>
            </a:r>
            <a: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더 높은 정확성과 강건함을 제공하는 새로운 접근법이 필요</a:t>
            </a:r>
            <a:endParaRPr lang="en-US" altLang="ko-KR" sz="12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5613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0378B1-E939-B482-EE53-D45C03191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Introduction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B57F10-CCC8-D4FD-D912-26E42B0AB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D3A68-DE25-48F9-80E1-7F36403D1DE2}" type="slidenum">
              <a:rPr lang="ko-KR" altLang="en-US" smtClean="0"/>
              <a:pPr/>
              <a:t>5</a:t>
            </a:fld>
            <a:r>
              <a:rPr lang="en-US" altLang="ko-KR"/>
              <a:t>/35</a:t>
            </a:r>
            <a:endParaRPr lang="ko-KR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47895E-1C9E-FD8E-AD0C-570C6FB998AA}"/>
              </a:ext>
            </a:extLst>
          </p:cNvPr>
          <p:cNvSpPr txBox="1">
            <a:spLocks/>
          </p:cNvSpPr>
          <p:nvPr/>
        </p:nvSpPr>
        <p:spPr>
          <a:xfrm>
            <a:off x="298938" y="971400"/>
            <a:ext cx="1619515" cy="369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92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Motivation</a:t>
            </a:r>
          </a:p>
          <a:p>
            <a:pPr lvl="1"/>
            <a:endParaRPr lang="en-US" altLang="ko-KR" dirty="0">
              <a:solidFill>
                <a:srgbClr val="000000"/>
              </a:solidFill>
              <a:latin typeface="NimbusRomNo9L-Regu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A36A5CD-E478-359A-2D32-2342F3A35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715" y="1324879"/>
            <a:ext cx="7174569" cy="29550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384F3A-DDC0-2969-797A-B09B14746F9A}"/>
              </a:ext>
            </a:extLst>
          </p:cNvPr>
          <p:cNvSpPr txBox="1"/>
          <p:nvPr/>
        </p:nvSpPr>
        <p:spPr>
          <a:xfrm>
            <a:off x="1108695" y="4279935"/>
            <a:ext cx="68199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기존에는 두 가지 방법을 위주로 연구함</a:t>
            </a:r>
            <a:endParaRPr lang="en-US" altLang="ko-KR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1) Point-to-point ICP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2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Initial alignment</a:t>
            </a:r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가 부정확한 경우</a:t>
            </a:r>
            <a: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수렴속도가 느려지거나 잘못된 정합에 빠질 수 있으며 수렴하지 않을 수 있음</a:t>
            </a:r>
            <a:endParaRPr lang="en-US" altLang="ko-KR" sz="12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이상치에 취약함</a:t>
            </a:r>
            <a:endParaRPr lang="en-US" altLang="ko-KR" sz="12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200" b="1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계산량</a:t>
            </a:r>
            <a:r>
              <a:rPr lang="ko-KR" altLang="en-US" sz="120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이</a:t>
            </a:r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높음</a:t>
            </a:r>
            <a:endParaRPr lang="en-US" altLang="ko-KR" sz="12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기하학적 형상</a:t>
            </a:r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을 고려하지 않음</a:t>
            </a:r>
            <a: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en-US" altLang="ko-KR" sz="12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Local minimum</a:t>
            </a:r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에 빠질 수 있음</a:t>
            </a:r>
            <a:endParaRPr lang="en-US" altLang="ko-KR" sz="12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2) Point-to-plane ICP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Point-to-point </a:t>
            </a:r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대비 </a:t>
            </a:r>
            <a:r>
              <a:rPr lang="ko-KR" altLang="en-US" sz="1200" b="1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연산량이</a:t>
            </a:r>
            <a:r>
              <a:rPr lang="ko-KR" altLang="en-US" sz="12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 적고</a:t>
            </a:r>
            <a: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2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노이즈와 이상치에 강건</a:t>
            </a:r>
            <a:endParaRPr lang="en-US" altLang="ko-KR" sz="12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기하학적 형상 고려</a:t>
            </a:r>
            <a: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120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법선벡터</a:t>
            </a:r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사용</a:t>
            </a:r>
            <a: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20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점군의</a:t>
            </a:r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표면이 </a:t>
            </a:r>
            <a:r>
              <a:rPr lang="ko-KR" altLang="en-US" sz="12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평면이라는 가정</a:t>
            </a:r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으로</a:t>
            </a:r>
            <a: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곡면이나 복잡한 형상의 점군에서 오차 발생</a:t>
            </a:r>
            <a:endParaRPr lang="en-US" altLang="ko-KR" sz="12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7034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08F1C999-954E-A437-478A-CCCCD9C62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938" y="209567"/>
            <a:ext cx="8546124" cy="534890"/>
          </a:xfrm>
        </p:spPr>
        <p:txBody>
          <a:bodyPr/>
          <a:lstStyle/>
          <a:p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Method</a:t>
            </a:r>
            <a:endParaRPr lang="en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525FA78-48FF-AB3A-9316-0A35BA02D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588" y="848478"/>
            <a:ext cx="8546124" cy="3078325"/>
          </a:xfrm>
        </p:spPr>
        <p:txBody>
          <a:bodyPr>
            <a:normAutofit/>
          </a:bodyPr>
          <a:lstStyle/>
          <a:p>
            <a:pPr algn="l">
              <a:lnSpc>
                <a:spcPct val="220000"/>
              </a:lnSpc>
            </a:pPr>
            <a:r>
              <a:rPr lang="ko-KR" altLang="en-US" sz="1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대응점 쌍이 주어졌다는 가정</a:t>
            </a:r>
            <a:r>
              <a:rPr lang="en-US" altLang="ko-KR" sz="1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(KD-Tree</a:t>
            </a:r>
            <a:r>
              <a:rPr lang="ko-KR" altLang="en-US" sz="1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등을 이용</a:t>
            </a:r>
            <a:r>
              <a:rPr lang="en-US" altLang="ko-KR" sz="1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</a:p>
          <a:p>
            <a:pPr algn="l">
              <a:lnSpc>
                <a:spcPct val="220000"/>
              </a:lnSpc>
            </a:pPr>
            <a:r>
              <a:rPr lang="en-US" altLang="ko-KR" sz="1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Source</a:t>
            </a:r>
            <a:r>
              <a:rPr lang="ko-KR" altLang="en-US" sz="1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의 </a:t>
            </a:r>
            <a:r>
              <a:rPr lang="ko-KR" altLang="en-US" sz="140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점군</a:t>
            </a:r>
            <a:r>
              <a:rPr lang="en-US" altLang="ko-KR" sz="1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Target</a:t>
            </a:r>
            <a:r>
              <a:rPr lang="ko-KR" altLang="en-US" sz="1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의 </a:t>
            </a:r>
            <a:r>
              <a:rPr lang="ko-KR" altLang="en-US" sz="140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점군이</a:t>
            </a:r>
            <a:r>
              <a:rPr lang="ko-KR" altLang="en-US" sz="1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모두 </a:t>
            </a:r>
            <a:r>
              <a:rPr lang="ko-KR" altLang="en-US" sz="1400" b="1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가우시안</a:t>
            </a:r>
            <a:r>
              <a:rPr lang="ko-KR" altLang="en-US" sz="14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 분포를 따른다고 가정</a:t>
            </a:r>
            <a:endParaRPr lang="en-US" altLang="ko-KR" sz="14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algn="l">
              <a:lnSpc>
                <a:spcPct val="220000"/>
              </a:lnSpc>
            </a:pPr>
            <a:r>
              <a:rPr lang="en-US" altLang="ko-KR" sz="1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Source</a:t>
            </a:r>
            <a:r>
              <a:rPr lang="ko-KR" altLang="en-US" sz="1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의 분포와 </a:t>
            </a:r>
            <a:r>
              <a:rPr lang="en-US" altLang="ko-KR" sz="1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Target</a:t>
            </a:r>
            <a:r>
              <a:rPr lang="ko-KR" altLang="en-US" sz="1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의 분포는 서로 </a:t>
            </a:r>
            <a:r>
              <a:rPr lang="ko-KR" altLang="en-US" sz="14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독립적이라 가정 </a:t>
            </a:r>
            <a:endParaRPr lang="en-US" altLang="ko-KR" sz="14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algn="l">
              <a:lnSpc>
                <a:spcPct val="220000"/>
              </a:lnSpc>
            </a:pPr>
            <a:r>
              <a:rPr lang="ko-KR" altLang="en-US" sz="14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대응점을 찾고 변환행렬을 찾는 과정에서</a:t>
            </a:r>
            <a:r>
              <a:rPr lang="en-US" altLang="ko-KR" sz="14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유클리드 거리를 이용하는 대신 </a:t>
            </a:r>
            <a:r>
              <a:rPr lang="en-US" altLang="ko-KR" sz="14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Source</a:t>
            </a:r>
            <a:r>
              <a:rPr lang="ko-KR" altLang="en-US" sz="14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와 </a:t>
            </a:r>
            <a:r>
              <a:rPr lang="en-US" altLang="ko-KR" sz="14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Target</a:t>
            </a:r>
            <a:r>
              <a:rPr lang="ko-KR" altLang="en-US" sz="14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에서의 </a:t>
            </a:r>
            <a:r>
              <a:rPr lang="ko-KR" altLang="en-US" sz="1400" b="1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공분산 행렬을 비교하는 방식</a:t>
            </a:r>
            <a:r>
              <a:rPr lang="ko-KR" altLang="en-US" sz="14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으로 수행</a:t>
            </a:r>
            <a:endParaRPr lang="en-US" altLang="ko-KR" sz="1400" dirty="0">
              <a:solidFill>
                <a:srgbClr val="00000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2052" name="Picture 4" descr="Generalized-ICP">
            <a:extLst>
              <a:ext uri="{FF2B5EF4-FFF2-40B4-BE49-F238E27FC236}">
                <a16:creationId xmlns:a16="http://schemas.microsoft.com/office/drawing/2014/main" id="{60007604-8415-B527-2B5A-F13414C1A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796" y="3909525"/>
            <a:ext cx="3172408" cy="234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221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05E2279-8B6D-F76F-B649-ED48DB5E8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Method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B73331-9746-EAA0-8EE4-6CB6ABA67607}"/>
                  </a:ext>
                </a:extLst>
              </p:cNvPr>
              <p:cNvSpPr txBox="1"/>
              <p:nvPr/>
            </p:nvSpPr>
            <p:spPr>
              <a:xfrm>
                <a:off x="298938" y="933061"/>
                <a:ext cx="8546124" cy="50710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sz="1600" dirty="0">
                    <a:latin typeface="Noto Sans KR" panose="020B0200000000000000" pitchFamily="50" charset="-127"/>
                    <a:ea typeface="Noto Sans KR" panose="020B0200000000000000"/>
                  </a:rPr>
                  <a:t>Source A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sSub>
                              <m:sSub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}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=1,2,3,…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b/>
                    </m:sSub>
                  </m:oMath>
                </a14:m>
                <a:r>
                  <a:rPr lang="en-US" altLang="ko-KR" sz="1600" dirty="0">
                    <a:latin typeface="Noto Sans KR" panose="020B0200000000000000" pitchFamily="50" charset="-127"/>
                    <a:ea typeface="Noto Sans KR" panose="020B0200000000000000"/>
                  </a:rPr>
                  <a:t>, Target B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{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}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=1,2,3,…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b/>
                    </m:sSub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ko-KR" altLang="en-US" sz="1600" dirty="0">
                    <a:latin typeface="Noto Sans KR" panose="020B0200000000000000" pitchFamily="50" charset="-127"/>
                    <a:ea typeface="Noto Sans KR" panose="020B0200000000000000"/>
                  </a:rPr>
                  <a:t> </a:t>
                </a:r>
                <a:r>
                  <a:rPr lang="ko-KR" altLang="en-US" sz="1600" dirty="0" err="1">
                    <a:latin typeface="Noto Sans KR" panose="020B0200000000000000" pitchFamily="50" charset="-127"/>
                    <a:ea typeface="Noto Sans KR" panose="020B0200000000000000"/>
                  </a:rPr>
                  <a:t>가우시안</a:t>
                </a:r>
                <a:r>
                  <a:rPr lang="ko-KR" altLang="en-US" sz="1600" dirty="0">
                    <a:latin typeface="Noto Sans KR" panose="020B0200000000000000" pitchFamily="50" charset="-127"/>
                    <a:ea typeface="Noto Sans KR" panose="020B0200000000000000"/>
                  </a:rPr>
                  <a:t> 분포를 따른다면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latin typeface="Noto Sans KR" panose="020B0200000000000000" pitchFamily="50" charset="-127"/>
                    <a:ea typeface="Noto Sans KR" panose="020B020000000000000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b="0" dirty="0">
                  <a:latin typeface="Noto Sans KR" panose="020B0200000000000000" pitchFamily="50" charset="-127"/>
                  <a:ea typeface="Noto Sans KR" panose="020B0200000000000000"/>
                </a:endParaRPr>
              </a:p>
              <a:p>
                <a:pPr algn="ctr"/>
                <a:endParaRPr lang="en-US" altLang="ko-KR" b="0" dirty="0">
                  <a:latin typeface="Noto Sans KR" panose="020B0200000000000000" pitchFamily="50" charset="-127"/>
                  <a:ea typeface="Noto Sans KR" panose="020B020000000000000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ko-KR" altLang="en-US" sz="1600" dirty="0">
                    <a:latin typeface="Noto Sans KR" panose="020B0200000000000000" pitchFamily="50" charset="-127"/>
                    <a:ea typeface="Noto Sans KR" panose="020B0200000000000000"/>
                  </a:rPr>
                  <a:t>두 </a:t>
                </a:r>
                <a:r>
                  <a:rPr lang="ko-KR" altLang="en-US" sz="1600" dirty="0" err="1">
                    <a:latin typeface="Noto Sans KR" panose="020B0200000000000000" pitchFamily="50" charset="-127"/>
                    <a:ea typeface="Noto Sans KR" panose="020B0200000000000000"/>
                  </a:rPr>
                  <a:t>점군이</a:t>
                </a:r>
                <a:r>
                  <a:rPr lang="ko-KR" altLang="en-US" sz="1600" dirty="0">
                    <a:latin typeface="Noto Sans KR" panose="020B0200000000000000" pitchFamily="50" charset="-127"/>
                    <a:ea typeface="Noto Sans KR" panose="020B0200000000000000"/>
                  </a:rPr>
                  <a:t> 이상치나 노이즈 없이 완벽히 변환되는 변환행렬 </a:t>
                </a:r>
                <a:r>
                  <a:rPr lang="en-US" altLang="ko-KR" sz="1600" dirty="0">
                    <a:latin typeface="Noto Sans KR" panose="020B0200000000000000" pitchFamily="50" charset="-127"/>
                    <a:ea typeface="Noto Sans KR" panose="020B0200000000000000"/>
                  </a:rPr>
                  <a:t>T</a:t>
                </a:r>
                <a:r>
                  <a:rPr lang="ko-KR" altLang="en-US" sz="1600" dirty="0">
                    <a:latin typeface="Noto Sans KR" panose="020B0200000000000000" pitchFamily="50" charset="-127"/>
                    <a:ea typeface="Noto Sans KR" panose="020B0200000000000000"/>
                  </a:rPr>
                  <a:t>에 대하여</a:t>
                </a:r>
              </a:p>
              <a:p>
                <a:endParaRPr lang="en-US" altLang="ko-KR" i="1" dirty="0">
                  <a:latin typeface="Cambria Math" panose="02040503050406030204" pitchFamily="18" charset="0"/>
                  <a:ea typeface="Noto Sans KR" panose="020B020000000000000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acc>
                        <m:accPr>
                          <m:chr m:val="̂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altLang="ko-KR" dirty="0">
                  <a:latin typeface="Noto Sans KR" panose="020B0200000000000000" pitchFamily="50" charset="-127"/>
                  <a:ea typeface="Noto Sans KR" panose="020B0200000000000000"/>
                </a:endParaRPr>
              </a:p>
              <a:p>
                <a:endParaRPr lang="en-US" altLang="ko-KR" dirty="0">
                  <a:latin typeface="Noto Sans KR" panose="020B0200000000000000" pitchFamily="50" charset="-127"/>
                  <a:ea typeface="Noto Sans KR" panose="020B020000000000000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ko-KR" altLang="en-US" sz="1600" dirty="0">
                    <a:latin typeface="Noto Sans KR" panose="020B0200000000000000" pitchFamily="50" charset="-127"/>
                    <a:ea typeface="Noto Sans KR" panose="020B0200000000000000"/>
                  </a:rPr>
                  <a:t>오차 분포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ko-KR" sz="1600" dirty="0">
                    <a:latin typeface="Noto Sans KR" panose="020B0200000000000000" pitchFamily="50" charset="-127"/>
                    <a:ea typeface="Noto Sans KR" panose="020B0200000000000000"/>
                  </a:rPr>
                  <a:t>=</a:t>
                </a:r>
                <a:r>
                  <a:rPr lang="ko-KR" altLang="en-US" sz="1600" dirty="0">
                    <a:latin typeface="Noto Sans KR" panose="020B0200000000000000" pitchFamily="50" charset="-127"/>
                    <a:ea typeface="Noto Sans KR" panose="020B020000000000000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acc>
                      <m:accPr>
                        <m:chr m:val="̂"/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ko-KR" altLang="en-US" sz="1600" i="1">
                        <a:latin typeface="Cambria Math" panose="02040503050406030204" pitchFamily="18" charset="0"/>
                      </a:rPr>
                      <m:t>라</m:t>
                    </m:r>
                  </m:oMath>
                </a14:m>
                <a:r>
                  <a:rPr lang="ko-KR" altLang="en-US" sz="1600" dirty="0">
                    <a:latin typeface="Noto Sans KR" panose="020B0200000000000000" pitchFamily="50" charset="-127"/>
                    <a:ea typeface="Noto Sans KR" panose="020B0200000000000000"/>
                  </a:rPr>
                  <a:t>고 하면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와</m:t>
                    </m:r>
                  </m:oMath>
                </a14:m>
                <a:r>
                  <a:rPr lang="ko-KR" altLang="en-US" sz="1600" dirty="0">
                    <a:latin typeface="Noto Sans KR" panose="020B0200000000000000" pitchFamily="50" charset="-127"/>
                    <a:ea typeface="Noto Sans KR" panose="020B020000000000000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sz="1600" dirty="0">
                    <a:latin typeface="Noto Sans KR" panose="020B0200000000000000" pitchFamily="50" charset="-127"/>
                    <a:ea typeface="Noto Sans KR" panose="020B0200000000000000"/>
                  </a:rPr>
                  <a:t> 공분산 분포가 독립적이므로</a:t>
                </a:r>
                <a:endParaRPr lang="en-US" altLang="ko-KR" sz="1600" dirty="0">
                  <a:latin typeface="Noto Sans KR" panose="020B0200000000000000" pitchFamily="50" charset="-127"/>
                  <a:ea typeface="Noto Sans KR" panose="020B0200000000000000"/>
                </a:endParaRPr>
              </a:p>
              <a:p>
                <a:endParaRPr lang="en-US" altLang="ko-KR" dirty="0">
                  <a:latin typeface="Noto Sans KR" panose="020B0200000000000000" pitchFamily="50" charset="-127"/>
                  <a:ea typeface="Noto Sans KR" panose="020B020000000000000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altLang="ko-KR" dirty="0">
                  <a:latin typeface="Noto Sans KR" panose="020B0200000000000000" pitchFamily="50" charset="-127"/>
                  <a:ea typeface="Noto Sans KR" panose="020B0200000000000000"/>
                </a:endParaRPr>
              </a:p>
              <a:p>
                <a:endParaRPr lang="en-US" altLang="ko-KR" sz="1600" dirty="0">
                  <a:latin typeface="Noto Sans KR" panose="020B0200000000000000" pitchFamily="50" charset="-127"/>
                  <a:ea typeface="Noto Sans KR" panose="020B020000000000000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altLang="ko-KR" sz="1600" dirty="0">
                  <a:latin typeface="Noto Sans KR" panose="020B0200000000000000" pitchFamily="50" charset="-127"/>
                  <a:ea typeface="Noto Sans KR" panose="020B020000000000000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ko-KR" altLang="en-US" sz="1600" dirty="0" err="1">
                    <a:latin typeface="Noto Sans KR" panose="020B0200000000000000" pitchFamily="50" charset="-127"/>
                    <a:ea typeface="Noto Sans KR" panose="020B0200000000000000"/>
                  </a:rPr>
                  <a:t>다변량</a:t>
                </a:r>
                <a:r>
                  <a:rPr lang="ko-KR" altLang="en-US" sz="1600" dirty="0">
                    <a:latin typeface="Noto Sans KR" panose="020B0200000000000000" pitchFamily="50" charset="-127"/>
                    <a:ea typeface="Noto Sans KR" panose="020B0200000000000000"/>
                  </a:rPr>
                  <a:t> 정규분포의 확률밀도 함수의 공식에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ko-KR" altLang="en-US" sz="16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1600" dirty="0">
                    <a:latin typeface="Noto Sans KR" panose="020B0200000000000000" pitchFamily="50" charset="-127"/>
                    <a:ea typeface="Noto Sans KR" panose="020B0200000000000000"/>
                  </a:rPr>
                  <a:t> </a:t>
                </a:r>
                <a:r>
                  <a:rPr lang="ko-KR" altLang="en-US" sz="1600" dirty="0">
                    <a:latin typeface="Noto Sans KR" panose="020B0200000000000000" pitchFamily="50" charset="-127"/>
                    <a:ea typeface="Noto Sans KR" panose="020B0200000000000000"/>
                  </a:rPr>
                  <a:t>대입하면</a:t>
                </a:r>
                <a:endParaRPr lang="en-US" altLang="ko-KR" sz="1600" dirty="0">
                  <a:latin typeface="Noto Sans KR" panose="020B0200000000000000" pitchFamily="50" charset="-127"/>
                  <a:ea typeface="Noto Sans KR" panose="020B020000000000000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altLang="ko-KR" dirty="0">
                  <a:latin typeface="Noto Sans KR" panose="020B0200000000000000" pitchFamily="50" charset="-127"/>
                  <a:ea typeface="Noto Sans KR" panose="020B0200000000000000"/>
                </a:endParaRPr>
              </a:p>
              <a:p>
                <a:endParaRPr lang="en-US" altLang="ko-KR" dirty="0">
                  <a:latin typeface="Noto Sans KR" panose="020B0200000000000000" pitchFamily="50" charset="-127"/>
                  <a:ea typeface="Noto Sans KR" panose="020B020000000000000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altLang="ko-KR" dirty="0">
                  <a:latin typeface="Noto Sans KR" panose="020B0200000000000000" pitchFamily="50" charset="-127"/>
                  <a:ea typeface="Noto Sans KR" panose="020B0200000000000000"/>
                </a:endParaRPr>
              </a:p>
              <a:p>
                <a:endParaRPr lang="en-US" altLang="ko-KR" dirty="0">
                  <a:latin typeface="Noto Sans KR" panose="020B0200000000000000" pitchFamily="50" charset="-127"/>
                  <a:ea typeface="Noto Sans KR" panose="020B020000000000000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ko-KR" altLang="en-US" dirty="0">
                  <a:latin typeface="Noto Sans KR" panose="020B0200000000000000" pitchFamily="50" charset="-127"/>
                  <a:ea typeface="Noto Sans KR" panose="020B020000000000000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B73331-9746-EAA0-8EE4-6CB6ABA67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938" y="933061"/>
                <a:ext cx="8546124" cy="5071004"/>
              </a:xfrm>
              <a:prstGeom prst="rect">
                <a:avLst/>
              </a:prstGeom>
              <a:blipFill>
                <a:blip r:embed="rId3"/>
                <a:stretch>
                  <a:fillRect l="-285" t="-3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B1762168-EAEA-F968-7CC4-84E5D68A9D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2076" y="3275776"/>
            <a:ext cx="3779848" cy="73158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3671E0D-7905-D44F-FA93-FB22BE0BD7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6923" y="5572220"/>
            <a:ext cx="3337723" cy="69975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9429A6E-A865-3673-C006-6FF376D8F4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9646" y="4667337"/>
            <a:ext cx="4012278" cy="619490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10A8BA8-60BB-8236-F3B7-F38E6E4BB9EA}"/>
              </a:ext>
            </a:extLst>
          </p:cNvPr>
          <p:cNvCxnSpPr>
            <a:cxnSpLocks/>
          </p:cNvCxnSpPr>
          <p:nvPr/>
        </p:nvCxnSpPr>
        <p:spPr>
          <a:xfrm>
            <a:off x="3611880" y="4003859"/>
            <a:ext cx="24384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B6B531A-9031-680D-B699-ABACCFA8CDEF}"/>
              </a:ext>
            </a:extLst>
          </p:cNvPr>
          <p:cNvCxnSpPr>
            <a:cxnSpLocks/>
          </p:cNvCxnSpPr>
          <p:nvPr/>
        </p:nvCxnSpPr>
        <p:spPr>
          <a:xfrm>
            <a:off x="3909060" y="4007359"/>
            <a:ext cx="169164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4831D2-F31A-6EBA-1C7A-3C3B832F5F86}"/>
                  </a:ext>
                </a:extLst>
              </p:cNvPr>
              <p:cNvSpPr txBox="1"/>
              <p:nvPr/>
            </p:nvSpPr>
            <p:spPr>
              <a:xfrm>
                <a:off x="3360420" y="3808184"/>
                <a:ext cx="2514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4831D2-F31A-6EBA-1C7A-3C3B832F5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0420" y="3808184"/>
                <a:ext cx="251460" cy="369332"/>
              </a:xfrm>
              <a:prstGeom prst="rect">
                <a:avLst/>
              </a:prstGeom>
              <a:blipFill>
                <a:blip r:embed="rId7"/>
                <a:stretch>
                  <a:fillRect r="-19048" b="-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954A34-8500-7ED6-829A-C946F55A917E}"/>
                  </a:ext>
                </a:extLst>
              </p:cNvPr>
              <p:cNvSpPr txBox="1"/>
              <p:nvPr/>
            </p:nvSpPr>
            <p:spPr>
              <a:xfrm>
                <a:off x="5509262" y="3842725"/>
                <a:ext cx="251460" cy="3532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ko-KR" altLang="en-US" sz="7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ko-KR" altLang="en-US" sz="7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954A34-8500-7ED6-829A-C946F55A9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262" y="3842725"/>
                <a:ext cx="251460" cy="353238"/>
              </a:xfrm>
              <a:prstGeom prst="rect">
                <a:avLst/>
              </a:prstGeom>
              <a:blipFill>
                <a:blip r:embed="rId8"/>
                <a:stretch>
                  <a:fillRect l="-107317" t="-103448" r="-104878" b="-1482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D7AE6C0B-0D1D-FF51-C565-81C942064079}"/>
              </a:ext>
            </a:extLst>
          </p:cNvPr>
          <p:cNvSpPr/>
          <p:nvPr/>
        </p:nvSpPr>
        <p:spPr>
          <a:xfrm>
            <a:off x="4377679" y="5286827"/>
            <a:ext cx="156210" cy="28321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482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285B266-F53B-4D86-3A98-C5FC4C95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938" y="209567"/>
            <a:ext cx="8546124" cy="534890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Method</a:t>
            </a:r>
            <a:endParaRPr lang="en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9C6E1B92-E5D4-C0A4-22B2-512ECC6CEF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8938" y="952500"/>
                <a:ext cx="8546124" cy="52268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ko-KR" altLang="en-US" sz="1600" dirty="0">
                    <a:solidFill>
                      <a:srgbClr val="000000"/>
                    </a:solidFill>
                    <a:latin typeface="NimbusRomNo9L-Regu"/>
                  </a:rPr>
                  <a:t>정의한 </a:t>
                </a:r>
                <a:r>
                  <a:rPr lang="en-US" altLang="ko-KR" sz="1600" dirty="0">
                    <a:solidFill>
                      <a:srgbClr val="000000"/>
                    </a:solidFill>
                    <a:latin typeface="NimbusRomNo9L-Regu"/>
                  </a:rPr>
                  <a:t>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en-US" altLang="ko-KR" sz="1600" dirty="0">
                    <a:solidFill>
                      <a:srgbClr val="000000"/>
                    </a:solidFill>
                    <a:latin typeface="NimbusRomNo9L-Regu"/>
                  </a:rPr>
                  <a:t> </a:t>
                </a:r>
                <a:r>
                  <a:rPr lang="ko-KR" altLang="en-US" sz="1600" dirty="0">
                    <a:solidFill>
                      <a:srgbClr val="000000"/>
                    </a:solidFill>
                    <a:latin typeface="NimbusRomNo9L-Regu"/>
                  </a:rPr>
                  <a:t>대해 최대 우도 추정</a:t>
                </a:r>
                <a:r>
                  <a:rPr lang="en-US" altLang="ko-KR" sz="1600" dirty="0">
                    <a:solidFill>
                      <a:srgbClr val="000000"/>
                    </a:solidFill>
                    <a:latin typeface="NimbusRomNo9L-Regu"/>
                  </a:rPr>
                  <a:t>(MLE)</a:t>
                </a:r>
                <a:r>
                  <a:rPr lang="ko-KR" altLang="en-US" sz="1600" dirty="0">
                    <a:solidFill>
                      <a:srgbClr val="000000"/>
                    </a:solidFill>
                    <a:latin typeface="NimbusRomNo9L-Regu"/>
                  </a:rPr>
                  <a:t>을 이용한다</a:t>
                </a:r>
                <a:r>
                  <a:rPr lang="en-US" altLang="ko-KR" sz="1600" dirty="0">
                    <a:solidFill>
                      <a:srgbClr val="000000"/>
                    </a:solidFill>
                    <a:latin typeface="NimbusRomNo9L-Regu"/>
                  </a:rPr>
                  <a:t>.</a:t>
                </a:r>
              </a:p>
              <a:p>
                <a:pPr marL="0" indent="0">
                  <a:buNone/>
                </a:pPr>
                <a:endParaRPr lang="en-US" altLang="ko-KR" sz="1600" dirty="0">
                  <a:solidFill>
                    <a:srgbClr val="000000"/>
                  </a:solidFill>
                  <a:latin typeface="NimbusRomNo9L-Regu"/>
                </a:endParaRPr>
              </a:p>
              <a:p>
                <a:pPr marL="0" indent="0">
                  <a:buNone/>
                </a:pPr>
                <a:endParaRPr lang="en-US" altLang="ko-KR" sz="1600" dirty="0">
                  <a:solidFill>
                    <a:srgbClr val="000000"/>
                  </a:solidFill>
                  <a:latin typeface="NimbusRomNo9L-Regu"/>
                </a:endParaRPr>
              </a:p>
              <a:p>
                <a:pPr marL="0" indent="0">
                  <a:buNone/>
                </a:pPr>
                <a:endParaRPr lang="en-US" altLang="ko-KR" sz="1600" dirty="0">
                  <a:solidFill>
                    <a:srgbClr val="000000"/>
                  </a:solidFill>
                  <a:latin typeface="NimbusRomNo9L-Regu"/>
                </a:endParaRPr>
              </a:p>
              <a:p>
                <a:pPr marL="0" indent="0">
                  <a:buNone/>
                </a:pPr>
                <a:endParaRPr lang="en-US" altLang="ko-KR" sz="1600" dirty="0">
                  <a:solidFill>
                    <a:srgbClr val="000000"/>
                  </a:solidFill>
                  <a:latin typeface="NimbusRomNo9L-Regu"/>
                </a:endParaRPr>
              </a:p>
              <a:p>
                <a:pPr marL="0" indent="0">
                  <a:buNone/>
                </a:pPr>
                <a:endParaRPr lang="en-US" altLang="ko-KR" sz="1600" dirty="0">
                  <a:solidFill>
                    <a:srgbClr val="000000"/>
                  </a:solidFill>
                  <a:latin typeface="NimbusRomNo9L-Regu"/>
                </a:endParaRPr>
              </a:p>
              <a:p>
                <a:pPr marL="0" indent="0">
                  <a:buNone/>
                </a:pPr>
                <a:r>
                  <a:rPr lang="ko-KR" altLang="en-US" sz="1600" dirty="0">
                    <a:solidFill>
                      <a:srgbClr val="000000"/>
                    </a:solidFill>
                    <a:latin typeface="NimbusRomNo9L-Regu"/>
                  </a:rPr>
                  <a:t>위의 </a:t>
                </a:r>
                <a:r>
                  <a:rPr lang="en-US" altLang="ko-KR" sz="1600" dirty="0">
                    <a:solidFill>
                      <a:srgbClr val="000000"/>
                    </a:solidFill>
                    <a:latin typeface="NimbusRomNo9L-Regu"/>
                  </a:rPr>
                  <a:t>T</a:t>
                </a:r>
                <a:r>
                  <a:rPr lang="ko-KR" altLang="en-US" sz="1600" dirty="0">
                    <a:solidFill>
                      <a:srgbClr val="000000"/>
                    </a:solidFill>
                    <a:latin typeface="NimbusRomNo9L-Regu"/>
                  </a:rPr>
                  <a:t>에 대해            가 최소화</a:t>
                </a:r>
                <a:r>
                  <a:rPr lang="en-US" altLang="ko-KR" sz="1600" dirty="0">
                    <a:solidFill>
                      <a:srgbClr val="000000"/>
                    </a:solidFill>
                    <a:latin typeface="NimbusRomNo9L-Regu"/>
                  </a:rPr>
                  <a:t>(=0)</a:t>
                </a:r>
                <a:r>
                  <a:rPr lang="ko-KR" altLang="en-US" sz="1600" dirty="0">
                    <a:solidFill>
                      <a:srgbClr val="000000"/>
                    </a:solidFill>
                    <a:latin typeface="NimbusRomNo9L-Regu"/>
                  </a:rPr>
                  <a:t>이 되는 변환 행렬 </a:t>
                </a:r>
                <a:r>
                  <a:rPr lang="en-US" altLang="ko-KR" sz="1600" dirty="0">
                    <a:solidFill>
                      <a:srgbClr val="000000"/>
                    </a:solidFill>
                    <a:latin typeface="NimbusRomNo9L-Regu"/>
                  </a:rPr>
                  <a:t>T</a:t>
                </a:r>
                <a:r>
                  <a:rPr lang="ko-KR" altLang="en-US" sz="1600" dirty="0">
                    <a:solidFill>
                      <a:srgbClr val="000000"/>
                    </a:solidFill>
                    <a:latin typeface="NimbusRomNo9L-Regu"/>
                  </a:rPr>
                  <a:t>를 찾는다</a:t>
                </a:r>
                <a:r>
                  <a:rPr lang="en-US" altLang="ko-KR" sz="1600" dirty="0">
                    <a:solidFill>
                      <a:srgbClr val="000000"/>
                    </a:solidFill>
                    <a:latin typeface="NimbusRomNo9L-Regu"/>
                  </a:rPr>
                  <a:t>.</a:t>
                </a:r>
                <a:r>
                  <a:rPr lang="ko-KR" altLang="en-US" sz="1600" dirty="0">
                    <a:solidFill>
                      <a:srgbClr val="000000"/>
                    </a:solidFill>
                    <a:latin typeface="NimbusRomNo9L-Regu"/>
                  </a:rPr>
                  <a:t> </a:t>
                </a:r>
                <a:endParaRPr lang="en-US" altLang="ko-KR" sz="1600" dirty="0">
                  <a:solidFill>
                    <a:srgbClr val="000000"/>
                  </a:solidFill>
                  <a:latin typeface="NimbusRomNo9L-Regu"/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9C6E1B92-E5D4-C0A4-22B2-512ECC6CEF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8938" y="952500"/>
                <a:ext cx="8546124" cy="5226846"/>
              </a:xfrm>
              <a:blipFill>
                <a:blip r:embed="rId3"/>
                <a:stretch>
                  <a:fillRect l="-357" t="-9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6415A99A-47C4-70F9-50AB-90B50003A2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5032" y="1242033"/>
            <a:ext cx="3413935" cy="52819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DCAE030-FCCF-0C45-2D1D-403EF04A28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4743" y="1978270"/>
            <a:ext cx="2914512" cy="393853"/>
          </a:xfrm>
          <a:prstGeom prst="rect">
            <a:avLst/>
          </a:prstGeom>
        </p:spPr>
      </p:pic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1164FBD9-9869-C2E7-FD07-78CBA5ED73B6}"/>
              </a:ext>
            </a:extLst>
          </p:cNvPr>
          <p:cNvSpPr/>
          <p:nvPr/>
        </p:nvSpPr>
        <p:spPr>
          <a:xfrm>
            <a:off x="4493894" y="1681958"/>
            <a:ext cx="156210" cy="28321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1AB08E-B1B5-91FB-A53F-630F51431392}"/>
                  </a:ext>
                </a:extLst>
              </p:cNvPr>
              <p:cNvSpPr txBox="1"/>
              <p:nvPr/>
            </p:nvSpPr>
            <p:spPr>
              <a:xfrm>
                <a:off x="1638300" y="2601876"/>
                <a:ext cx="514885" cy="3810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3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3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3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13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3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3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ko-KR" sz="13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3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ko-KR" altLang="en-US" sz="13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3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1AB08E-B1B5-91FB-A53F-630F51431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300" y="2601876"/>
                <a:ext cx="514885" cy="381066"/>
              </a:xfrm>
              <a:prstGeom prst="rect">
                <a:avLst/>
              </a:prstGeom>
              <a:blipFill>
                <a:blip r:embed="rId6"/>
                <a:stretch>
                  <a:fillRect l="-8333" t="-3226" r="-11905" b="-161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B4403CC0-24AA-0399-ED51-CD028D3B1B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3566" y="3704914"/>
            <a:ext cx="6236867" cy="208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446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01C61-5E70-471F-1096-ED6B0F272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Method(Case 1 – Point to Point ICP)</a:t>
            </a:r>
            <a:endParaRPr lang="en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8B3444-A741-337A-D065-2F15EA7101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14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Generalized-ICP</a:t>
                </a:r>
                <a:r>
                  <a:rPr lang="ko-KR" altLang="en-US" sz="14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에서 </a:t>
                </a:r>
                <a:endParaRPr lang="en-US" altLang="ko-KR" sz="1400" b="0" i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    </m:t>
                    </m:r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ko-KR" sz="14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(Target</a:t>
                </a:r>
                <a:r>
                  <a:rPr lang="ko-KR" altLang="en-US" sz="14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의 공분산 분포가 </a:t>
                </a:r>
                <a:r>
                  <a:rPr lang="ko-KR" altLang="en-US" sz="1400" b="1" dirty="0" err="1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등방성</a:t>
                </a:r>
                <a:r>
                  <a:rPr lang="ko-KR" altLang="en-US" sz="1400" dirty="0" err="1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을</a:t>
                </a:r>
                <a:r>
                  <a:rPr lang="ko-KR" altLang="en-US" sz="14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가질 때</a:t>
                </a:r>
                <a:r>
                  <a:rPr lang="en-US" altLang="ko-KR" sz="14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    </m:t>
                    </m:r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sz="14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14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정확한 위치를 가지며 </a:t>
                </a:r>
                <a:r>
                  <a:rPr lang="ko-KR" altLang="en-US" sz="14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불확실성이 없을 때</a:t>
                </a:r>
                <a:r>
                  <a:rPr lang="en-US" altLang="ko-KR" sz="14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)</a:t>
                </a:r>
                <a:r>
                  <a:rPr lang="ko-KR" altLang="en-US" sz="14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인 경우</a:t>
                </a:r>
                <a:endParaRPr lang="en-US" altLang="ko-KR" sz="14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  <a:p>
                <a:pPr marL="0" indent="0">
                  <a:buNone/>
                </a:pPr>
                <a:endParaRPr lang="en-US" altLang="ko-KR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  <a:p>
                <a:pPr marL="0" indent="0">
                  <a:buNone/>
                </a:pPr>
                <a:endParaRPr lang="en-US" altLang="ko-KR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  <a:p>
                <a:pPr marL="0" indent="0">
                  <a:buNone/>
                </a:pPr>
                <a:endParaRPr lang="en-US" altLang="ko-KR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  <a:p>
                <a:pPr marL="0" indent="0">
                  <a:buNone/>
                </a:pPr>
                <a:endParaRPr lang="en-US" altLang="ko-KR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  <a:p>
                <a:pPr marL="0" indent="0">
                  <a:buNone/>
                </a:pPr>
                <a:endParaRPr lang="en-US" altLang="ko-KR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  <a:p>
                <a:pPr marL="0" indent="0">
                  <a:buNone/>
                </a:pPr>
                <a:endParaRPr lang="en-US" altLang="ko-KR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  <a:p>
                <a:pPr marL="0" indent="0">
                  <a:buNone/>
                </a:pPr>
                <a:endParaRPr lang="en-US" altLang="ko-KR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  <a:p>
                <a:pPr marL="0" indent="0">
                  <a:buNone/>
                </a:pPr>
                <a:endParaRPr lang="en-US" altLang="ko-KR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  <a:p>
                <a:pPr marL="0" indent="0">
                  <a:buNone/>
                </a:pPr>
                <a:r>
                  <a:rPr lang="en-US" altLang="ko-KR" sz="14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&gt;&gt; Point-to-Point ICP</a:t>
                </a:r>
                <a:r>
                  <a:rPr lang="ko-KR" altLang="en-US" sz="14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의 수식 도출</a:t>
                </a:r>
                <a:endParaRPr lang="en-US" altLang="ko-KR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  <a:p>
                <a:pPr marL="0" indent="0">
                  <a:buNone/>
                </a:pPr>
                <a:endParaRPr lang="en-US" altLang="ko-KR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  <a:p>
                <a:pPr marL="0" indent="0">
                  <a:buNone/>
                </a:pPr>
                <a:endParaRPr lang="en-US" altLang="ko-KR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  <a:p>
                <a:pPr marL="0" indent="0">
                  <a:buNone/>
                </a:pP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Target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의 공분산 분포가 </a:t>
                </a:r>
                <a:r>
                  <a:rPr lang="ko-KR" altLang="en-US" sz="1000" dirty="0" err="1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등방성을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가진다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– 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정사각형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, 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정육면체 등</a:t>
                </a:r>
                <a:endPara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  <a:p>
                <a:pPr marL="0" indent="0">
                  <a:buNone/>
                </a:pP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Source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의 공분산 분포가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0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이다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– 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한 </a:t>
                </a:r>
                <a:r>
                  <a:rPr lang="ko-KR" altLang="en-US" sz="1000" dirty="0" err="1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점만을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고려한다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</a:p>
              <a:p>
                <a:pPr marL="0" indent="0">
                  <a:buNone/>
                </a:pPr>
                <a:endParaRPr lang="en-US" altLang="ko-KR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8B3444-A741-337A-D065-2F15EA7101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14" t="-5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7EC756D0-C1CE-39B0-C4B5-A5E8134FF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0448" y="1905283"/>
            <a:ext cx="3923104" cy="210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871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875</Words>
  <Application>Microsoft Office PowerPoint</Application>
  <PresentationFormat>화면 슬라이드 쇼(4:3)</PresentationFormat>
  <Paragraphs>186</Paragraphs>
  <Slides>19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NimbusRomNo9L-Regu</vt:lpstr>
      <vt:lpstr>Noto Sans KR</vt:lpstr>
      <vt:lpstr>Arial</vt:lpstr>
      <vt:lpstr>Calibri</vt:lpstr>
      <vt:lpstr>Calibri Light</vt:lpstr>
      <vt:lpstr>Cambria Math</vt:lpstr>
      <vt:lpstr>Wingdings</vt:lpstr>
      <vt:lpstr>맑은 고딕</vt:lpstr>
      <vt:lpstr>Office 테마</vt:lpstr>
      <vt:lpstr>Generalized-ICP</vt:lpstr>
      <vt:lpstr>Contents</vt:lpstr>
      <vt:lpstr>Paper Information</vt:lpstr>
      <vt:lpstr>Introduction </vt:lpstr>
      <vt:lpstr>Introduction </vt:lpstr>
      <vt:lpstr>Method</vt:lpstr>
      <vt:lpstr>Method</vt:lpstr>
      <vt:lpstr>Method</vt:lpstr>
      <vt:lpstr>Method(Case 1 – Point to Point ICP)</vt:lpstr>
      <vt:lpstr>Method(Case 2 – Point to Plane ICP)</vt:lpstr>
      <vt:lpstr>Method(Case 3 – Plane to Plane ICP)</vt:lpstr>
      <vt:lpstr>Method(Case 3 – Plane to Plane ICP)</vt:lpstr>
      <vt:lpstr>Experiments </vt:lpstr>
      <vt:lpstr>Experiments </vt:lpstr>
      <vt:lpstr>Experiments </vt:lpstr>
      <vt:lpstr>Experiments </vt:lpstr>
      <vt:lpstr>Experiments </vt:lpstr>
      <vt:lpstr>Experiments 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Shape-Aware Feature Learning for  Face Recognition Robust to Face Misalignment</dc:title>
  <dc:creator>hikim</dc:creator>
  <cp:lastModifiedBy>YECHAN</cp:lastModifiedBy>
  <cp:revision>1480</cp:revision>
  <dcterms:created xsi:type="dcterms:W3CDTF">2020-10-14T12:51:52Z</dcterms:created>
  <dcterms:modified xsi:type="dcterms:W3CDTF">2025-02-03T06:44:48Z</dcterms:modified>
  <cp:version/>
</cp:coreProperties>
</file>