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91664-439E-4ACF-9035-F1573151B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E0FD66-E8D6-4AFB-BD68-D478353008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6E577-97E9-4E32-B4AC-E371080E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37823F-663B-4B1D-9A92-75023A90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D9D5B-60F8-4E21-95B5-1DBD9CEAD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64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53647-1846-490C-81B0-D77CB3808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120D2F-A337-4C40-BC2D-918D3962D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14560E-E969-4FB0-A8E1-4489DBB2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CAF9B-66B5-4F2B-81ED-E5B0920FE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D37D81-076A-4E70-97D6-7954793C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884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4B51F6-F1A2-4BF1-84D1-72549CA1F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339D4C-EABD-4FCB-B1E9-642D6C0BE6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7A937C-5CD9-4D46-86EC-D98AF41D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8DE25-F51B-4946-A756-CACF136B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DA3BB-1AAB-4582-B978-5C897E6F2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7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E32B8-2FC8-482E-A7E9-8B61FDBF9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AA24D-5F70-42AC-89AC-6D6ACD9D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55CD04-8778-43F1-8AE4-97D8A3BA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B962DD-086A-4010-8C8A-94550484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42D107-1835-42AD-A145-4A508951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35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31367-7218-4431-8D0E-92CC356C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48504-91E8-44C0-AF09-32EF4ECE0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4DA4A-89C1-4EC7-8626-A1E7957C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E11B96-59BC-4D67-9A92-3924CC756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1E8F7-22AE-4C78-8095-40DC7FDB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0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3294B-2042-44D5-89E2-7E0FD9A6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1A755-662B-4E63-9C68-3184B0FF5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F20FFE-E482-45B7-83A6-61832887B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A539E-F3B8-4D8D-8550-6388BC94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6E68D9-A747-49DF-9F9F-A825F763A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526A9F-C186-4E61-9932-E33D5CD9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0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6AE34-7522-4F99-BE40-B31BECED1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3C2422-4BAE-40F9-A6FA-76142E3C3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C6746C-4F6D-426B-834E-6773D9009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39E574-14C3-4EBC-A9E2-DA4E5166C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769301-23BF-4359-BA2C-152998179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C23267-FA71-4973-9C91-D0DBD4FB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D6395B-1C40-4880-8F26-3B9056D2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9BC1B4-58D0-4F94-A085-9A083F693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03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BC323-C8F2-494F-BA77-0AFD11519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23DF74-9929-42D0-99BA-C7E5DE3C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3B1E92-2CF4-4CE0-905C-74DFAE3C6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AB22EA-287E-4B69-9C7C-54819EC4D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167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61C723-FB9E-4044-8A7A-79F219DD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32475D-4024-423B-A634-8B75EC0E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EE155-8936-4068-9D60-BEA1C95E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892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204A8-8D4B-4F2F-8296-F12FACB1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2D018-7765-447A-9311-C50F67503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64BFC-D4F6-4DDA-9689-6A8785838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830882-B9D3-4C8E-A398-08301405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0B3E0-EACB-49F3-85D7-46515CA0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3A5FDD-F117-44D8-8C0E-8AB41DAC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48DA8-96FB-4FD8-A360-71252C4F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EACF3C-2FA6-4979-9041-6E47FA495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FFFB48-CD95-4141-8B76-33A18BC52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307864-51EC-4378-B5FA-85E92141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FBF13-41F7-443C-B343-131D1571900A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918D4E-F48C-4CC1-83B4-842EF695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C5CD4F-E4E2-4AD9-83F7-B593C892A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7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B51A79-9628-49AE-9FC7-7CB821081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D7EDA3-2AB0-4B66-9142-00A04D7FA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094059-0AB5-446E-A044-48C1AF346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FBF13-41F7-443C-B343-131D1571900A}" type="datetimeFigureOut">
              <a:rPr lang="ko-KR" altLang="en-US" smtClean="0"/>
              <a:t>2025-02-21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0002F-C6E3-425A-8861-72B4AAB7D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F5DEBF-3B12-454F-AD2A-B0131A036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BE7CC-A335-4787-939F-19246E6E547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21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2E2AB4-C51B-4582-8261-626D2DC50C8B}"/>
              </a:ext>
            </a:extLst>
          </p:cNvPr>
          <p:cNvSpPr txBox="1"/>
          <p:nvPr/>
        </p:nvSpPr>
        <p:spPr>
          <a:xfrm>
            <a:off x="174169" y="953181"/>
            <a:ext cx="110511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ex1) </a:t>
            </a:r>
            <a:r>
              <a:rPr lang="ko-KR" altLang="en-US" sz="1000" dirty="0"/>
              <a:t>스타필드 안내로봇에게 </a:t>
            </a:r>
            <a:r>
              <a:rPr lang="en-US" altLang="ko-KR" sz="1000" dirty="0"/>
              <a:t>“</a:t>
            </a:r>
            <a:r>
              <a:rPr lang="ko-KR" altLang="en-US" sz="1000" dirty="0" err="1"/>
              <a:t>이케아로</a:t>
            </a:r>
            <a:r>
              <a:rPr lang="ko-KR" altLang="en-US" sz="1000" dirty="0"/>
              <a:t> 안내해줘</a:t>
            </a:r>
            <a:r>
              <a:rPr lang="en-US" altLang="ko-KR" sz="1000" dirty="0"/>
              <a:t>”    </a:t>
            </a:r>
            <a:r>
              <a:rPr lang="en-US" altLang="ko-KR" sz="1000" dirty="0"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ym typeface="Wingdings" panose="05000000000000000000" pitchFamily="2" charset="2"/>
              </a:rPr>
              <a:t>해결 방안 </a:t>
            </a:r>
            <a:r>
              <a:rPr lang="en-US" altLang="ko-KR" sz="1000" dirty="0">
                <a:sym typeface="Wingdings" panose="05000000000000000000" pitchFamily="2" charset="2"/>
              </a:rPr>
              <a:t>: </a:t>
            </a:r>
            <a:r>
              <a:rPr lang="ko-KR" altLang="en-US" sz="1000" dirty="0">
                <a:sym typeface="Wingdings" panose="05000000000000000000" pitchFamily="2" charset="2"/>
              </a:rPr>
              <a:t>스타필드 전체를 </a:t>
            </a:r>
            <a:r>
              <a:rPr lang="en-US" altLang="ko-KR" sz="1000" dirty="0">
                <a:sym typeface="Wingdings" panose="05000000000000000000" pitchFamily="2" charset="2"/>
              </a:rPr>
              <a:t>3D Map</a:t>
            </a:r>
            <a:r>
              <a:rPr lang="ko-KR" altLang="en-US" sz="1000" dirty="0">
                <a:sym typeface="Wingdings" panose="05000000000000000000" pitchFamily="2" charset="2"/>
              </a:rPr>
              <a:t>으로 재구성하고</a:t>
            </a:r>
            <a:r>
              <a:rPr lang="en-US" altLang="ko-KR" sz="1000" dirty="0">
                <a:sym typeface="Wingdings" panose="05000000000000000000" pitchFamily="2" charset="2"/>
              </a:rPr>
              <a:t>, </a:t>
            </a:r>
            <a:r>
              <a:rPr lang="ko-KR" altLang="en-US" sz="1000" dirty="0">
                <a:sym typeface="Wingdings" panose="05000000000000000000" pitchFamily="2" charset="2"/>
              </a:rPr>
              <a:t>각 </a:t>
            </a:r>
            <a:r>
              <a:rPr lang="ko-KR" altLang="en-US" sz="1000" dirty="0" err="1">
                <a:sym typeface="Wingdings" panose="05000000000000000000" pitchFamily="2" charset="2"/>
              </a:rPr>
              <a:t>위치별</a:t>
            </a:r>
            <a:r>
              <a:rPr lang="ko-KR" altLang="en-US" sz="1000" dirty="0">
                <a:sym typeface="Wingdings" panose="05000000000000000000" pitchFamily="2" charset="2"/>
              </a:rPr>
              <a:t> 상점 정보를 모두 입력한다</a:t>
            </a:r>
            <a:r>
              <a:rPr lang="en-US" altLang="ko-KR" sz="1000" dirty="0">
                <a:sym typeface="Wingdings" panose="05000000000000000000" pitchFamily="2" charset="2"/>
              </a:rPr>
              <a:t>.(Engineering </a:t>
            </a:r>
            <a:r>
              <a:rPr lang="ko-KR" altLang="en-US" sz="1000" dirty="0">
                <a:sym typeface="Wingdings" panose="05000000000000000000" pitchFamily="2" charset="2"/>
              </a:rPr>
              <a:t>발생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  <a:endParaRPr lang="ko-KR" alt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41D2A8-627F-4A3F-BBC0-265C1CC1609F}"/>
              </a:ext>
            </a:extLst>
          </p:cNvPr>
          <p:cNvSpPr txBox="1"/>
          <p:nvPr/>
        </p:nvSpPr>
        <p:spPr>
          <a:xfrm>
            <a:off x="174169" y="1230180"/>
            <a:ext cx="11399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ex2) </a:t>
            </a:r>
            <a:r>
              <a:rPr lang="ko-KR" altLang="en-US" sz="1000" dirty="0"/>
              <a:t>중대형 로봇청소기 </a:t>
            </a:r>
            <a:r>
              <a:rPr lang="ko-KR" altLang="en-US" sz="1000" dirty="0" err="1"/>
              <a:t>설치시</a:t>
            </a:r>
            <a:r>
              <a:rPr lang="ko-KR" altLang="en-US" sz="1000" dirty="0"/>
              <a:t> 유사한 격자 무늬가 반복되는 사무실</a:t>
            </a:r>
            <a:r>
              <a:rPr lang="en-US" altLang="ko-KR" sz="1000" dirty="0"/>
              <a:t>/</a:t>
            </a:r>
            <a:r>
              <a:rPr lang="ko-KR" altLang="en-US" sz="1000" dirty="0"/>
              <a:t>학교에서의 </a:t>
            </a:r>
            <a:r>
              <a:rPr lang="en-US" altLang="ko-KR" sz="1000" dirty="0"/>
              <a:t>Loop-Closing  </a:t>
            </a:r>
            <a:r>
              <a:rPr lang="en-US" altLang="ko-KR" sz="1000" dirty="0">
                <a:sym typeface="Wingdings" panose="05000000000000000000" pitchFamily="2" charset="2"/>
              </a:rPr>
              <a:t> </a:t>
            </a:r>
            <a:r>
              <a:rPr lang="ko-KR" altLang="en-US" sz="1000" dirty="0">
                <a:sym typeface="Wingdings" panose="05000000000000000000" pitchFamily="2" charset="2"/>
              </a:rPr>
              <a:t>해결방안 </a:t>
            </a:r>
            <a:r>
              <a:rPr lang="en-US" altLang="ko-KR" sz="1000" dirty="0">
                <a:sym typeface="Wingdings" panose="05000000000000000000" pitchFamily="2" charset="2"/>
              </a:rPr>
              <a:t>: </a:t>
            </a:r>
            <a:r>
              <a:rPr lang="ko-KR" altLang="en-US" sz="1000" dirty="0">
                <a:sym typeface="Wingdings" panose="05000000000000000000" pitchFamily="2" charset="2"/>
              </a:rPr>
              <a:t>초기위치 </a:t>
            </a:r>
            <a:r>
              <a:rPr lang="ko-KR" altLang="en-US" sz="1000" dirty="0" err="1">
                <a:sym typeface="Wingdings" panose="05000000000000000000" pitchFamily="2" charset="2"/>
              </a:rPr>
              <a:t>마커보드를</a:t>
            </a:r>
            <a:r>
              <a:rPr lang="ko-KR" altLang="en-US" sz="1000" dirty="0">
                <a:sym typeface="Wingdings" panose="05000000000000000000" pitchFamily="2" charset="2"/>
              </a:rPr>
              <a:t> 사용하거나</a:t>
            </a:r>
            <a:r>
              <a:rPr lang="en-US" altLang="ko-KR" sz="1000" dirty="0">
                <a:sym typeface="Wingdings" panose="05000000000000000000" pitchFamily="2" charset="2"/>
              </a:rPr>
              <a:t>, Map </a:t>
            </a:r>
            <a:r>
              <a:rPr lang="ko-KR" altLang="en-US" sz="1000" dirty="0">
                <a:sym typeface="Wingdings" panose="05000000000000000000" pitchFamily="2" charset="2"/>
              </a:rPr>
              <a:t>그리기를 다시 시도한다</a:t>
            </a:r>
            <a:r>
              <a:rPr lang="en-US" altLang="ko-KR" sz="1000" dirty="0">
                <a:sym typeface="Wingdings" panose="05000000000000000000" pitchFamily="2" charset="2"/>
              </a:rPr>
              <a:t>.(Engineering </a:t>
            </a:r>
            <a:r>
              <a:rPr lang="ko-KR" altLang="en-US" sz="1000" dirty="0">
                <a:sym typeface="Wingdings" panose="05000000000000000000" pitchFamily="2" charset="2"/>
              </a:rPr>
              <a:t>발생</a:t>
            </a:r>
            <a:r>
              <a:rPr lang="en-US" altLang="ko-KR" sz="1000" dirty="0">
                <a:sym typeface="Wingdings" panose="05000000000000000000" pitchFamily="2" charset="2"/>
              </a:rPr>
              <a:t>)</a:t>
            </a:r>
            <a:endParaRPr lang="ko-KR" altLang="en-US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15E988-B67E-43AA-87DD-D68D3FDFE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91" y="5119769"/>
            <a:ext cx="4245841" cy="11949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42AF473-8A7B-4F6E-8BBC-83F6BF7CA901}"/>
              </a:ext>
            </a:extLst>
          </p:cNvPr>
          <p:cNvSpPr/>
          <p:nvPr/>
        </p:nvSpPr>
        <p:spPr>
          <a:xfrm>
            <a:off x="2020387" y="2445917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Framework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F39EBF4-13BC-4946-B8EF-16628B64C63C}"/>
              </a:ext>
            </a:extLst>
          </p:cNvPr>
          <p:cNvSpPr/>
          <p:nvPr/>
        </p:nvSpPr>
        <p:spPr>
          <a:xfrm>
            <a:off x="3796936" y="2445917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Feature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DBA0F7-CB77-4842-B1B9-2291F4CBD574}"/>
              </a:ext>
            </a:extLst>
          </p:cNvPr>
          <p:cNvSpPr/>
          <p:nvPr/>
        </p:nvSpPr>
        <p:spPr>
          <a:xfrm>
            <a:off x="5590901" y="2445917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Odometry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F5F18D2-4D4F-4EDF-A310-A930BF60AE6D}"/>
              </a:ext>
            </a:extLst>
          </p:cNvPr>
          <p:cNvSpPr/>
          <p:nvPr/>
        </p:nvSpPr>
        <p:spPr>
          <a:xfrm>
            <a:off x="3796936" y="3161509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Object/</a:t>
            </a:r>
            <a:r>
              <a:rPr lang="en-US" altLang="ko-KR" sz="1200" dirty="0">
                <a:solidFill>
                  <a:srgbClr val="FF0000"/>
                </a:solidFill>
              </a:rPr>
              <a:t>Space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6290C5-7BE8-4093-BA43-FB1E7F550043}"/>
              </a:ext>
            </a:extLst>
          </p:cNvPr>
          <p:cNvSpPr/>
          <p:nvPr/>
        </p:nvSpPr>
        <p:spPr>
          <a:xfrm>
            <a:off x="5590901" y="3161509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B5BC8B-E15B-4F18-9454-676EC3B70E28}"/>
              </a:ext>
            </a:extLst>
          </p:cNvPr>
          <p:cNvSpPr/>
          <p:nvPr/>
        </p:nvSpPr>
        <p:spPr>
          <a:xfrm>
            <a:off x="7384866" y="2445917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Localization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33BB72-6D78-46BC-8E95-44E064482498}"/>
              </a:ext>
            </a:extLst>
          </p:cNvPr>
          <p:cNvSpPr/>
          <p:nvPr/>
        </p:nvSpPr>
        <p:spPr>
          <a:xfrm>
            <a:off x="9178831" y="2445917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Mapping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CF99B1-B24B-4F30-9EF9-BB587694EDCF}"/>
              </a:ext>
            </a:extLst>
          </p:cNvPr>
          <p:cNvSpPr/>
          <p:nvPr/>
        </p:nvSpPr>
        <p:spPr>
          <a:xfrm>
            <a:off x="174169" y="531222"/>
            <a:ext cx="11713031" cy="12626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1F79C-EE78-4D39-A622-0C064CC9DF22}"/>
              </a:ext>
            </a:extLst>
          </p:cNvPr>
          <p:cNvSpPr txBox="1"/>
          <p:nvPr/>
        </p:nvSpPr>
        <p:spPr>
          <a:xfrm>
            <a:off x="304800" y="383176"/>
            <a:ext cx="82731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Needs</a:t>
            </a:r>
            <a:endParaRPr lang="ko-KR" altLang="en-US" sz="12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451D40-FEC6-434A-AF18-15C9FCFD9084}"/>
              </a:ext>
            </a:extLst>
          </p:cNvPr>
          <p:cNvSpPr txBox="1"/>
          <p:nvPr/>
        </p:nvSpPr>
        <p:spPr>
          <a:xfrm>
            <a:off x="195937" y="686302"/>
            <a:ext cx="789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b="1" dirty="0"/>
              <a:t>전통적인 </a:t>
            </a:r>
            <a:r>
              <a:rPr lang="en-US" altLang="ko-KR" sz="1100" b="1" dirty="0"/>
              <a:t>V-SLAM</a:t>
            </a:r>
            <a:r>
              <a:rPr lang="ko-KR" altLang="en-US" sz="1100" b="1" dirty="0"/>
              <a:t> 은 </a:t>
            </a:r>
            <a:r>
              <a:rPr lang="en-US" altLang="ko-KR" sz="1100" b="1" dirty="0"/>
              <a:t>Image Context</a:t>
            </a:r>
            <a:r>
              <a:rPr lang="ko-KR" altLang="en-US" sz="1100" b="1" dirty="0"/>
              <a:t>를 활용하지 않기에 </a:t>
            </a:r>
            <a:r>
              <a:rPr lang="en-US" altLang="ko-KR" sz="1100" b="1" dirty="0"/>
              <a:t>Odometry </a:t>
            </a:r>
            <a:r>
              <a:rPr lang="ko-KR" altLang="en-US" sz="1100" b="1" dirty="0"/>
              <a:t>추정과 </a:t>
            </a:r>
            <a:r>
              <a:rPr lang="en-US" altLang="ko-KR" sz="1100" b="1" dirty="0"/>
              <a:t>Localization</a:t>
            </a:r>
            <a:r>
              <a:rPr lang="ko-KR" altLang="en-US" sz="1100" b="1" dirty="0"/>
              <a:t> 이외에 활용도가 떨어진다</a:t>
            </a:r>
            <a:r>
              <a:rPr lang="en-US" altLang="ko-KR" sz="1100" b="1" dirty="0"/>
              <a:t>.</a:t>
            </a:r>
            <a:r>
              <a:rPr lang="ko-KR" altLang="en-US" sz="1100" b="1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631517-8491-44CB-A2B3-5B29725563A2}"/>
              </a:ext>
            </a:extLst>
          </p:cNvPr>
          <p:cNvSpPr txBox="1"/>
          <p:nvPr/>
        </p:nvSpPr>
        <p:spPr>
          <a:xfrm>
            <a:off x="174169" y="1507179"/>
            <a:ext cx="11399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ex3) AI </a:t>
            </a:r>
            <a:r>
              <a:rPr lang="ko-KR" altLang="en-US" sz="1000" dirty="0"/>
              <a:t>홈 로봇 </a:t>
            </a:r>
            <a:r>
              <a:rPr lang="en-US" altLang="ko-KR" sz="1000" dirty="0"/>
              <a:t>: “</a:t>
            </a:r>
            <a:r>
              <a:rPr lang="ko-KR" altLang="en-US" sz="1000" dirty="0"/>
              <a:t>아이 방에 가서 아이가 자고 있는지 </a:t>
            </a:r>
            <a:r>
              <a:rPr lang="ko-KR" altLang="en-US" sz="1000" dirty="0" err="1"/>
              <a:t>보고와줘</a:t>
            </a:r>
            <a:r>
              <a:rPr lang="en-US" altLang="ko-KR" sz="1000" dirty="0"/>
              <a:t>” 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C25D25-0215-4F81-A387-49BB76104E78}"/>
              </a:ext>
            </a:extLst>
          </p:cNvPr>
          <p:cNvSpPr/>
          <p:nvPr/>
        </p:nvSpPr>
        <p:spPr>
          <a:xfrm>
            <a:off x="4071255" y="3410690"/>
            <a:ext cx="888275" cy="37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YOLO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23A803-EBCF-40EB-8389-9F4383346AA5}"/>
              </a:ext>
            </a:extLst>
          </p:cNvPr>
          <p:cNvSpPr/>
          <p:nvPr/>
        </p:nvSpPr>
        <p:spPr>
          <a:xfrm>
            <a:off x="4071255" y="2662316"/>
            <a:ext cx="888275" cy="37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ORB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A05C4F-9847-481A-BC0F-9327D405BEC3}"/>
              </a:ext>
            </a:extLst>
          </p:cNvPr>
          <p:cNvSpPr/>
          <p:nvPr/>
        </p:nvSpPr>
        <p:spPr>
          <a:xfrm>
            <a:off x="4071255" y="2851336"/>
            <a:ext cx="888275" cy="37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</a:rPr>
              <a:t>DSO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93C9EA-CB52-4371-9B2B-CD32D7264C77}"/>
              </a:ext>
            </a:extLst>
          </p:cNvPr>
          <p:cNvSpPr/>
          <p:nvPr/>
        </p:nvSpPr>
        <p:spPr>
          <a:xfrm>
            <a:off x="5347069" y="3410690"/>
            <a:ext cx="2037798" cy="37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classification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321FA44-3907-4E06-B331-ED8A2C45F26C}"/>
              </a:ext>
            </a:extLst>
          </p:cNvPr>
          <p:cNvSpPr/>
          <p:nvPr/>
        </p:nvSpPr>
        <p:spPr>
          <a:xfrm>
            <a:off x="5347069" y="3584175"/>
            <a:ext cx="2037798" cy="37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grouping/association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9E9D63-F20A-4D61-90BD-4563D8A6F6EC}"/>
              </a:ext>
            </a:extLst>
          </p:cNvPr>
          <p:cNvSpPr/>
          <p:nvPr/>
        </p:nvSpPr>
        <p:spPr>
          <a:xfrm>
            <a:off x="5756363" y="5607552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/>
              <a:t>Y. Wu et al., "An Object SLAM Framework for Association, Mapping, and High-Level Tasks," in IEEE Transactions on Robotics, vol. 39, no. 4, pp. 2912-2932, Aug. 2023</a:t>
            </a:r>
            <a:endParaRPr lang="ko-KR" altLang="en-US" sz="1100" b="1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CA78C9D-65EB-468F-8BE5-C22B61BC34C1}"/>
              </a:ext>
            </a:extLst>
          </p:cNvPr>
          <p:cNvSpPr/>
          <p:nvPr/>
        </p:nvSpPr>
        <p:spPr>
          <a:xfrm>
            <a:off x="2020387" y="3763758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Hardware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E69257-57F1-485C-859B-398A898541F1}"/>
              </a:ext>
            </a:extLst>
          </p:cNvPr>
          <p:cNvSpPr/>
          <p:nvPr/>
        </p:nvSpPr>
        <p:spPr>
          <a:xfrm>
            <a:off x="3796936" y="3763758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Camera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50ECF9-C244-4F39-9E6A-C184ADD94408}"/>
              </a:ext>
            </a:extLst>
          </p:cNvPr>
          <p:cNvSpPr/>
          <p:nvPr/>
        </p:nvSpPr>
        <p:spPr>
          <a:xfrm>
            <a:off x="343987" y="2445917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Vision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06B65A5-3CD3-4E0C-8465-B19C7A31F8CB}"/>
              </a:ext>
            </a:extLst>
          </p:cNvPr>
          <p:cNvSpPr/>
          <p:nvPr/>
        </p:nvSpPr>
        <p:spPr>
          <a:xfrm>
            <a:off x="3796935" y="4095322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Processor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B1B7C0B8-105C-43C4-BE51-61D4AB57CA52}"/>
              </a:ext>
            </a:extLst>
          </p:cNvPr>
          <p:cNvCxnSpPr>
            <a:stCxn id="27" idx="3"/>
            <a:endCxn id="7" idx="1"/>
          </p:cNvCxnSpPr>
          <p:nvPr/>
        </p:nvCxnSpPr>
        <p:spPr>
          <a:xfrm>
            <a:off x="1763484" y="2589917"/>
            <a:ext cx="2569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533817B6-1B64-47E5-9595-5CAE36F6300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3439884" y="2589917"/>
            <a:ext cx="3570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F76B4C0-D060-4996-8DAC-293F5C02D16D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216433" y="2589917"/>
            <a:ext cx="374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361363A-BCC6-4323-B305-0CB6084F3465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>
            <a:off x="7010398" y="2589917"/>
            <a:ext cx="374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1AD5BA0-163A-4FC3-B065-8C70EA49694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804363" y="2589917"/>
            <a:ext cx="374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71C9451F-D5C8-4E52-A506-8F77D41A920D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3439884" y="2589917"/>
            <a:ext cx="357052" cy="715592"/>
          </a:xfrm>
          <a:prstGeom prst="bentConnector3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65F9753-1858-402B-9D8A-1512ADA8CA0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216433" y="3305509"/>
            <a:ext cx="3744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BA5678F5-7B54-4EF1-A881-CA599BB87A4D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1763484" y="2589917"/>
            <a:ext cx="256903" cy="131784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9B1C8DA-5A0C-4F8C-8BFB-A845EBB6BB27}"/>
              </a:ext>
            </a:extLst>
          </p:cNvPr>
          <p:cNvCxnSpPr>
            <a:cxnSpLocks/>
            <a:stCxn id="25" idx="3"/>
            <a:endCxn id="28" idx="1"/>
          </p:cNvCxnSpPr>
          <p:nvPr/>
        </p:nvCxnSpPr>
        <p:spPr>
          <a:xfrm>
            <a:off x="3439884" y="3907758"/>
            <a:ext cx="357051" cy="33156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1C98B0B1-A658-40CF-BB65-1813C0B2143D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439884" y="3907758"/>
            <a:ext cx="3570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C847D23-D662-44F7-A953-D0DF70FEA1B4}"/>
              </a:ext>
            </a:extLst>
          </p:cNvPr>
          <p:cNvSpPr/>
          <p:nvPr/>
        </p:nvSpPr>
        <p:spPr>
          <a:xfrm>
            <a:off x="2020387" y="4409571"/>
            <a:ext cx="1419497" cy="28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Environment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40A5DCFD-AB9E-446E-AF1B-85AA052AB448}"/>
              </a:ext>
            </a:extLst>
          </p:cNvPr>
          <p:cNvCxnSpPr>
            <a:cxnSpLocks/>
            <a:stCxn id="27" idx="3"/>
            <a:endCxn id="66" idx="1"/>
          </p:cNvCxnSpPr>
          <p:nvPr/>
        </p:nvCxnSpPr>
        <p:spPr>
          <a:xfrm>
            <a:off x="1763484" y="2589917"/>
            <a:ext cx="256903" cy="19636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39131AB3-83F9-4A12-BF51-ADDA0C57AE0A}"/>
              </a:ext>
            </a:extLst>
          </p:cNvPr>
          <p:cNvSpPr/>
          <p:nvPr/>
        </p:nvSpPr>
        <p:spPr>
          <a:xfrm>
            <a:off x="174169" y="2054717"/>
            <a:ext cx="11713031" cy="27269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4122376-259C-42B6-9AE6-662934BF06EA}"/>
              </a:ext>
            </a:extLst>
          </p:cNvPr>
          <p:cNvSpPr txBox="1"/>
          <p:nvPr/>
        </p:nvSpPr>
        <p:spPr>
          <a:xfrm>
            <a:off x="304800" y="1908092"/>
            <a:ext cx="10537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Logic tree</a:t>
            </a:r>
            <a:endParaRPr lang="ko-KR" altLang="en-US" sz="12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A606B3-9E3C-4775-83F0-0D0B6F36AFB3}"/>
              </a:ext>
            </a:extLst>
          </p:cNvPr>
          <p:cNvSpPr txBox="1"/>
          <p:nvPr/>
        </p:nvSpPr>
        <p:spPr>
          <a:xfrm>
            <a:off x="195937" y="2114862"/>
            <a:ext cx="78943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100" b="1" dirty="0"/>
              <a:t>Needs</a:t>
            </a:r>
            <a:r>
              <a:rPr lang="ko-KR" altLang="en-US" sz="1100" b="1" dirty="0"/>
              <a:t>를 바탕으로 연구방향을 정리하고</a:t>
            </a:r>
            <a:r>
              <a:rPr lang="en-US" altLang="ko-KR" sz="1100" b="1" dirty="0"/>
              <a:t>, Benchmark </a:t>
            </a:r>
            <a:r>
              <a:rPr lang="ko-KR" altLang="en-US" sz="1100" b="1" dirty="0"/>
              <a:t>대상을 탐색하여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정리하고자 합니다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DDBA3DCF-0065-4390-AAA8-6896AA057851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 flipV="1">
            <a:off x="7010398" y="2733917"/>
            <a:ext cx="1084217" cy="57159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4256646C-3BB7-4717-8D2D-BE36E2A2FBF5}"/>
              </a:ext>
            </a:extLst>
          </p:cNvPr>
          <p:cNvCxnSpPr>
            <a:cxnSpLocks/>
            <a:stCxn id="11" idx="3"/>
            <a:endCxn id="13" idx="2"/>
          </p:cNvCxnSpPr>
          <p:nvPr/>
        </p:nvCxnSpPr>
        <p:spPr>
          <a:xfrm flipV="1">
            <a:off x="7010398" y="2733917"/>
            <a:ext cx="2878182" cy="571592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852DD042-2854-4705-9EC9-C5DA2F38B82F}"/>
              </a:ext>
            </a:extLst>
          </p:cNvPr>
          <p:cNvSpPr/>
          <p:nvPr/>
        </p:nvSpPr>
        <p:spPr>
          <a:xfrm>
            <a:off x="7088762" y="3280198"/>
            <a:ext cx="4763601" cy="3780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rgbClr val="00B050"/>
                </a:solidFill>
              </a:rPr>
              <a:t>※ </a:t>
            </a:r>
            <a:r>
              <a:rPr lang="ko-KR" altLang="en-US" sz="1050" dirty="0">
                <a:solidFill>
                  <a:srgbClr val="00B050"/>
                </a:solidFill>
              </a:rPr>
              <a:t>이미지를 인식하고 분류</a:t>
            </a:r>
            <a:r>
              <a:rPr lang="en-US" altLang="ko-KR" sz="1050" dirty="0">
                <a:solidFill>
                  <a:srgbClr val="00B050"/>
                </a:solidFill>
              </a:rPr>
              <a:t>, </a:t>
            </a:r>
            <a:r>
              <a:rPr lang="ko-KR" altLang="en-US" sz="1050" dirty="0">
                <a:solidFill>
                  <a:srgbClr val="00B050"/>
                </a:solidFill>
              </a:rPr>
              <a:t>이후 주변 객체들과 연계하여 </a:t>
            </a:r>
            <a:r>
              <a:rPr lang="en-US" altLang="ko-KR" sz="1050" dirty="0">
                <a:solidFill>
                  <a:srgbClr val="00B050"/>
                </a:solidFill>
              </a:rPr>
              <a:t>Landmark</a:t>
            </a:r>
            <a:r>
              <a:rPr lang="ko-KR" altLang="en-US" sz="1050" dirty="0">
                <a:solidFill>
                  <a:srgbClr val="00B050"/>
                </a:solidFill>
              </a:rPr>
              <a:t>로 활용</a:t>
            </a:r>
            <a:endParaRPr lang="en-US" altLang="ko-KR" sz="1050" dirty="0">
              <a:solidFill>
                <a:srgbClr val="00B050"/>
              </a:solidFill>
            </a:endParaRP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16340CCB-9EAC-4BAB-92DA-76308F9F03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4030" y="3640264"/>
            <a:ext cx="2941318" cy="954443"/>
          </a:xfrm>
          <a:prstGeom prst="rect">
            <a:avLst/>
          </a:prstGeom>
        </p:spPr>
      </p:pic>
      <p:sp>
        <p:nvSpPr>
          <p:cNvPr id="85" name="직사각형 84">
            <a:extLst>
              <a:ext uri="{FF2B5EF4-FFF2-40B4-BE49-F238E27FC236}">
                <a16:creationId xmlns:a16="http://schemas.microsoft.com/office/drawing/2014/main" id="{2EFD3C49-E9B5-4458-80BF-76C1E4E2C700}"/>
              </a:ext>
            </a:extLst>
          </p:cNvPr>
          <p:cNvSpPr/>
          <p:nvPr/>
        </p:nvSpPr>
        <p:spPr>
          <a:xfrm>
            <a:off x="174169" y="4993936"/>
            <a:ext cx="11713031" cy="1570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F28D1D3-E43E-4BD3-9CE7-BB7B8AC611A4}"/>
              </a:ext>
            </a:extLst>
          </p:cNvPr>
          <p:cNvSpPr txBox="1"/>
          <p:nvPr/>
        </p:nvSpPr>
        <p:spPr>
          <a:xfrm>
            <a:off x="304800" y="4918353"/>
            <a:ext cx="105373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문헌 탐색 중</a:t>
            </a:r>
          </a:p>
        </p:txBody>
      </p:sp>
    </p:spTree>
    <p:extLst>
      <p:ext uri="{BB962C8B-B14F-4D97-AF65-F5344CB8AC3E}">
        <p14:creationId xmlns:p14="http://schemas.microsoft.com/office/powerpoint/2010/main" val="197226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180</Words>
  <Application>Microsoft Office PowerPoint</Application>
  <PresentationFormat>와이드스크린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Wingdings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송영국</dc:creator>
  <cp:lastModifiedBy>송영국</cp:lastModifiedBy>
  <cp:revision>10</cp:revision>
  <dcterms:created xsi:type="dcterms:W3CDTF">2025-02-20T16:32:49Z</dcterms:created>
  <dcterms:modified xsi:type="dcterms:W3CDTF">2025-02-20T18:06:32Z</dcterms:modified>
</cp:coreProperties>
</file>