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맑은 고딕" panose="020B0503020000020004" pitchFamily="50" charset="-127"/>
      <p:regular r:id="rId18"/>
      <p:bold r:id="rId19"/>
    </p:embeddedFont>
    <p:embeddedFont>
      <p:font typeface="Cambria Math" panose="02040503050406030204" pitchFamily="18" charset="0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B888-AEFE-743C-A694-F7646D745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03E1DF-7E71-3BCE-A81E-E2C2FFBD3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7EB588-00E0-B9AB-4D40-A406B1CB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DFE9B-1D4F-FB6D-711A-EBF0C08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05E57-C6E6-65BF-6CEE-24B6F6F9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94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09093-B7FB-41BD-12A3-5CF5CCC9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80E0E-D4BC-FEF6-CB8E-3C36FB4DD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1EFEE4-9833-2FAB-6596-BD601403D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FC8DB-FCEB-BD68-9656-516F1EFC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F8B883-3D91-94E2-DACE-550F0FC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2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2619E-6ADF-113C-8489-103407BD3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0E68C9-D1A6-38A9-022C-6C780F903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19FDC-081A-C362-FCF3-8BFC3E0B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ABE5-A484-AECC-B409-C5F67FAE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C0E87-F4DC-933A-B2F9-ABDA450B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87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93A4E-4DFB-D3D0-5B88-E6121A14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506CAE-623A-548D-967A-7CC9CE381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8E246-CCE9-4ACF-F9DD-D4325ED6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E63DF8-9A25-458B-81ED-4E56977C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F8E4E9-40DF-1645-1570-716386E1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667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FACAF9-C7E2-80E7-97F7-383B1440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782454-9458-58ED-64F5-0C4EABF4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C3357-0E2A-98E9-4325-C79E002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A8EDA-C584-BD87-630C-BA02054E5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3901-DA52-6A31-C4F3-CFCDEDF9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5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B15AB-BFEC-D105-49AE-0AF39202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AE660-0003-5921-6161-6A6835ED4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5570FC-6BDE-CC96-D29C-200BDC52E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0F4BFA-A000-5B8C-7F8E-9A50F6439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B51DB6-38FE-31AE-4E7D-43974D68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E6E350-F509-D3B5-0731-BC881FC7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396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F33D-52B1-57A2-F052-9AA0B99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2E0A70-DB96-E099-851D-F86B3BAC4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207476-C84A-C9FA-8157-9DBEDF4C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BE7865-9FDB-5722-CFB7-F30020683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1F51CD-C705-6B40-9F25-35B733811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6FE4CE-1E95-42F5-9A40-03B0BE81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8A8418-3361-0607-3EB6-2DEA876A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CEFF61-D0E6-2786-E30D-A80C38A16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9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6C6BE-E700-90F1-FE3C-1D999CC6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7F3DF-B5F0-0CD9-3C81-3ACF0827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CC6853-F549-E8DF-59B5-19EA5F7E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9E0745-3842-C21B-FEA6-02C02A7F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71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4B8ECA1-A498-BDE0-CD24-F42F8DF4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65EF90-D775-0A3A-CB74-42A32D0C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EF1E27-1D3C-8ED0-E73F-40595368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1567FA-C099-6F4B-E3CF-A238F04CB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6B94D-9743-4C1A-FA84-4BC6207F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8FC7D3-E76B-6572-046D-BF56D01DF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8E9F5-D723-36A5-EBB8-C5BD68DA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15A61-0CAF-85B4-6B50-32354E1D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6DDDDC-E8FE-54D9-0471-4C110EFB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5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01B40-C15D-7109-7A41-1888E704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16A64B-1B07-D9FB-8228-3621EEBC9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14C41-79AC-43AB-67B7-C1A462183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0FEB1-A3D6-1448-9F6A-FAD053DD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E2FE47-A1C1-A432-2D6B-AFBC374E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F62B2-52D4-873F-0F3F-033B0AE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722D45-BAAA-A1AD-F330-B89EBAB7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11220090" cy="471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864B18-7178-B449-1ECC-7430A39A2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955" y="806254"/>
            <a:ext cx="11220090" cy="5370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53D178-039A-F152-B230-EA39788673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86419-997E-49B7-BC27-24141C77EB9D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E9DBEB-6211-5072-966C-3A6626943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FCAE4-77DA-3FE8-9291-152AF11467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79E56-8890-4F6B-B44E-DD84E9707D7B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62A925-6AAA-043D-FF43-0F5058EDBE76}"/>
              </a:ext>
            </a:extLst>
          </p:cNvPr>
          <p:cNvCxnSpPr/>
          <p:nvPr userDrawn="1"/>
        </p:nvCxnSpPr>
        <p:spPr>
          <a:xfrm>
            <a:off x="0" y="743645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04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darkpgmr.tistory.com/58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darkpgmr.tistory.com/14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recipesds.tistory.com/entry/%EB%9D%BC%EA%B7%B8%EB%9E%91%EC%A3%BC-%EC%8A%B9%EC%88%98%EB%B2%95%EC%9D%84-%EC%9D%B4%ED%95%B4%ED%95%98%EA%B8%B0-%EC%96%B4%EB%A0%B5%EB%82%98%EC%9A%94-%EC%A0%9C%EC%95%BD%EC%82%AC%ED%95%AD%EC%97%90-%EB%8C%80%ED%95%9C-%EC%B5%9C%EB%8C%80-%EC%B5%9C%EC%86%8C%EA%B0%92%EC%97%90-%EC%A0%81%EC%9A%A9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E4B9FBB-A9EB-43C5-5702-E561BB35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55" y="209400"/>
            <a:ext cx="5296009" cy="471637"/>
          </a:xfrm>
        </p:spPr>
        <p:txBody>
          <a:bodyPr>
            <a:normAutofit/>
          </a:bodyPr>
          <a:lstStyle/>
          <a:p>
            <a:r>
              <a:rPr lang="en-US" altLang="ko-KR" dirty="0"/>
              <a:t>A Method for Registration of 3-D Shapes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49CA8F5-2B67-5BE7-07A5-9B05A1DC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5936291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P. J.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Neue Regular"/>
              </a:rPr>
              <a:t>Besl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 and N. D. McKay, "A method for registration of 3-D shapes,“</a:t>
            </a:r>
            <a:b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</a:b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in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Pattern Analysis and Machine Intelligence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, vol. 14, no. 2, pp. 239-256, Feb. 1992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Brief Summary</a:t>
            </a:r>
          </a:p>
          <a:p>
            <a:pPr marL="457200" lvl="1" indent="0">
              <a:buNone/>
            </a:pPr>
            <a:r>
              <a:rPr lang="en-US" altLang="ko-KR" dirty="0"/>
              <a:t>: Proposal for Registration of two point-cloud sets.</a:t>
            </a:r>
          </a:p>
          <a:p>
            <a:pPr marL="457200" lvl="1" indent="0">
              <a:buNone/>
            </a:pPr>
            <a:r>
              <a:rPr lang="en-US" altLang="ko-KR" dirty="0"/>
              <a:t> 1) Distance calculation</a:t>
            </a:r>
            <a:br>
              <a:rPr lang="en-US" altLang="ko-KR" dirty="0"/>
            </a:br>
            <a:r>
              <a:rPr lang="en-US" altLang="ko-KR" dirty="0"/>
              <a:t>     - Point to Point, Point to line, Point to Plane, Point to Entity.</a:t>
            </a:r>
          </a:p>
          <a:p>
            <a:pPr marL="457200" lvl="1" indent="0">
              <a:buNone/>
            </a:pPr>
            <a:r>
              <a:rPr lang="en-US" altLang="ko-KR" dirty="0"/>
              <a:t> 2) Optimization</a:t>
            </a:r>
            <a:br>
              <a:rPr lang="en-US" altLang="ko-KR" dirty="0"/>
            </a:br>
            <a:r>
              <a:rPr lang="en-US" altLang="ko-KR" dirty="0"/>
              <a:t>     - Object function</a:t>
            </a:r>
            <a:br>
              <a:rPr lang="en-US" altLang="ko-KR" dirty="0"/>
            </a:br>
            <a:r>
              <a:rPr lang="en-US" altLang="ko-KR" dirty="0"/>
              <a:t>     - LMS, Gradient Descent, Steepest Descent, etc.</a:t>
            </a:r>
          </a:p>
          <a:p>
            <a:pPr marL="457200" lvl="1" indent="0">
              <a:buNone/>
            </a:pPr>
            <a:r>
              <a:rPr lang="en-US" altLang="ko-KR" dirty="0"/>
              <a:t> 3) Point Set registration</a:t>
            </a:r>
            <a:br>
              <a:rPr lang="en-US" altLang="ko-KR" dirty="0"/>
            </a:br>
            <a:r>
              <a:rPr lang="en-US" altLang="ko-KR" dirty="0"/>
              <a:t>     - Using Quaternion, Center of mass, cross-covariance. </a:t>
            </a:r>
          </a:p>
          <a:p>
            <a:pPr marL="457200" lvl="1" indent="0">
              <a:buNone/>
            </a:pPr>
            <a:r>
              <a:rPr lang="en-US" altLang="ko-KR" dirty="0"/>
              <a:t> 4) ICP, Iterative Closest Point Algorithm</a:t>
            </a:r>
          </a:p>
          <a:p>
            <a:pPr marL="457200" lvl="1" indent="0">
              <a:buNone/>
            </a:pPr>
            <a:r>
              <a:rPr lang="en-US" altLang="ko-KR" dirty="0"/>
              <a:t>      - Statement and Convergence theorem</a:t>
            </a:r>
          </a:p>
          <a:p>
            <a:pPr marL="457200" lvl="1" indent="0">
              <a:buNone/>
            </a:pPr>
            <a:r>
              <a:rPr lang="en-US" altLang="ko-KR" dirty="0"/>
              <a:t> 5) Experiment</a:t>
            </a:r>
          </a:p>
          <a:p>
            <a:pPr marL="457200" lvl="1" indent="0">
              <a:buNone/>
            </a:pPr>
            <a:r>
              <a:rPr lang="en-US" altLang="ko-KR" dirty="0"/>
              <a:t>      - Point to Point, Line, Surface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Conclusion</a:t>
            </a:r>
          </a:p>
          <a:p>
            <a:pPr marL="457200" lvl="1" indent="0">
              <a:buNone/>
            </a:pPr>
            <a:r>
              <a:rPr lang="en-US" altLang="ko-KR" dirty="0"/>
              <a:t>: Handling</a:t>
            </a:r>
            <a:r>
              <a:rPr lang="ko-KR" altLang="en-US" dirty="0"/>
              <a:t> </a:t>
            </a:r>
            <a:r>
              <a:rPr lang="en-US" altLang="ko-KR" dirty="0"/>
              <a:t>6-DoF  </a:t>
            </a:r>
            <a:br>
              <a:rPr lang="en-US" altLang="ko-KR" dirty="0"/>
            </a:br>
            <a:r>
              <a:rPr lang="en-US" altLang="ko-KR" dirty="0"/>
              <a:t> / Initial pose(state) problem, Fail case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DA7F9D0-944F-FCAD-ADC1-8335B59F3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190" y="1639455"/>
            <a:ext cx="3347902" cy="43180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937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3B95-52FF-7906-9220-4D5496372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C8546-0A77-BB18-7ECA-C48D2E1E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1000C1-1079-DEC7-824E-B70849AB7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개선 </a:t>
            </a:r>
            <a:r>
              <a:rPr lang="en-US" altLang="ko-KR" dirty="0"/>
              <a:t>(Accelerated ICP) </a:t>
            </a:r>
          </a:p>
          <a:p>
            <a:pPr lvl="1"/>
            <a:r>
              <a:rPr lang="en-US" altLang="ko-KR" dirty="0"/>
              <a:t>Newton method </a:t>
            </a:r>
            <a:r>
              <a:rPr lang="ko-KR" altLang="en-US" dirty="0"/>
              <a:t>의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 외의 방법은 별로 </a:t>
            </a:r>
            <a:r>
              <a:rPr lang="ko-KR" altLang="en-US" dirty="0" err="1"/>
              <a:t>안좋아서</a:t>
            </a:r>
            <a:r>
              <a:rPr lang="ko-KR" altLang="en-US" dirty="0"/>
              <a:t> 생략</a:t>
            </a:r>
          </a:p>
        </p:txBody>
      </p:sp>
    </p:spTree>
    <p:extLst>
      <p:ext uri="{BB962C8B-B14F-4D97-AF65-F5344CB8AC3E}">
        <p14:creationId xmlns:p14="http://schemas.microsoft.com/office/powerpoint/2010/main" val="205094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08421-795E-BB21-61A1-3C481D7D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92FF37-D0B5-867C-0070-8FF42A38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Set of Initial Registrations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4B90F-7616-7BFE-7B8C-88E1B520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개선 </a:t>
            </a:r>
            <a:r>
              <a:rPr lang="en-US" altLang="ko-KR" dirty="0"/>
              <a:t>(Accelerated ICP) </a:t>
            </a:r>
          </a:p>
          <a:p>
            <a:pPr lvl="1"/>
            <a:r>
              <a:rPr lang="en-US" altLang="ko-KR" dirty="0"/>
              <a:t>Newton method </a:t>
            </a:r>
            <a:r>
              <a:rPr lang="ko-KR" altLang="en-US" dirty="0"/>
              <a:t>의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 외의 방법은 별로 </a:t>
            </a:r>
            <a:r>
              <a:rPr lang="ko-KR" altLang="en-US" dirty="0" err="1"/>
              <a:t>안좋아서</a:t>
            </a:r>
            <a:r>
              <a:rPr lang="ko-KR" altLang="en-US" dirty="0"/>
              <a:t> 생략</a:t>
            </a:r>
          </a:p>
        </p:txBody>
      </p:sp>
    </p:spTree>
    <p:extLst>
      <p:ext uri="{BB962C8B-B14F-4D97-AF65-F5344CB8AC3E}">
        <p14:creationId xmlns:p14="http://schemas.microsoft.com/office/powerpoint/2010/main" val="3564052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072A9-4C2D-A94A-90B1-58557327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7EB4D-F5FD-2FA5-A610-20F1E78D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Point Set matching</a:t>
            </a:r>
          </a:p>
          <a:p>
            <a:endParaRPr lang="en-US" altLang="ko-KR" dirty="0"/>
          </a:p>
          <a:p>
            <a:r>
              <a:rPr lang="en-US" altLang="ko-KR" dirty="0"/>
              <a:t>Curve matching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86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8AF26-C76E-A945-3B5D-660101D5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C6CF6-63B9-1654-A2AA-5EB22AA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실험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DBD-6600-2D7B-9C95-EDC393E64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Surface Matching</a:t>
            </a:r>
          </a:p>
          <a:p>
            <a:pPr lvl="1"/>
            <a:r>
              <a:rPr lang="ko-KR" altLang="en-US" dirty="0"/>
              <a:t>기본</a:t>
            </a:r>
            <a:endParaRPr lang="en-US" altLang="ko-KR" dirty="0"/>
          </a:p>
          <a:p>
            <a:pPr lvl="1"/>
            <a:r>
              <a:rPr lang="en-US" altLang="ko-KR" dirty="0"/>
              <a:t>African Mask</a:t>
            </a:r>
          </a:p>
          <a:p>
            <a:pPr lvl="1"/>
            <a:r>
              <a:rPr lang="en-US" altLang="ko-KR" dirty="0"/>
              <a:t>Terrain Data</a:t>
            </a:r>
          </a:p>
        </p:txBody>
      </p:sp>
    </p:spTree>
    <p:extLst>
      <p:ext uri="{BB962C8B-B14F-4D97-AF65-F5344CB8AC3E}">
        <p14:creationId xmlns:p14="http://schemas.microsoft.com/office/powerpoint/2010/main" val="324732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DE815-0326-8817-6573-014583759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7EC07-D049-39BB-5C5D-F40BB7FB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3BEB4-D632-CC9D-1634-7F4E9D055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Pros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Cons</a:t>
            </a:r>
          </a:p>
        </p:txBody>
      </p:sp>
    </p:spTree>
    <p:extLst>
      <p:ext uri="{BB962C8B-B14F-4D97-AF65-F5344CB8AC3E}">
        <p14:creationId xmlns:p14="http://schemas.microsoft.com/office/powerpoint/2010/main" val="40062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54BA-9BEF-CF2E-B599-AF344C77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Appendix.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DEF961-1D43-0BF3-4022-A69C4AAA1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Generaliezed</a:t>
            </a:r>
            <a:r>
              <a:rPr lang="en-US" altLang="ko-KR" dirty="0"/>
              <a:t>-ICP (G-ICP)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645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1E352-6B7C-DD3D-A9B4-921CBCC5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461A4-E02A-6E68-ACC7-C7B5751D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Appendix.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53478EE-5DDE-BD38-327C-D13727400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70" y="847564"/>
            <a:ext cx="6154009" cy="230537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9638CD6-E880-99EE-CB06-4EB9524F3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" y="3429000"/>
            <a:ext cx="3885158" cy="3194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5FE178D-BE52-CF8B-2B20-7EA8C0FD8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566" y="3429000"/>
            <a:ext cx="4010868" cy="31949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2F635CF9-BDEA-9BC5-6A0D-7D83B67645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243" y="3412951"/>
            <a:ext cx="3953690" cy="212550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3377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0E920-7626-E5C1-E6C1-36EC71D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C7C20-C31E-DFE6-A691-FCD79C5E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What is Registration</a:t>
            </a:r>
          </a:p>
          <a:p>
            <a:pPr marL="457200" lvl="1" indent="0">
              <a:buNone/>
            </a:pPr>
            <a:r>
              <a:rPr lang="ko-KR" altLang="en-US" dirty="0"/>
              <a:t>서로 다른 좌표계의 형상을 기준 좌표계로 변환하여 정렬하는 것을 말함</a:t>
            </a:r>
            <a:r>
              <a:rPr lang="en-US" altLang="ko-KR" dirty="0"/>
              <a:t>.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Why it needed?</a:t>
            </a:r>
          </a:p>
          <a:p>
            <a:pPr lvl="1">
              <a:buFontTx/>
              <a:buChar char="-"/>
            </a:pPr>
            <a:r>
              <a:rPr lang="en-US" altLang="ko-KR" dirty="0"/>
              <a:t>LiDAR SLAM</a:t>
            </a:r>
          </a:p>
          <a:p>
            <a:pPr lvl="1">
              <a:buFontTx/>
              <a:buChar char="-"/>
            </a:pPr>
            <a:r>
              <a:rPr lang="en-US" altLang="ko-KR" dirty="0"/>
              <a:t>Medical Image (CT </a:t>
            </a:r>
            <a:r>
              <a:rPr lang="ko-KR" altLang="en-US" dirty="0"/>
              <a:t>와 </a:t>
            </a:r>
            <a:r>
              <a:rPr lang="en-US" altLang="ko-KR" dirty="0"/>
              <a:t>MRI</a:t>
            </a:r>
            <a:r>
              <a:rPr lang="ko-KR" altLang="en-US" dirty="0"/>
              <a:t>데이터의 정합</a:t>
            </a:r>
            <a:r>
              <a:rPr lang="en-US" altLang="ko-KR" dirty="0"/>
              <a:t>)</a:t>
            </a:r>
          </a:p>
          <a:p>
            <a:pPr lvl="1">
              <a:buFontTx/>
              <a:buChar char="-"/>
            </a:pPr>
            <a:r>
              <a:rPr lang="en-US" altLang="ko-KR" dirty="0"/>
              <a:t>3D</a:t>
            </a:r>
            <a:r>
              <a:rPr lang="ko-KR" altLang="en-US" dirty="0"/>
              <a:t> </a:t>
            </a:r>
            <a:r>
              <a:rPr lang="en-US" altLang="ko-KR" dirty="0"/>
              <a:t>Scan data</a:t>
            </a:r>
          </a:p>
          <a:p>
            <a:pPr lvl="1">
              <a:buFontTx/>
              <a:buChar char="-"/>
            </a:pPr>
            <a:r>
              <a:rPr lang="en-US" altLang="ko-KR" dirty="0"/>
              <a:t>AR/VR</a:t>
            </a:r>
          </a:p>
          <a:p>
            <a:pPr lvl="1">
              <a:buFontTx/>
              <a:buChar char="-"/>
            </a:pPr>
            <a:r>
              <a:rPr lang="en-US" altLang="ko-KR" dirty="0"/>
              <a:t>Computer Vision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Goal (of this paper)</a:t>
            </a:r>
          </a:p>
          <a:p>
            <a:pPr lvl="1">
              <a:spcBef>
                <a:spcPts val="1000"/>
              </a:spcBef>
              <a:buFontTx/>
              <a:buChar char="-"/>
              <a:defRPr/>
            </a:pPr>
            <a:r>
              <a:rPr lang="en-US" altLang="ko-KR" dirty="0"/>
              <a:t>Generalize to n dimensions </a:t>
            </a:r>
          </a:p>
          <a:p>
            <a:pPr lvl="1">
              <a:spcBef>
                <a:spcPts val="1000"/>
              </a:spcBef>
              <a:buFontTx/>
              <a:buChar char="-"/>
              <a:defRPr/>
            </a:pPr>
            <a:r>
              <a:rPr lang="en-US" altLang="ko-KR" dirty="0"/>
              <a:t>Provide solutions to</a:t>
            </a:r>
            <a:br>
              <a:rPr lang="en-US" altLang="ko-KR" dirty="0"/>
            </a:br>
            <a:r>
              <a:rPr lang="en-US" altLang="ko-KR" dirty="0"/>
              <a:t>1) Point-set matching problem without Correspondence </a:t>
            </a:r>
            <a:br>
              <a:rPr lang="en-US" altLang="ko-KR" dirty="0"/>
            </a:br>
            <a:r>
              <a:rPr lang="en-US" altLang="ko-KR" dirty="0"/>
              <a:t>2) free-form curve matching problem </a:t>
            </a:r>
          </a:p>
          <a:p>
            <a:pPr lvl="1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Pre-condition</a:t>
            </a:r>
          </a:p>
          <a:p>
            <a:pPr lvl="1">
              <a:buFontTx/>
              <a:buChar char="-"/>
            </a:pPr>
            <a:r>
              <a:rPr lang="ko-KR" altLang="en-US" dirty="0" err="1"/>
              <a:t>고정밀</a:t>
            </a:r>
            <a:r>
              <a:rPr lang="ko-KR" altLang="en-US" dirty="0"/>
              <a:t> 장비를 사용하므로</a:t>
            </a:r>
            <a:r>
              <a:rPr lang="en-US" altLang="ko-KR" dirty="0"/>
              <a:t>, </a:t>
            </a:r>
            <a:r>
              <a:rPr lang="ko-KR" altLang="en-US" dirty="0"/>
              <a:t>측정 점들의 불확실성은 배제한다</a:t>
            </a:r>
            <a:r>
              <a:rPr lang="en-US" altLang="ko-KR" dirty="0"/>
              <a:t>. (unequal uncertainty among points)</a:t>
            </a:r>
          </a:p>
          <a:p>
            <a:pPr lvl="1">
              <a:buFontTx/>
              <a:buChar char="-"/>
            </a:pPr>
            <a:r>
              <a:rPr lang="ko-KR" altLang="en-US" dirty="0"/>
              <a:t>이상치 </a:t>
            </a:r>
            <a:r>
              <a:rPr lang="en-US" altLang="ko-KR" dirty="0"/>
              <a:t>(Outlier) </a:t>
            </a:r>
            <a:r>
              <a:rPr lang="ko-KR" altLang="en-US" dirty="0"/>
              <a:t>의 제거는 </a:t>
            </a:r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과정이므로</a:t>
            </a:r>
            <a:r>
              <a:rPr lang="en-US" altLang="ko-KR" dirty="0"/>
              <a:t> </a:t>
            </a:r>
            <a:r>
              <a:rPr lang="ko-KR" altLang="en-US" dirty="0"/>
              <a:t>다루지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Applicable data type</a:t>
            </a:r>
          </a:p>
        </p:txBody>
      </p:sp>
    </p:spTree>
    <p:extLst>
      <p:ext uri="{BB962C8B-B14F-4D97-AF65-F5344CB8AC3E}">
        <p14:creationId xmlns:p14="http://schemas.microsoft.com/office/powerpoint/2010/main" val="32717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45A1D-99F2-582A-9286-6A8091E3B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Literature review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795085-10BA-C902-C877-0558C554F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5842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200" dirty="0"/>
              <a:t>[18] O. D. </a:t>
            </a:r>
            <a:r>
              <a:rPr lang="en-US" altLang="ko-KR" sz="1200" b="1" dirty="0" err="1"/>
              <a:t>Faugeras</a:t>
            </a:r>
            <a:r>
              <a:rPr lang="en-US" altLang="ko-KR" sz="1200" dirty="0"/>
              <a:t> and M. Hebert, “The representation, recognition, and </a:t>
            </a:r>
            <a:r>
              <a:rPr lang="en-US" altLang="ko-KR" sz="1200" dirty="0" err="1"/>
              <a:t>locatin</a:t>
            </a:r>
            <a:r>
              <a:rPr lang="en-US" altLang="ko-KR" sz="1200" dirty="0"/>
              <a:t> g of 3-D objects,” Int. J. Robotic Res. vol. 5, no. 3. pp 27-52, Fall 1986 </a:t>
            </a:r>
            <a:br>
              <a:rPr lang="en-US" altLang="ko-KR" sz="1200" dirty="0"/>
            </a:br>
            <a:r>
              <a:rPr lang="en-US" altLang="ko-KR" sz="1200" dirty="0">
                <a:solidFill>
                  <a:srgbClr val="00B050"/>
                </a:solidFill>
              </a:rPr>
              <a:t>  : Using </a:t>
            </a:r>
            <a:r>
              <a:rPr lang="en-US" altLang="ko-KR" sz="1200" dirty="0" err="1">
                <a:solidFill>
                  <a:srgbClr val="00B050"/>
                </a:solidFill>
              </a:rPr>
              <a:t>Quatornian</a:t>
            </a:r>
            <a:r>
              <a:rPr lang="en-US" altLang="ko-KR" sz="1200" dirty="0">
                <a:solidFill>
                  <a:srgbClr val="00B050"/>
                </a:solidFill>
              </a:rPr>
              <a:t> for Least Square Registration of 3D shape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형상 내에 일정 크기 이상의 평면이 존재한다는 가정으로 인해 제약사항이 발생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[50] </a:t>
            </a:r>
            <a:r>
              <a:rPr lang="en-US" altLang="ko-KR" sz="1200" b="1" dirty="0"/>
              <a:t>Schwartz</a:t>
            </a:r>
            <a:r>
              <a:rPr lang="en-US" altLang="ko-KR" sz="1200" dirty="0"/>
              <a:t> JT, </a:t>
            </a:r>
            <a:r>
              <a:rPr lang="en-US" altLang="ko-KR" sz="1200" b="1" dirty="0" err="1"/>
              <a:t>Sharir</a:t>
            </a:r>
            <a:r>
              <a:rPr lang="en-US" altLang="ko-KR" sz="1200" dirty="0"/>
              <a:t> M. Identification of Partially Obscured Objects in Two and Three Dimensions by Matching Noisy Characteristic Curves. The International Journal of Robotics Research. 1987 : </a:t>
            </a:r>
            <a:r>
              <a:rPr lang="en-US" altLang="ko-KR" sz="1200" dirty="0">
                <a:solidFill>
                  <a:srgbClr val="00B050"/>
                </a:solidFill>
              </a:rPr>
              <a:t>Free-form space curve matching problem w/o feature extraction using non-quaternion approach to computing LSM 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difficulty with noisy data.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[28] R. M. </a:t>
            </a:r>
            <a:r>
              <a:rPr lang="en-US" altLang="ko-KR" sz="1200" b="1" dirty="0" err="1"/>
              <a:t>Haralick</a:t>
            </a:r>
            <a:r>
              <a:rPr lang="en-US" altLang="ko-KR" sz="1200" dirty="0"/>
              <a:t> et al., “Pose estimation form corresponding point data,” in Machine Vision for Inspection and Measurement (H. Freeman, Ed). New York: Academic, 1989. </a:t>
            </a:r>
            <a:r>
              <a:rPr lang="en-US" altLang="ko-KR" sz="1200" dirty="0">
                <a:solidFill>
                  <a:srgbClr val="00B050"/>
                </a:solidFill>
              </a:rPr>
              <a:t>: LSM with SVD, able to handle outlier</a:t>
            </a:r>
          </a:p>
          <a:p>
            <a:pPr marL="0" indent="0">
              <a:buNone/>
            </a:pPr>
            <a:r>
              <a:rPr lang="en-US" altLang="ko-KR" sz="1200" dirty="0"/>
              <a:t>[55] G. </a:t>
            </a:r>
            <a:r>
              <a:rPr lang="en-US" altLang="ko-KR" sz="1200" b="1" dirty="0" err="1"/>
              <a:t>Taubin</a:t>
            </a:r>
            <a:r>
              <a:rPr lang="en-US" altLang="ko-KR" sz="1200" dirty="0"/>
              <a:t>, “</a:t>
            </a:r>
            <a:r>
              <a:rPr lang="en-US" altLang="ko-KR" sz="1200" dirty="0" err="1"/>
              <a:t>Algebric</a:t>
            </a:r>
            <a:r>
              <a:rPr lang="en-US" altLang="ko-KR" sz="1200" dirty="0"/>
              <a:t> nonplanar curve and surface estimation in 3-space with applications to position estimation,” Tech. Rep. LEMS-43 Div. Eng., Brown Univ., Providence, RI, 1988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en-US" altLang="ko-KR" sz="1200" dirty="0" err="1">
                <a:solidFill>
                  <a:srgbClr val="00B050"/>
                </a:solidFill>
              </a:rPr>
              <a:t>Algebric</a:t>
            </a:r>
            <a:r>
              <a:rPr lang="en-US" altLang="ko-KR" sz="1200" dirty="0">
                <a:solidFill>
                  <a:srgbClr val="00B050"/>
                </a:solidFill>
              </a:rPr>
              <a:t> estimation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But Lack of practical proof for complex surface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[54] R. </a:t>
            </a:r>
            <a:r>
              <a:rPr lang="en-US" altLang="ko-KR" sz="1200" b="1" dirty="0" err="1"/>
              <a:t>Szeliski</a:t>
            </a:r>
            <a:r>
              <a:rPr lang="en-US" altLang="ko-KR" sz="1200" dirty="0"/>
              <a:t>, “Estimating motion from sparse range data without correspondence”, 2</a:t>
            </a:r>
            <a:r>
              <a:rPr lang="en-US" altLang="ko-KR" sz="1200" baseline="30000" dirty="0"/>
              <a:t>nd</a:t>
            </a:r>
            <a:r>
              <a:rPr lang="en-US" altLang="ko-KR" sz="1200" dirty="0"/>
              <a:t> int. conf. </a:t>
            </a:r>
            <a:r>
              <a:rPr lang="en-US" altLang="ko-KR" sz="1200" dirty="0" err="1"/>
              <a:t>Comput</a:t>
            </a:r>
            <a:r>
              <a:rPr lang="en-US" altLang="ko-KR" sz="1200" dirty="0"/>
              <a:t>. Vision (Tarpon Springs, FL),Dec. 5-8,1988, pp207-216. : </a:t>
            </a:r>
            <a:r>
              <a:rPr lang="ko-KR" altLang="en-US" sz="1200" dirty="0">
                <a:solidFill>
                  <a:srgbClr val="00B050"/>
                </a:solidFill>
              </a:rPr>
              <a:t>부족한 데이터를 바탕으로</a:t>
            </a:r>
            <a:r>
              <a:rPr lang="en-US" altLang="ko-KR" sz="1200" dirty="0">
                <a:solidFill>
                  <a:srgbClr val="00B050"/>
                </a:solidFill>
              </a:rPr>
              <a:t> / </a:t>
            </a:r>
            <a:r>
              <a:rPr lang="ko-KR" altLang="en-US" sz="1200" dirty="0" err="1">
                <a:solidFill>
                  <a:srgbClr val="00B050"/>
                </a:solidFill>
              </a:rPr>
              <a:t>점들간의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대응없이</a:t>
            </a:r>
            <a:r>
              <a:rPr lang="en-US" altLang="ko-KR" sz="1200" dirty="0">
                <a:solidFill>
                  <a:srgbClr val="00B050"/>
                </a:solidFill>
              </a:rPr>
              <a:t>,</a:t>
            </a:r>
            <a:r>
              <a:rPr lang="ko-KR" altLang="en-US" sz="1200" dirty="0">
                <a:solidFill>
                  <a:srgbClr val="00B050"/>
                </a:solidFill>
              </a:rPr>
              <a:t> 특징점의 </a:t>
            </a:r>
            <a:r>
              <a:rPr lang="ko-KR" altLang="en-US" sz="1200" dirty="0" err="1">
                <a:solidFill>
                  <a:srgbClr val="00B050"/>
                </a:solidFill>
              </a:rPr>
              <a:t>추출없이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Motion</a:t>
            </a:r>
            <a:r>
              <a:rPr lang="ko-KR" altLang="en-US" sz="1200" dirty="0">
                <a:solidFill>
                  <a:srgbClr val="00B050"/>
                </a:solidFill>
              </a:rPr>
              <a:t>을 추정함</a:t>
            </a:r>
            <a:r>
              <a:rPr lang="en-US" altLang="ko-KR" sz="1200" dirty="0">
                <a:solidFill>
                  <a:srgbClr val="00B050"/>
                </a:solidFill>
              </a:rPr>
              <a:t>. Conventional Steepest descent </a:t>
            </a:r>
            <a:r>
              <a:rPr lang="en-US" altLang="ko-KR" sz="1200" dirty="0" err="1">
                <a:solidFill>
                  <a:srgbClr val="00B050"/>
                </a:solidFill>
              </a:rPr>
              <a:t>Mehtod</a:t>
            </a:r>
            <a:r>
              <a:rPr lang="ko-KR" altLang="en-US" sz="1200" dirty="0">
                <a:solidFill>
                  <a:srgbClr val="00B050"/>
                </a:solidFill>
              </a:rPr>
              <a:t>와 </a:t>
            </a:r>
            <a:r>
              <a:rPr lang="en-US" altLang="ko-KR" sz="1200" dirty="0">
                <a:solidFill>
                  <a:srgbClr val="00B050"/>
                </a:solidFill>
              </a:rPr>
              <a:t>Noise reductio</a:t>
            </a:r>
            <a:r>
              <a:rPr lang="ko-KR" altLang="en-US" sz="1200" dirty="0">
                <a:solidFill>
                  <a:srgbClr val="00B050"/>
                </a:solidFill>
              </a:rPr>
              <a:t>을 위한 </a:t>
            </a:r>
            <a:r>
              <a:rPr lang="en-US" altLang="ko-KR" sz="1200" dirty="0">
                <a:solidFill>
                  <a:srgbClr val="00B050"/>
                </a:solidFill>
              </a:rPr>
              <a:t>Bayesian </a:t>
            </a:r>
            <a:r>
              <a:rPr lang="en-US" altLang="ko-KR" sz="1200" dirty="0" err="1">
                <a:solidFill>
                  <a:srgbClr val="00B050"/>
                </a:solidFill>
              </a:rPr>
              <a:t>filte</a:t>
            </a:r>
            <a:r>
              <a:rPr lang="ko-KR" altLang="en-US" sz="1200" dirty="0">
                <a:solidFill>
                  <a:srgbClr val="00B050"/>
                </a:solidFill>
              </a:rPr>
              <a:t>의 사용</a:t>
            </a:r>
            <a:r>
              <a:rPr lang="en-US" altLang="ko-KR" sz="1200" dirty="0">
                <a:solidFill>
                  <a:srgbClr val="00B050"/>
                </a:solidFill>
              </a:rPr>
              <a:t>.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Local minima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로 접근하는 속도가 느리고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 (computing cost),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실험 케이스가 단순하고 제한적임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[33] B.</a:t>
            </a:r>
            <a:r>
              <a:rPr lang="ko-KR" altLang="en-US" sz="1200" dirty="0"/>
              <a:t> </a:t>
            </a:r>
            <a:r>
              <a:rPr lang="en-US" altLang="ko-KR" sz="1200" dirty="0"/>
              <a:t>K.</a:t>
            </a:r>
            <a:r>
              <a:rPr lang="ko-KR" altLang="en-US" sz="1200" dirty="0"/>
              <a:t> </a:t>
            </a:r>
            <a:r>
              <a:rPr lang="en-US" altLang="ko-KR" sz="1200" dirty="0"/>
              <a:t>P.</a:t>
            </a:r>
            <a:r>
              <a:rPr lang="ko-KR" altLang="en-US" sz="1200" dirty="0"/>
              <a:t> </a:t>
            </a:r>
            <a:r>
              <a:rPr lang="en-US" altLang="ko-KR" sz="1200" b="1" dirty="0"/>
              <a:t>Horn</a:t>
            </a:r>
            <a:r>
              <a:rPr lang="en-US" altLang="ko-KR" sz="1200" dirty="0"/>
              <a:t>, and J. G. </a:t>
            </a:r>
            <a:r>
              <a:rPr lang="en-US" altLang="ko-KR" sz="1200" b="1" dirty="0"/>
              <a:t>Harris</a:t>
            </a:r>
            <a:r>
              <a:rPr lang="en-US" altLang="ko-KR" sz="1200" dirty="0"/>
              <a:t>, “Rigid body motion form range image sequence,” </a:t>
            </a:r>
            <a:r>
              <a:rPr lang="en-US" altLang="ko-KR" sz="1200" dirty="0" err="1"/>
              <a:t>Comput</a:t>
            </a:r>
            <a:r>
              <a:rPr lang="en-US" altLang="ko-KR" sz="1200" dirty="0"/>
              <a:t>. Vision Graphics Image Processing, 1989.</a:t>
            </a:r>
            <a:br>
              <a:rPr lang="en-US" altLang="ko-KR" sz="1200" dirty="0"/>
            </a:br>
            <a:r>
              <a:rPr lang="en-US" altLang="ko-KR" sz="1200" dirty="0"/>
              <a:t> </a:t>
            </a:r>
            <a:r>
              <a:rPr lang="en-US" altLang="ko-KR" sz="1200" dirty="0">
                <a:solidFill>
                  <a:srgbClr val="00B050"/>
                </a:solidFill>
              </a:rPr>
              <a:t>: Non-iterative LSM in 6 </a:t>
            </a:r>
            <a:r>
              <a:rPr lang="en-US" altLang="ko-KR" sz="1200" dirty="0" err="1">
                <a:solidFill>
                  <a:srgbClr val="00B050"/>
                </a:solidFill>
              </a:rPr>
              <a:t>DoF</a:t>
            </a:r>
            <a:r>
              <a:rPr lang="en-US" altLang="ko-KR" sz="1200" dirty="0">
                <a:solidFill>
                  <a:srgbClr val="00B050"/>
                </a:solidFill>
              </a:rPr>
              <a:t> motion, much quicker than </a:t>
            </a:r>
            <a:r>
              <a:rPr lang="en-US" altLang="ko-KR" sz="1200" dirty="0" err="1">
                <a:solidFill>
                  <a:srgbClr val="00B050"/>
                </a:solidFill>
              </a:rPr>
              <a:t>Szeliski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Not clear to </a:t>
            </a:r>
            <a:r>
              <a:rPr lang="en-US" altLang="ko-KR" sz="1200" dirty="0" err="1">
                <a:solidFill>
                  <a:srgbClr val="00B050"/>
                </a:solidFill>
                <a:sym typeface="Wingdings" panose="05000000000000000000" pitchFamily="2" charset="2"/>
              </a:rPr>
              <a:t>genealize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[36] B. </a:t>
            </a:r>
            <a:r>
              <a:rPr lang="en-US" altLang="ko-KR" sz="1200" b="1" dirty="0" err="1"/>
              <a:t>Kamgar</a:t>
            </a:r>
            <a:r>
              <a:rPr lang="en-US" altLang="ko-KR" sz="1200" b="1" dirty="0"/>
              <a:t>-Parsi</a:t>
            </a:r>
            <a:r>
              <a:rPr lang="en-US" altLang="ko-KR" sz="1200" dirty="0"/>
              <a:t>, J. L. Jones and A. Rosenfeld, "Registration of multiple overlapping range images: scenes without distinctive features," IEEE Computer Society Conference on Computer Vision and Pattern Recognition, San Diego, CA, USA, 1989</a:t>
            </a:r>
            <a:r>
              <a:rPr lang="en-US" altLang="ko-KR" sz="1200" dirty="0">
                <a:solidFill>
                  <a:srgbClr val="00B050"/>
                </a:solidFill>
              </a:rPr>
              <a:t> : Registration without feature extraction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2.5D solution, not 3D</a:t>
            </a:r>
            <a:endParaRPr lang="en-US" altLang="ko-KR" sz="12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ko-KR" sz="1200" dirty="0"/>
              <a:t>[38] S. Z. </a:t>
            </a:r>
            <a:r>
              <a:rPr lang="en-US" altLang="ko-KR" sz="1200" b="1" dirty="0"/>
              <a:t>Li</a:t>
            </a:r>
            <a:r>
              <a:rPr lang="en-US" altLang="ko-KR" sz="1200" dirty="0"/>
              <a:t>, “Inexact matching of 3D surfaces,” VSSP-TR-3-90, Univ. of Surrey, England, 1990. </a:t>
            </a:r>
            <a:r>
              <a:rPr lang="en-US" altLang="ko-KR" sz="1200" dirty="0">
                <a:solidFill>
                  <a:srgbClr val="00B050"/>
                </a:solidFill>
              </a:rPr>
              <a:t>: Attributed Relational Graph</a:t>
            </a:r>
            <a:r>
              <a:rPr lang="ko-KR" altLang="en-US" sz="1200" dirty="0">
                <a:solidFill>
                  <a:srgbClr val="00B050"/>
                </a:solidFill>
              </a:rPr>
              <a:t>를 이용하여 </a:t>
            </a:r>
            <a:r>
              <a:rPr lang="en-US" altLang="ko-KR" sz="1200" dirty="0">
                <a:solidFill>
                  <a:srgbClr val="00B050"/>
                </a:solidFill>
              </a:rPr>
              <a:t>Graph matching</a:t>
            </a:r>
            <a:r>
              <a:rPr lang="ko-KR" altLang="en-US" sz="1200" dirty="0">
                <a:solidFill>
                  <a:srgbClr val="00B050"/>
                </a:solidFill>
              </a:rPr>
              <a:t>을 수행하는 방식으로 접근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도함수 기반 특징추출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(derivative-based quantities)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을 필요로 하므로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곡면이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미분 가능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해야 함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. (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불연속 형상에서의 성능 저하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r>
              <a:rPr lang="en-US" altLang="ko-KR" sz="1200" dirty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ko-KR" sz="1200" dirty="0"/>
              <a:t>[21] E. G. </a:t>
            </a:r>
            <a:r>
              <a:rPr lang="en-US" altLang="ko-KR" sz="1200" b="1" dirty="0"/>
              <a:t>Gilbert</a:t>
            </a:r>
            <a:r>
              <a:rPr lang="en-US" altLang="ko-KR" sz="1200" dirty="0"/>
              <a:t> and C. P. </a:t>
            </a:r>
            <a:r>
              <a:rPr lang="en-US" altLang="ko-KR" sz="1200" b="1" dirty="0"/>
              <a:t>Foo</a:t>
            </a:r>
            <a:r>
              <a:rPr lang="en-US" altLang="ko-KR" sz="1200" dirty="0"/>
              <a:t>, “Computing the distance between smooth objects in 3D space,” RDS-TR-13-88, Univ. of Michigan, Ann Arbor, 1988. </a:t>
            </a:r>
            <a:r>
              <a:rPr lang="en-US" altLang="ko-KR" sz="1200" dirty="0">
                <a:solidFill>
                  <a:srgbClr val="00B050"/>
                </a:solidFill>
              </a:rPr>
              <a:t>: </a:t>
            </a:r>
            <a:r>
              <a:rPr lang="ko-KR" altLang="en-US" sz="1200" dirty="0">
                <a:solidFill>
                  <a:srgbClr val="00B050"/>
                </a:solidFill>
              </a:rPr>
              <a:t>두 </a:t>
            </a:r>
            <a:r>
              <a:rPr lang="en-US" altLang="ko-KR" sz="1200" dirty="0">
                <a:solidFill>
                  <a:srgbClr val="00B050"/>
                </a:solidFill>
              </a:rPr>
              <a:t>3D</a:t>
            </a:r>
            <a:r>
              <a:rPr lang="ko-KR" altLang="en-US" sz="1200" dirty="0">
                <a:solidFill>
                  <a:srgbClr val="00B050"/>
                </a:solidFill>
              </a:rPr>
              <a:t> </a:t>
            </a:r>
            <a:r>
              <a:rPr lang="ko-KR" altLang="en-US" sz="1200" dirty="0" err="1">
                <a:solidFill>
                  <a:srgbClr val="00B050"/>
                </a:solidFill>
              </a:rPr>
              <a:t>객체간의</a:t>
            </a:r>
            <a:r>
              <a:rPr lang="ko-KR" altLang="en-US" sz="1200" dirty="0">
                <a:solidFill>
                  <a:srgbClr val="00B050"/>
                </a:solidFill>
              </a:rPr>
              <a:t> 거리 계산 방법을 제안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객체를 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convex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로 분해해야 하는데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실용적이지 못함</a:t>
            </a:r>
            <a:r>
              <a:rPr lang="en-US" altLang="ko-KR" sz="1200" dirty="0">
                <a:solidFill>
                  <a:srgbClr val="00B050"/>
                </a:solidFill>
                <a:sym typeface="Wingdings" panose="05000000000000000000" pitchFamily="2" charset="2"/>
              </a:rPr>
              <a:t>.(not trivial)</a:t>
            </a:r>
            <a:endParaRPr lang="en-US" altLang="ko-KR" sz="1200" dirty="0"/>
          </a:p>
          <a:p>
            <a:pPr marL="0" indent="0">
              <a:buNone/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7193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D6587-B903-E27B-17EC-23123330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B4082A-2C41-565A-8074-A82E85F6A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396840"/>
          </a:xfrm>
        </p:spPr>
        <p:txBody>
          <a:bodyPr/>
          <a:lstStyle/>
          <a:p>
            <a:r>
              <a:rPr lang="ko-KR" altLang="en-US" dirty="0"/>
              <a:t>거리 계산을 위한 기본 공식들</a:t>
            </a:r>
            <a:endParaRPr lang="en-US" altLang="ko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D990C-D134-89F0-E469-B45764D49345}"/>
                  </a:ext>
                </a:extLst>
              </p:cNvPr>
              <p:cNvSpPr txBox="1"/>
              <p:nvPr/>
            </p:nvSpPr>
            <p:spPr>
              <a:xfrm>
                <a:off x="6594764" y="1507074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D990C-D134-89F0-E469-B45764D49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64" y="1507074"/>
                <a:ext cx="3537527" cy="396840"/>
              </a:xfrm>
              <a:prstGeom prst="rect">
                <a:avLst/>
              </a:prstGeom>
              <a:blipFill>
                <a:blip r:embed="rId2"/>
                <a:stretch>
                  <a:fillRect l="-2414" t="-30769" b="-2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AA7DA57-19E2-5833-C76C-48D304740B21}"/>
              </a:ext>
            </a:extLst>
          </p:cNvPr>
          <p:cNvSpPr txBox="1"/>
          <p:nvPr/>
        </p:nvSpPr>
        <p:spPr>
          <a:xfrm>
            <a:off x="485954" y="3992668"/>
            <a:ext cx="11220090" cy="3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최소 거리를 찾기 위한 최적화 방법 </a:t>
            </a:r>
            <a:r>
              <a:rPr lang="en-US" altLang="ko-KR" dirty="0"/>
              <a:t>: Jacobian,</a:t>
            </a:r>
            <a:r>
              <a:rPr lang="ko-KR" altLang="en-US" dirty="0"/>
              <a:t> </a:t>
            </a:r>
            <a:r>
              <a:rPr lang="en-US" altLang="ko-KR" dirty="0"/>
              <a:t>Hessian </a:t>
            </a:r>
            <a:r>
              <a:rPr lang="ko-KR" altLang="en-US" dirty="0"/>
              <a:t>함수</a:t>
            </a:r>
            <a:r>
              <a:rPr lang="en-US" altLang="ko-KR" dirty="0">
                <a:sym typeface="Wingdings" panose="05000000000000000000" pitchFamily="2" charset="2"/>
              </a:rPr>
              <a:t> Newton =-Raphson method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5DCA9-3492-8638-0F27-A73AE52BB82F}"/>
                  </a:ext>
                </a:extLst>
              </p:cNvPr>
              <p:cNvSpPr txBox="1"/>
              <p:nvPr/>
            </p:nvSpPr>
            <p:spPr>
              <a:xfrm>
                <a:off x="692728" y="2052246"/>
                <a:ext cx="3537527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B5DCA9-3492-8638-0F27-A73AE52BB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052246"/>
                <a:ext cx="3537527" cy="360612"/>
              </a:xfrm>
              <a:prstGeom prst="rect">
                <a:avLst/>
              </a:prstGeom>
              <a:blipFill>
                <a:blip r:embed="rId3"/>
                <a:stretch>
                  <a:fillRect l="-2414" t="-35593" b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9F29-29F6-CC26-E923-5D5360298812}"/>
                  </a:ext>
                </a:extLst>
              </p:cNvPr>
              <p:cNvSpPr txBox="1"/>
              <p:nvPr/>
            </p:nvSpPr>
            <p:spPr>
              <a:xfrm>
                <a:off x="6096000" y="2029868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229F29-29F6-CC26-E923-5D536029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29868"/>
                <a:ext cx="3537527" cy="396840"/>
              </a:xfrm>
              <a:prstGeom prst="rect">
                <a:avLst/>
              </a:prstGeom>
              <a:blipFill>
                <a:blip r:embed="rId4"/>
                <a:stretch>
                  <a:fillRect t="-32308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8EE04A-0A6D-7B95-CC38-1EDDACBA1FF1}"/>
                  </a:ext>
                </a:extLst>
              </p:cNvPr>
              <p:cNvSpPr txBox="1"/>
              <p:nvPr/>
            </p:nvSpPr>
            <p:spPr>
              <a:xfrm>
                <a:off x="692728" y="2602634"/>
                <a:ext cx="4507345" cy="360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8EE04A-0A6D-7B95-CC38-1EDDACBA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2602634"/>
                <a:ext cx="4507345" cy="360612"/>
              </a:xfrm>
              <a:prstGeom prst="rect">
                <a:avLst/>
              </a:prstGeom>
              <a:blipFill>
                <a:blip r:embed="rId5"/>
                <a:stretch>
                  <a:fillRect l="-1894" t="-35593" b="-15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632A1-A8A0-7EAE-7F1F-42999E72B9C6}"/>
                  </a:ext>
                </a:extLst>
              </p:cNvPr>
              <p:cNvSpPr txBox="1"/>
              <p:nvPr/>
            </p:nvSpPr>
            <p:spPr>
              <a:xfrm>
                <a:off x="6096000" y="2593398"/>
                <a:ext cx="3537527" cy="396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C632A1-A8A0-7EAE-7F1F-42999E72B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93398"/>
                <a:ext cx="3537527" cy="396840"/>
              </a:xfrm>
              <a:prstGeom prst="rect">
                <a:avLst/>
              </a:prstGeom>
              <a:blipFill>
                <a:blip r:embed="rId6"/>
                <a:stretch>
                  <a:fillRect t="-30303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8D63E-5B16-8FE0-3B69-43CBE2EE0D14}"/>
                  </a:ext>
                </a:extLst>
              </p:cNvPr>
              <p:cNvSpPr txBox="1"/>
              <p:nvPr/>
            </p:nvSpPr>
            <p:spPr>
              <a:xfrm>
                <a:off x="692728" y="3132299"/>
                <a:ext cx="3537527" cy="4086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68D63E-5B16-8FE0-3B69-43CBE2EE0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28" y="3132299"/>
                <a:ext cx="3537527" cy="408638"/>
              </a:xfrm>
              <a:prstGeom prst="rect">
                <a:avLst/>
              </a:prstGeom>
              <a:blipFill>
                <a:blip r:embed="rId7"/>
                <a:stretch>
                  <a:fillRect l="-2414" t="-31343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DF43E-8F11-506C-B348-AF8D39364CD1}"/>
                  </a:ext>
                </a:extLst>
              </p:cNvPr>
              <p:cNvSpPr txBox="1"/>
              <p:nvPr/>
            </p:nvSpPr>
            <p:spPr>
              <a:xfrm>
                <a:off x="6095999" y="3123063"/>
                <a:ext cx="3537527" cy="436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2DF43E-8F11-506C-B348-AF8D393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123063"/>
                <a:ext cx="3537527" cy="436786"/>
              </a:xfrm>
              <a:prstGeom prst="rect">
                <a:avLst/>
              </a:prstGeom>
              <a:blipFill>
                <a:blip r:embed="rId8"/>
                <a:stretch>
                  <a:fillRect t="-19444"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047B9-DA78-1D73-CAAC-BC416458246B}"/>
                  </a:ext>
                </a:extLst>
              </p:cNvPr>
              <p:cNvSpPr txBox="1"/>
              <p:nvPr/>
            </p:nvSpPr>
            <p:spPr>
              <a:xfrm>
                <a:off x="888979" y="4582603"/>
                <a:ext cx="20505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D1047B9-DA78-1D73-CAAC-BC4164582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979" y="4582603"/>
                <a:ext cx="2050561" cy="276999"/>
              </a:xfrm>
              <a:prstGeom prst="rect">
                <a:avLst/>
              </a:prstGeom>
              <a:blipFill>
                <a:blip r:embed="rId9"/>
                <a:stretch>
                  <a:fillRect l="-2976" t="-44444" r="-506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AACE-FFE1-A4A5-1E16-916D674152B8}"/>
                  </a:ext>
                </a:extLst>
              </p:cNvPr>
              <p:cNvSpPr txBox="1"/>
              <p:nvPr/>
            </p:nvSpPr>
            <p:spPr>
              <a:xfrm>
                <a:off x="1027524" y="5096309"/>
                <a:ext cx="1083565" cy="531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F7AACE-FFE1-A4A5-1E16-916D67415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524" y="5096309"/>
                <a:ext cx="1083565" cy="531877"/>
              </a:xfrm>
              <a:prstGeom prst="rect">
                <a:avLst/>
              </a:prstGeom>
              <a:blipFill>
                <a:blip r:embed="rId10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F8670-D13F-621C-4985-0D2F387715E8}"/>
                  </a:ext>
                </a:extLst>
              </p:cNvPr>
              <p:cNvSpPr txBox="1"/>
              <p:nvPr/>
            </p:nvSpPr>
            <p:spPr>
              <a:xfrm>
                <a:off x="2348346" y="5032288"/>
                <a:ext cx="2316018" cy="64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𝑣𝑣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F8670-D13F-621C-4985-0D2F38771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346" y="5032288"/>
                <a:ext cx="2316018" cy="6419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8CD6A-6959-F8FD-D8A5-585E78699A9F}"/>
                  </a:ext>
                </a:extLst>
              </p:cNvPr>
              <p:cNvSpPr txBox="1"/>
              <p:nvPr/>
            </p:nvSpPr>
            <p:spPr>
              <a:xfrm>
                <a:off x="5835028" y="4848810"/>
                <a:ext cx="37139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C8CD6A-6959-F8FD-D8A5-585E78699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028" y="4848810"/>
                <a:ext cx="3713901" cy="276999"/>
              </a:xfrm>
              <a:prstGeom prst="rect">
                <a:avLst/>
              </a:prstGeom>
              <a:blipFill>
                <a:blip r:embed="rId12"/>
                <a:stretch>
                  <a:fillRect b="-413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B161CBC-02DA-36E8-3A3E-15ACB9EF9407}"/>
              </a:ext>
            </a:extLst>
          </p:cNvPr>
          <p:cNvSpPr txBox="1"/>
          <p:nvPr/>
        </p:nvSpPr>
        <p:spPr>
          <a:xfrm>
            <a:off x="9171708" y="6059055"/>
            <a:ext cx="2623127" cy="611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13"/>
              </a:rPr>
              <a:t>참고자료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뉴턴</a:t>
            </a:r>
            <a:r>
              <a:rPr lang="en-US" altLang="ko-KR" dirty="0"/>
              <a:t>-</a:t>
            </a:r>
            <a:r>
              <a:rPr lang="ko-KR" altLang="en-US" dirty="0" err="1"/>
              <a:t>랩슨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65D8B4-39BB-C41E-48DD-2E0E454A98D2}"/>
              </a:ext>
            </a:extLst>
          </p:cNvPr>
          <p:cNvSpPr txBox="1"/>
          <p:nvPr/>
        </p:nvSpPr>
        <p:spPr>
          <a:xfrm>
            <a:off x="9171709" y="5694951"/>
            <a:ext cx="2534336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14"/>
              </a:rPr>
              <a:t>참고자료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뉴턴법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14D8EC12-66BE-1CF4-79E6-18555E26663D}"/>
              </a:ext>
            </a:extLst>
          </p:cNvPr>
          <p:cNvSpPr/>
          <p:nvPr/>
        </p:nvSpPr>
        <p:spPr>
          <a:xfrm>
            <a:off x="5006577" y="4868505"/>
            <a:ext cx="480291" cy="36699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3A88F06-DDDA-A024-3A20-C654695CEDF9}"/>
              </a:ext>
            </a:extLst>
          </p:cNvPr>
          <p:cNvSpPr/>
          <p:nvPr/>
        </p:nvSpPr>
        <p:spPr>
          <a:xfrm>
            <a:off x="2021450" y="4316981"/>
            <a:ext cx="4059768" cy="542212"/>
          </a:xfrm>
          <a:custGeom>
            <a:avLst/>
            <a:gdLst>
              <a:gd name="connsiteX0" fmla="*/ 4216787 w 4216787"/>
              <a:gd name="connsiteY0" fmla="*/ 542212 h 542212"/>
              <a:gd name="connsiteX1" fmla="*/ 3034533 w 4216787"/>
              <a:gd name="connsiteY1" fmla="*/ 80394 h 542212"/>
              <a:gd name="connsiteX2" fmla="*/ 457587 w 4216787"/>
              <a:gd name="connsiteY2" fmla="*/ 15739 h 542212"/>
              <a:gd name="connsiteX3" fmla="*/ 14242 w 4216787"/>
              <a:gd name="connsiteY3" fmla="*/ 255884 h 54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6787" h="542212">
                <a:moveTo>
                  <a:pt x="4216787" y="542212"/>
                </a:moveTo>
                <a:cubicBezTo>
                  <a:pt x="3938926" y="355175"/>
                  <a:pt x="3661066" y="168139"/>
                  <a:pt x="3034533" y="80394"/>
                </a:cubicBezTo>
                <a:cubicBezTo>
                  <a:pt x="2408000" y="-7352"/>
                  <a:pt x="960969" y="-13509"/>
                  <a:pt x="457587" y="15739"/>
                </a:cubicBezTo>
                <a:cubicBezTo>
                  <a:pt x="-45795" y="44987"/>
                  <a:pt x="-15777" y="150435"/>
                  <a:pt x="14242" y="255884"/>
                </a:cubicBez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4EAB4-7D4B-8C82-1324-01F5BAAABBB3}"/>
              </a:ext>
            </a:extLst>
          </p:cNvPr>
          <p:cNvSpPr txBox="1"/>
          <p:nvPr/>
        </p:nvSpPr>
        <p:spPr>
          <a:xfrm>
            <a:off x="6924962" y="1254369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Point set</a:t>
            </a:r>
            <a:endParaRPr lang="ko-KR" altLang="en-US" sz="9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CD68C3-519A-4A08-1370-A7A004699370}"/>
              </a:ext>
            </a:extLst>
          </p:cNvPr>
          <p:cNvSpPr txBox="1"/>
          <p:nvPr/>
        </p:nvSpPr>
        <p:spPr>
          <a:xfrm>
            <a:off x="6924962" y="1864395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Line set</a:t>
            </a:r>
            <a:endParaRPr lang="ko-KR" altLang="en-US" sz="9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AA42D0-F40E-99DE-42D3-AAF534F4B4E7}"/>
              </a:ext>
            </a:extLst>
          </p:cNvPr>
          <p:cNvSpPr txBox="1"/>
          <p:nvPr/>
        </p:nvSpPr>
        <p:spPr>
          <a:xfrm>
            <a:off x="6924962" y="2409114"/>
            <a:ext cx="805874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Triangle set</a:t>
            </a:r>
            <a:endParaRPr lang="ko-KR" altLang="en-US" sz="9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6EF656-0B06-391D-360C-45F025313E11}"/>
              </a:ext>
            </a:extLst>
          </p:cNvPr>
          <p:cNvSpPr txBox="1"/>
          <p:nvPr/>
        </p:nvSpPr>
        <p:spPr>
          <a:xfrm>
            <a:off x="6647871" y="2981653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Parametric Entity set</a:t>
            </a:r>
            <a:endParaRPr lang="ko-KR" altLang="en-US" sz="9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D5CC31-D4E6-2C62-2B01-7DCCAF00AA48}"/>
              </a:ext>
            </a:extLst>
          </p:cNvPr>
          <p:cNvSpPr txBox="1"/>
          <p:nvPr/>
        </p:nvSpPr>
        <p:spPr>
          <a:xfrm>
            <a:off x="988290" y="572214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Jacobian</a:t>
            </a:r>
            <a:endParaRPr lang="ko-KR" altLang="en-US" sz="9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CA1671-B3A0-E3B3-9822-A985005F7347}"/>
              </a:ext>
            </a:extLst>
          </p:cNvPr>
          <p:cNvSpPr txBox="1"/>
          <p:nvPr/>
        </p:nvSpPr>
        <p:spPr>
          <a:xfrm>
            <a:off x="3214253" y="572214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Hessian</a:t>
            </a:r>
            <a:endParaRPr lang="ko-KR" altLang="en-US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45345C-DB93-6364-5310-C541E8F1FF1F}"/>
              </a:ext>
            </a:extLst>
          </p:cNvPr>
          <p:cNvSpPr txBox="1"/>
          <p:nvPr/>
        </p:nvSpPr>
        <p:spPr>
          <a:xfrm>
            <a:off x="308262" y="4362785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Object function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29371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1AE3-FF9C-B515-AD61-0E13A9B3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F7EBA-EF34-CC1B-1240-19730467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EE1DF3-CF05-C609-3DC0-45BF8D224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4"/>
            <a:ext cx="11220090" cy="634619"/>
          </a:xfrm>
        </p:spPr>
        <p:txBody>
          <a:bodyPr/>
          <a:lstStyle/>
          <a:p>
            <a:r>
              <a:rPr lang="en-US" altLang="ko-KR" dirty="0"/>
              <a:t>Implicit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암묵적 개체는 계산을 조금 달리한다</a:t>
            </a:r>
            <a:r>
              <a:rPr lang="en-US" altLang="ko-KR" dirty="0"/>
              <a:t>. ( solution is open-form)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0E634-F675-AAEB-42F2-4FEFAF34722B}"/>
              </a:ext>
            </a:extLst>
          </p:cNvPr>
          <p:cNvSpPr txBox="1"/>
          <p:nvPr/>
        </p:nvSpPr>
        <p:spPr>
          <a:xfrm>
            <a:off x="485955" y="2213717"/>
            <a:ext cx="11077972" cy="340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Object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functoin</a:t>
            </a:r>
            <a:r>
              <a:rPr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and</a:t>
            </a:r>
            <a:r>
              <a:rPr lang="ko-KR" altLang="en-US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solidFill>
                  <a:prstClr val="black"/>
                </a:solidFill>
                <a:latin typeface="맑은 고딕" panose="02110004020202020204"/>
                <a:ea typeface="맑은 고딕" panose="020B0503020000020004" pitchFamily="50" charset="-127"/>
              </a:rPr>
              <a:t>Optimization : Lagrange multiplier(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라그랑주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승수법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비선형식을 수치해석적으로 푼다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2FDB5-E04D-5812-4DDA-4488C0EC1B5C}"/>
              </a:ext>
            </a:extLst>
          </p:cNvPr>
          <p:cNvSpPr txBox="1"/>
          <p:nvPr/>
        </p:nvSpPr>
        <p:spPr>
          <a:xfrm>
            <a:off x="9171708" y="5694951"/>
            <a:ext cx="2826327" cy="340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1pPr>
            <a:lvl2pPr marL="6858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hlinkClick r:id="rId2"/>
              </a:rPr>
              <a:t>참고자료</a:t>
            </a: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 err="1"/>
              <a:t>라그랑주</a:t>
            </a:r>
            <a:r>
              <a:rPr lang="ko-KR" altLang="en-US" dirty="0"/>
              <a:t> </a:t>
            </a:r>
            <a:r>
              <a:rPr lang="ko-KR" altLang="en-US" dirty="0" err="1"/>
              <a:t>승수법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C17E2-4428-F66A-C245-8666586EB17F}"/>
                  </a:ext>
                </a:extLst>
              </p:cNvPr>
              <p:cNvSpPr txBox="1"/>
              <p:nvPr/>
            </p:nvSpPr>
            <p:spPr>
              <a:xfrm>
                <a:off x="1341561" y="2933672"/>
                <a:ext cx="3317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BC17E2-4428-F66A-C245-8666586EB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61" y="2933672"/>
                <a:ext cx="3317255" cy="276999"/>
              </a:xfrm>
              <a:prstGeom prst="rect">
                <a:avLst/>
              </a:prstGeom>
              <a:blipFill>
                <a:blip r:embed="rId3"/>
                <a:stretch>
                  <a:fillRect l="-1654" t="-41304" r="-919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56D8A-C910-0BD1-7AD3-1BC41B60B25A}"/>
                  </a:ext>
                </a:extLst>
              </p:cNvPr>
              <p:cNvSpPr txBox="1"/>
              <p:nvPr/>
            </p:nvSpPr>
            <p:spPr>
              <a:xfrm>
                <a:off x="2219036" y="754231"/>
                <a:ext cx="10875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2C56D8A-C910-0BD1-7AD3-1BC41B60B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36" y="754231"/>
                <a:ext cx="1087582" cy="369332"/>
              </a:xfrm>
              <a:prstGeom prst="rect">
                <a:avLst/>
              </a:prstGeom>
              <a:blipFill>
                <a:blip r:embed="rId4"/>
                <a:stretch>
                  <a:fillRect t="-20000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64E1B-8AE1-BC3E-C15C-7AD6A1B060E5}"/>
                  </a:ext>
                </a:extLst>
              </p:cNvPr>
              <p:cNvSpPr txBox="1"/>
              <p:nvPr/>
            </p:nvSpPr>
            <p:spPr>
              <a:xfrm>
                <a:off x="5384801" y="1416649"/>
                <a:ext cx="3537527" cy="4367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∈{1,⋯,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B64E1B-8AE1-BC3E-C15C-7AD6A1B06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1" y="1416649"/>
                <a:ext cx="3537527" cy="436786"/>
              </a:xfrm>
              <a:prstGeom prst="rect">
                <a:avLst/>
              </a:prstGeom>
              <a:blipFill>
                <a:blip r:embed="rId5"/>
                <a:stretch>
                  <a:fillRect l="-2410" t="-19444" b="-18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1540BC-162B-9C15-7D3F-A048C27B4515}"/>
                  </a:ext>
                </a:extLst>
              </p:cNvPr>
              <p:cNvSpPr txBox="1"/>
              <p:nvPr/>
            </p:nvSpPr>
            <p:spPr>
              <a:xfrm>
                <a:off x="1665534" y="1416649"/>
                <a:ext cx="2669308" cy="404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31540BC-162B-9C15-7D3F-A048C27B4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534" y="1416649"/>
                <a:ext cx="2669308" cy="404021"/>
              </a:xfrm>
              <a:prstGeom prst="rect">
                <a:avLst/>
              </a:prstGeom>
              <a:blipFill>
                <a:blip r:embed="rId6"/>
                <a:stretch>
                  <a:fillRect l="-3196" t="-29851" b="-149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4C2-71B9-8B0C-FB50-DBA358FC5CEA}"/>
                  </a:ext>
                </a:extLst>
              </p:cNvPr>
              <p:cNvSpPr txBox="1"/>
              <p:nvPr/>
            </p:nvSpPr>
            <p:spPr>
              <a:xfrm>
                <a:off x="1341561" y="3508830"/>
                <a:ext cx="2488438" cy="8720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464C2-71B9-8B0C-FB50-DBA358FC5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561" y="3508830"/>
                <a:ext cx="2488438" cy="872034"/>
              </a:xfrm>
              <a:prstGeom prst="rect">
                <a:avLst/>
              </a:prstGeom>
              <a:blipFill>
                <a:blip r:embed="rId7"/>
                <a:stretch>
                  <a:fillRect t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CF8390-21AD-7FA0-D8C3-99B5BE144A2D}"/>
              </a:ext>
            </a:extLst>
          </p:cNvPr>
          <p:cNvSpPr txBox="1"/>
          <p:nvPr/>
        </p:nvSpPr>
        <p:spPr>
          <a:xfrm>
            <a:off x="788553" y="2780579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Object function</a:t>
            </a:r>
            <a:endParaRPr lang="ko-KR" altLang="en-US" sz="9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EACF11-58FF-CF8D-A072-44073678D1A2}"/>
              </a:ext>
            </a:extLst>
          </p:cNvPr>
          <p:cNvSpPr txBox="1"/>
          <p:nvPr/>
        </p:nvSpPr>
        <p:spPr>
          <a:xfrm>
            <a:off x="2644187" y="3944847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Lagrange multiplier</a:t>
            </a:r>
            <a:endParaRPr lang="ko-KR" altLang="en-US" sz="9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8A7770E-A29F-D352-E977-3663CD1C63F0}"/>
              </a:ext>
            </a:extLst>
          </p:cNvPr>
          <p:cNvCxnSpPr>
            <a:cxnSpLocks/>
          </p:cNvCxnSpPr>
          <p:nvPr/>
        </p:nvCxnSpPr>
        <p:spPr>
          <a:xfrm flipH="1" flipV="1">
            <a:off x="2505977" y="3803811"/>
            <a:ext cx="256850" cy="2564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18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41A4-7773-29F4-DF3F-120E9F33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B887E-DC21-5A22-9050-1EAF951A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9A48F0-8A3D-ECEB-D292-D84B23F60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717746"/>
          </a:xfrm>
        </p:spPr>
        <p:txBody>
          <a:bodyPr>
            <a:normAutofit/>
          </a:bodyPr>
          <a:lstStyle/>
          <a:p>
            <a:r>
              <a:rPr lang="ko-KR" altLang="en-US" dirty="0"/>
              <a:t>포인트셋의 정합</a:t>
            </a:r>
            <a:r>
              <a:rPr lang="en-US" altLang="ko-KR" dirty="0"/>
              <a:t>(1)</a:t>
            </a:r>
          </a:p>
          <a:p>
            <a:pPr marL="457200" lvl="1" indent="0">
              <a:buNone/>
            </a:pPr>
            <a:r>
              <a:rPr lang="en-US" altLang="ko-KR" dirty="0"/>
              <a:t>: </a:t>
            </a:r>
            <a:r>
              <a:rPr lang="ko-KR" altLang="en-US" dirty="0" err="1"/>
              <a:t>쿼터니언</a:t>
            </a:r>
            <a:r>
              <a:rPr lang="en-US" altLang="ko-KR" dirty="0"/>
              <a:t>(Quaternion)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교차 공분산</a:t>
            </a:r>
            <a:r>
              <a:rPr lang="en-US" altLang="ko-KR" dirty="0"/>
              <a:t>(Cross-Covariance)</a:t>
            </a:r>
            <a:r>
              <a:rPr lang="ko-KR" altLang="en-US" dirty="0"/>
              <a:t>을 이용하여 정합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4B309-1357-1303-D78E-F9D22F5C0556}"/>
                  </a:ext>
                </a:extLst>
              </p:cNvPr>
              <p:cNvSpPr txBox="1"/>
              <p:nvPr/>
            </p:nvSpPr>
            <p:spPr>
              <a:xfrm>
                <a:off x="2764447" y="1753947"/>
                <a:ext cx="218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34B309-1357-1303-D78E-F9D22F5C0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1753947"/>
                <a:ext cx="2182008" cy="276999"/>
              </a:xfrm>
              <a:prstGeom prst="rect">
                <a:avLst/>
              </a:prstGeom>
              <a:blipFill>
                <a:blip r:embed="rId2"/>
                <a:stretch>
                  <a:fillRect l="-559" t="-44444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B81F7-4E8A-9505-950F-597B9D0813AF}"/>
                  </a:ext>
                </a:extLst>
              </p:cNvPr>
              <p:cNvSpPr txBox="1"/>
              <p:nvPr/>
            </p:nvSpPr>
            <p:spPr>
              <a:xfrm>
                <a:off x="5572302" y="1753947"/>
                <a:ext cx="3940822" cy="28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lit/>
                      </m:rP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CB81F7-4E8A-9505-950F-597B9D08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2" y="1753947"/>
                <a:ext cx="3940822" cy="282450"/>
              </a:xfrm>
              <a:prstGeom prst="rect">
                <a:avLst/>
              </a:prstGeom>
              <a:blipFill>
                <a:blip r:embed="rId3"/>
                <a:stretch>
                  <a:fillRect l="-3555" t="-28261" b="-47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7168E4-589E-87BD-E300-7ADC6B95C860}"/>
              </a:ext>
            </a:extLst>
          </p:cNvPr>
          <p:cNvSpPr txBox="1"/>
          <p:nvPr/>
        </p:nvSpPr>
        <p:spPr>
          <a:xfrm>
            <a:off x="1458572" y="1775820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Unit Quaternion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FE7FE-D3D5-1D58-938D-D50ACEBCFA9E}"/>
                  </a:ext>
                </a:extLst>
              </p:cNvPr>
              <p:cNvSpPr txBox="1"/>
              <p:nvPr/>
            </p:nvSpPr>
            <p:spPr>
              <a:xfrm>
                <a:off x="2764447" y="2143044"/>
                <a:ext cx="6663106" cy="951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09FE7FE-D3D5-1D58-938D-D50ACEBCF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2143044"/>
                <a:ext cx="6663106" cy="951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907D4BB-8290-012B-3E84-0F7CEC750691}"/>
              </a:ext>
            </a:extLst>
          </p:cNvPr>
          <p:cNvSpPr txBox="1"/>
          <p:nvPr/>
        </p:nvSpPr>
        <p:spPr>
          <a:xfrm>
            <a:off x="1560148" y="2378999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Rotation matrix</a:t>
            </a:r>
            <a:endParaRPr lang="ko-KR" alt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46A8F-60AB-C591-B025-60580908F67D}"/>
              </a:ext>
            </a:extLst>
          </p:cNvPr>
          <p:cNvSpPr txBox="1"/>
          <p:nvPr/>
        </p:nvSpPr>
        <p:spPr>
          <a:xfrm>
            <a:off x="2084419" y="3168567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Transition matrix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2BB7E-734B-543B-90BA-9ED0861BBD06}"/>
                  </a:ext>
                </a:extLst>
              </p:cNvPr>
              <p:cNvSpPr txBox="1"/>
              <p:nvPr/>
            </p:nvSpPr>
            <p:spPr>
              <a:xfrm>
                <a:off x="2764447" y="3408677"/>
                <a:ext cx="1042721" cy="73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32BB7E-734B-543B-90BA-9ED0861B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447" y="3408677"/>
                <a:ext cx="1042721" cy="7335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F07F58-AEBA-FBCE-9AEB-1F60656F8464}"/>
                  </a:ext>
                </a:extLst>
              </p:cNvPr>
              <p:cNvSpPr txBox="1"/>
              <p:nvPr/>
            </p:nvSpPr>
            <p:spPr>
              <a:xfrm>
                <a:off x="4425094" y="3636976"/>
                <a:ext cx="1382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ko-KR" alt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F07F58-AEBA-FBCE-9AEB-1F60656F8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094" y="3636976"/>
                <a:ext cx="1382879" cy="276999"/>
              </a:xfrm>
              <a:prstGeom prst="rect">
                <a:avLst/>
              </a:prstGeom>
              <a:blipFill>
                <a:blip r:embed="rId6"/>
                <a:stretch>
                  <a:fillRect l="-3084" t="-4444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EAFDB99-C7C1-F367-43AD-7E4F640E0680}"/>
              </a:ext>
            </a:extLst>
          </p:cNvPr>
          <p:cNvSpPr txBox="1"/>
          <p:nvPr/>
        </p:nvSpPr>
        <p:spPr>
          <a:xfrm>
            <a:off x="3890622" y="3371491"/>
            <a:ext cx="211166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Complete Registration state vector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F0FE89-196F-3EBB-3733-25BE899CC1C0}"/>
                  </a:ext>
                </a:extLst>
              </p:cNvPr>
              <p:cNvSpPr txBox="1"/>
              <p:nvPr/>
            </p:nvSpPr>
            <p:spPr>
              <a:xfrm>
                <a:off x="6425899" y="3636976"/>
                <a:ext cx="9065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F0FE89-196F-3EBB-3733-25BE899CC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899" y="3636976"/>
                <a:ext cx="906530" cy="276999"/>
              </a:xfrm>
              <a:prstGeom prst="rect">
                <a:avLst/>
              </a:prstGeom>
              <a:blipFill>
                <a:blip r:embed="rId7"/>
                <a:stretch>
                  <a:fillRect l="-4027" r="-8054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5A1248-253D-E04A-1784-7F8E503D7BF3}"/>
                  </a:ext>
                </a:extLst>
              </p:cNvPr>
              <p:cNvSpPr txBox="1"/>
              <p:nvPr/>
            </p:nvSpPr>
            <p:spPr>
              <a:xfrm>
                <a:off x="7950355" y="3636976"/>
                <a:ext cx="913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</m:t>
                      </m:r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5A1248-253D-E04A-1784-7F8E503D7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355" y="3636976"/>
                <a:ext cx="913199" cy="276999"/>
              </a:xfrm>
              <a:prstGeom prst="rect">
                <a:avLst/>
              </a:prstGeom>
              <a:blipFill>
                <a:blip r:embed="rId8"/>
                <a:stretch>
                  <a:fillRect l="-4000" r="-8000" b="-4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7DABC4F8-FFDF-BC7C-A1FD-8FB34ED79298}"/>
              </a:ext>
            </a:extLst>
          </p:cNvPr>
          <p:cNvSpPr txBox="1"/>
          <p:nvPr/>
        </p:nvSpPr>
        <p:spPr>
          <a:xfrm>
            <a:off x="6291954" y="3371491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Measured data point</a:t>
            </a:r>
            <a:endParaRPr lang="ko-KR" altLang="en-US" sz="9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9700B-EED2-727E-0A79-338566BCBB9F}"/>
              </a:ext>
            </a:extLst>
          </p:cNvPr>
          <p:cNvSpPr txBox="1"/>
          <p:nvPr/>
        </p:nvSpPr>
        <p:spPr>
          <a:xfrm>
            <a:off x="7866259" y="3371491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Model point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B3174-DECC-1866-80CE-2C6FEACBFCAF}"/>
                  </a:ext>
                </a:extLst>
              </p:cNvPr>
              <p:cNvSpPr txBox="1"/>
              <p:nvPr/>
            </p:nvSpPr>
            <p:spPr>
              <a:xfrm>
                <a:off x="2630660" y="4415214"/>
                <a:ext cx="358886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ko-KR" alt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sub>
                                      </m:sSub>
                                    </m:e>
                                  </m:d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ko-KR" alt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2B3174-DECC-1866-80CE-2C6FEACB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60" y="4415214"/>
                <a:ext cx="3588868" cy="7789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BCA093C8-1ECA-C084-FC3C-DE6227B6A238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7643059" y="3150079"/>
            <a:ext cx="12700" cy="1527791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218AA0-DB47-D58E-4BAC-6F3E1032DCF0}"/>
              </a:ext>
            </a:extLst>
          </p:cNvPr>
          <p:cNvSpPr txBox="1"/>
          <p:nvPr/>
        </p:nvSpPr>
        <p:spPr>
          <a:xfrm>
            <a:off x="7007089" y="4114556"/>
            <a:ext cx="1284639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corresponding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A9FBD1-E47C-0969-043C-9F46758094C0}"/>
                  </a:ext>
                </a:extLst>
              </p:cNvPr>
              <p:cNvSpPr txBox="1"/>
              <p:nvPr/>
            </p:nvSpPr>
            <p:spPr>
              <a:xfrm>
                <a:off x="6790240" y="4428581"/>
                <a:ext cx="149329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A9FBD1-E47C-0969-043C-9F4675809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240" y="4428581"/>
                <a:ext cx="1493293" cy="778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4FF9D-EB02-1410-0320-7D02D504D16E}"/>
                  </a:ext>
                </a:extLst>
              </p:cNvPr>
              <p:cNvSpPr txBox="1"/>
              <p:nvPr/>
            </p:nvSpPr>
            <p:spPr>
              <a:xfrm>
                <a:off x="8413305" y="4418038"/>
                <a:ext cx="1493293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4FF9D-EB02-1410-0320-7D02D504D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305" y="4418038"/>
                <a:ext cx="1493293" cy="778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98D80A2-110D-F54F-F2CB-F600C692C0FE}"/>
              </a:ext>
            </a:extLst>
          </p:cNvPr>
          <p:cNvSpPr txBox="1"/>
          <p:nvPr/>
        </p:nvSpPr>
        <p:spPr>
          <a:xfrm>
            <a:off x="7237156" y="5180036"/>
            <a:ext cx="2535791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초기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Transition 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을 위한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center of mass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006F3-CEDE-E7D2-3ADC-E6712AE533C7}"/>
                  </a:ext>
                </a:extLst>
              </p:cNvPr>
              <p:cNvSpPr txBox="1"/>
              <p:nvPr/>
            </p:nvSpPr>
            <p:spPr>
              <a:xfrm>
                <a:off x="3030449" y="5735905"/>
                <a:ext cx="6131102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l-G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𝑝𝑥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B006F3-CEDE-E7D2-3ADC-E6712AE53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449" y="5735905"/>
                <a:ext cx="6131102" cy="778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59D5DDD-8B28-5E40-4922-B8864ABEDBA2}"/>
              </a:ext>
            </a:extLst>
          </p:cNvPr>
          <p:cNvSpPr txBox="1"/>
          <p:nvPr/>
        </p:nvSpPr>
        <p:spPr>
          <a:xfrm>
            <a:off x="2319543" y="5672282"/>
            <a:ext cx="183072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Cross Covariance matrix</a:t>
            </a:r>
            <a:endParaRPr lang="ko-KR" altLang="en-US" sz="9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DC1F6-3EBE-CE49-6147-740E734BF1B9}"/>
              </a:ext>
            </a:extLst>
          </p:cNvPr>
          <p:cNvSpPr txBox="1"/>
          <p:nvPr/>
        </p:nvSpPr>
        <p:spPr>
          <a:xfrm>
            <a:off x="1352435" y="4483873"/>
            <a:ext cx="211166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Mean square Object function</a:t>
            </a:r>
            <a:endParaRPr lang="ko-KR" altLang="en-US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4DB78F-2B88-D454-08FA-5916B570FBF3}"/>
              </a:ext>
            </a:extLst>
          </p:cNvPr>
          <p:cNvSpPr txBox="1"/>
          <p:nvPr/>
        </p:nvSpPr>
        <p:spPr>
          <a:xfrm>
            <a:off x="4368678" y="4929790"/>
            <a:ext cx="1830722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mean(Sum of square error)</a:t>
            </a:r>
            <a:endParaRPr lang="ko-KR" altLang="en-US" sz="9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313ECC-F6C5-A39D-10EC-B07FF7B6F618}"/>
              </a:ext>
            </a:extLst>
          </p:cNvPr>
          <p:cNvSpPr txBox="1"/>
          <p:nvPr/>
        </p:nvSpPr>
        <p:spPr>
          <a:xfrm>
            <a:off x="9513124" y="570103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Cost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49A5C-C8AF-B027-B51B-06483928F800}"/>
                  </a:ext>
                </a:extLst>
              </p:cNvPr>
              <p:cNvSpPr txBox="1"/>
              <p:nvPr/>
            </p:nvSpPr>
            <p:spPr>
              <a:xfrm>
                <a:off x="10362783" y="5903114"/>
                <a:ext cx="706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2049A5C-C8AF-B027-B51B-06483928F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2783" y="5903114"/>
                <a:ext cx="706860" cy="276999"/>
              </a:xfrm>
              <a:prstGeom prst="rect">
                <a:avLst/>
              </a:prstGeom>
              <a:blipFill>
                <a:blip r:embed="rId13"/>
                <a:stretch>
                  <a:fillRect l="-6034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9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59E6-7011-521A-E222-4E2EB1A6C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2B525-7E5B-60E7-6CFA-69873E33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Preliminaries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FEB69-B795-3677-97E6-7A9A5D8B1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955" y="806255"/>
            <a:ext cx="11220090" cy="717746"/>
          </a:xfrm>
        </p:spPr>
        <p:txBody>
          <a:bodyPr>
            <a:normAutofit/>
          </a:bodyPr>
          <a:lstStyle/>
          <a:p>
            <a:r>
              <a:rPr lang="ko-KR" altLang="en-US" dirty="0"/>
              <a:t>포인트셋의 정합</a:t>
            </a:r>
            <a:r>
              <a:rPr lang="en-US" altLang="ko-KR" dirty="0"/>
              <a:t>(2) </a:t>
            </a:r>
          </a:p>
          <a:p>
            <a:pPr marL="457200" lvl="1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고유벡터와 </a:t>
            </a:r>
            <a:r>
              <a:rPr lang="ko-KR" altLang="en-US" dirty="0" err="1"/>
              <a:t>고유값의</a:t>
            </a:r>
            <a:r>
              <a:rPr lang="ko-KR" altLang="en-US" dirty="0"/>
              <a:t> 활용을 통한 </a:t>
            </a:r>
            <a:r>
              <a:rPr lang="en-US" altLang="ko-KR" dirty="0"/>
              <a:t>Optimal Rotation</a:t>
            </a:r>
            <a:r>
              <a:rPr lang="ko-KR" altLang="en-US" dirty="0"/>
              <a:t> 도출 및 </a:t>
            </a:r>
            <a:r>
              <a:rPr lang="en-US" altLang="ko-KR" dirty="0"/>
              <a:t>Optimal translation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A9CD04-F8A3-ECF2-4C91-58774001FFDE}"/>
              </a:ext>
            </a:extLst>
          </p:cNvPr>
          <p:cNvSpPr txBox="1"/>
          <p:nvPr/>
        </p:nvSpPr>
        <p:spPr>
          <a:xfrm>
            <a:off x="672407" y="1792322"/>
            <a:ext cx="1360056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Anti-symmetric matrix</a:t>
            </a:r>
          </a:p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반대칭행렬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)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F9EED-1A0C-4D44-1F26-CC12795331D1}"/>
                  </a:ext>
                </a:extLst>
              </p:cNvPr>
              <p:cNvSpPr txBox="1"/>
              <p:nvPr/>
            </p:nvSpPr>
            <p:spPr>
              <a:xfrm>
                <a:off x="1011876" y="1408585"/>
                <a:ext cx="2615334" cy="479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𝑝𝑥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𝑝𝑥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3F9EED-1A0C-4D44-1F26-CC127953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76" y="1408585"/>
                <a:ext cx="2615334" cy="479427"/>
              </a:xfrm>
              <a:prstGeom prst="rect">
                <a:avLst/>
              </a:prstGeom>
              <a:blipFill>
                <a:blip r:embed="rId2"/>
                <a:stretch>
                  <a:fillRect b="-63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81AF0C-5D49-1F16-B76C-5BCC449B57CD}"/>
                  </a:ext>
                </a:extLst>
              </p:cNvPr>
              <p:cNvSpPr txBox="1"/>
              <p:nvPr/>
            </p:nvSpPr>
            <p:spPr>
              <a:xfrm>
                <a:off x="3627210" y="1480065"/>
                <a:ext cx="19387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∆=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881AF0C-5D49-1F16-B76C-5BCC449B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10" y="1480065"/>
                <a:ext cx="1938799" cy="276999"/>
              </a:xfrm>
              <a:prstGeom prst="rect">
                <a:avLst/>
              </a:prstGeom>
              <a:blipFill>
                <a:blip r:embed="rId3"/>
                <a:stretch>
                  <a:fillRect l="-1572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14EFD4-7F17-4555-1484-74E75E1915E0}"/>
                  </a:ext>
                </a:extLst>
              </p:cNvPr>
              <p:cNvSpPr txBox="1"/>
              <p:nvPr/>
            </p:nvSpPr>
            <p:spPr>
              <a:xfrm>
                <a:off x="1166812" y="2600325"/>
                <a:ext cx="4714817" cy="662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𝑝𝑥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𝑡𝑟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b="0" i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𝑝𝑥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14EFD4-7F17-4555-1484-74E75E191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812" y="2600325"/>
                <a:ext cx="4714817" cy="6620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7011D21-F00C-DE8C-1C94-5A86CE9584DF}"/>
              </a:ext>
            </a:extLst>
          </p:cNvPr>
          <p:cNvSpPr txBox="1"/>
          <p:nvPr/>
        </p:nvSpPr>
        <p:spPr>
          <a:xfrm>
            <a:off x="577157" y="3198168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Eigen value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를 구하기 위한 행렬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47BDA-428C-37E8-DFED-473FA0C69773}"/>
                  </a:ext>
                </a:extLst>
              </p:cNvPr>
              <p:cNvSpPr txBox="1"/>
              <p:nvPr/>
            </p:nvSpPr>
            <p:spPr>
              <a:xfrm>
                <a:off x="5428095" y="4061691"/>
                <a:ext cx="2182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6547BDA-428C-37E8-DFED-473FA0C69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8095" y="4061691"/>
                <a:ext cx="2182008" cy="276999"/>
              </a:xfrm>
              <a:prstGeom prst="rect">
                <a:avLst/>
              </a:prstGeom>
              <a:blipFill>
                <a:blip r:embed="rId5"/>
                <a:stretch>
                  <a:fillRect l="-559" t="-41304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F047EBA-41E0-85DC-D5E7-3A7F01D732AC}"/>
              </a:ext>
            </a:extLst>
          </p:cNvPr>
          <p:cNvSpPr txBox="1"/>
          <p:nvPr/>
        </p:nvSpPr>
        <p:spPr>
          <a:xfrm>
            <a:off x="3608823" y="3724120"/>
            <a:ext cx="3296801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ko-KR" altLang="en-US" sz="900" b="1" dirty="0"/>
              <a:t>의 최대값에 대응하는 단위 고유벡터가 최적 회전을 나타낸다</a:t>
            </a:r>
            <a:r>
              <a:rPr lang="en-US" altLang="ko-KR" sz="900" b="1" dirty="0"/>
              <a:t>.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8954E0-1870-C8FF-DD07-2B0FCC8720B7}"/>
                  </a:ext>
                </a:extLst>
              </p:cNvPr>
              <p:cNvSpPr txBox="1"/>
              <p:nvPr/>
            </p:nvSpPr>
            <p:spPr>
              <a:xfrm>
                <a:off x="2758638" y="3598219"/>
                <a:ext cx="850186" cy="4104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D8954E0-1870-C8FF-DD07-2B0FCC87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8638" y="3598219"/>
                <a:ext cx="850186" cy="410497"/>
              </a:xfrm>
              <a:prstGeom prst="rect">
                <a:avLst/>
              </a:prstGeom>
              <a:blipFill>
                <a:blip r:embed="rId6"/>
                <a:stretch>
                  <a:fillRect l="-1439" b="-4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C3B6BBDA-73D7-68B9-4BE9-10264DB32C7F}"/>
              </a:ext>
            </a:extLst>
          </p:cNvPr>
          <p:cNvCxnSpPr>
            <a:stCxn id="34" idx="1"/>
          </p:cNvCxnSpPr>
          <p:nvPr/>
        </p:nvCxnSpPr>
        <p:spPr>
          <a:xfrm rot="10800000">
            <a:off x="5257223" y="3923347"/>
            <a:ext cx="170873" cy="27684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8AD16D48-AEE4-4608-955B-47274D8A937B}"/>
              </a:ext>
            </a:extLst>
          </p:cNvPr>
          <p:cNvSpPr/>
          <p:nvPr/>
        </p:nvSpPr>
        <p:spPr>
          <a:xfrm>
            <a:off x="5781675" y="4648200"/>
            <a:ext cx="942975" cy="50482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789D5F-4035-F2EE-5783-9CF8D1EFCACB}"/>
              </a:ext>
            </a:extLst>
          </p:cNvPr>
          <p:cNvSpPr txBox="1"/>
          <p:nvPr/>
        </p:nvSpPr>
        <p:spPr>
          <a:xfrm>
            <a:off x="4776437" y="5481144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Optimal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Translation vector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8C785E-1193-0F6D-46A0-6DD953CF69AD}"/>
                  </a:ext>
                </a:extLst>
              </p:cNvPr>
              <p:cNvSpPr txBox="1"/>
              <p:nvPr/>
            </p:nvSpPr>
            <p:spPr>
              <a:xfrm>
                <a:off x="5583028" y="5774746"/>
                <a:ext cx="204023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ko-KR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8C785E-1193-0F6D-46A0-6DD953CF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8" y="5774746"/>
                <a:ext cx="2040238" cy="298415"/>
              </a:xfrm>
              <a:prstGeom prst="rect">
                <a:avLst/>
              </a:prstGeom>
              <a:blipFill>
                <a:blip r:embed="rId7"/>
                <a:stretch>
                  <a:fillRect l="-2090" t="-40816" r="-10448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2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5C1C-CBAF-D119-D6E0-25424DA1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5610-9558-C521-6DE6-2C3069CC7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93D7B-956E-9E01-B300-AEAC1355F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955" y="806254"/>
                <a:ext cx="11220090" cy="5689796"/>
              </a:xfrm>
            </p:spPr>
            <p:txBody>
              <a:bodyPr/>
              <a:lstStyle/>
              <a:p>
                <a:r>
                  <a:rPr lang="ko-KR" altLang="en-US" dirty="0"/>
                  <a:t>알고리즘의 설명</a:t>
                </a: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</a:rPr>
                  <a:t>“data” shape P </a:t>
                </a: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is moved to be “model” shape X</a:t>
                </a: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개의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{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로</m:t>
                    </m:r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이루어져 있는 </a:t>
                </a:r>
                <a:r>
                  <a:rPr lang="en-US" altLang="ko-KR" dirty="0">
                    <a:sym typeface="Wingdings" panose="05000000000000000000" pitchFamily="2" charset="2"/>
                  </a:rPr>
                  <a:t>data shape Point set P</a:t>
                </a:r>
                <a:r>
                  <a:rPr lang="ko-KR" altLang="en-US" dirty="0">
                    <a:sym typeface="Wingdings" panose="05000000000000000000" pitchFamily="2" charset="2"/>
                  </a:rPr>
                  <a:t>와 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개의 점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r>
                  <a:rPr lang="ko-KR" altLang="en-US" dirty="0">
                    <a:sym typeface="Wingdings" panose="05000000000000000000" pitchFamily="2" charset="2"/>
                  </a:rPr>
                  <a:t>선분 또는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삼각형같은</a:t>
                </a:r>
                <a:r>
                  <a:rPr lang="ko-KR" altLang="en-US" dirty="0">
                    <a:sym typeface="Wingdings" panose="05000000000000000000" pitchFamily="2" charset="2"/>
                  </a:rPr>
                  <a:t> 형상으로 구성된 </a:t>
                </a:r>
                <a:r>
                  <a:rPr lang="en-US" altLang="ko-KR" dirty="0">
                    <a:sym typeface="Wingdings" panose="05000000000000000000" pitchFamily="2" charset="2"/>
                  </a:rPr>
                  <a:t>Model shape X</a:t>
                </a:r>
                <a:r>
                  <a:rPr lang="ko-KR" altLang="en-US" dirty="0">
                    <a:sym typeface="Wingdings" panose="05000000000000000000" pitchFamily="2" charset="2"/>
                  </a:rPr>
                  <a:t>가 주어짐</a:t>
                </a:r>
                <a:r>
                  <a:rPr lang="en-US" altLang="ko-KR" dirty="0">
                    <a:sym typeface="Wingdings" panose="05000000000000000000" pitchFamily="2" charset="2"/>
                  </a:rPr>
                  <a:t>,</a:t>
                </a:r>
                <a:r>
                  <a:rPr lang="ko-KR" altLang="en-US" dirty="0">
                    <a:sym typeface="Wingdings" panose="05000000000000000000" pitchFamily="2" charset="2"/>
                  </a:rPr>
                  <a:t> 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초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기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위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치</m:t>
                    </m:r>
                  </m:oMath>
                </a14:m>
                <a:r>
                  <a:rPr lang="en-US" altLang="ko-KR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ko-KR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정</m:t>
                    </m:r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1,0,0,0,0,0,0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dirty="0">
                    <a:sym typeface="Wingdings" panose="05000000000000000000" pitchFamily="2" charset="2"/>
                  </a:rPr>
                  <a:t>, k = 0</a:t>
                </a:r>
                <a:r>
                  <a:rPr lang="ko-KR" altLang="en-US" dirty="0">
                    <a:sym typeface="Wingdings" panose="05000000000000000000" pitchFamily="2" charset="2"/>
                  </a:rPr>
                  <a:t>으로 초기화 하며</a:t>
                </a:r>
                <a:r>
                  <a:rPr lang="en-US" altLang="ko-KR" dirty="0">
                    <a:sym typeface="Wingdings" panose="05000000000000000000" pitchFamily="2" charset="2"/>
                  </a:rPr>
                  <a:t>,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en-US" altLang="ko-KR" dirty="0">
                    <a:sym typeface="Wingdings" panose="05000000000000000000" pitchFamily="2" charset="2"/>
                  </a:rPr>
                  <a:t>Registration vector</a:t>
                </a:r>
                <a:r>
                  <a:rPr lang="ko-KR" altLang="en-US" dirty="0">
                    <a:sym typeface="Wingdings" panose="05000000000000000000" pitchFamily="2" charset="2"/>
                  </a:rPr>
                  <a:t>는 초기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데이터셋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𝑃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>
                    <a:sym typeface="Wingdings" panose="05000000000000000000" pitchFamily="2" charset="2"/>
                  </a:rPr>
                  <a:t>에 상대적으로 정의된다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  </a:t>
                </a:r>
                <a:br>
                  <a:rPr lang="en-US" altLang="ko-KR" dirty="0">
                    <a:sym typeface="Wingdings" panose="05000000000000000000" pitchFamily="2" charset="2"/>
                  </a:rPr>
                </a:br>
                <a:r>
                  <a:rPr lang="ko-KR" altLang="en-US" dirty="0">
                    <a:sym typeface="Wingdings" panose="05000000000000000000" pitchFamily="2" charset="2"/>
                  </a:rPr>
                  <a:t>최종 정합이 전체 변환을 의미한다</a:t>
                </a:r>
                <a:r>
                  <a:rPr lang="en-US" altLang="ko-KR" dirty="0">
                    <a:sym typeface="Wingdings" panose="05000000000000000000" pitchFamily="2" charset="2"/>
                  </a:rPr>
                  <a:t>. </a:t>
                </a: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알고리즘의 수행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최근접점의 계산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정합 계산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정합 적용</a:t>
                </a: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lvl="2">
                  <a:buAutoNum type="alphaLcPeriod"/>
                </a:pPr>
                <a:r>
                  <a:rPr lang="ko-KR" altLang="en-US" dirty="0">
                    <a:sym typeface="Wingdings" panose="05000000000000000000" pitchFamily="2" charset="2"/>
                  </a:rPr>
                  <a:t>반복종료조건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:r>
                  <a:rPr lang="ko-KR" altLang="en-US" dirty="0">
                    <a:sym typeface="Wingdings" panose="05000000000000000000" pitchFamily="2" charset="2"/>
                  </a:rPr>
                  <a:t>미리 설정한 임계점보다 오차가 낮아지면 종료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</a:p>
              <a:p>
                <a:pPr lvl="2">
                  <a:buAutoNum type="alphaLcPeriod"/>
                </a:pPr>
                <a:endParaRPr lang="en-US" altLang="ko-KR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3493D7B-956E-9E01-B300-AEAC1355F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955" y="806254"/>
                <a:ext cx="11220090" cy="5689796"/>
              </a:xfrm>
              <a:blipFill>
                <a:blip r:embed="rId2"/>
                <a:stretch>
                  <a:fillRect l="-217" t="-3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5A9E-2A7B-DDD4-459A-08D98C564788}"/>
                  </a:ext>
                </a:extLst>
              </p:cNvPr>
              <p:cNvSpPr txBox="1"/>
              <p:nvPr/>
            </p:nvSpPr>
            <p:spPr>
              <a:xfrm>
                <a:off x="2357437" y="3429000"/>
                <a:ext cx="14183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5A9E-2A7B-DDD4-459A-08D98C56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7" y="3429000"/>
                <a:ext cx="1418337" cy="276999"/>
              </a:xfrm>
              <a:prstGeom prst="rect">
                <a:avLst/>
              </a:prstGeom>
              <a:blipFill>
                <a:blip r:embed="rId3"/>
                <a:stretch>
                  <a:fillRect l="-2586" r="-4741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531F2-940F-9625-41D6-D43BA8DCF4EE}"/>
                  </a:ext>
                </a:extLst>
              </p:cNvPr>
              <p:cNvSpPr txBox="1"/>
              <p:nvPr/>
            </p:nvSpPr>
            <p:spPr>
              <a:xfrm>
                <a:off x="4314408" y="3353108"/>
                <a:ext cx="9686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E531F2-940F-9625-41D6-D43BA8DCF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408" y="3353108"/>
                <a:ext cx="968662" cy="276999"/>
              </a:xfrm>
              <a:prstGeom prst="rect">
                <a:avLst/>
              </a:prstGeom>
              <a:blipFill>
                <a:blip r:embed="rId4"/>
                <a:stretch>
                  <a:fillRect l="-440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90A509-E4A9-70C9-7F64-82B175021D63}"/>
              </a:ext>
            </a:extLst>
          </p:cNvPr>
          <p:cNvSpPr txBox="1"/>
          <p:nvPr/>
        </p:nvSpPr>
        <p:spPr>
          <a:xfrm>
            <a:off x="2216946" y="3201427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Operator</a:t>
            </a:r>
            <a:endParaRPr lang="ko-KR" altLang="en-US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467A7-CFDC-B637-7A48-0F01C4C9C6FB}"/>
              </a:ext>
            </a:extLst>
          </p:cNvPr>
          <p:cNvSpPr txBox="1"/>
          <p:nvPr/>
        </p:nvSpPr>
        <p:spPr>
          <a:xfrm>
            <a:off x="2399411" y="365983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K</a:t>
            </a:r>
            <a:r>
              <a:rPr lang="ko-KR" altLang="en-US" sz="900" b="1" dirty="0">
                <a:solidFill>
                  <a:srgbClr val="00B050"/>
                </a:solidFill>
                <a:sym typeface="Wingdings" panose="05000000000000000000" pitchFamily="2" charset="2"/>
              </a:rPr>
              <a:t>번째 </a:t>
            </a:r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P</a:t>
            </a:r>
            <a:endParaRPr lang="ko-KR" altLang="en-US" sz="9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8F353-7D0D-8044-19A3-85353D403F70}"/>
              </a:ext>
            </a:extLst>
          </p:cNvPr>
          <p:cNvSpPr txBox="1"/>
          <p:nvPr/>
        </p:nvSpPr>
        <p:spPr>
          <a:xfrm>
            <a:off x="3707609" y="3191902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Worst case Cost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9FAF3-D621-1A4B-23FB-AD66B7F9446C}"/>
              </a:ext>
            </a:extLst>
          </p:cNvPr>
          <p:cNvSpPr txBox="1"/>
          <p:nvPr/>
        </p:nvSpPr>
        <p:spPr>
          <a:xfrm>
            <a:off x="5002089" y="3201427"/>
            <a:ext cx="1699318" cy="23083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rgbClr val="00B050"/>
                </a:solidFill>
                <a:sym typeface="Wingdings" panose="05000000000000000000" pitchFamily="2" charset="2"/>
              </a:rPr>
              <a:t>average Cost</a:t>
            </a:r>
            <a:endParaRPr lang="ko-KR" altLang="en-US" sz="9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1B00AB-0A73-DD34-673A-A6AB7D1D85A9}"/>
                  </a:ext>
                </a:extLst>
              </p:cNvPr>
              <p:cNvSpPr txBox="1"/>
              <p:nvPr/>
            </p:nvSpPr>
            <p:spPr>
              <a:xfrm>
                <a:off x="5524090" y="3353108"/>
                <a:ext cx="13437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1B00AB-0A73-DD34-673A-A6AB7D1D8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090" y="3353108"/>
                <a:ext cx="1343766" cy="276999"/>
              </a:xfrm>
              <a:prstGeom prst="rect">
                <a:avLst/>
              </a:prstGeom>
              <a:blipFill>
                <a:blip r:embed="rId5"/>
                <a:stretch>
                  <a:fillRect l="-2262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486B0-74F9-DB62-969E-6A93C143664E}"/>
                  </a:ext>
                </a:extLst>
              </p:cNvPr>
              <p:cNvSpPr txBox="1"/>
              <p:nvPr/>
            </p:nvSpPr>
            <p:spPr>
              <a:xfrm>
                <a:off x="2357437" y="4127762"/>
                <a:ext cx="20710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07486B0-74F9-DB62-969E-6A93C1436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7" y="4127762"/>
                <a:ext cx="2071080" cy="276999"/>
              </a:xfrm>
              <a:prstGeom prst="rect">
                <a:avLst/>
              </a:prstGeom>
              <a:blipFill>
                <a:blip r:embed="rId6"/>
                <a:stretch>
                  <a:fillRect t="-41304" r="-3835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B33F-A0D0-16A5-32DB-9395859E6D47}"/>
                  </a:ext>
                </a:extLst>
              </p:cNvPr>
              <p:cNvSpPr txBox="1"/>
              <p:nvPr/>
            </p:nvSpPr>
            <p:spPr>
              <a:xfrm>
                <a:off x="2358926" y="4832790"/>
                <a:ext cx="14928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D6B33F-A0D0-16A5-32DB-9395859E6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26" y="4832790"/>
                <a:ext cx="1492845" cy="276999"/>
              </a:xfrm>
              <a:prstGeom prst="rect">
                <a:avLst/>
              </a:prstGeom>
              <a:blipFill>
                <a:blip r:embed="rId7"/>
                <a:stretch>
                  <a:fillRect l="-2449" t="-44444" r="-4490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D5A60-414D-9E61-4FF8-7253DEF31B96}"/>
                  </a:ext>
                </a:extLst>
              </p:cNvPr>
              <p:cNvSpPr txBox="1"/>
              <p:nvPr/>
            </p:nvSpPr>
            <p:spPr>
              <a:xfrm>
                <a:off x="4883881" y="4116435"/>
                <a:ext cx="716798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D5A60-414D-9E61-4FF8-7253DEF3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81" y="4116435"/>
                <a:ext cx="716798" cy="318164"/>
              </a:xfrm>
              <a:prstGeom prst="rect">
                <a:avLst/>
              </a:prstGeom>
              <a:blipFill>
                <a:blip r:embed="rId8"/>
                <a:stretch>
                  <a:fillRect l="-5085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BC19DE-3697-4168-193E-198C647365ED}"/>
                  </a:ext>
                </a:extLst>
              </p:cNvPr>
              <p:cNvSpPr txBox="1"/>
              <p:nvPr/>
            </p:nvSpPr>
            <p:spPr>
              <a:xfrm>
                <a:off x="4883881" y="4832789"/>
                <a:ext cx="716798" cy="3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BC19DE-3697-4168-193E-198C64736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881" y="4832789"/>
                <a:ext cx="716798" cy="318164"/>
              </a:xfrm>
              <a:prstGeom prst="rect">
                <a:avLst/>
              </a:prstGeom>
              <a:blipFill>
                <a:blip r:embed="rId9"/>
                <a:stretch>
                  <a:fillRect l="-5085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B9244-9351-C066-7D73-207290F1F3C9}"/>
                  </a:ext>
                </a:extLst>
              </p:cNvPr>
              <p:cNvSpPr txBox="1"/>
              <p:nvPr/>
            </p:nvSpPr>
            <p:spPr>
              <a:xfrm>
                <a:off x="2358926" y="5550433"/>
                <a:ext cx="1592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4B9244-9351-C066-7D73-207290F1F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926" y="5550433"/>
                <a:ext cx="1592038" cy="276999"/>
              </a:xfrm>
              <a:prstGeom prst="rect">
                <a:avLst/>
              </a:prstGeom>
              <a:blipFill>
                <a:blip r:embed="rId10"/>
                <a:stretch>
                  <a:fillRect r="-383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23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60647-BE77-AAC8-EA24-A9CDC94B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5C42C-9B73-174D-ADB4-326D7995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ICP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857295-67E2-09EC-FA57-B39F039B7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증명 </a:t>
            </a:r>
            <a:r>
              <a:rPr lang="en-US" altLang="ko-KR" dirty="0"/>
              <a:t>(</a:t>
            </a:r>
            <a:r>
              <a:rPr lang="ko-KR" altLang="en-US" dirty="0"/>
              <a:t>수렴정리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456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1408</Words>
  <Application>Microsoft Office PowerPoint</Application>
  <PresentationFormat>와이드스크린</PresentationFormat>
  <Paragraphs>180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Wingdings</vt:lpstr>
      <vt:lpstr>Cambria Math</vt:lpstr>
      <vt:lpstr>HelveticaNeue Regular</vt:lpstr>
      <vt:lpstr>Arial</vt:lpstr>
      <vt:lpstr>맑은 고딕</vt:lpstr>
      <vt:lpstr>Office 테마</vt:lpstr>
      <vt:lpstr>A Method for Registration of 3-D Shapes</vt:lpstr>
      <vt:lpstr>1. Introduction</vt:lpstr>
      <vt:lpstr>2. Literature review</vt:lpstr>
      <vt:lpstr>3. Preliminaries</vt:lpstr>
      <vt:lpstr>3. Preliminaries</vt:lpstr>
      <vt:lpstr>3. Preliminaries</vt:lpstr>
      <vt:lpstr>3. Preliminaries</vt:lpstr>
      <vt:lpstr>4. ICP 알고리즘</vt:lpstr>
      <vt:lpstr>4. ICP 알고리즘</vt:lpstr>
      <vt:lpstr>4. ICP 알고리즘</vt:lpstr>
      <vt:lpstr>5. Set of Initial Registrations</vt:lpstr>
      <vt:lpstr>6. 실험 결과</vt:lpstr>
      <vt:lpstr>6. 실험 결과</vt:lpstr>
      <vt:lpstr>7. Conclusion</vt:lpstr>
      <vt:lpstr>Appendix.</vt:lpstr>
      <vt:lpstr>Appendix.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영국 송</dc:creator>
  <cp:lastModifiedBy>영국 송</cp:lastModifiedBy>
  <cp:revision>3</cp:revision>
  <dcterms:created xsi:type="dcterms:W3CDTF">2025-01-31T06:29:16Z</dcterms:created>
  <dcterms:modified xsi:type="dcterms:W3CDTF">2025-01-31T16:29:01Z</dcterms:modified>
</cp:coreProperties>
</file>