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09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B888-AEFE-743C-A694-F7646D745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3E1DF-7E71-3BCE-A81E-E2C2FFBD3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EB588-00E0-B9AB-4D40-A406B1C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DFE9B-1D4F-FB6D-711A-EBF0C08B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05E57-C6E6-65BF-6CEE-24B6F6F9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9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09093-B7FB-41BD-12A3-5CF5CCC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380E0E-D4BC-FEF6-CB8E-3C36FB4DD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EFEE4-9833-2FAB-6596-BD601403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C8DB-FCEB-BD68-9656-516F1EFC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8B883-3D91-94E2-DACE-550F0FCC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4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12619E-6ADF-113C-8489-103407BD3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E68C9-D1A6-38A9-022C-6C780F903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19FDC-081A-C362-FCF3-8BFC3E0B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2ABE5-A484-AECC-B409-C5F67FAE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0E87-F4DC-933A-B2F9-ABDA450B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21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93A4E-4DFB-D3D0-5B88-E6121A14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06CAE-623A-548D-967A-7CC9CE38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8E246-CCE9-4ACF-F9DD-D4325ED6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63DF8-9A25-458B-81ED-4E56977C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8E4E9-40DF-1645-1570-716386E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2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CAF9-C7E2-80E7-97F7-383B1440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82454-9458-58ED-64F5-0C4EABF4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C3357-0E2A-98E9-4325-C79E0029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A8EDA-C584-BD87-630C-BA02054E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B3901-DA52-6A31-C4F3-CFCDEDF9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7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B15AB-BFEC-D105-49AE-0AF39202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AE660-0003-5921-6161-6A6835ED4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570FC-6BDE-CC96-D29C-200BDC52E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F4BFA-A000-5B8C-7F8E-9A50F643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51DB6-38FE-31AE-4E7D-43974D68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6E350-F509-D3B5-0731-BC881FC7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42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F33D-52B1-57A2-F052-9AA0B99C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E0A70-DB96-E099-851D-F86B3BAC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07476-C84A-C9FA-8157-9DBEDF4C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BE7865-9FDB-5722-CFB7-F3002068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F51CD-C705-6B40-9F25-35B733811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6FE4CE-1E95-42F5-9A40-03B0BE81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8A8418-3361-0607-3EB6-2DEA876A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CEFF61-D0E6-2786-E30D-A80C38A1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51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C6BE-E700-90F1-FE3C-1D999CC6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07F3DF-B5F0-0CD9-3C81-3ACF0827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CC6853-F549-E8DF-59B5-19EA5F7E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E0745-3842-C21B-FEA6-02C02A7F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46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B8ECA1-A498-BDE0-CD24-F42F8DF4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65EF90-D775-0A3A-CB74-42A32D0C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F1E27-1D3C-8ED0-E73F-40595368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36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567FA-C099-6F4B-E3CF-A238F04C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6B94D-9743-4C1A-FA84-4BC6207F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FC7D3-E76B-6572-046D-BF56D01DF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8E9F5-D723-36A5-EBB8-C5BD68DA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15A61-0CAF-85B4-6B50-32354E1D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DDDDC-E8FE-54D9-0471-4C110EFB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01B40-C15D-7109-7A41-1888E704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16A64B-1B07-D9FB-8228-3621EEBC9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14C41-79AC-43AB-67B7-C1A46218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0FEB1-A3D6-1448-9F6A-FAD053D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2FE47-A1C1-A432-2D6B-AFBC374E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F62B2-52D4-873F-0F3F-033B0AE8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62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722D45-BAAA-A1AD-F330-B89EBAB7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5" y="209400"/>
            <a:ext cx="11220090" cy="471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64B18-7178-B449-1ECC-7430A39A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955" y="806254"/>
            <a:ext cx="11220090" cy="537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3D178-039A-F152-B230-EA3978867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969C7D-9D13-4782-9D32-9B8494D200C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9DBEB-6211-5072-966C-3A6626943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FCAE4-77DA-3FE8-9291-152AF114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3262C-9A3C-474F-AC44-3C8B9278072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62A925-6AAA-043D-FF43-0F5058EDBE76}"/>
              </a:ext>
            </a:extLst>
          </p:cNvPr>
          <p:cNvCxnSpPr/>
          <p:nvPr/>
        </p:nvCxnSpPr>
        <p:spPr>
          <a:xfrm>
            <a:off x="0" y="743645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2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lida.tistory.com/62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alida.tistory.com/103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alida.tistory.com/54" TargetMode="External"/><Relationship Id="rId9" Type="http://schemas.openxmlformats.org/officeDocument/2006/relationships/hyperlink" Target="https://www.youtube.com/watch?v=Y4ecU7NkiE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7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D3673-1CF6-480A-B6D8-D4DD9AC05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2AE4B3-1B58-4570-9BA4-3E733F6464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9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DEB0-20DE-4E24-8A7B-DB47878E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r>
              <a:rPr lang="ko-KR" altLang="en-US" dirty="0"/>
              <a:t>의 발전동향 </a:t>
            </a:r>
            <a:r>
              <a:rPr lang="en-US" altLang="ko-KR" dirty="0"/>
              <a:t>(2004~2010)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0CCA-ABBD-44EC-91F4-FAB00974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3029145"/>
          </a:xfrm>
        </p:spPr>
        <p:txBody>
          <a:bodyPr>
            <a:noAutofit/>
          </a:bodyPr>
          <a:lstStyle/>
          <a:p>
            <a:r>
              <a:rPr lang="en-US" altLang="ko-KR" b="1" dirty="0"/>
              <a:t>Computational Complexity</a:t>
            </a:r>
          </a:p>
          <a:p>
            <a:pPr lvl="1"/>
            <a:r>
              <a:rPr lang="en-US" altLang="ko-KR" b="1" dirty="0"/>
              <a:t>State Augmentation</a:t>
            </a:r>
          </a:p>
          <a:p>
            <a:pPr lvl="1"/>
            <a:r>
              <a:rPr lang="en-US" altLang="ko-KR" b="1" dirty="0"/>
              <a:t>Partitioned Updates</a:t>
            </a:r>
          </a:p>
          <a:p>
            <a:pPr lvl="1"/>
            <a:r>
              <a:rPr lang="en-US" altLang="ko-KR" b="1" dirty="0" err="1"/>
              <a:t>Sparsification</a:t>
            </a:r>
            <a:endParaRPr lang="en-US" altLang="ko-KR" b="1" dirty="0"/>
          </a:p>
          <a:p>
            <a:pPr lvl="1"/>
            <a:r>
              <a:rPr lang="en-US" altLang="ko-KR" b="1" dirty="0"/>
              <a:t>Global Submaps</a:t>
            </a:r>
          </a:p>
          <a:p>
            <a:pPr lvl="1"/>
            <a:r>
              <a:rPr lang="en-US" altLang="ko-KR" b="1" dirty="0"/>
              <a:t>Relative Submaps</a:t>
            </a:r>
          </a:p>
          <a:p>
            <a:pPr lvl="1"/>
            <a:r>
              <a:rPr lang="en-US" altLang="ko-KR" b="1" dirty="0"/>
              <a:t>Mapping Relative Quantities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6309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DEB0-20DE-4E24-8A7B-DB47878E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r>
              <a:rPr lang="ko-KR" altLang="en-US" dirty="0"/>
              <a:t>의 발전동향 </a:t>
            </a:r>
            <a:r>
              <a:rPr lang="en-US" altLang="ko-KR" dirty="0"/>
              <a:t>(2004~2010)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0CCA-ABBD-44EC-91F4-FAB00974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997146"/>
          </a:xfrm>
        </p:spPr>
        <p:txBody>
          <a:bodyPr>
            <a:noAutofit/>
          </a:bodyPr>
          <a:lstStyle/>
          <a:p>
            <a:r>
              <a:rPr lang="en-US" altLang="ko-KR" b="1" dirty="0"/>
              <a:t>Data Association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Batch Validation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Appearance Signatures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Multi-Hypothesis Data Association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444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DEB0-20DE-4E24-8A7B-DB47878E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r>
              <a:rPr lang="ko-KR" altLang="en-US" dirty="0"/>
              <a:t>의 발전동향 </a:t>
            </a:r>
            <a:r>
              <a:rPr lang="en-US" altLang="ko-KR" dirty="0"/>
              <a:t>(2004~2010)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0CCA-ABBD-44EC-91F4-FAB00974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2190945"/>
          </a:xfrm>
        </p:spPr>
        <p:txBody>
          <a:bodyPr>
            <a:noAutofit/>
          </a:bodyPr>
          <a:lstStyle/>
          <a:p>
            <a:r>
              <a:rPr lang="en-US" altLang="ko-KR" b="1" dirty="0"/>
              <a:t>Environment Representation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Partial Observability and </a:t>
            </a:r>
            <a:r>
              <a:rPr lang="en-US" altLang="ko-KR" b="1" dirty="0" err="1"/>
              <a:t>DelayedMapping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Non-Geometric Landmarks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3-D SLAM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Trajectory-Oriented SLAM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b="1" dirty="0"/>
              <a:t>Dynamic Environments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28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16F5CE-5FBC-4307-8527-E4D4A6A7D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수업시간에서 만나요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4A56348E-B670-4425-98A1-EB8600C86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3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5AC4-3F63-4110-877D-7680CFF8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SLAM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3460C-B807-441D-9671-08F1E86F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471637"/>
          </a:xfrm>
        </p:spPr>
        <p:txBody>
          <a:bodyPr/>
          <a:lstStyle/>
          <a:p>
            <a:r>
              <a:rPr lang="ko-KR" altLang="en-US" dirty="0"/>
              <a:t>저자 </a:t>
            </a:r>
            <a:r>
              <a:rPr lang="en-US" altLang="ko-KR" dirty="0"/>
              <a:t>Hugh </a:t>
            </a:r>
            <a:r>
              <a:rPr lang="en-US" altLang="ko-KR" dirty="0" err="1"/>
              <a:t>Durrant</a:t>
            </a:r>
            <a:r>
              <a:rPr lang="en-US" altLang="ko-KR" dirty="0"/>
              <a:t>-Whyte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7F8D6F-8941-4589-B117-0115BC525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307" y="1110618"/>
            <a:ext cx="4764812" cy="26757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10A2240-5016-416A-8127-B97498D58590}"/>
              </a:ext>
            </a:extLst>
          </p:cNvPr>
          <p:cNvSpPr/>
          <p:nvPr/>
        </p:nvSpPr>
        <p:spPr>
          <a:xfrm>
            <a:off x="687978" y="4624605"/>
            <a:ext cx="11018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H. </a:t>
            </a:r>
            <a:r>
              <a:rPr lang="en-US" altLang="ko-KR" sz="1200" dirty="0" err="1"/>
              <a:t>Durrant</a:t>
            </a:r>
            <a:r>
              <a:rPr lang="en-US" altLang="ko-KR" sz="1200" dirty="0"/>
              <a:t>-Whyte, D. Rye, and E. </a:t>
            </a:r>
            <a:r>
              <a:rPr lang="en-US" altLang="ko-KR" sz="1200" dirty="0" err="1"/>
              <a:t>Nebot</a:t>
            </a:r>
            <a:r>
              <a:rPr lang="en-US" altLang="ko-KR" sz="1200" dirty="0"/>
              <a:t>. </a:t>
            </a:r>
            <a:r>
              <a:rPr lang="en-US" altLang="ko-KR" sz="1200" dirty="0" err="1"/>
              <a:t>Localisation</a:t>
            </a:r>
            <a:r>
              <a:rPr lang="en-US" altLang="ko-KR" sz="1200" dirty="0"/>
              <a:t> of auto-</a:t>
            </a:r>
            <a:r>
              <a:rPr lang="en-US" altLang="ko-KR" sz="1200" dirty="0" err="1"/>
              <a:t>matic</a:t>
            </a:r>
            <a:r>
              <a:rPr lang="en-US" altLang="ko-KR" sz="1200" dirty="0"/>
              <a:t> guided vehicles. In G. Giralt and G. </a:t>
            </a:r>
            <a:r>
              <a:rPr lang="en-US" altLang="ko-KR" sz="1200" dirty="0" err="1"/>
              <a:t>Hirzinger</a:t>
            </a:r>
            <a:r>
              <a:rPr lang="en-US" altLang="ko-KR" sz="1200" dirty="0"/>
              <a:t>, editors, Robotics Research: The 7th International Symposium (ISRR'95), pages 613-625. Springer Verlag, 1996.</a:t>
            </a:r>
            <a:endParaRPr lang="ko-KR" altLang="en-US" sz="1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A4F9931-378B-41A6-B0D9-C7A8C7D8B919}"/>
              </a:ext>
            </a:extLst>
          </p:cNvPr>
          <p:cNvSpPr txBox="1">
            <a:spLocks/>
          </p:cNvSpPr>
          <p:nvPr/>
        </p:nvSpPr>
        <p:spPr>
          <a:xfrm>
            <a:off x="485955" y="4320900"/>
            <a:ext cx="11220090" cy="471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SLAM</a:t>
            </a:r>
            <a:r>
              <a:rPr lang="ko-KR" altLang="en-US" dirty="0"/>
              <a:t>이라는 용어의 시작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FB983D-663F-4404-80E9-786A8D6A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81" y="1215545"/>
            <a:ext cx="6182588" cy="1324160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3CEEA9E-E175-48A9-861C-BCE35238A884}"/>
              </a:ext>
            </a:extLst>
          </p:cNvPr>
          <p:cNvSpPr txBox="1">
            <a:spLocks/>
          </p:cNvSpPr>
          <p:nvPr/>
        </p:nvSpPr>
        <p:spPr>
          <a:xfrm>
            <a:off x="485955" y="2946262"/>
            <a:ext cx="6182588" cy="471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SLAM</a:t>
            </a:r>
            <a:r>
              <a:rPr lang="ko-KR" altLang="en-US" dirty="0"/>
              <a:t>에 확률론을 적용하다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sz="1400" dirty="0"/>
              <a:t>– 1986</a:t>
            </a:r>
            <a:r>
              <a:rPr lang="ko-KR" altLang="en-US" sz="1400" dirty="0"/>
              <a:t>년 </a:t>
            </a:r>
            <a:r>
              <a:rPr lang="en-US" altLang="ko-KR" sz="1400" dirty="0"/>
              <a:t>IEEE</a:t>
            </a:r>
            <a:r>
              <a:rPr lang="ko-KR" altLang="en-US" sz="1400" dirty="0"/>
              <a:t> </a:t>
            </a:r>
            <a:r>
              <a:rPr lang="en-US" altLang="ko-KR" sz="1400" dirty="0"/>
              <a:t>Robotics and Automation Conf.</a:t>
            </a:r>
            <a:r>
              <a:rPr lang="ko-KR" altLang="en-US" sz="1400" dirty="0"/>
              <a:t> 샌프란시스코 학회에서</a:t>
            </a:r>
            <a:r>
              <a:rPr lang="en-US" altLang="ko-KR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190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C94AD-4FB7-464A-BC2A-A59283BE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 of SLAM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FED15-B1FA-46A2-9E6B-2A976BCE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8" y="869384"/>
            <a:ext cx="8811855" cy="392484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51920B-06D6-4D16-9C1C-BF3D83FD1BC4}"/>
              </a:ext>
            </a:extLst>
          </p:cNvPr>
          <p:cNvSpPr/>
          <p:nvPr/>
        </p:nvSpPr>
        <p:spPr>
          <a:xfrm>
            <a:off x="1947249" y="3182080"/>
            <a:ext cx="2872402" cy="180049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A2C9E-4997-47F6-97C5-811E8AEA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1" y="4603876"/>
            <a:ext cx="2298700" cy="17204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32E603-5A04-4E34-8737-9530341FD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02" t="93673" r="22898" b="360"/>
          <a:stretch/>
        </p:blipFill>
        <p:spPr>
          <a:xfrm>
            <a:off x="3086099" y="6324309"/>
            <a:ext cx="5448301" cy="4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9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A08F3-4AE5-424D-A0DB-843707A13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687BD6-9E7E-43EE-BF41-AA20E1934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92" y="1135045"/>
            <a:ext cx="1638596" cy="2185987"/>
          </a:xfrm>
          <a:prstGeom prst="rect">
            <a:avLst/>
          </a:prstGeom>
        </p:spPr>
      </p:pic>
      <p:pic>
        <p:nvPicPr>
          <p:cNvPr id="2052" name="Picture 4" descr="https://blog.kakaocdn.net/dn/ByEqu/btsIfyzWneF/6YrGQb71MdKMTjvQ0oa7Tk/img.png">
            <a:extLst>
              <a:ext uri="{FF2B5EF4-FFF2-40B4-BE49-F238E27FC236}">
                <a16:creationId xmlns:a16="http://schemas.microsoft.com/office/drawing/2014/main" id="{71FC7467-BC79-4488-9202-B6B3BC76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63" y="1135045"/>
            <a:ext cx="3823960" cy="218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FFE752-0857-42C6-AEF6-D02210677704}"/>
              </a:ext>
            </a:extLst>
          </p:cNvPr>
          <p:cNvSpPr/>
          <p:nvPr/>
        </p:nvSpPr>
        <p:spPr>
          <a:xfrm>
            <a:off x="4082765" y="3321032"/>
            <a:ext cx="310758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4"/>
              </a:rPr>
              <a:t>https://alida.tistory.com/54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https://alida.tistory.com/103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5D2524-F365-4D69-8D73-0C4999E6534E}"/>
              </a:ext>
            </a:extLst>
          </p:cNvPr>
          <p:cNvSpPr/>
          <p:nvPr/>
        </p:nvSpPr>
        <p:spPr>
          <a:xfrm>
            <a:off x="7787697" y="3356625"/>
            <a:ext cx="2980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6"/>
              </a:rPr>
              <a:t>https://alida.tistory.com/62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4" name="Picture 6" descr="https://blog.kakaocdn.net/dn/bIJljE/btrN3x4oMY4/kkCFi62fEvNukdF2PVIoxK/img.png">
            <a:extLst>
              <a:ext uri="{FF2B5EF4-FFF2-40B4-BE49-F238E27FC236}">
                <a16:creationId xmlns:a16="http://schemas.microsoft.com/office/drawing/2014/main" id="{207B4305-A88E-40B4-B955-08B1638DD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30" y="980750"/>
            <a:ext cx="2733879" cy="24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703ABE-330F-4357-9BC1-00AAECE2E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2755" y="4057476"/>
            <a:ext cx="2780010" cy="155751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F7FB23-6EEA-42B6-B338-0D7A0C149FB8}"/>
              </a:ext>
            </a:extLst>
          </p:cNvPr>
          <p:cNvSpPr/>
          <p:nvPr/>
        </p:nvSpPr>
        <p:spPr>
          <a:xfrm>
            <a:off x="1101821" y="5744960"/>
            <a:ext cx="58047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여러분은 왜 </a:t>
            </a:r>
            <a:r>
              <a:rPr lang="ko-KR" altLang="en-US" dirty="0" err="1"/>
              <a:t>발렌타인데이에</a:t>
            </a:r>
            <a:r>
              <a:rPr lang="ko-KR" altLang="en-US" dirty="0"/>
              <a:t> </a:t>
            </a:r>
            <a:r>
              <a:rPr lang="ko-KR" altLang="en-US" dirty="0" err="1"/>
              <a:t>초콜렛을</a:t>
            </a:r>
            <a:r>
              <a:rPr lang="ko-KR" altLang="en-US" dirty="0"/>
              <a:t> 받지 못했는가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hlinkClick r:id="rId9"/>
              </a:rPr>
              <a:t>https://www.youtube.com/watch?v=Y4ecU7NkiEI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5044DF3-4322-45A6-A803-64A27BE565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56883" y="4046449"/>
            <a:ext cx="1579563" cy="1579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5807D55-5F89-4293-A873-59888662B2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3531" y="4029723"/>
            <a:ext cx="1579563" cy="185202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1E03E5-F3FC-4304-B3CE-54E9BB0C9E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10615" y="4596153"/>
            <a:ext cx="1579564" cy="19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8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9151F-6EDB-455E-A20D-BFEEE816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Probabilistic SLAM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C82E6D-7B5B-4558-915B-7182BB3EB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Bayes Theorem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57F020-83DB-42DD-BD96-4B1F514D929C}"/>
              </a:ext>
            </a:extLst>
          </p:cNvPr>
          <p:cNvGrpSpPr/>
          <p:nvPr/>
        </p:nvGrpSpPr>
        <p:grpSpPr>
          <a:xfrm>
            <a:off x="1737505" y="806337"/>
            <a:ext cx="8946743" cy="1390425"/>
            <a:chOff x="365905" y="1366232"/>
            <a:chExt cx="8946743" cy="13904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3F7CCD-1C6F-427C-A40E-6B7183C9838E}"/>
                    </a:ext>
                  </a:extLst>
                </p:cNvPr>
                <p:cNvSpPr txBox="1"/>
                <p:nvPr/>
              </p:nvSpPr>
              <p:spPr>
                <a:xfrm>
                  <a:off x="1219346" y="1827513"/>
                  <a:ext cx="5166360" cy="54143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33F7CCD-1C6F-427C-A40E-6B7183C98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346" y="1827513"/>
                  <a:ext cx="5166360" cy="5414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FAD5AC5-8A2C-4ACA-9345-1CF6CC3024DE}"/>
                    </a:ext>
                  </a:extLst>
                </p:cNvPr>
                <p:cNvSpPr/>
                <p:nvPr/>
              </p:nvSpPr>
              <p:spPr>
                <a:xfrm>
                  <a:off x="365905" y="2325770"/>
                  <a:ext cx="2834640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관측된 데이터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x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가 주어졌을 때 </a:t>
                  </a:r>
                  <a:br>
                    <a:rPr lang="en-US" altLang="ko-KR" sz="1100" dirty="0">
                      <a:solidFill>
                        <a:srgbClr val="00B050"/>
                      </a:solidFill>
                    </a:rPr>
                  </a:b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파라미터 </a:t>
                  </a: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의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사후 조건부 확률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(Posterior)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BFAD5AC5-8A2C-4ACA-9345-1CF6CC302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905" y="2325770"/>
                  <a:ext cx="2834640" cy="430887"/>
                </a:xfrm>
                <a:prstGeom prst="rect">
                  <a:avLst/>
                </a:prstGeom>
                <a:blipFill>
                  <a:blip r:embed="rId3"/>
                  <a:stretch>
                    <a:fillRect r="-150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4A6A87B-E272-4C8D-8E60-A3BC841BF01C}"/>
                    </a:ext>
                  </a:extLst>
                </p:cNvPr>
                <p:cNvSpPr/>
                <p:nvPr/>
              </p:nvSpPr>
              <p:spPr>
                <a:xfrm>
                  <a:off x="1767986" y="1366232"/>
                  <a:ext cx="392430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1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가 주어졌을 때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x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의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조건부 확률 또는 가능도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(Likelihood)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54A6A87B-E272-4C8D-8E60-A3BC841BF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7986" y="1366232"/>
                  <a:ext cx="3924300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E39DDEB-278F-4C8F-90D2-1FD21C8188D8}"/>
                    </a:ext>
                  </a:extLst>
                </p:cNvPr>
                <p:cNvSpPr/>
                <p:nvPr/>
              </p:nvSpPr>
              <p:spPr>
                <a:xfrm>
                  <a:off x="4274966" y="2368943"/>
                  <a:ext cx="283464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X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의 확률 분포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.</a:t>
                  </a:r>
                  <a14:m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와 무관하다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. </a:t>
                  </a:r>
                  <a:endParaRPr lang="ko-KR" altLang="en-US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E39DDEB-278F-4C8F-90D2-1FD21C8188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966" y="2368943"/>
                  <a:ext cx="2834640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484FA9A-ECC8-4DCA-B5D6-B3D786DD0D78}"/>
                    </a:ext>
                  </a:extLst>
                </p:cNvPr>
                <p:cNvSpPr/>
                <p:nvPr/>
              </p:nvSpPr>
              <p:spPr>
                <a:xfrm>
                  <a:off x="5388348" y="1696708"/>
                  <a:ext cx="3924300" cy="2616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11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1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의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ko-KR" altLang="en-US" sz="1100" dirty="0">
                      <a:solidFill>
                        <a:srgbClr val="00B050"/>
                      </a:solidFill>
                    </a:rPr>
                    <a:t>사전 확률 </a:t>
                  </a:r>
                  <a:r>
                    <a:rPr lang="en-US" altLang="ko-KR" sz="1100" dirty="0">
                      <a:solidFill>
                        <a:srgbClr val="00B050"/>
                      </a:solidFill>
                    </a:rPr>
                    <a:t>(Prior)</a:t>
                  </a:r>
                  <a:endParaRPr lang="ko-KR" altLang="en-US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C484FA9A-ECC8-4DCA-B5D6-B3D786DD0D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348" y="1696708"/>
                  <a:ext cx="3924300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C55189D-94EC-4097-9C6D-886129588B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9325" y="1827513"/>
              <a:ext cx="519023" cy="1308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F9467381-23C9-4D0E-9E23-556C57AC037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3730136" y="1627842"/>
              <a:ext cx="209118" cy="242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626CE38-C859-4D25-B38A-2CFC8AD8B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0945" y="2286297"/>
              <a:ext cx="408102" cy="1654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5F69CE07-5C88-42F9-B00F-317E7DAAE7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630" y="2724715"/>
            <a:ext cx="3269515" cy="4469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893D744-EA57-4DD2-BFF4-2A6EAAEC8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5621" y="2587825"/>
            <a:ext cx="6248809" cy="78991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6305B7-632D-41BE-B40C-BCC9A70FEC53}"/>
              </a:ext>
            </a:extLst>
          </p:cNvPr>
          <p:cNvSpPr/>
          <p:nvPr/>
        </p:nvSpPr>
        <p:spPr>
          <a:xfrm>
            <a:off x="7952343" y="2339291"/>
            <a:ext cx="23085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Time Update  / Prediction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BF7D28-D5ED-4D6C-9B7B-B69BB65B4D42}"/>
              </a:ext>
            </a:extLst>
          </p:cNvPr>
          <p:cNvSpPr/>
          <p:nvPr/>
        </p:nvSpPr>
        <p:spPr>
          <a:xfrm>
            <a:off x="5399095" y="2339291"/>
            <a:ext cx="11463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Observation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6BBD33-765A-4944-94B7-0E16BE9FB2AC}"/>
              </a:ext>
            </a:extLst>
          </p:cNvPr>
          <p:cNvSpPr/>
          <p:nvPr/>
        </p:nvSpPr>
        <p:spPr>
          <a:xfrm>
            <a:off x="1469917" y="2563979"/>
            <a:ext cx="2869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B050"/>
                </a:solidFill>
              </a:rPr>
              <a:t>내 위치의 추정 </a:t>
            </a:r>
            <a:r>
              <a:rPr lang="en-US" altLang="ko-KR" sz="1100" dirty="0">
                <a:solidFill>
                  <a:srgbClr val="00B050"/>
                </a:solidFill>
              </a:rPr>
              <a:t>/ Measurement Update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B4AFF77-24C3-4A67-A538-E25A86544E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4972" y="3377742"/>
            <a:ext cx="4079509" cy="335682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DC7E524-F46B-4AF0-AA6C-5A45CAF600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7106" y="4756051"/>
            <a:ext cx="2821794" cy="193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9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1FBB5BE-98B8-4B61-BE24-D7934BC4E637}"/>
              </a:ext>
            </a:extLst>
          </p:cNvPr>
          <p:cNvSpPr/>
          <p:nvPr/>
        </p:nvSpPr>
        <p:spPr>
          <a:xfrm>
            <a:off x="6950150" y="2616200"/>
            <a:ext cx="5042905" cy="39326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7FFA95-5BFD-419B-9AC3-AA434B9D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Kalman-Filter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1F493-E9D7-4D1C-91D0-664251FE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분포를 이용하여 확률 문제를 풀자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16E9AFA-6586-4D03-A72B-7EC23BCECEC2}"/>
              </a:ext>
            </a:extLst>
          </p:cNvPr>
          <p:cNvGrpSpPr/>
          <p:nvPr/>
        </p:nvGrpSpPr>
        <p:grpSpPr>
          <a:xfrm>
            <a:off x="1793530" y="1680062"/>
            <a:ext cx="7667967" cy="645411"/>
            <a:chOff x="1069630" y="1876625"/>
            <a:chExt cx="9384800" cy="7899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2A4C237-7E45-4BBE-BAD7-D7BA0CCE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9630" y="2013515"/>
              <a:ext cx="3269515" cy="44695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DADEDC-BE0C-4634-B659-1902A54CB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5621" y="1876625"/>
              <a:ext cx="6248809" cy="789917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C3735EF-D238-4AFB-AF35-8B5814D38A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732" b="16358"/>
          <a:stretch/>
        </p:blipFill>
        <p:spPr>
          <a:xfrm>
            <a:off x="8694981" y="955351"/>
            <a:ext cx="3237034" cy="4306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59F546-FEDD-4851-B51A-4670F54A6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329" y="876977"/>
            <a:ext cx="2800741" cy="45726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5FDF70E-F35F-4393-8C18-E9B53F99D5E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908664" y="1327237"/>
            <a:ext cx="1786318" cy="3528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D10E14F-0702-45E7-87BC-C198973CC5A4}"/>
              </a:ext>
            </a:extLst>
          </p:cNvPr>
          <p:cNvCxnSpPr>
            <a:cxnSpLocks/>
          </p:cNvCxnSpPr>
          <p:nvPr/>
        </p:nvCxnSpPr>
        <p:spPr>
          <a:xfrm>
            <a:off x="5216329" y="1329564"/>
            <a:ext cx="0" cy="331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https://blog.kakaocdn.net/dn/ByEqu/btsIfyzWneF/6YrGQb71MdKMTjvQ0oa7Tk/img.png">
            <a:extLst>
              <a:ext uri="{FF2B5EF4-FFF2-40B4-BE49-F238E27FC236}">
                <a16:creationId xmlns:a16="http://schemas.microsoft.com/office/drawing/2014/main" id="{BD2AD051-BAFE-46DB-8500-E425525F8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" y="2611671"/>
            <a:ext cx="6751205" cy="385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095361-90C0-49DA-AD7E-FB27D52FE39C}"/>
                  </a:ext>
                </a:extLst>
              </p:cNvPr>
              <p:cNvSpPr txBox="1"/>
              <p:nvPr/>
            </p:nvSpPr>
            <p:spPr>
              <a:xfrm>
                <a:off x="7150486" y="2829840"/>
                <a:ext cx="2241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A095361-90C0-49DA-AD7E-FB27D52FE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486" y="2829840"/>
                <a:ext cx="2241896" cy="276999"/>
              </a:xfrm>
              <a:prstGeom prst="rect">
                <a:avLst/>
              </a:prstGeom>
              <a:blipFill>
                <a:blip r:embed="rId7"/>
                <a:stretch>
                  <a:fillRect r="-135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D21B5B-DDA0-4BBE-862D-BBBC42149574}"/>
                  </a:ext>
                </a:extLst>
              </p:cNvPr>
              <p:cNvSpPr txBox="1"/>
              <p:nvPr/>
            </p:nvSpPr>
            <p:spPr>
              <a:xfrm>
                <a:off x="7150486" y="3199281"/>
                <a:ext cx="1442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D21B5B-DDA0-4BBE-862D-BBBC42149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486" y="3199281"/>
                <a:ext cx="1442383" cy="276999"/>
              </a:xfrm>
              <a:prstGeom prst="rect">
                <a:avLst/>
              </a:prstGeom>
              <a:blipFill>
                <a:blip r:embed="rId8"/>
                <a:stretch>
                  <a:fillRect r="-2532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1C3B80-0D15-40C1-A394-71D893AD0C60}"/>
              </a:ext>
            </a:extLst>
          </p:cNvPr>
          <p:cNvSpPr/>
          <p:nvPr/>
        </p:nvSpPr>
        <p:spPr>
          <a:xfrm>
            <a:off x="7150486" y="2473791"/>
            <a:ext cx="13163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예시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D3D280-5024-49EA-8426-3B160B4D6A3F}"/>
                  </a:ext>
                </a:extLst>
              </p:cNvPr>
              <p:cNvSpPr txBox="1"/>
              <p:nvPr/>
            </p:nvSpPr>
            <p:spPr>
              <a:xfrm>
                <a:off x="7238258" y="3568722"/>
                <a:ext cx="3471078" cy="321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D3D280-5024-49EA-8426-3B160B4D6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58" y="3568722"/>
                <a:ext cx="3471078" cy="321627"/>
              </a:xfrm>
              <a:prstGeom prst="rect">
                <a:avLst/>
              </a:prstGeom>
              <a:blipFill>
                <a:blip r:embed="rId9"/>
                <a:stretch>
                  <a:fillRect l="-175" t="-13208" r="-1579" b="-26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37D9F0-7D53-4D8E-BCF8-D9545F9ECBE2}"/>
                  </a:ext>
                </a:extLst>
              </p:cNvPr>
              <p:cNvSpPr txBox="1"/>
              <p:nvPr/>
            </p:nvSpPr>
            <p:spPr>
              <a:xfrm>
                <a:off x="7237160" y="4073332"/>
                <a:ext cx="1785361" cy="609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37D9F0-7D53-4D8E-BCF8-D9545F9E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160" y="4073332"/>
                <a:ext cx="1785361" cy="609782"/>
              </a:xfrm>
              <a:prstGeom prst="rect">
                <a:avLst/>
              </a:prstGeom>
              <a:blipFill>
                <a:blip r:embed="rId10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1D891CE-FB61-4E23-9CEB-BCE21F2E5492}"/>
                  </a:ext>
                </a:extLst>
              </p:cNvPr>
              <p:cNvSpPr/>
              <p:nvPr/>
            </p:nvSpPr>
            <p:spPr>
              <a:xfrm>
                <a:off x="7150486" y="4720856"/>
                <a:ext cx="88472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1D891CE-FB61-4E23-9CEB-BCE21F2E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486" y="4720856"/>
                <a:ext cx="884729" cy="394210"/>
              </a:xfrm>
              <a:prstGeom prst="rect">
                <a:avLst/>
              </a:prstGeom>
              <a:blipFill>
                <a:blip r:embed="rId11"/>
                <a:stretch>
                  <a:fillRect t="-4615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7BB32FD-37EF-4B15-95DB-795F993D6CD9}"/>
                  </a:ext>
                </a:extLst>
              </p:cNvPr>
              <p:cNvSpPr/>
              <p:nvPr/>
            </p:nvSpPr>
            <p:spPr>
              <a:xfrm>
                <a:off x="8409323" y="4687178"/>
                <a:ext cx="490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D7BB32FD-37EF-4B15-95DB-795F993D6C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23" y="4687178"/>
                <a:ext cx="490071" cy="369332"/>
              </a:xfrm>
              <a:prstGeom prst="rect">
                <a:avLst/>
              </a:prstGeom>
              <a:blipFill>
                <a:blip r:embed="rId1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594A69C-4792-42F7-8891-CBBC033490B1}"/>
                  </a:ext>
                </a:extLst>
              </p:cNvPr>
              <p:cNvSpPr/>
              <p:nvPr/>
            </p:nvSpPr>
            <p:spPr>
              <a:xfrm>
                <a:off x="9273502" y="4719737"/>
                <a:ext cx="88139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1594A69C-4792-42F7-8891-CBBC0334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3502" y="4719737"/>
                <a:ext cx="881395" cy="394210"/>
              </a:xfrm>
              <a:prstGeom prst="rect">
                <a:avLst/>
              </a:prstGeom>
              <a:blipFill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413ADA-A080-4538-AF3B-45F5F3D9B229}"/>
              </a:ext>
            </a:extLst>
          </p:cNvPr>
          <p:cNvSpPr/>
          <p:nvPr/>
        </p:nvSpPr>
        <p:spPr>
          <a:xfrm>
            <a:off x="7098303" y="5085627"/>
            <a:ext cx="1156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rgbClr val="00B050"/>
                </a:solidFill>
              </a:rPr>
              <a:t>예측값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10m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DB889F8-38ED-41B2-8FB7-11EA0214322D}"/>
              </a:ext>
            </a:extLst>
          </p:cNvPr>
          <p:cNvSpPr/>
          <p:nvPr/>
        </p:nvSpPr>
        <p:spPr>
          <a:xfrm>
            <a:off x="8184970" y="5085627"/>
            <a:ext cx="1156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rgbClr val="00B050"/>
                </a:solidFill>
              </a:rPr>
              <a:t>관측값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12m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C309D0-9BD4-4919-87A1-0A917B525871}"/>
              </a:ext>
            </a:extLst>
          </p:cNvPr>
          <p:cNvSpPr/>
          <p:nvPr/>
        </p:nvSpPr>
        <p:spPr>
          <a:xfrm>
            <a:off x="9151068" y="5085627"/>
            <a:ext cx="15582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B050"/>
                </a:solidFill>
              </a:rPr>
              <a:t>불확실성</a:t>
            </a:r>
            <a:r>
              <a:rPr lang="en-US" altLang="ko-KR" sz="1100" dirty="0">
                <a:solidFill>
                  <a:srgbClr val="00B050"/>
                </a:solidFill>
              </a:rPr>
              <a:t>(</a:t>
            </a:r>
            <a:r>
              <a:rPr lang="ko-KR" altLang="en-US" sz="1100" dirty="0">
                <a:solidFill>
                  <a:srgbClr val="00B050"/>
                </a:solidFill>
              </a:rPr>
              <a:t>공분산</a:t>
            </a:r>
            <a:r>
              <a:rPr lang="en-US" altLang="ko-KR" sz="1100" dirty="0">
                <a:solidFill>
                  <a:srgbClr val="00B050"/>
                </a:solidFill>
              </a:rPr>
              <a:t>)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4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BDD5558-A06B-49DE-B8DF-6FE7C9E30B3A}"/>
              </a:ext>
            </a:extLst>
          </p:cNvPr>
          <p:cNvSpPr/>
          <p:nvPr/>
        </p:nvSpPr>
        <p:spPr>
          <a:xfrm>
            <a:off x="10899527" y="471973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BC4CDD4-EFA9-46F6-9474-7DA422513B7E}"/>
              </a:ext>
            </a:extLst>
          </p:cNvPr>
          <p:cNvSpPr/>
          <p:nvPr/>
        </p:nvSpPr>
        <p:spPr>
          <a:xfrm>
            <a:off x="10709336" y="5085627"/>
            <a:ext cx="15582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rgbClr val="00B050"/>
                </a:solidFill>
              </a:rPr>
              <a:t>센서노이즈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1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05DFB3-FFB3-475F-83A6-2F1BB13D7581}"/>
                  </a:ext>
                </a:extLst>
              </p:cNvPr>
              <p:cNvSpPr txBox="1"/>
              <p:nvPr/>
            </p:nvSpPr>
            <p:spPr>
              <a:xfrm>
                <a:off x="7238258" y="5359688"/>
                <a:ext cx="368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0+0.8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12−10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05DFB3-FFB3-475F-83A6-2F1BB13D7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258" y="5359688"/>
                <a:ext cx="3689536" cy="276999"/>
              </a:xfrm>
              <a:prstGeom prst="rect">
                <a:avLst/>
              </a:prstGeom>
              <a:blipFill>
                <a:blip r:embed="rId14"/>
                <a:stretch>
                  <a:fillRect t="-19565" r="-660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2C2041E-C7F3-48E3-87AE-E3C4EE934B73}"/>
                  </a:ext>
                </a:extLst>
              </p:cNvPr>
              <p:cNvSpPr/>
              <p:nvPr/>
            </p:nvSpPr>
            <p:spPr>
              <a:xfrm>
                <a:off x="6908663" y="5732799"/>
                <a:ext cx="5165132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=4−0.8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×5×0.8=0.8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2C2041E-C7F3-48E3-87AE-E3C4EE934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663" y="5732799"/>
                <a:ext cx="5165132" cy="407099"/>
              </a:xfrm>
              <a:prstGeom prst="rect">
                <a:avLst/>
              </a:prstGeom>
              <a:blipFill>
                <a:blip r:embed="rId1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38F21FD-3131-4111-8722-67489E62EB30}"/>
                  </a:ext>
                </a:extLst>
              </p:cNvPr>
              <p:cNvSpPr/>
              <p:nvPr/>
            </p:nvSpPr>
            <p:spPr>
              <a:xfrm>
                <a:off x="6946763" y="6139637"/>
                <a:ext cx="184146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F38F21FD-3131-4111-8722-67489E62E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763" y="6139637"/>
                <a:ext cx="1841466" cy="394210"/>
              </a:xfrm>
              <a:prstGeom prst="rect">
                <a:avLst/>
              </a:prstGeom>
              <a:blipFill>
                <a:blip r:embed="rId1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27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2BBD9-6FF7-4093-9291-BB525595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E-Kalman Filter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E8354B-187E-4093-86ED-B93E675C7296}"/>
              </a:ext>
            </a:extLst>
          </p:cNvPr>
          <p:cNvSpPr/>
          <p:nvPr/>
        </p:nvSpPr>
        <p:spPr>
          <a:xfrm>
            <a:off x="6663140" y="1612900"/>
            <a:ext cx="5042905" cy="39326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EFFE67-B59D-45E3-BC4A-3A6C5712F902}"/>
                  </a:ext>
                </a:extLst>
              </p:cNvPr>
              <p:cNvSpPr txBox="1"/>
              <p:nvPr/>
            </p:nvSpPr>
            <p:spPr>
              <a:xfrm>
                <a:off x="6863476" y="1826540"/>
                <a:ext cx="2241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EFFE67-B59D-45E3-BC4A-3A6C5712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476" y="1826540"/>
                <a:ext cx="2241896" cy="276999"/>
              </a:xfrm>
              <a:prstGeom prst="rect">
                <a:avLst/>
              </a:prstGeom>
              <a:blipFill>
                <a:blip r:embed="rId2"/>
                <a:stretch>
                  <a:fillRect r="-1359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22D4BF-0165-4BB9-8D26-C5C302AA2DFA}"/>
                  </a:ext>
                </a:extLst>
              </p:cNvPr>
              <p:cNvSpPr txBox="1"/>
              <p:nvPr/>
            </p:nvSpPr>
            <p:spPr>
              <a:xfrm>
                <a:off x="6863476" y="2195981"/>
                <a:ext cx="1442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22D4BF-0165-4BB9-8D26-C5C302AA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476" y="2195981"/>
                <a:ext cx="1442383" cy="276999"/>
              </a:xfrm>
              <a:prstGeom prst="rect">
                <a:avLst/>
              </a:prstGeom>
              <a:blipFill>
                <a:blip r:embed="rId3"/>
                <a:stretch>
                  <a:fillRect r="-2532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BDEBB896-1EF3-4FC0-8200-3DA5645081AA}"/>
              </a:ext>
            </a:extLst>
          </p:cNvPr>
          <p:cNvSpPr/>
          <p:nvPr/>
        </p:nvSpPr>
        <p:spPr>
          <a:xfrm>
            <a:off x="6863476" y="1470491"/>
            <a:ext cx="13163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차원 예시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C37EC-FA21-4967-A782-EE1E2B65868C}"/>
                  </a:ext>
                </a:extLst>
              </p:cNvPr>
              <p:cNvSpPr txBox="1"/>
              <p:nvPr/>
            </p:nvSpPr>
            <p:spPr>
              <a:xfrm>
                <a:off x="6951248" y="2565422"/>
                <a:ext cx="3471078" cy="321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C37EC-FA21-4967-A782-EE1E2B658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48" y="2565422"/>
                <a:ext cx="3471078" cy="321627"/>
              </a:xfrm>
              <a:prstGeom prst="rect">
                <a:avLst/>
              </a:prstGeom>
              <a:blipFill>
                <a:blip r:embed="rId4"/>
                <a:stretch>
                  <a:fillRect l="-175" t="-15094" r="-1579" b="-245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50275-132F-4DB1-B77A-71A1988B7FC3}"/>
                  </a:ext>
                </a:extLst>
              </p:cNvPr>
              <p:cNvSpPr txBox="1"/>
              <p:nvPr/>
            </p:nvSpPr>
            <p:spPr>
              <a:xfrm>
                <a:off x="6950150" y="3070032"/>
                <a:ext cx="1785361" cy="609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850275-132F-4DB1-B77A-71A1988B7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150" y="3070032"/>
                <a:ext cx="1785361" cy="609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7AA47D-E294-4FA1-BEA3-A269FCA10F91}"/>
                  </a:ext>
                </a:extLst>
              </p:cNvPr>
              <p:cNvSpPr/>
              <p:nvPr/>
            </p:nvSpPr>
            <p:spPr>
              <a:xfrm>
                <a:off x="6863476" y="3717556"/>
                <a:ext cx="884729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7AA47D-E294-4FA1-BEA3-A269FCA10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476" y="3717556"/>
                <a:ext cx="884729" cy="394210"/>
              </a:xfrm>
              <a:prstGeom prst="rect">
                <a:avLst/>
              </a:prstGeom>
              <a:blipFill>
                <a:blip r:embed="rId6"/>
                <a:stretch>
                  <a:fillRect t="-4615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0A52C5D-0E8E-412D-A397-696205D11C50}"/>
                  </a:ext>
                </a:extLst>
              </p:cNvPr>
              <p:cNvSpPr/>
              <p:nvPr/>
            </p:nvSpPr>
            <p:spPr>
              <a:xfrm>
                <a:off x="8122313" y="3683878"/>
                <a:ext cx="4900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0A52C5D-0E8E-412D-A397-696205D11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313" y="3683878"/>
                <a:ext cx="490071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586C43-1B4B-4457-9B9F-C862E51F822A}"/>
                  </a:ext>
                </a:extLst>
              </p:cNvPr>
              <p:cNvSpPr/>
              <p:nvPr/>
            </p:nvSpPr>
            <p:spPr>
              <a:xfrm>
                <a:off x="8986492" y="3716437"/>
                <a:ext cx="881395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2E586C43-1B4B-4457-9B9F-C862E51F82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492" y="3716437"/>
                <a:ext cx="881395" cy="394210"/>
              </a:xfrm>
              <a:prstGeom prst="rect">
                <a:avLst/>
              </a:prstGeom>
              <a:blipFill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ED0E-5AA6-4392-98DE-284095AA4A1D}"/>
              </a:ext>
            </a:extLst>
          </p:cNvPr>
          <p:cNvSpPr/>
          <p:nvPr/>
        </p:nvSpPr>
        <p:spPr>
          <a:xfrm>
            <a:off x="6811293" y="4082327"/>
            <a:ext cx="1156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rgbClr val="00B050"/>
                </a:solidFill>
              </a:rPr>
              <a:t>예측값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10m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44B049-E177-4EF6-8C53-FFDF3578FD4F}"/>
              </a:ext>
            </a:extLst>
          </p:cNvPr>
          <p:cNvSpPr/>
          <p:nvPr/>
        </p:nvSpPr>
        <p:spPr>
          <a:xfrm>
            <a:off x="7897960" y="4082327"/>
            <a:ext cx="11566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rgbClr val="00B050"/>
                </a:solidFill>
              </a:rPr>
              <a:t>관측값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12m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BC6FB0-EBD2-4833-A485-C76784D5E6F9}"/>
              </a:ext>
            </a:extLst>
          </p:cNvPr>
          <p:cNvSpPr/>
          <p:nvPr/>
        </p:nvSpPr>
        <p:spPr>
          <a:xfrm>
            <a:off x="8864058" y="4082327"/>
            <a:ext cx="15582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00B050"/>
                </a:solidFill>
              </a:rPr>
              <a:t>불확실성</a:t>
            </a:r>
            <a:r>
              <a:rPr lang="en-US" altLang="ko-KR" sz="1100" dirty="0">
                <a:solidFill>
                  <a:srgbClr val="00B050"/>
                </a:solidFill>
              </a:rPr>
              <a:t>(</a:t>
            </a:r>
            <a:r>
              <a:rPr lang="ko-KR" altLang="en-US" sz="1100" dirty="0">
                <a:solidFill>
                  <a:srgbClr val="00B050"/>
                </a:solidFill>
              </a:rPr>
              <a:t>공분산</a:t>
            </a:r>
            <a:r>
              <a:rPr lang="en-US" altLang="ko-KR" sz="1100" dirty="0">
                <a:solidFill>
                  <a:srgbClr val="00B050"/>
                </a:solidFill>
              </a:rPr>
              <a:t>)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4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E93E74-295C-4F25-BB30-F922A3A70E4D}"/>
              </a:ext>
            </a:extLst>
          </p:cNvPr>
          <p:cNvSpPr/>
          <p:nvPr/>
        </p:nvSpPr>
        <p:spPr>
          <a:xfrm>
            <a:off x="10612517" y="3716437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23B86A7-F9AC-45DD-A343-3EFAFC56ACDC}"/>
              </a:ext>
            </a:extLst>
          </p:cNvPr>
          <p:cNvSpPr/>
          <p:nvPr/>
        </p:nvSpPr>
        <p:spPr>
          <a:xfrm>
            <a:off x="10422326" y="4082327"/>
            <a:ext cx="15582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>
                <a:solidFill>
                  <a:srgbClr val="00B050"/>
                </a:solidFill>
              </a:rPr>
              <a:t>센서노이즈</a:t>
            </a:r>
            <a:r>
              <a:rPr lang="ko-KR" altLang="en-US" sz="1100" dirty="0">
                <a:solidFill>
                  <a:srgbClr val="00B050"/>
                </a:solidFill>
              </a:rPr>
              <a:t> </a:t>
            </a:r>
            <a:r>
              <a:rPr lang="en-US" altLang="ko-KR" sz="1100" dirty="0">
                <a:solidFill>
                  <a:srgbClr val="00B050"/>
                </a:solidFill>
              </a:rPr>
              <a:t>: 1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25905-68BA-4B4E-829D-CFC965F28721}"/>
                  </a:ext>
                </a:extLst>
              </p:cNvPr>
              <p:cNvSpPr txBox="1"/>
              <p:nvPr/>
            </p:nvSpPr>
            <p:spPr>
              <a:xfrm>
                <a:off x="6951248" y="4356388"/>
                <a:ext cx="3689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0+0.8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12−10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=11.6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425905-68BA-4B4E-829D-CFC965F28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48" y="4356388"/>
                <a:ext cx="3689536" cy="276999"/>
              </a:xfrm>
              <a:prstGeom prst="rect">
                <a:avLst/>
              </a:prstGeom>
              <a:blipFill>
                <a:blip r:embed="rId9"/>
                <a:stretch>
                  <a:fillRect t="-22222" r="-66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587DBB6-83D0-4C74-BAEF-80A8BC2604FB}"/>
                  </a:ext>
                </a:extLst>
              </p:cNvPr>
              <p:cNvSpPr/>
              <p:nvPr/>
            </p:nvSpPr>
            <p:spPr>
              <a:xfrm>
                <a:off x="6621653" y="4729499"/>
                <a:ext cx="5165132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=4−0.8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×5×0.8=0.8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587DBB6-83D0-4C74-BAEF-80A8BC260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653" y="4729499"/>
                <a:ext cx="5165132" cy="407099"/>
              </a:xfrm>
              <a:prstGeom prst="rect">
                <a:avLst/>
              </a:prstGeom>
              <a:blipFill>
                <a:blip r:embed="rId10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2275A54-FB67-4E3D-A432-403242476D26}"/>
                  </a:ext>
                </a:extLst>
              </p:cNvPr>
              <p:cNvSpPr/>
              <p:nvPr/>
            </p:nvSpPr>
            <p:spPr>
              <a:xfrm>
                <a:off x="6659753" y="5136337"/>
                <a:ext cx="1841466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2275A54-FB67-4E3D-A432-403242476D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753" y="5136337"/>
                <a:ext cx="1841466" cy="394210"/>
              </a:xfrm>
              <a:prstGeom prst="rect">
                <a:avLst/>
              </a:prstGeom>
              <a:blipFill>
                <a:blip r:embed="rId11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26F12580-FA87-4B13-AB52-3C4B4153542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050" y="1733154"/>
            <a:ext cx="5471383" cy="8322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A570999-6DA7-4568-A046-96C9EC90DE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9184" y="2726235"/>
            <a:ext cx="5222732" cy="11899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065A160-77A8-4897-8C23-16725CB37BB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5860" y="3959421"/>
            <a:ext cx="3198439" cy="88703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801D34-8BF4-44E7-A625-F2F5DAAA944D}"/>
              </a:ext>
            </a:extLst>
          </p:cNvPr>
          <p:cNvSpPr/>
          <p:nvPr/>
        </p:nvSpPr>
        <p:spPr>
          <a:xfrm>
            <a:off x="190880" y="3932581"/>
            <a:ext cx="18114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Innovation covariance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59B37B-4B8A-4A78-B956-D943E6FC79AB}"/>
              </a:ext>
            </a:extLst>
          </p:cNvPr>
          <p:cNvSpPr/>
          <p:nvPr/>
        </p:nvSpPr>
        <p:spPr>
          <a:xfrm>
            <a:off x="6811293" y="2990713"/>
            <a:ext cx="18114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Gain</a:t>
            </a:r>
            <a:endParaRPr lang="ko-KR" altLang="en-US" sz="11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1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71BFB8-29AA-4339-934F-D6F932DC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EKF-Filter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A2A85-2262-4B3E-B377-54FAA46A9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Convergence</a:t>
            </a:r>
          </a:p>
          <a:p>
            <a:pPr marL="457200" lvl="1" indent="0">
              <a:buNone/>
            </a:pPr>
            <a:r>
              <a:rPr lang="en-US" altLang="ko-KR" dirty="0"/>
              <a:t>- covariance </a:t>
            </a:r>
            <a:r>
              <a:rPr lang="ko-KR" altLang="en-US" dirty="0"/>
              <a:t>행렬이 단조적으로 수렴하므로</a:t>
            </a:r>
            <a:r>
              <a:rPr lang="en-US" altLang="ko-KR" dirty="0"/>
              <a:t>, </a:t>
            </a:r>
            <a:r>
              <a:rPr lang="ko-KR" altLang="en-US" dirty="0"/>
              <a:t>불확실성이 줄어든다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Computational Effort</a:t>
            </a:r>
          </a:p>
          <a:p>
            <a:pPr marL="457200" lvl="1" indent="0">
              <a:buNone/>
            </a:pPr>
            <a:r>
              <a:rPr lang="en-US" altLang="ko-KR" dirty="0"/>
              <a:t>- Observation </a:t>
            </a:r>
            <a:r>
              <a:rPr lang="ko-KR" altLang="en-US" dirty="0"/>
              <a:t>마다 공분산행렬을 업데이트해야 하므로</a:t>
            </a:r>
            <a:r>
              <a:rPr lang="en-US" altLang="ko-KR" dirty="0"/>
              <a:t>, Landmark</a:t>
            </a:r>
            <a:r>
              <a:rPr lang="ko-KR" altLang="en-US" dirty="0"/>
              <a:t>개수에 따라 </a:t>
            </a:r>
            <a:r>
              <a:rPr lang="ko-KR" altLang="en-US" dirty="0" err="1"/>
              <a:t>계산량은</a:t>
            </a:r>
            <a:r>
              <a:rPr lang="ko-KR" altLang="en-US" dirty="0"/>
              <a:t> 제곱에 비례한다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Data Association</a:t>
            </a:r>
          </a:p>
          <a:p>
            <a:pPr marL="457200" lvl="1" indent="0">
              <a:buNone/>
            </a:pPr>
            <a:r>
              <a:rPr lang="en-US" altLang="ko-KR" dirty="0"/>
              <a:t>- Observation</a:t>
            </a:r>
            <a:r>
              <a:rPr lang="ko-KR" altLang="en-US" dirty="0"/>
              <a:t>이 </a:t>
            </a:r>
            <a:r>
              <a:rPr lang="en-US" altLang="ko-KR" dirty="0"/>
              <a:t>Landmark</a:t>
            </a:r>
            <a:r>
              <a:rPr lang="ko-KR" altLang="en-US" dirty="0"/>
              <a:t>에 잘못 연결되는 경우에 취약하다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Loop-closure </a:t>
            </a:r>
            <a:r>
              <a:rPr lang="ko-KR" altLang="en-US" dirty="0">
                <a:sym typeface="Wingdings" panose="05000000000000000000" pitchFamily="2" charset="2"/>
              </a:rPr>
              <a:t>문제 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Non-linearity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비선형 시스템을 선형 근사 </a:t>
            </a:r>
            <a:r>
              <a:rPr lang="en-US" altLang="ko-KR" dirty="0"/>
              <a:t>(Jacobian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en-US" altLang="ko-KR" baseline="30000" dirty="0">
                <a:sym typeface="Wingdings" panose="05000000000000000000" pitchFamily="2" charset="2"/>
              </a:rPr>
              <a:t>st</a:t>
            </a:r>
            <a:r>
              <a:rPr lang="en-US" altLang="ko-KR" dirty="0">
                <a:sym typeface="Wingdings" panose="05000000000000000000" pitchFamily="2" charset="2"/>
              </a:rPr>
              <a:t> Taylor series) </a:t>
            </a:r>
            <a:r>
              <a:rPr lang="ko-KR" altLang="en-US" dirty="0">
                <a:sym typeface="Wingdings" panose="05000000000000000000" pitchFamily="2" charset="2"/>
              </a:rPr>
              <a:t>하기때문에 오류가 발생할 수 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8699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ADEB0-20DE-4E24-8A7B-DB47878E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Particle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DA0CCA-ABBD-44EC-91F4-FAB009748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978871"/>
      </p:ext>
    </p:extLst>
  </p:cSld>
  <p:clrMapOvr>
    <a:masterClrMapping/>
  </p:clrMapOvr>
</p:sld>
</file>

<file path=ppt/theme/theme1.xml><?xml version="1.0" encoding="utf-8"?>
<a:theme xmlns:a="http://schemas.openxmlformats.org/drawingml/2006/main" name="A Method for Registration of 3-D Shape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LOAM</Template>
  <TotalTime>585</TotalTime>
  <Words>476</Words>
  <Application>Microsoft Office PowerPoint</Application>
  <PresentationFormat>와이드스크린</PresentationFormat>
  <Paragraphs>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A Method for Registration of 3-D Shapes</vt:lpstr>
      <vt:lpstr>SLAM</vt:lpstr>
      <vt:lpstr>History of SLAM</vt:lpstr>
      <vt:lpstr>History of SLAM</vt:lpstr>
      <vt:lpstr>참고자료</vt:lpstr>
      <vt:lpstr>Probabilistic SLAM</vt:lpstr>
      <vt:lpstr>Kalman-Filter</vt:lpstr>
      <vt:lpstr>E-Kalman Filter</vt:lpstr>
      <vt:lpstr>EKF-Filter</vt:lpstr>
      <vt:lpstr>Particle Filter</vt:lpstr>
      <vt:lpstr>SLAM의 발전동향 (2004~2010) </vt:lpstr>
      <vt:lpstr>SLAM의 발전동향 (2004~2010) </vt:lpstr>
      <vt:lpstr>SLAM의 발전동향 (2004~2010) </vt:lpstr>
      <vt:lpstr>수업시간에서 만나요.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SLAM</dc:title>
  <dc:creator>송영국</dc:creator>
  <cp:lastModifiedBy>송영국</cp:lastModifiedBy>
  <cp:revision>18</cp:revision>
  <dcterms:created xsi:type="dcterms:W3CDTF">2025-02-23T13:10:02Z</dcterms:created>
  <dcterms:modified xsi:type="dcterms:W3CDTF">2025-02-23T22:55:18Z</dcterms:modified>
</cp:coreProperties>
</file>