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0"/>
  </p:notesMasterIdLst>
  <p:sldIdLst>
    <p:sldId id="256" r:id="rId2"/>
    <p:sldId id="257" r:id="rId3"/>
    <p:sldId id="258" r:id="rId4"/>
    <p:sldId id="259" r:id="rId5"/>
    <p:sldId id="262" r:id="rId6"/>
    <p:sldId id="260" r:id="rId7"/>
    <p:sldId id="264"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645"/>
  </p:normalViewPr>
  <p:slideViewPr>
    <p:cSldViewPr snapToGrid="0" snapToObjects="1">
      <p:cViewPr varScale="1">
        <p:scale>
          <a:sx n="152" d="100"/>
          <a:sy n="152" d="100"/>
        </p:scale>
        <p:origin x="2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A8CB-489D-5B47-B2EE-BF121A3EE8C1}" type="datetimeFigureOut">
              <a:rPr lang="en-US" smtClean="0"/>
              <a:t>3/7/20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126-092A-084B-AF5D-BBF57A67060B}" type="slidenum">
              <a:rPr lang="en-US" smtClean="0"/>
              <a:t>‹#›</a:t>
            </a:fld>
            <a:endParaRPr lang="en-US"/>
          </a:p>
        </p:txBody>
      </p:sp>
    </p:spTree>
    <p:extLst>
      <p:ext uri="{BB962C8B-B14F-4D97-AF65-F5344CB8AC3E}">
        <p14:creationId xmlns:p14="http://schemas.microsoft.com/office/powerpoint/2010/main" val="14233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ginn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4529890"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ounded Rectangle 7"/>
            <p:cNvSpPr/>
            <p:nvPr/>
          </p:nvSpPr>
          <p:spPr>
            <a:xfrm>
              <a:off x="144379" y="300082"/>
              <a:ext cx="5678905" cy="6247475"/>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2470709" y="0"/>
              <a:ext cx="1103295" cy="300082"/>
            </a:xfrm>
            <a:prstGeom prst="rect">
              <a:avLst/>
            </a:prstGeom>
            <a:noFill/>
          </p:spPr>
          <p:txBody>
            <a:bodyPr wrap="none" rtlCol="0">
              <a:spAutoFit/>
            </a:bodyPr>
            <a:lstStyle/>
            <a:p>
              <a:r>
                <a:rPr lang="en-US" sz="1350" b="1" dirty="0">
                  <a:solidFill>
                    <a:schemeClr val="bg1"/>
                  </a:solidFill>
                </a:rPr>
                <a:t>Beginner</a:t>
              </a:r>
            </a:p>
          </p:txBody>
        </p:sp>
      </p:grpSp>
      <p:grpSp>
        <p:nvGrpSpPr>
          <p:cNvPr id="10" name="Group 9"/>
          <p:cNvGrpSpPr/>
          <p:nvPr userDrawn="1"/>
        </p:nvGrpSpPr>
        <p:grpSpPr>
          <a:xfrm>
            <a:off x="4572000" y="0"/>
            <a:ext cx="4529890"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ounded Rectangle 11"/>
            <p:cNvSpPr/>
            <p:nvPr/>
          </p:nvSpPr>
          <p:spPr>
            <a:xfrm>
              <a:off x="144379" y="300082"/>
              <a:ext cx="5678905" cy="6247475"/>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2470709" y="0"/>
              <a:ext cx="1103295" cy="300082"/>
            </a:xfrm>
            <a:prstGeom prst="rect">
              <a:avLst/>
            </a:prstGeom>
            <a:noFill/>
          </p:spPr>
          <p:txBody>
            <a:bodyPr wrap="none" rtlCol="0">
              <a:spAutoFit/>
            </a:bodyPr>
            <a:lstStyle/>
            <a:p>
              <a:r>
                <a:rPr lang="en-US" sz="1350" b="1">
                  <a:solidFill>
                    <a:schemeClr val="bg1"/>
                  </a:solidFill>
                </a:rPr>
                <a:t>Beginner</a:t>
              </a:r>
            </a:p>
          </p:txBody>
        </p:sp>
      </p:grpSp>
      <p:sp>
        <p:nvSpPr>
          <p:cNvPr id="14" name="TextBox 13"/>
          <p:cNvSpPr txBox="1"/>
          <p:nvPr userDrawn="1"/>
        </p:nvSpPr>
        <p:spPr>
          <a:xfrm>
            <a:off x="502903" y="6538912"/>
            <a:ext cx="3520516" cy="253916"/>
          </a:xfrm>
          <a:prstGeom prst="rect">
            <a:avLst/>
          </a:prstGeom>
          <a:noFill/>
        </p:spPr>
        <p:txBody>
          <a:bodyPr wrap="none" rtlCol="0">
            <a:spAutoFit/>
          </a:bodyPr>
          <a:lstStyle/>
          <a:p>
            <a:r>
              <a:rPr lang="en-US" sz="1050" dirty="0" err="1">
                <a:solidFill>
                  <a:schemeClr val="bg1"/>
                </a:solidFill>
              </a:rPr>
              <a:t>mBlock</a:t>
            </a:r>
            <a:r>
              <a:rPr lang="en-US" sz="1050" baseline="0" dirty="0">
                <a:solidFill>
                  <a:schemeClr val="bg1"/>
                </a:solidFill>
              </a:rPr>
              <a:t> Concept Cards </a:t>
            </a:r>
            <a:r>
              <a:rPr lang="mr-IN" sz="1050" baseline="0" dirty="0">
                <a:solidFill>
                  <a:schemeClr val="bg1"/>
                </a:solidFill>
              </a:rPr>
              <a:t>–</a:t>
            </a:r>
            <a:r>
              <a:rPr lang="en-US" sz="1050" baseline="0" dirty="0">
                <a:solidFill>
                  <a:schemeClr val="bg1"/>
                </a:solidFill>
              </a:rPr>
              <a:t> </a:t>
            </a:r>
            <a:r>
              <a:rPr lang="en-US" sz="1050" baseline="0" dirty="0" err="1">
                <a:solidFill>
                  <a:schemeClr val="bg1"/>
                </a:solidFill>
              </a:rPr>
              <a:t>github</a:t>
            </a:r>
            <a:r>
              <a:rPr lang="en-US" sz="1050" baseline="0" dirty="0">
                <a:solidFill>
                  <a:schemeClr val="bg1"/>
                </a:solidFill>
              </a:rPr>
              <a:t>/</a:t>
            </a:r>
            <a:r>
              <a:rPr lang="en-US" sz="1050" baseline="0" dirty="0" err="1">
                <a:solidFill>
                  <a:schemeClr val="bg1"/>
                </a:solidFill>
              </a:rPr>
              <a:t>dmccreary</a:t>
            </a:r>
            <a:r>
              <a:rPr lang="en-US" sz="1050" baseline="0" dirty="0">
                <a:solidFill>
                  <a:schemeClr val="bg1"/>
                </a:solidFill>
              </a:rPr>
              <a:t>/</a:t>
            </a:r>
            <a:r>
              <a:rPr lang="en-US" sz="1050" baseline="0" dirty="0" err="1">
                <a:solidFill>
                  <a:schemeClr val="bg1"/>
                </a:solidFill>
              </a:rPr>
              <a:t>coderdojo</a:t>
            </a:r>
            <a:r>
              <a:rPr lang="en-US" sz="1050" baseline="0" dirty="0">
                <a:solidFill>
                  <a:schemeClr val="bg1"/>
                </a:solidFill>
              </a:rPr>
              <a:t>-robots</a:t>
            </a:r>
            <a:endParaRPr lang="en-US" sz="1050" dirty="0">
              <a:solidFill>
                <a:schemeClr val="bg1"/>
              </a:solidFill>
            </a:endParaRPr>
          </a:p>
        </p:txBody>
      </p:sp>
      <p:sp>
        <p:nvSpPr>
          <p:cNvPr id="15" name="TextBox 14"/>
          <p:cNvSpPr txBox="1"/>
          <p:nvPr userDrawn="1"/>
        </p:nvSpPr>
        <p:spPr>
          <a:xfrm>
            <a:off x="5032793" y="6547557"/>
            <a:ext cx="3520516" cy="253916"/>
          </a:xfrm>
          <a:prstGeom prst="rect">
            <a:avLst/>
          </a:prstGeom>
          <a:noFill/>
        </p:spPr>
        <p:txBody>
          <a:bodyPr wrap="none" rtlCol="0">
            <a:spAutoFit/>
          </a:bodyPr>
          <a:lstStyle/>
          <a:p>
            <a:r>
              <a:rPr lang="en-US" sz="1050" dirty="0" err="1">
                <a:solidFill>
                  <a:schemeClr val="bg1"/>
                </a:solidFill>
              </a:rPr>
              <a:t>mBlock</a:t>
            </a:r>
            <a:r>
              <a:rPr lang="en-US" sz="1050" baseline="0" dirty="0">
                <a:solidFill>
                  <a:schemeClr val="bg1"/>
                </a:solidFill>
              </a:rPr>
              <a:t> Concept Cards </a:t>
            </a:r>
            <a:r>
              <a:rPr lang="mr-IN" sz="1050" baseline="0" dirty="0">
                <a:solidFill>
                  <a:schemeClr val="bg1"/>
                </a:solidFill>
              </a:rPr>
              <a:t>–</a:t>
            </a:r>
            <a:r>
              <a:rPr lang="en-US" sz="1050" baseline="0" dirty="0">
                <a:solidFill>
                  <a:schemeClr val="bg1"/>
                </a:solidFill>
              </a:rPr>
              <a:t> </a:t>
            </a:r>
            <a:r>
              <a:rPr lang="en-US" sz="1050" baseline="0" dirty="0" err="1">
                <a:solidFill>
                  <a:schemeClr val="bg1"/>
                </a:solidFill>
              </a:rPr>
              <a:t>github</a:t>
            </a:r>
            <a:r>
              <a:rPr lang="en-US" sz="1050" baseline="0" dirty="0">
                <a:solidFill>
                  <a:schemeClr val="bg1"/>
                </a:solidFill>
              </a:rPr>
              <a:t>/</a:t>
            </a:r>
            <a:r>
              <a:rPr lang="en-US" sz="1050" baseline="0" dirty="0" err="1">
                <a:solidFill>
                  <a:schemeClr val="bg1"/>
                </a:solidFill>
              </a:rPr>
              <a:t>dmccreary</a:t>
            </a:r>
            <a:r>
              <a:rPr lang="en-US" sz="1050" baseline="0" dirty="0">
                <a:solidFill>
                  <a:schemeClr val="bg1"/>
                </a:solidFill>
              </a:rPr>
              <a:t>/</a:t>
            </a:r>
            <a:r>
              <a:rPr lang="en-US" sz="1050" baseline="0" dirty="0" err="1">
                <a:solidFill>
                  <a:schemeClr val="bg1"/>
                </a:solidFill>
              </a:rPr>
              <a:t>coderdojo</a:t>
            </a:r>
            <a:r>
              <a:rPr lang="en-US" sz="1050" baseline="0" dirty="0">
                <a:solidFill>
                  <a:schemeClr val="bg1"/>
                </a:solidFill>
              </a:rPr>
              <a:t>-robots</a:t>
            </a:r>
            <a:endParaRPr lang="en-US" sz="1050" dirty="0">
              <a:solidFill>
                <a:schemeClr val="bg1"/>
              </a:solidFill>
            </a:endParaRPr>
          </a:p>
        </p:txBody>
      </p:sp>
    </p:spTree>
    <p:extLst>
      <p:ext uri="{BB962C8B-B14F-4D97-AF65-F5344CB8AC3E}">
        <p14:creationId xmlns:p14="http://schemas.microsoft.com/office/powerpoint/2010/main" val="187873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dvance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4529890"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2470709" y="0"/>
              <a:ext cx="1187676" cy="300082"/>
            </a:xfrm>
            <a:prstGeom prst="rect">
              <a:avLst/>
            </a:prstGeom>
            <a:noFill/>
          </p:spPr>
          <p:txBody>
            <a:bodyPr wrap="none" rtlCol="0">
              <a:spAutoFit/>
            </a:bodyPr>
            <a:lstStyle/>
            <a:p>
              <a:r>
                <a:rPr lang="en-US" sz="1350" b="1" dirty="0">
                  <a:solidFill>
                    <a:schemeClr val="bg1"/>
                  </a:solidFill>
                </a:rPr>
                <a:t>Advanced</a:t>
              </a:r>
            </a:p>
          </p:txBody>
        </p:sp>
      </p:grpSp>
      <p:grpSp>
        <p:nvGrpSpPr>
          <p:cNvPr id="10" name="Group 9"/>
          <p:cNvGrpSpPr/>
          <p:nvPr userDrawn="1"/>
        </p:nvGrpSpPr>
        <p:grpSpPr>
          <a:xfrm>
            <a:off x="4572000" y="0"/>
            <a:ext cx="4529890"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2470709" y="0"/>
              <a:ext cx="1187676" cy="300082"/>
            </a:xfrm>
            <a:prstGeom prst="rect">
              <a:avLst/>
            </a:prstGeom>
            <a:noFill/>
          </p:spPr>
          <p:txBody>
            <a:bodyPr wrap="none" rtlCol="0">
              <a:spAutoFit/>
            </a:bodyPr>
            <a:lstStyle/>
            <a:p>
              <a:r>
                <a:rPr lang="en-US" sz="1350" b="1" dirty="0">
                  <a:solidFill>
                    <a:schemeClr val="bg1"/>
                  </a:solidFill>
                </a:rPr>
                <a:t>Advanced</a:t>
              </a:r>
            </a:p>
          </p:txBody>
        </p:sp>
      </p:grpSp>
      <p:sp>
        <p:nvSpPr>
          <p:cNvPr id="14" name="TextBox 13"/>
          <p:cNvSpPr txBox="1"/>
          <p:nvPr userDrawn="1"/>
        </p:nvSpPr>
        <p:spPr>
          <a:xfrm>
            <a:off x="502903" y="6538912"/>
            <a:ext cx="3520516" cy="253916"/>
          </a:xfrm>
          <a:prstGeom prst="rect">
            <a:avLst/>
          </a:prstGeom>
          <a:noFill/>
        </p:spPr>
        <p:txBody>
          <a:bodyPr wrap="none" rtlCol="0">
            <a:spAutoFit/>
          </a:bodyPr>
          <a:lstStyle/>
          <a:p>
            <a:r>
              <a:rPr lang="en-US" sz="1050" dirty="0" err="1">
                <a:solidFill>
                  <a:schemeClr val="bg1"/>
                </a:solidFill>
              </a:rPr>
              <a:t>mBlock</a:t>
            </a:r>
            <a:r>
              <a:rPr lang="en-US" sz="1050" baseline="0" dirty="0">
                <a:solidFill>
                  <a:schemeClr val="bg1"/>
                </a:solidFill>
              </a:rPr>
              <a:t> Concept Cards </a:t>
            </a:r>
            <a:r>
              <a:rPr lang="mr-IN" sz="1050" baseline="0" dirty="0">
                <a:solidFill>
                  <a:schemeClr val="bg1"/>
                </a:solidFill>
              </a:rPr>
              <a:t>–</a:t>
            </a:r>
            <a:r>
              <a:rPr lang="en-US" sz="1050" baseline="0" dirty="0">
                <a:solidFill>
                  <a:schemeClr val="bg1"/>
                </a:solidFill>
              </a:rPr>
              <a:t> </a:t>
            </a:r>
            <a:r>
              <a:rPr lang="en-US" sz="1050" baseline="0" dirty="0" err="1">
                <a:solidFill>
                  <a:schemeClr val="bg1"/>
                </a:solidFill>
              </a:rPr>
              <a:t>github</a:t>
            </a:r>
            <a:r>
              <a:rPr lang="en-US" sz="1050" baseline="0" dirty="0">
                <a:solidFill>
                  <a:schemeClr val="bg1"/>
                </a:solidFill>
              </a:rPr>
              <a:t>/</a:t>
            </a:r>
            <a:r>
              <a:rPr lang="en-US" sz="1050" baseline="0" dirty="0" err="1">
                <a:solidFill>
                  <a:schemeClr val="bg1"/>
                </a:solidFill>
              </a:rPr>
              <a:t>dmccreary</a:t>
            </a:r>
            <a:r>
              <a:rPr lang="en-US" sz="1050" baseline="0" dirty="0">
                <a:solidFill>
                  <a:schemeClr val="bg1"/>
                </a:solidFill>
              </a:rPr>
              <a:t>/</a:t>
            </a:r>
            <a:r>
              <a:rPr lang="en-US" sz="1050" baseline="0" dirty="0" err="1">
                <a:solidFill>
                  <a:schemeClr val="bg1"/>
                </a:solidFill>
              </a:rPr>
              <a:t>coderdojo</a:t>
            </a:r>
            <a:r>
              <a:rPr lang="en-US" sz="1050" baseline="0" dirty="0">
                <a:solidFill>
                  <a:schemeClr val="bg1"/>
                </a:solidFill>
              </a:rPr>
              <a:t>-robots</a:t>
            </a:r>
            <a:endParaRPr lang="en-US" sz="1050" dirty="0">
              <a:solidFill>
                <a:schemeClr val="bg1"/>
              </a:solidFill>
            </a:endParaRPr>
          </a:p>
        </p:txBody>
      </p:sp>
      <p:sp>
        <p:nvSpPr>
          <p:cNvPr id="15" name="TextBox 14"/>
          <p:cNvSpPr txBox="1"/>
          <p:nvPr userDrawn="1"/>
        </p:nvSpPr>
        <p:spPr>
          <a:xfrm>
            <a:off x="5032793" y="6547557"/>
            <a:ext cx="3520516" cy="253916"/>
          </a:xfrm>
          <a:prstGeom prst="rect">
            <a:avLst/>
          </a:prstGeom>
          <a:noFill/>
        </p:spPr>
        <p:txBody>
          <a:bodyPr wrap="none" rtlCol="0">
            <a:spAutoFit/>
          </a:bodyPr>
          <a:lstStyle/>
          <a:p>
            <a:r>
              <a:rPr lang="en-US" sz="1050" dirty="0" err="1">
                <a:solidFill>
                  <a:schemeClr val="bg1"/>
                </a:solidFill>
              </a:rPr>
              <a:t>mBlock</a:t>
            </a:r>
            <a:r>
              <a:rPr lang="en-US" sz="1050" baseline="0" dirty="0">
                <a:solidFill>
                  <a:schemeClr val="bg1"/>
                </a:solidFill>
              </a:rPr>
              <a:t> Concept Cards </a:t>
            </a:r>
            <a:r>
              <a:rPr lang="mr-IN" sz="1050" baseline="0" dirty="0">
                <a:solidFill>
                  <a:schemeClr val="bg1"/>
                </a:solidFill>
              </a:rPr>
              <a:t>–</a:t>
            </a:r>
            <a:r>
              <a:rPr lang="en-US" sz="1050" baseline="0" dirty="0">
                <a:solidFill>
                  <a:schemeClr val="bg1"/>
                </a:solidFill>
              </a:rPr>
              <a:t> </a:t>
            </a:r>
            <a:r>
              <a:rPr lang="en-US" sz="1050" baseline="0" dirty="0" err="1">
                <a:solidFill>
                  <a:schemeClr val="bg1"/>
                </a:solidFill>
              </a:rPr>
              <a:t>github</a:t>
            </a:r>
            <a:r>
              <a:rPr lang="en-US" sz="1050" baseline="0" dirty="0">
                <a:solidFill>
                  <a:schemeClr val="bg1"/>
                </a:solidFill>
              </a:rPr>
              <a:t>/</a:t>
            </a:r>
            <a:r>
              <a:rPr lang="en-US" sz="1050" baseline="0" dirty="0" err="1">
                <a:solidFill>
                  <a:schemeClr val="bg1"/>
                </a:solidFill>
              </a:rPr>
              <a:t>dmccreary</a:t>
            </a:r>
            <a:r>
              <a:rPr lang="en-US" sz="1050" baseline="0" dirty="0">
                <a:solidFill>
                  <a:schemeClr val="bg1"/>
                </a:solidFill>
              </a:rPr>
              <a:t>/</a:t>
            </a:r>
            <a:r>
              <a:rPr lang="en-US" sz="1050" baseline="0" dirty="0" err="1">
                <a:solidFill>
                  <a:schemeClr val="bg1"/>
                </a:solidFill>
              </a:rPr>
              <a:t>coderdojo</a:t>
            </a:r>
            <a:r>
              <a:rPr lang="en-US" sz="1050" baseline="0" dirty="0">
                <a:solidFill>
                  <a:schemeClr val="bg1"/>
                </a:solidFill>
              </a:rPr>
              <a:t>-robots</a:t>
            </a:r>
            <a:endParaRPr lang="en-US" sz="1050" dirty="0">
              <a:solidFill>
                <a:schemeClr val="bg1"/>
              </a:solidFill>
            </a:endParaRPr>
          </a:p>
        </p:txBody>
      </p:sp>
    </p:spTree>
    <p:extLst>
      <p:ext uri="{BB962C8B-B14F-4D97-AF65-F5344CB8AC3E}">
        <p14:creationId xmlns:p14="http://schemas.microsoft.com/office/powerpoint/2010/main" val="14137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EA3C-8612-9948-B395-77401CBBBD2E}"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0EA3C-8612-9948-B395-77401CBBBD2E}"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0EA3C-8612-9948-B395-77401CBBBD2E}" type="datetimeFigureOut">
              <a:rPr lang="en-US" smtClean="0"/>
              <a:t>3/7/20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0EA3C-8612-9948-B395-77401CBBBD2E}" type="datetimeFigureOut">
              <a:rPr lang="en-US" smtClean="0"/>
              <a:t>3/7/20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EA3C-8612-9948-B395-77401CBBBD2E}" type="datetimeFigureOut">
              <a:rPr lang="en-US" smtClean="0"/>
              <a:t>3/7/20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0EA3C-8612-9948-B395-77401CBBBD2E}" type="datetimeFigureOut">
              <a:rPr lang="en-US" smtClean="0"/>
              <a:t>3/7/20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0811-3455-8245-82E4-D200A609A2BD}" type="slidenum">
              <a:rPr lang="en-US" smtClean="0"/>
              <a:t>‹#›</a:t>
            </a:fld>
            <a:endParaRPr lang="en-US"/>
          </a:p>
        </p:txBody>
      </p:sp>
    </p:spTree>
    <p:extLst>
      <p:ext uri="{BB962C8B-B14F-4D97-AF65-F5344CB8AC3E}">
        <p14:creationId xmlns:p14="http://schemas.microsoft.com/office/powerpoint/2010/main" val="9801319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tiff"/><Relationship Id="rId4" Type="http://schemas.openxmlformats.org/officeDocument/2006/relationships/image" Target="../media/image13.tif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240" y="1834875"/>
            <a:ext cx="3248025" cy="1524000"/>
          </a:xfrm>
          <a:prstGeom prst="rect">
            <a:avLst/>
          </a:prstGeom>
        </p:spPr>
      </p:pic>
      <p:sp>
        <p:nvSpPr>
          <p:cNvPr id="5" name="TextBox 4"/>
          <p:cNvSpPr txBox="1"/>
          <p:nvPr/>
        </p:nvSpPr>
        <p:spPr>
          <a:xfrm>
            <a:off x="692239" y="3449113"/>
            <a:ext cx="3362576" cy="1338828"/>
          </a:xfrm>
          <a:prstGeom prst="rect">
            <a:avLst/>
          </a:prstGeom>
          <a:noFill/>
        </p:spPr>
        <p:txBody>
          <a:bodyPr wrap="square" rtlCol="0">
            <a:spAutoFit/>
          </a:bodyPr>
          <a:lstStyle/>
          <a:p>
            <a:r>
              <a:rPr lang="en-US" sz="1350" dirty="0"/>
              <a:t>The on board LED will turn green when you press the space bar.  Note the yellow flash that indicates the event happened.  The “o” key will turn the LED off.</a:t>
            </a:r>
          </a:p>
          <a:p>
            <a:endParaRPr lang="en-US" sz="1350" dirty="0"/>
          </a:p>
          <a:p>
            <a:r>
              <a:rPr lang="en-US" sz="1350" dirty="0"/>
              <a:t>Can you chance the color?</a:t>
            </a:r>
          </a:p>
        </p:txBody>
      </p:sp>
      <p:sp>
        <p:nvSpPr>
          <p:cNvPr id="14" name="TextBox 13"/>
          <p:cNvSpPr txBox="1"/>
          <p:nvPr/>
        </p:nvSpPr>
        <p:spPr>
          <a:xfrm>
            <a:off x="1583311" y="1374258"/>
            <a:ext cx="1527149" cy="300082"/>
          </a:xfrm>
          <a:prstGeom prst="rect">
            <a:avLst/>
          </a:prstGeom>
          <a:noFill/>
        </p:spPr>
        <p:txBody>
          <a:bodyPr wrap="none" rtlCol="0">
            <a:spAutoFit/>
          </a:bodyPr>
          <a:lstStyle/>
          <a:p>
            <a:r>
              <a:rPr lang="en-US" sz="1350" b="1"/>
              <a:t>Lab 1: Turn </a:t>
            </a:r>
            <a:r>
              <a:rPr lang="en-US" sz="1350" b="1" dirty="0"/>
              <a:t>LED On</a:t>
            </a:r>
          </a:p>
        </p:txBody>
      </p:sp>
      <p:sp>
        <p:nvSpPr>
          <p:cNvPr id="15" name="TextBox 14"/>
          <p:cNvSpPr txBox="1"/>
          <p:nvPr/>
        </p:nvSpPr>
        <p:spPr>
          <a:xfrm>
            <a:off x="5784957" y="1374258"/>
            <a:ext cx="2162772" cy="300082"/>
          </a:xfrm>
          <a:prstGeom prst="rect">
            <a:avLst/>
          </a:prstGeom>
          <a:noFill/>
        </p:spPr>
        <p:txBody>
          <a:bodyPr wrap="none" rtlCol="0">
            <a:spAutoFit/>
          </a:bodyPr>
          <a:lstStyle/>
          <a:p>
            <a:r>
              <a:rPr lang="en-US" sz="1350" b="1"/>
              <a:t>Lab 2: Flash </a:t>
            </a:r>
            <a:r>
              <a:rPr lang="en-US" sz="1350" b="1" dirty="0"/>
              <a:t>LED (Blink Lab) </a:t>
            </a:r>
          </a:p>
        </p:txBody>
      </p:sp>
      <p:pic>
        <p:nvPicPr>
          <p:cNvPr id="16" name="Picture 15"/>
          <p:cNvPicPr>
            <a:picLocks noChangeAspect="1"/>
          </p:cNvPicPr>
          <p:nvPr/>
        </p:nvPicPr>
        <p:blipFill>
          <a:blip r:embed="rId3"/>
          <a:stretch>
            <a:fillRect/>
          </a:stretch>
        </p:blipFill>
        <p:spPr>
          <a:xfrm>
            <a:off x="5400788" y="1834876"/>
            <a:ext cx="2684293" cy="1440722"/>
          </a:xfrm>
          <a:prstGeom prst="rect">
            <a:avLst/>
          </a:prstGeom>
        </p:spPr>
      </p:pic>
      <p:sp>
        <p:nvSpPr>
          <p:cNvPr id="17" name="TextBox 16"/>
          <p:cNvSpPr txBox="1"/>
          <p:nvPr/>
        </p:nvSpPr>
        <p:spPr>
          <a:xfrm>
            <a:off x="5143738" y="3459215"/>
            <a:ext cx="3362576" cy="2169825"/>
          </a:xfrm>
          <a:prstGeom prst="rect">
            <a:avLst/>
          </a:prstGeom>
          <a:noFill/>
        </p:spPr>
        <p:txBody>
          <a:bodyPr wrap="square" rtlCol="0">
            <a:spAutoFit/>
          </a:bodyPr>
          <a:lstStyle/>
          <a:p>
            <a:r>
              <a:rPr lang="en-US" sz="1350" dirty="0"/>
              <a:t>The on board LED will flash green when you press the space bar. </a:t>
            </a:r>
          </a:p>
          <a:p>
            <a:endParaRPr lang="en-US" sz="1350" dirty="0"/>
          </a:p>
          <a:p>
            <a:r>
              <a:rPr lang="en-US" sz="1350" dirty="0"/>
              <a:t>Can you chance the speed that the LED flashes?  Note that the wait can contain a decimal value like 0.1 or 0.05.</a:t>
            </a:r>
          </a:p>
          <a:p>
            <a:endParaRPr lang="en-US" sz="1350" dirty="0"/>
          </a:p>
          <a:p>
            <a:r>
              <a:rPr lang="en-US" sz="1350" dirty="0"/>
              <a:t>Advanced </a:t>
            </a:r>
            <a:r>
              <a:rPr lang="mr-IN" sz="1350" dirty="0"/>
              <a:t>–</a:t>
            </a:r>
            <a:r>
              <a:rPr lang="en-US" sz="1350" dirty="0"/>
              <a:t> why is there a limit on how fast the LEDs flash? (hint </a:t>
            </a:r>
            <a:r>
              <a:rPr lang="mr-IN" sz="1350" dirty="0"/>
              <a:t>–</a:t>
            </a:r>
            <a:r>
              <a:rPr lang="en-US" sz="1350" dirty="0"/>
              <a:t> is the command stream is a limiting factor)</a:t>
            </a:r>
          </a:p>
        </p:txBody>
      </p:sp>
    </p:spTree>
    <p:extLst>
      <p:ext uri="{BB962C8B-B14F-4D97-AF65-F5344CB8AC3E}">
        <p14:creationId xmlns:p14="http://schemas.microsoft.com/office/powerpoint/2010/main" val="57937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715581"/>
          </a:xfrm>
          <a:prstGeom prst="rect">
            <a:avLst/>
          </a:prstGeom>
          <a:noFill/>
        </p:spPr>
        <p:txBody>
          <a:bodyPr wrap="square" rtlCol="0">
            <a:spAutoFit/>
          </a:bodyPr>
          <a:lstStyle/>
          <a:p>
            <a:r>
              <a:rPr lang="en-US" sz="1350" dirty="0"/>
              <a:t>We can change just the right or left LEDs.  Can you make both turn red, then the left green, then the right blue? </a:t>
            </a:r>
          </a:p>
        </p:txBody>
      </p:sp>
      <p:sp>
        <p:nvSpPr>
          <p:cNvPr id="14" name="TextBox 13"/>
          <p:cNvSpPr txBox="1"/>
          <p:nvPr/>
        </p:nvSpPr>
        <p:spPr>
          <a:xfrm>
            <a:off x="1291744" y="1466324"/>
            <a:ext cx="2018951" cy="300082"/>
          </a:xfrm>
          <a:prstGeom prst="rect">
            <a:avLst/>
          </a:prstGeom>
          <a:noFill/>
        </p:spPr>
        <p:txBody>
          <a:bodyPr wrap="none" rtlCol="0">
            <a:spAutoFit/>
          </a:bodyPr>
          <a:lstStyle/>
          <a:p>
            <a:r>
              <a:rPr lang="en-US" sz="1350" b="1"/>
              <a:t>Lab 3: Left and Right LEDs</a:t>
            </a:r>
            <a:endParaRPr lang="en-US" sz="1350" b="1" dirty="0"/>
          </a:p>
        </p:txBody>
      </p:sp>
      <p:sp>
        <p:nvSpPr>
          <p:cNvPr id="15" name="TextBox 14"/>
          <p:cNvSpPr txBox="1"/>
          <p:nvPr/>
        </p:nvSpPr>
        <p:spPr>
          <a:xfrm>
            <a:off x="5935238" y="1466324"/>
            <a:ext cx="1827744" cy="300082"/>
          </a:xfrm>
          <a:prstGeom prst="rect">
            <a:avLst/>
          </a:prstGeom>
          <a:noFill/>
        </p:spPr>
        <p:txBody>
          <a:bodyPr wrap="none" rtlCol="0">
            <a:spAutoFit/>
          </a:bodyPr>
          <a:lstStyle/>
          <a:p>
            <a:r>
              <a:rPr lang="en-US" sz="1350" b="1"/>
              <a:t>Lab 4: Conditional </a:t>
            </a:r>
            <a:r>
              <a:rPr lang="en-US" sz="1350" b="1" dirty="0"/>
              <a:t>Ping</a:t>
            </a:r>
          </a:p>
        </p:txBody>
      </p:sp>
      <p:sp>
        <p:nvSpPr>
          <p:cNvPr id="17" name="TextBox 16"/>
          <p:cNvSpPr txBox="1"/>
          <p:nvPr/>
        </p:nvSpPr>
        <p:spPr>
          <a:xfrm>
            <a:off x="5143737" y="3861847"/>
            <a:ext cx="3362576" cy="1546577"/>
          </a:xfrm>
          <a:prstGeom prst="rect">
            <a:avLst/>
          </a:prstGeom>
          <a:noFill/>
        </p:spPr>
        <p:txBody>
          <a:bodyPr wrap="square" rtlCol="0">
            <a:spAutoFit/>
          </a:bodyPr>
          <a:lstStyle/>
          <a:p>
            <a:r>
              <a:rPr lang="en-US" sz="1350" dirty="0"/>
              <a:t>Robots can sense the world around them and then change their behavior.  Can you make the color change based on what is in front of the robot?</a:t>
            </a:r>
          </a:p>
          <a:p>
            <a:endParaRPr lang="en-US" sz="1350" dirty="0"/>
          </a:p>
          <a:p>
            <a:r>
              <a:rPr lang="en-US" sz="1350" dirty="0"/>
              <a:t>How is this lab like a stoplight?  What does green show?</a:t>
            </a:r>
          </a:p>
        </p:txBody>
      </p:sp>
      <p:pic>
        <p:nvPicPr>
          <p:cNvPr id="2" name="Picture 1"/>
          <p:cNvPicPr>
            <a:picLocks noChangeAspect="1"/>
          </p:cNvPicPr>
          <p:nvPr/>
        </p:nvPicPr>
        <p:blipFill>
          <a:blip r:embed="rId2"/>
          <a:stretch>
            <a:fillRect/>
          </a:stretch>
        </p:blipFill>
        <p:spPr>
          <a:xfrm>
            <a:off x="598320" y="1929314"/>
            <a:ext cx="3002130" cy="1850418"/>
          </a:xfrm>
          <a:prstGeom prst="rect">
            <a:avLst/>
          </a:prstGeom>
        </p:spPr>
      </p:pic>
      <p:pic>
        <p:nvPicPr>
          <p:cNvPr id="6" name="Picture 5"/>
          <p:cNvPicPr>
            <a:picLocks noChangeAspect="1"/>
          </p:cNvPicPr>
          <p:nvPr/>
        </p:nvPicPr>
        <p:blipFill>
          <a:blip r:embed="rId3"/>
          <a:stretch>
            <a:fillRect/>
          </a:stretch>
        </p:blipFill>
        <p:spPr>
          <a:xfrm>
            <a:off x="5233974" y="1929313"/>
            <a:ext cx="3027536" cy="1680161"/>
          </a:xfrm>
          <a:prstGeom prst="rect">
            <a:avLst/>
          </a:prstGeom>
        </p:spPr>
      </p:pic>
    </p:spTree>
    <p:extLst>
      <p:ext uri="{BB962C8B-B14F-4D97-AF65-F5344CB8AC3E}">
        <p14:creationId xmlns:p14="http://schemas.microsoft.com/office/powerpoint/2010/main" val="205978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1131079"/>
          </a:xfrm>
          <a:prstGeom prst="rect">
            <a:avLst/>
          </a:prstGeom>
          <a:noFill/>
        </p:spPr>
        <p:txBody>
          <a:bodyPr wrap="square" rtlCol="0">
            <a:spAutoFit/>
          </a:bodyPr>
          <a:lstStyle/>
          <a:p>
            <a:r>
              <a:rPr lang="en-US" sz="1350" dirty="0"/>
              <a:t>Green means there is nothing in front of us.  It means go forward.  But then block is detecting an obstacle in from of us.  Lets turn the different LEDs on to show that we need to turn to avoid a crash!</a:t>
            </a:r>
          </a:p>
        </p:txBody>
      </p:sp>
      <p:sp>
        <p:nvSpPr>
          <p:cNvPr id="14" name="TextBox 13"/>
          <p:cNvSpPr txBox="1"/>
          <p:nvPr/>
        </p:nvSpPr>
        <p:spPr>
          <a:xfrm>
            <a:off x="1265512" y="1468792"/>
            <a:ext cx="1905971" cy="300082"/>
          </a:xfrm>
          <a:prstGeom prst="rect">
            <a:avLst/>
          </a:prstGeom>
          <a:noFill/>
        </p:spPr>
        <p:txBody>
          <a:bodyPr wrap="none" rtlCol="0">
            <a:spAutoFit/>
          </a:bodyPr>
          <a:lstStyle/>
          <a:p>
            <a:r>
              <a:rPr lang="en-US" sz="1350" b="1"/>
              <a:t>Lab 5: Green </a:t>
            </a:r>
            <a:r>
              <a:rPr lang="en-US" sz="1350" b="1" dirty="0"/>
              <a:t>Means Go!</a:t>
            </a:r>
          </a:p>
        </p:txBody>
      </p:sp>
      <p:sp>
        <p:nvSpPr>
          <p:cNvPr id="15" name="TextBox 14"/>
          <p:cNvSpPr txBox="1"/>
          <p:nvPr/>
        </p:nvSpPr>
        <p:spPr>
          <a:xfrm>
            <a:off x="6016289" y="1368407"/>
            <a:ext cx="1769395" cy="300082"/>
          </a:xfrm>
          <a:prstGeom prst="rect">
            <a:avLst/>
          </a:prstGeom>
          <a:noFill/>
        </p:spPr>
        <p:txBody>
          <a:bodyPr wrap="none" rtlCol="0">
            <a:spAutoFit/>
          </a:bodyPr>
          <a:lstStyle/>
          <a:p>
            <a:r>
              <a:rPr lang="en-US" sz="1350" b="1"/>
              <a:t>Lab 6: Rainbow </a:t>
            </a:r>
            <a:r>
              <a:rPr lang="en-US" sz="1350" b="1" dirty="0"/>
              <a:t>Colors</a:t>
            </a:r>
          </a:p>
        </p:txBody>
      </p:sp>
      <p:pic>
        <p:nvPicPr>
          <p:cNvPr id="4" name="Picture 3"/>
          <p:cNvPicPr>
            <a:picLocks noChangeAspect="1"/>
          </p:cNvPicPr>
          <p:nvPr/>
        </p:nvPicPr>
        <p:blipFill>
          <a:blip r:embed="rId2"/>
          <a:stretch>
            <a:fillRect/>
          </a:stretch>
        </p:blipFill>
        <p:spPr>
          <a:xfrm>
            <a:off x="674521" y="1942348"/>
            <a:ext cx="2831001" cy="1549818"/>
          </a:xfrm>
          <a:prstGeom prst="rect">
            <a:avLst/>
          </a:prstGeom>
        </p:spPr>
      </p:pic>
      <p:pic>
        <p:nvPicPr>
          <p:cNvPr id="6" name="Picture 5"/>
          <p:cNvPicPr>
            <a:picLocks noChangeAspect="1"/>
          </p:cNvPicPr>
          <p:nvPr/>
        </p:nvPicPr>
        <p:blipFill>
          <a:blip r:embed="rId3"/>
          <a:stretch>
            <a:fillRect/>
          </a:stretch>
        </p:blipFill>
        <p:spPr>
          <a:xfrm>
            <a:off x="4995981" y="1821654"/>
            <a:ext cx="3762626" cy="1791206"/>
          </a:xfrm>
          <a:prstGeom prst="rect">
            <a:avLst/>
          </a:prstGeom>
        </p:spPr>
      </p:pic>
      <p:sp>
        <p:nvSpPr>
          <p:cNvPr id="10" name="TextBox 9"/>
          <p:cNvSpPr txBox="1"/>
          <p:nvPr/>
        </p:nvSpPr>
        <p:spPr>
          <a:xfrm>
            <a:off x="5196006" y="3789106"/>
            <a:ext cx="3362576" cy="1962076"/>
          </a:xfrm>
          <a:prstGeom prst="rect">
            <a:avLst/>
          </a:prstGeom>
          <a:noFill/>
        </p:spPr>
        <p:txBody>
          <a:bodyPr wrap="square" rtlCol="0">
            <a:spAutoFit/>
          </a:bodyPr>
          <a:lstStyle/>
          <a:p>
            <a:r>
              <a:rPr lang="en-US" sz="1350" dirty="0"/>
              <a:t>What if you wanted your distance to change the color to more than two colors?  Here is an example that uses the and block to test if the sensor is within a range.</a:t>
            </a:r>
          </a:p>
          <a:p>
            <a:endParaRPr lang="en-US" sz="1350" dirty="0"/>
          </a:p>
          <a:p>
            <a:r>
              <a:rPr lang="en-US" sz="1350" dirty="0"/>
              <a:t>Hint: to write this faster, use the duplicate (right click) to copy the if/then block.</a:t>
            </a:r>
          </a:p>
          <a:p>
            <a:endParaRPr lang="en-US" sz="1350" dirty="0"/>
          </a:p>
          <a:p>
            <a:r>
              <a:rPr lang="en-US" sz="1350" dirty="0"/>
              <a:t>How many colors can you make?</a:t>
            </a:r>
          </a:p>
        </p:txBody>
      </p:sp>
    </p:spTree>
    <p:extLst>
      <p:ext uri="{BB962C8B-B14F-4D97-AF65-F5344CB8AC3E}">
        <p14:creationId xmlns:p14="http://schemas.microsoft.com/office/powerpoint/2010/main" val="71796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1338828"/>
          </a:xfrm>
          <a:prstGeom prst="rect">
            <a:avLst/>
          </a:prstGeom>
          <a:noFill/>
        </p:spPr>
        <p:txBody>
          <a:bodyPr wrap="square" rtlCol="0">
            <a:spAutoFit/>
          </a:bodyPr>
          <a:lstStyle/>
          <a:p>
            <a:r>
              <a:rPr lang="en-US" sz="1350" dirty="0"/>
              <a:t>The </a:t>
            </a:r>
            <a:r>
              <a:rPr lang="en-US" sz="1350" dirty="0" err="1"/>
              <a:t>mBot</a:t>
            </a:r>
            <a:r>
              <a:rPr lang="en-US" sz="1350" dirty="0"/>
              <a:t> has a light sensor on the top.  The program above will change the LED color based on how much light is hitting the robot.</a:t>
            </a:r>
          </a:p>
          <a:p>
            <a:endParaRPr lang="en-US" sz="1350" dirty="0"/>
          </a:p>
          <a:p>
            <a:r>
              <a:rPr lang="en-US" sz="1350" dirty="0"/>
              <a:t>Do you think the LEDs will change the value of the light sensor?</a:t>
            </a:r>
          </a:p>
        </p:txBody>
      </p:sp>
      <p:sp>
        <p:nvSpPr>
          <p:cNvPr id="14" name="TextBox 13"/>
          <p:cNvSpPr txBox="1"/>
          <p:nvPr/>
        </p:nvSpPr>
        <p:spPr>
          <a:xfrm>
            <a:off x="1544407" y="1466324"/>
            <a:ext cx="1521635" cy="300082"/>
          </a:xfrm>
          <a:prstGeom prst="rect">
            <a:avLst/>
          </a:prstGeom>
          <a:noFill/>
        </p:spPr>
        <p:txBody>
          <a:bodyPr wrap="none" rtlCol="0">
            <a:spAutoFit/>
          </a:bodyPr>
          <a:lstStyle/>
          <a:p>
            <a:r>
              <a:rPr lang="en-US" sz="1350" b="1" dirty="0"/>
              <a:t>7: Light Sensor Lab</a:t>
            </a:r>
          </a:p>
        </p:txBody>
      </p:sp>
      <p:sp>
        <p:nvSpPr>
          <p:cNvPr id="15" name="TextBox 14"/>
          <p:cNvSpPr txBox="1"/>
          <p:nvPr/>
        </p:nvSpPr>
        <p:spPr>
          <a:xfrm>
            <a:off x="5813445" y="1466324"/>
            <a:ext cx="1899623" cy="300082"/>
          </a:xfrm>
          <a:prstGeom prst="rect">
            <a:avLst/>
          </a:prstGeom>
          <a:noFill/>
        </p:spPr>
        <p:txBody>
          <a:bodyPr wrap="none" rtlCol="0">
            <a:spAutoFit/>
          </a:bodyPr>
          <a:lstStyle/>
          <a:p>
            <a:r>
              <a:rPr lang="en-US" sz="1350" b="1" dirty="0"/>
              <a:t>Lab 8: Line Follower Lab</a:t>
            </a:r>
          </a:p>
        </p:txBody>
      </p:sp>
      <p:pic>
        <p:nvPicPr>
          <p:cNvPr id="2" name="Picture 1"/>
          <p:cNvPicPr>
            <a:picLocks noChangeAspect="1"/>
          </p:cNvPicPr>
          <p:nvPr/>
        </p:nvPicPr>
        <p:blipFill>
          <a:blip r:embed="rId2"/>
          <a:stretch>
            <a:fillRect/>
          </a:stretch>
        </p:blipFill>
        <p:spPr>
          <a:xfrm>
            <a:off x="238523" y="1821654"/>
            <a:ext cx="3918190" cy="1869536"/>
          </a:xfrm>
          <a:prstGeom prst="rect">
            <a:avLst/>
          </a:prstGeom>
        </p:spPr>
      </p:pic>
      <p:pic>
        <p:nvPicPr>
          <p:cNvPr id="3" name="Picture 2"/>
          <p:cNvPicPr>
            <a:picLocks noChangeAspect="1"/>
          </p:cNvPicPr>
          <p:nvPr/>
        </p:nvPicPr>
        <p:blipFill>
          <a:blip r:embed="rId3"/>
          <a:stretch>
            <a:fillRect/>
          </a:stretch>
        </p:blipFill>
        <p:spPr>
          <a:xfrm>
            <a:off x="5269079" y="1743324"/>
            <a:ext cx="2940584" cy="1888667"/>
          </a:xfrm>
          <a:prstGeom prst="rect">
            <a:avLst/>
          </a:prstGeom>
        </p:spPr>
      </p:pic>
      <p:sp>
        <p:nvSpPr>
          <p:cNvPr id="11" name="TextBox 10"/>
          <p:cNvSpPr txBox="1"/>
          <p:nvPr/>
        </p:nvSpPr>
        <p:spPr>
          <a:xfrm>
            <a:off x="5058082" y="3861847"/>
            <a:ext cx="3362576" cy="1546577"/>
          </a:xfrm>
          <a:prstGeom prst="rect">
            <a:avLst/>
          </a:prstGeom>
          <a:noFill/>
        </p:spPr>
        <p:txBody>
          <a:bodyPr wrap="square" rtlCol="0">
            <a:spAutoFit/>
          </a:bodyPr>
          <a:lstStyle/>
          <a:p>
            <a:r>
              <a:rPr lang="en-US" sz="1350" dirty="0"/>
              <a:t>The </a:t>
            </a:r>
            <a:r>
              <a:rPr lang="en-US" sz="1350" dirty="0" err="1"/>
              <a:t>mBot</a:t>
            </a:r>
            <a:r>
              <a:rPr lang="en-US" sz="1350" dirty="0"/>
              <a:t> has a two line followers on the bottom of the robot.  There are robot blocks that return true or false if the robot is above a white or black object.  Run the program above and note when the blue LEDs on the </a:t>
            </a:r>
            <a:r>
              <a:rPr lang="en-US" sz="1350" dirty="0" err="1"/>
              <a:t>mBot</a:t>
            </a:r>
            <a:r>
              <a:rPr lang="en-US" sz="1350" dirty="0"/>
              <a:t> turn on and off.  How far above white paper do the sensors need to be to work?</a:t>
            </a:r>
          </a:p>
        </p:txBody>
      </p:sp>
    </p:spTree>
    <p:extLst>
      <p:ext uri="{BB962C8B-B14F-4D97-AF65-F5344CB8AC3E}">
        <p14:creationId xmlns:p14="http://schemas.microsoft.com/office/powerpoint/2010/main" val="4708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715581"/>
          </a:xfrm>
          <a:prstGeom prst="rect">
            <a:avLst/>
          </a:prstGeom>
          <a:noFill/>
        </p:spPr>
        <p:txBody>
          <a:bodyPr wrap="square" rtlCol="0">
            <a:spAutoFit/>
          </a:bodyPr>
          <a:lstStyle/>
          <a:p>
            <a:r>
              <a:rPr lang="en-US" sz="1350" dirty="0"/>
              <a:t>When the space key is pressed, both LEDs will switch between yellow and green for 10 times, for 3 seconds each.</a:t>
            </a:r>
          </a:p>
        </p:txBody>
      </p:sp>
      <p:sp>
        <p:nvSpPr>
          <p:cNvPr id="14" name="TextBox 13"/>
          <p:cNvSpPr txBox="1"/>
          <p:nvPr/>
        </p:nvSpPr>
        <p:spPr>
          <a:xfrm>
            <a:off x="499814" y="1315056"/>
            <a:ext cx="2655663" cy="369332"/>
          </a:xfrm>
          <a:prstGeom prst="rect">
            <a:avLst/>
          </a:prstGeom>
          <a:noFill/>
        </p:spPr>
        <p:txBody>
          <a:bodyPr wrap="none" rtlCol="0">
            <a:spAutoFit/>
          </a:bodyPr>
          <a:lstStyle/>
          <a:p>
            <a:r>
              <a:rPr lang="en-US" sz="1350" b="1" dirty="0"/>
              <a:t>9: </a:t>
            </a:r>
            <a:r>
              <a:rPr lang="en-US" dirty="0"/>
              <a:t> Green and yellow Lights</a:t>
            </a:r>
            <a:endParaRPr lang="en-US" sz="1350" b="1" dirty="0"/>
          </a:p>
        </p:txBody>
      </p:sp>
      <p:sp>
        <p:nvSpPr>
          <p:cNvPr id="15" name="TextBox 14"/>
          <p:cNvSpPr txBox="1"/>
          <p:nvPr/>
        </p:nvSpPr>
        <p:spPr>
          <a:xfrm>
            <a:off x="5586169" y="1280431"/>
            <a:ext cx="2834488" cy="300082"/>
          </a:xfrm>
          <a:prstGeom prst="rect">
            <a:avLst/>
          </a:prstGeom>
          <a:noFill/>
        </p:spPr>
        <p:txBody>
          <a:bodyPr wrap="square" rtlCol="0">
            <a:spAutoFit/>
          </a:bodyPr>
          <a:lstStyle/>
          <a:p>
            <a:r>
              <a:rPr lang="en-US" sz="1350" b="1" dirty="0"/>
              <a:t>Lab 10:  2 Colors x 10 times</a:t>
            </a:r>
          </a:p>
        </p:txBody>
      </p:sp>
      <p:sp>
        <p:nvSpPr>
          <p:cNvPr id="11" name="TextBox 10"/>
          <p:cNvSpPr txBox="1"/>
          <p:nvPr/>
        </p:nvSpPr>
        <p:spPr>
          <a:xfrm>
            <a:off x="5058081" y="4219964"/>
            <a:ext cx="3362576" cy="1338828"/>
          </a:xfrm>
          <a:prstGeom prst="rect">
            <a:avLst/>
          </a:prstGeom>
          <a:noFill/>
        </p:spPr>
        <p:txBody>
          <a:bodyPr wrap="square" rtlCol="0">
            <a:spAutoFit/>
          </a:bodyPr>
          <a:lstStyle/>
          <a:p>
            <a:r>
              <a:rPr lang="en-US" sz="1350" dirty="0"/>
              <a:t>Lights up the specified LED the specified color</a:t>
            </a:r>
          </a:p>
          <a:p>
            <a:endParaRPr lang="en-US" sz="1350" dirty="0"/>
          </a:p>
          <a:p>
            <a:r>
              <a:rPr lang="en-US" sz="1350" dirty="0"/>
              <a:t>When the space key is pressed, both LEDs will switch between red and green for 10 times, with the time gap of 1 second.</a:t>
            </a:r>
          </a:p>
        </p:txBody>
      </p:sp>
      <p:pic>
        <p:nvPicPr>
          <p:cNvPr id="6" name="Picture 5">
            <a:extLst>
              <a:ext uri="{FF2B5EF4-FFF2-40B4-BE49-F238E27FC236}">
                <a16:creationId xmlns:a16="http://schemas.microsoft.com/office/drawing/2014/main" id="{E14C7908-EC41-BE49-B320-F8C70DDC9BFB}"/>
              </a:ext>
            </a:extLst>
          </p:cNvPr>
          <p:cNvPicPr>
            <a:picLocks noChangeAspect="1"/>
          </p:cNvPicPr>
          <p:nvPr/>
        </p:nvPicPr>
        <p:blipFill>
          <a:blip r:embed="rId2"/>
          <a:stretch>
            <a:fillRect/>
          </a:stretch>
        </p:blipFill>
        <p:spPr>
          <a:xfrm>
            <a:off x="432222" y="1684388"/>
            <a:ext cx="3792082" cy="2373904"/>
          </a:xfrm>
          <a:prstGeom prst="rect">
            <a:avLst/>
          </a:prstGeom>
        </p:spPr>
      </p:pic>
      <p:pic>
        <p:nvPicPr>
          <p:cNvPr id="10" name="Picture 9">
            <a:extLst>
              <a:ext uri="{FF2B5EF4-FFF2-40B4-BE49-F238E27FC236}">
                <a16:creationId xmlns:a16="http://schemas.microsoft.com/office/drawing/2014/main" id="{C291A2C4-3C02-8E49-965A-183DC91B9E61}"/>
              </a:ext>
            </a:extLst>
          </p:cNvPr>
          <p:cNvPicPr>
            <a:picLocks noChangeAspect="1"/>
          </p:cNvPicPr>
          <p:nvPr/>
        </p:nvPicPr>
        <p:blipFill>
          <a:blip r:embed="rId3"/>
          <a:stretch>
            <a:fillRect/>
          </a:stretch>
        </p:blipFill>
        <p:spPr>
          <a:xfrm>
            <a:off x="4987289" y="1684388"/>
            <a:ext cx="3290258" cy="2500951"/>
          </a:xfrm>
          <a:prstGeom prst="rect">
            <a:avLst/>
          </a:prstGeom>
        </p:spPr>
      </p:pic>
    </p:spTree>
    <p:extLst>
      <p:ext uri="{BB962C8B-B14F-4D97-AF65-F5344CB8AC3E}">
        <p14:creationId xmlns:p14="http://schemas.microsoft.com/office/powerpoint/2010/main" val="44443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649" y="3327846"/>
            <a:ext cx="3926388" cy="4801314"/>
          </a:xfrm>
          <a:prstGeom prst="rect">
            <a:avLst/>
          </a:prstGeom>
          <a:noFill/>
        </p:spPr>
        <p:txBody>
          <a:bodyPr wrap="square" rtlCol="0">
            <a:spAutoFit/>
          </a:bodyPr>
          <a:lstStyle/>
          <a:p>
            <a:r>
              <a:rPr lang="en-US" sz="1350" dirty="0" err="1"/>
              <a:t>mBot</a:t>
            </a:r>
            <a:r>
              <a:rPr lang="en-US" sz="1350" dirty="0"/>
              <a:t> moves forward as it is sensing black, or limited reflected light. </a:t>
            </a:r>
          </a:p>
          <a:p>
            <a:endParaRPr lang="en-US" sz="1350" dirty="0"/>
          </a:p>
          <a:p>
            <a:endParaRPr lang="en-US" sz="1350" dirty="0"/>
          </a:p>
          <a:p>
            <a:endParaRPr lang="en-US" sz="1350" dirty="0"/>
          </a:p>
          <a:p>
            <a:endParaRPr lang="en-US" sz="1350" dirty="0"/>
          </a:p>
          <a:p>
            <a:endParaRPr lang="en-US" sz="1350" dirty="0"/>
          </a:p>
          <a:p>
            <a:r>
              <a:rPr lang="en-US" sz="1350" dirty="0" err="1"/>
              <a:t>mBot</a:t>
            </a:r>
            <a:r>
              <a:rPr lang="en-US" sz="1350" dirty="0"/>
              <a:t> turns left as the left LED only, senses black, or limited reflected light.</a:t>
            </a:r>
            <a:r>
              <a:rPr lang="en-US" b="1" dirty="0"/>
              <a:t> </a:t>
            </a:r>
          </a:p>
          <a:p>
            <a:r>
              <a:rPr lang="en-US" sz="1350" dirty="0" err="1"/>
              <a:t>mBot</a:t>
            </a:r>
            <a:r>
              <a:rPr lang="en-US" sz="1350" dirty="0"/>
              <a:t> turns left as the right LED only, senses black, or limited reflected light. </a:t>
            </a:r>
          </a:p>
          <a:p>
            <a:pPr fontAlgn="base"/>
            <a:r>
              <a:rPr lang="en-US" sz="1350" dirty="0"/>
              <a:t>1. Make a block named "Move" </a:t>
            </a:r>
          </a:p>
          <a:p>
            <a:pPr fontAlgn="base"/>
            <a:r>
              <a:rPr lang="en-US" sz="1350" dirty="0"/>
              <a:t>2. Make the following variables: "Speed" and "Line Sensor Value"</a:t>
            </a:r>
            <a:br>
              <a:rPr lang="en-US" dirty="0"/>
            </a:br>
            <a:endParaRPr lang="en-US"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p:txBody>
      </p:sp>
      <p:sp>
        <p:nvSpPr>
          <p:cNvPr id="14" name="TextBox 13"/>
          <p:cNvSpPr txBox="1"/>
          <p:nvPr/>
        </p:nvSpPr>
        <p:spPr>
          <a:xfrm>
            <a:off x="972584" y="344198"/>
            <a:ext cx="2536785" cy="369332"/>
          </a:xfrm>
          <a:prstGeom prst="rect">
            <a:avLst/>
          </a:prstGeom>
          <a:noFill/>
        </p:spPr>
        <p:txBody>
          <a:bodyPr wrap="none" rtlCol="0">
            <a:spAutoFit/>
          </a:bodyPr>
          <a:lstStyle/>
          <a:p>
            <a:r>
              <a:rPr lang="en-US" sz="1350" b="1" dirty="0"/>
              <a:t>Lab 10: </a:t>
            </a:r>
            <a:r>
              <a:rPr lang="en-US" sz="1300" b="1" dirty="0"/>
              <a:t> Follow The Straight Light</a:t>
            </a:r>
            <a:r>
              <a:rPr lang="en-US" b="1" dirty="0"/>
              <a:t> </a:t>
            </a:r>
            <a:endParaRPr lang="en-US" sz="1350" b="1" dirty="0"/>
          </a:p>
        </p:txBody>
      </p:sp>
      <p:sp>
        <p:nvSpPr>
          <p:cNvPr id="15" name="TextBox 14"/>
          <p:cNvSpPr txBox="1"/>
          <p:nvPr/>
        </p:nvSpPr>
        <p:spPr>
          <a:xfrm>
            <a:off x="5870465" y="344198"/>
            <a:ext cx="2300951" cy="300082"/>
          </a:xfrm>
          <a:prstGeom prst="rect">
            <a:avLst/>
          </a:prstGeom>
          <a:noFill/>
        </p:spPr>
        <p:txBody>
          <a:bodyPr wrap="none" rtlCol="0">
            <a:spAutoFit/>
          </a:bodyPr>
          <a:lstStyle/>
          <a:p>
            <a:r>
              <a:rPr lang="en-US" sz="1350" b="1" dirty="0"/>
              <a:t>Lab 11:  Red Light Green Light</a:t>
            </a:r>
          </a:p>
        </p:txBody>
      </p:sp>
      <p:sp>
        <p:nvSpPr>
          <p:cNvPr id="10" name="TextBox 9"/>
          <p:cNvSpPr txBox="1"/>
          <p:nvPr/>
        </p:nvSpPr>
        <p:spPr>
          <a:xfrm>
            <a:off x="4879070" y="3636128"/>
            <a:ext cx="3926386" cy="1131079"/>
          </a:xfrm>
          <a:prstGeom prst="rect">
            <a:avLst/>
          </a:prstGeom>
          <a:noFill/>
        </p:spPr>
        <p:txBody>
          <a:bodyPr wrap="square" rtlCol="0">
            <a:spAutoFit/>
          </a:bodyPr>
          <a:lstStyle/>
          <a:p>
            <a:r>
              <a:rPr lang="en-US" sz="1350" dirty="0" err="1"/>
              <a:t>mBot</a:t>
            </a:r>
            <a:r>
              <a:rPr lang="en-US" sz="1350" dirty="0"/>
              <a:t> runs forwards, then stops at a fixed distance from an obstacle. When obstacle is removed, </a:t>
            </a:r>
            <a:r>
              <a:rPr lang="en-US" sz="1350" dirty="0" err="1"/>
              <a:t>mBot</a:t>
            </a:r>
            <a:r>
              <a:rPr lang="en-US" sz="1350" dirty="0"/>
              <a:t> continues to run forward. </a:t>
            </a:r>
          </a:p>
          <a:p>
            <a:endParaRPr lang="en-US" sz="1350" dirty="0"/>
          </a:p>
          <a:p>
            <a:endParaRPr lang="en-US" sz="1350" dirty="0"/>
          </a:p>
        </p:txBody>
      </p:sp>
      <p:pic>
        <p:nvPicPr>
          <p:cNvPr id="9" name="Picture 8">
            <a:extLst>
              <a:ext uri="{FF2B5EF4-FFF2-40B4-BE49-F238E27FC236}">
                <a16:creationId xmlns:a16="http://schemas.microsoft.com/office/drawing/2014/main" id="{93ADA716-E2A1-7D40-80FA-1E41566ECEDA}"/>
              </a:ext>
            </a:extLst>
          </p:cNvPr>
          <p:cNvPicPr>
            <a:picLocks noChangeAspect="1"/>
          </p:cNvPicPr>
          <p:nvPr/>
        </p:nvPicPr>
        <p:blipFill>
          <a:blip r:embed="rId2"/>
          <a:stretch>
            <a:fillRect/>
          </a:stretch>
        </p:blipFill>
        <p:spPr>
          <a:xfrm>
            <a:off x="606176" y="709608"/>
            <a:ext cx="3523790" cy="2618238"/>
          </a:xfrm>
          <a:prstGeom prst="rect">
            <a:avLst/>
          </a:prstGeom>
        </p:spPr>
      </p:pic>
      <p:grpSp>
        <p:nvGrpSpPr>
          <p:cNvPr id="11" name="Group 10">
            <a:extLst>
              <a:ext uri="{FF2B5EF4-FFF2-40B4-BE49-F238E27FC236}">
                <a16:creationId xmlns:a16="http://schemas.microsoft.com/office/drawing/2014/main" id="{0B26B65A-D02E-AC4E-9213-409487A42FD9}"/>
              </a:ext>
            </a:extLst>
          </p:cNvPr>
          <p:cNvGrpSpPr/>
          <p:nvPr/>
        </p:nvGrpSpPr>
        <p:grpSpPr>
          <a:xfrm>
            <a:off x="338544" y="3755699"/>
            <a:ext cx="3726316" cy="1026886"/>
            <a:chOff x="195995" y="3544583"/>
            <a:chExt cx="4162449" cy="1076840"/>
          </a:xfrm>
        </p:grpSpPr>
        <p:pic>
          <p:nvPicPr>
            <p:cNvPr id="3" name="Picture 2">
              <a:extLst>
                <a:ext uri="{FF2B5EF4-FFF2-40B4-BE49-F238E27FC236}">
                  <a16:creationId xmlns:a16="http://schemas.microsoft.com/office/drawing/2014/main" id="{95E353D2-48EA-7340-8389-58A839D191FF}"/>
                </a:ext>
              </a:extLst>
            </p:cNvPr>
            <p:cNvPicPr>
              <a:picLocks noChangeAspect="1"/>
            </p:cNvPicPr>
            <p:nvPr/>
          </p:nvPicPr>
          <p:blipFill>
            <a:blip r:embed="rId3"/>
            <a:stretch>
              <a:fillRect/>
            </a:stretch>
          </p:blipFill>
          <p:spPr>
            <a:xfrm>
              <a:off x="195995" y="3544584"/>
              <a:ext cx="1480610" cy="1076839"/>
            </a:xfrm>
            <a:prstGeom prst="rect">
              <a:avLst/>
            </a:prstGeom>
          </p:spPr>
        </p:pic>
        <p:pic>
          <p:nvPicPr>
            <p:cNvPr id="6" name="Picture 5">
              <a:extLst>
                <a:ext uri="{FF2B5EF4-FFF2-40B4-BE49-F238E27FC236}">
                  <a16:creationId xmlns:a16="http://schemas.microsoft.com/office/drawing/2014/main" id="{59F80A8E-0A1F-F342-A367-20AB77D8610F}"/>
                </a:ext>
              </a:extLst>
            </p:cNvPr>
            <p:cNvPicPr>
              <a:picLocks noChangeAspect="1"/>
            </p:cNvPicPr>
            <p:nvPr/>
          </p:nvPicPr>
          <p:blipFill>
            <a:blip r:embed="rId4"/>
            <a:stretch>
              <a:fillRect/>
            </a:stretch>
          </p:blipFill>
          <p:spPr>
            <a:xfrm>
              <a:off x="1554976" y="3544583"/>
              <a:ext cx="1387679" cy="1076839"/>
            </a:xfrm>
            <a:prstGeom prst="rect">
              <a:avLst/>
            </a:prstGeom>
          </p:spPr>
        </p:pic>
        <p:pic>
          <p:nvPicPr>
            <p:cNvPr id="8" name="Picture 7">
              <a:extLst>
                <a:ext uri="{FF2B5EF4-FFF2-40B4-BE49-F238E27FC236}">
                  <a16:creationId xmlns:a16="http://schemas.microsoft.com/office/drawing/2014/main" id="{CAF3AC16-2527-C246-849A-7D237418197F}"/>
                </a:ext>
              </a:extLst>
            </p:cNvPr>
            <p:cNvPicPr>
              <a:picLocks noChangeAspect="1"/>
            </p:cNvPicPr>
            <p:nvPr/>
          </p:nvPicPr>
          <p:blipFill>
            <a:blip r:embed="rId5"/>
            <a:stretch>
              <a:fillRect/>
            </a:stretch>
          </p:blipFill>
          <p:spPr>
            <a:xfrm>
              <a:off x="2903257" y="3544585"/>
              <a:ext cx="1455187" cy="1076838"/>
            </a:xfrm>
            <a:prstGeom prst="rect">
              <a:avLst/>
            </a:prstGeom>
          </p:spPr>
        </p:pic>
      </p:grpSp>
      <p:pic>
        <p:nvPicPr>
          <p:cNvPr id="13" name="Picture 12">
            <a:extLst>
              <a:ext uri="{FF2B5EF4-FFF2-40B4-BE49-F238E27FC236}">
                <a16:creationId xmlns:a16="http://schemas.microsoft.com/office/drawing/2014/main" id="{04B9EA4C-328F-5647-8973-62C0CDA2BA57}"/>
              </a:ext>
            </a:extLst>
          </p:cNvPr>
          <p:cNvPicPr>
            <a:picLocks noChangeAspect="1"/>
          </p:cNvPicPr>
          <p:nvPr/>
        </p:nvPicPr>
        <p:blipFill>
          <a:blip r:embed="rId6"/>
          <a:stretch>
            <a:fillRect/>
          </a:stretch>
        </p:blipFill>
        <p:spPr>
          <a:xfrm>
            <a:off x="4813965" y="672240"/>
            <a:ext cx="4115883" cy="2963888"/>
          </a:xfrm>
          <a:prstGeom prst="rect">
            <a:avLst/>
          </a:prstGeom>
        </p:spPr>
      </p:pic>
    </p:spTree>
    <p:extLst>
      <p:ext uri="{BB962C8B-B14F-4D97-AF65-F5344CB8AC3E}">
        <p14:creationId xmlns:p14="http://schemas.microsoft.com/office/powerpoint/2010/main" val="202567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011" y="3086286"/>
            <a:ext cx="3690329" cy="1546577"/>
          </a:xfrm>
          <a:prstGeom prst="rect">
            <a:avLst/>
          </a:prstGeom>
          <a:noFill/>
        </p:spPr>
        <p:txBody>
          <a:bodyPr wrap="square" rtlCol="0">
            <a:spAutoFit/>
          </a:bodyPr>
          <a:lstStyle/>
          <a:p>
            <a:r>
              <a:rPr lang="en-US" sz="1350" dirty="0"/>
              <a:t>Before we do this lab, put your robot on the floor but be sure you avoid stepping on it.  This way it will not drive off the table and crash.</a:t>
            </a:r>
          </a:p>
          <a:p>
            <a:endParaRPr lang="en-US" sz="1350" dirty="0"/>
          </a:p>
          <a:p>
            <a:r>
              <a:rPr lang="en-US" sz="1350" dirty="0"/>
              <a:t>This lab requires your robot to drive in a square.  You must press “g” for it to start.  The space bar will stop both motors.</a:t>
            </a:r>
          </a:p>
        </p:txBody>
      </p:sp>
      <p:sp>
        <p:nvSpPr>
          <p:cNvPr id="14" name="TextBox 13"/>
          <p:cNvSpPr txBox="1"/>
          <p:nvPr/>
        </p:nvSpPr>
        <p:spPr>
          <a:xfrm>
            <a:off x="1242523" y="672240"/>
            <a:ext cx="1864357" cy="300082"/>
          </a:xfrm>
          <a:prstGeom prst="rect">
            <a:avLst/>
          </a:prstGeom>
          <a:noFill/>
        </p:spPr>
        <p:txBody>
          <a:bodyPr wrap="none" rtlCol="0">
            <a:spAutoFit/>
          </a:bodyPr>
          <a:lstStyle/>
          <a:p>
            <a:r>
              <a:rPr lang="en-US" sz="1350" b="1"/>
              <a:t>Lab 9</a:t>
            </a:r>
            <a:r>
              <a:rPr lang="en-US" sz="1350" b="1" dirty="0"/>
              <a:t>: Drive in a Square</a:t>
            </a:r>
          </a:p>
        </p:txBody>
      </p:sp>
      <p:sp>
        <p:nvSpPr>
          <p:cNvPr id="15" name="TextBox 14"/>
          <p:cNvSpPr txBox="1"/>
          <p:nvPr/>
        </p:nvSpPr>
        <p:spPr>
          <a:xfrm>
            <a:off x="5870465" y="672240"/>
            <a:ext cx="2134623" cy="300082"/>
          </a:xfrm>
          <a:prstGeom prst="rect">
            <a:avLst/>
          </a:prstGeom>
          <a:noFill/>
        </p:spPr>
        <p:txBody>
          <a:bodyPr wrap="none" rtlCol="0">
            <a:spAutoFit/>
          </a:bodyPr>
          <a:lstStyle/>
          <a:p>
            <a:r>
              <a:rPr lang="en-US" sz="1350" b="1" dirty="0"/>
              <a:t>Lab 10: Collision Avoidance</a:t>
            </a:r>
          </a:p>
        </p:txBody>
      </p:sp>
      <p:pic>
        <p:nvPicPr>
          <p:cNvPr id="4" name="Picture 3"/>
          <p:cNvPicPr>
            <a:picLocks noChangeAspect="1"/>
          </p:cNvPicPr>
          <p:nvPr/>
        </p:nvPicPr>
        <p:blipFill>
          <a:blip r:embed="rId2"/>
          <a:stretch>
            <a:fillRect/>
          </a:stretch>
        </p:blipFill>
        <p:spPr>
          <a:xfrm>
            <a:off x="837967" y="1213622"/>
            <a:ext cx="2943727" cy="1655846"/>
          </a:xfrm>
          <a:prstGeom prst="rect">
            <a:avLst/>
          </a:prstGeom>
        </p:spPr>
      </p:pic>
      <p:sp>
        <p:nvSpPr>
          <p:cNvPr id="10" name="TextBox 9"/>
          <p:cNvSpPr txBox="1"/>
          <p:nvPr/>
        </p:nvSpPr>
        <p:spPr>
          <a:xfrm>
            <a:off x="5099140" y="3190160"/>
            <a:ext cx="3362576" cy="1338828"/>
          </a:xfrm>
          <a:prstGeom prst="rect">
            <a:avLst/>
          </a:prstGeom>
          <a:noFill/>
        </p:spPr>
        <p:txBody>
          <a:bodyPr wrap="square" rtlCol="0">
            <a:spAutoFit/>
          </a:bodyPr>
          <a:lstStyle/>
          <a:p>
            <a:r>
              <a:rPr lang="en-US" sz="1350" dirty="0"/>
              <a:t>Make the robot go forward until it gets close to an obstacle.  Then turn right.</a:t>
            </a:r>
          </a:p>
          <a:p>
            <a:endParaRPr lang="en-US" sz="1350" dirty="0"/>
          </a:p>
          <a:p>
            <a:r>
              <a:rPr lang="en-US" sz="1350" dirty="0"/>
              <a:t>Can you make the robot back up first and then turn when there is an obstacle in front of it?</a:t>
            </a:r>
          </a:p>
        </p:txBody>
      </p:sp>
      <p:pic>
        <p:nvPicPr>
          <p:cNvPr id="7" name="Picture 6"/>
          <p:cNvPicPr>
            <a:picLocks noChangeAspect="1"/>
          </p:cNvPicPr>
          <p:nvPr/>
        </p:nvPicPr>
        <p:blipFill>
          <a:blip r:embed="rId3"/>
          <a:stretch>
            <a:fillRect/>
          </a:stretch>
        </p:blipFill>
        <p:spPr>
          <a:xfrm>
            <a:off x="4941791" y="1213622"/>
            <a:ext cx="3677274" cy="1525046"/>
          </a:xfrm>
          <a:prstGeom prst="rect">
            <a:avLst/>
          </a:prstGeom>
        </p:spPr>
      </p:pic>
    </p:spTree>
    <p:extLst>
      <p:ext uri="{BB962C8B-B14F-4D97-AF65-F5344CB8AC3E}">
        <p14:creationId xmlns:p14="http://schemas.microsoft.com/office/powerpoint/2010/main" val="273318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546" y="2694493"/>
            <a:ext cx="4072172" cy="1754326"/>
          </a:xfrm>
          <a:prstGeom prst="rect">
            <a:avLst/>
          </a:prstGeom>
          <a:noFill/>
        </p:spPr>
        <p:txBody>
          <a:bodyPr wrap="square" rtlCol="0">
            <a:spAutoFit/>
          </a:bodyPr>
          <a:lstStyle/>
          <a:p>
            <a:r>
              <a:rPr lang="en-US" sz="1350" dirty="0"/>
              <a:t>Create events for each of the keys up arrow, left-arrow, space, right arrow and down arrow.  Associate these events with run forward, turn left, turn right, run backward and stop.</a:t>
            </a:r>
          </a:p>
          <a:p>
            <a:endParaRPr lang="en-US" sz="1350" dirty="0"/>
          </a:p>
          <a:p>
            <a:r>
              <a:rPr lang="en-US" sz="1350" dirty="0"/>
              <a:t>To save time, you can use the right click “duplicate” function to copy the first block of code to the other four. </a:t>
            </a:r>
          </a:p>
        </p:txBody>
      </p:sp>
      <p:sp>
        <p:nvSpPr>
          <p:cNvPr id="14" name="TextBox 13"/>
          <p:cNvSpPr txBox="1"/>
          <p:nvPr/>
        </p:nvSpPr>
        <p:spPr>
          <a:xfrm>
            <a:off x="1146270" y="624113"/>
            <a:ext cx="1866152" cy="300082"/>
          </a:xfrm>
          <a:prstGeom prst="rect">
            <a:avLst/>
          </a:prstGeom>
          <a:noFill/>
        </p:spPr>
        <p:txBody>
          <a:bodyPr wrap="none" rtlCol="0">
            <a:spAutoFit/>
          </a:bodyPr>
          <a:lstStyle/>
          <a:p>
            <a:r>
              <a:rPr lang="en-US" sz="1350" b="1" dirty="0"/>
              <a:t>Lab 11: Remote Control</a:t>
            </a:r>
          </a:p>
        </p:txBody>
      </p:sp>
      <p:sp>
        <p:nvSpPr>
          <p:cNvPr id="15" name="TextBox 14"/>
          <p:cNvSpPr txBox="1"/>
          <p:nvPr/>
        </p:nvSpPr>
        <p:spPr>
          <a:xfrm>
            <a:off x="4992237" y="624113"/>
            <a:ext cx="3784177" cy="300082"/>
          </a:xfrm>
          <a:prstGeom prst="rect">
            <a:avLst/>
          </a:prstGeom>
          <a:noFill/>
        </p:spPr>
        <p:txBody>
          <a:bodyPr wrap="none" rtlCol="0">
            <a:spAutoFit/>
          </a:bodyPr>
          <a:lstStyle/>
          <a:p>
            <a:r>
              <a:rPr lang="en-US" sz="1350" b="1"/>
              <a:t>Lab 12: Collision Avoidance With Lights and Sound</a:t>
            </a:r>
            <a:endParaRPr lang="en-US" sz="1350" b="1" dirty="0"/>
          </a:p>
        </p:txBody>
      </p:sp>
      <p:sp>
        <p:nvSpPr>
          <p:cNvPr id="10" name="TextBox 9"/>
          <p:cNvSpPr txBox="1"/>
          <p:nvPr/>
        </p:nvSpPr>
        <p:spPr>
          <a:xfrm>
            <a:off x="5099140" y="3997014"/>
            <a:ext cx="3362576" cy="1546577"/>
          </a:xfrm>
          <a:prstGeom prst="rect">
            <a:avLst/>
          </a:prstGeom>
          <a:noFill/>
        </p:spPr>
        <p:txBody>
          <a:bodyPr wrap="square" rtlCol="0">
            <a:spAutoFit/>
          </a:bodyPr>
          <a:lstStyle/>
          <a:p>
            <a:r>
              <a:rPr lang="en-US" sz="1350" dirty="0"/>
              <a:t>Modify the collision avoidance lab to do the following:</a:t>
            </a:r>
          </a:p>
          <a:p>
            <a:pPr marL="342900" indent="-342900">
              <a:buFont typeface="+mj-lt"/>
              <a:buAutoNum type="arabicPeriod"/>
            </a:pPr>
            <a:r>
              <a:rPr lang="en-US" sz="1350" dirty="0"/>
              <a:t>Randomly go right or left when an object is detected</a:t>
            </a:r>
          </a:p>
          <a:p>
            <a:pPr marL="342900" indent="-342900">
              <a:buFont typeface="+mj-lt"/>
              <a:buAutoNum type="arabicPeriod"/>
            </a:pPr>
            <a:r>
              <a:rPr lang="en-US" sz="1350" dirty="0"/>
              <a:t>Change the LED to red if you are turning right and green if you are turning left</a:t>
            </a:r>
          </a:p>
          <a:p>
            <a:pPr marL="342900" indent="-342900">
              <a:buFont typeface="+mj-lt"/>
              <a:buAutoNum type="arabicPeriod"/>
            </a:pPr>
            <a:r>
              <a:rPr lang="en-US" sz="1350" dirty="0"/>
              <a:t>Play a different tone for each direction</a:t>
            </a:r>
          </a:p>
        </p:txBody>
      </p:sp>
      <p:pic>
        <p:nvPicPr>
          <p:cNvPr id="2" name="Picture 1"/>
          <p:cNvPicPr>
            <a:picLocks noChangeAspect="1"/>
          </p:cNvPicPr>
          <p:nvPr/>
        </p:nvPicPr>
        <p:blipFill>
          <a:blip r:embed="rId2"/>
          <a:stretch>
            <a:fillRect/>
          </a:stretch>
        </p:blipFill>
        <p:spPr>
          <a:xfrm>
            <a:off x="207546" y="1029368"/>
            <a:ext cx="4072172" cy="1521327"/>
          </a:xfrm>
          <a:prstGeom prst="rect">
            <a:avLst/>
          </a:prstGeom>
        </p:spPr>
      </p:pic>
      <p:pic>
        <p:nvPicPr>
          <p:cNvPr id="3" name="Picture 2"/>
          <p:cNvPicPr>
            <a:picLocks noChangeAspect="1"/>
          </p:cNvPicPr>
          <p:nvPr/>
        </p:nvPicPr>
        <p:blipFill>
          <a:blip r:embed="rId3"/>
          <a:stretch>
            <a:fillRect/>
          </a:stretch>
        </p:blipFill>
        <p:spPr>
          <a:xfrm>
            <a:off x="4992237" y="1029368"/>
            <a:ext cx="3677025" cy="2712453"/>
          </a:xfrm>
          <a:prstGeom prst="rect">
            <a:avLst/>
          </a:prstGeom>
        </p:spPr>
      </p:pic>
    </p:spTree>
    <p:extLst>
      <p:ext uri="{BB962C8B-B14F-4D97-AF65-F5344CB8AC3E}">
        <p14:creationId xmlns:p14="http://schemas.microsoft.com/office/powerpoint/2010/main" val="111669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1362</TotalTime>
  <Words>862</Words>
  <Application>Microsoft Macintosh PowerPoint</Application>
  <PresentationFormat>On-screen Show (4:3)</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McCreary</dc:creator>
  <cp:lastModifiedBy>Steven Peterson</cp:lastModifiedBy>
  <cp:revision>21</cp:revision>
  <cp:lastPrinted>2019-03-16T16:54:08Z</cp:lastPrinted>
  <dcterms:created xsi:type="dcterms:W3CDTF">2019-03-09T14:47:45Z</dcterms:created>
  <dcterms:modified xsi:type="dcterms:W3CDTF">2020-03-07T18:30:36Z</dcterms:modified>
</cp:coreProperties>
</file>