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274" r:id="rId2"/>
    <p:sldId id="276" r:id="rId3"/>
    <p:sldId id="492" r:id="rId4"/>
    <p:sldId id="570" r:id="rId5"/>
    <p:sldId id="581" r:id="rId6"/>
    <p:sldId id="553" r:id="rId7"/>
    <p:sldId id="554" r:id="rId8"/>
    <p:sldId id="580" r:id="rId9"/>
    <p:sldId id="546" r:id="rId10"/>
    <p:sldId id="572" r:id="rId11"/>
    <p:sldId id="530" r:id="rId12"/>
    <p:sldId id="541" r:id="rId13"/>
    <p:sldId id="563" r:id="rId14"/>
    <p:sldId id="549" r:id="rId15"/>
    <p:sldId id="550" r:id="rId16"/>
    <p:sldId id="564" r:id="rId17"/>
    <p:sldId id="556" r:id="rId18"/>
    <p:sldId id="557" r:id="rId19"/>
    <p:sldId id="558" r:id="rId20"/>
    <p:sldId id="565" r:id="rId21"/>
    <p:sldId id="568" r:id="rId22"/>
    <p:sldId id="5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Partners" id="{EE245814-E715-48FB-9FE2-931751F41FFB}">
          <p14:sldIdLst>
            <p14:sldId id="570"/>
            <p14:sldId id="581"/>
          </p14:sldIdLst>
        </p14:section>
        <p14:section name="Introduction" id="{EDF3B302-6465-4AB1-A993-0C0284C32F67}">
          <p14:sldIdLst>
            <p14:sldId id="553"/>
            <p14:sldId id="554"/>
            <p14:sldId id="580"/>
          </p14:sldIdLst>
        </p14:section>
        <p14:section name="Trainers and Team" id="{9F7907E7-0414-4C1E-A74E-B36E314E1990}">
          <p14:sldIdLst>
            <p14:sldId id="546"/>
            <p14:sldId id="572"/>
            <p14:sldId id="530"/>
            <p14:sldId id="541"/>
            <p14:sldId id="563"/>
          </p14:sldIdLst>
        </p14:section>
        <p14:section name="Course Objectives" id="{1C8BF495-747C-4DEF-B68B-3E5844D75788}">
          <p14:sldIdLst>
            <p14:sldId id="549"/>
            <p14:sldId id="550"/>
            <p14:sldId id="564"/>
          </p14:sldIdLst>
        </p14:section>
        <p14:section name="Course Organization" id="{B6E7FD6B-8761-4564-B300-22B43696AF79}">
          <p14:sldIdLst>
            <p14:sldId id="556"/>
            <p14:sldId id="557"/>
            <p14:sldId id="558"/>
          </p14:sldIdLst>
        </p14:section>
        <p14:section name="Conclusion" id="{10E03AB1-9AA8-4E86-9A64-D741901E50A2}">
          <p14:sldIdLst>
            <p14:sldId id="565"/>
            <p14:sldId id="568"/>
            <p14:sldId id="5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2" autoAdjust="0"/>
    <p:restoredTop sz="94620" autoAdjust="0"/>
  </p:normalViewPr>
  <p:slideViewPr>
    <p:cSldViewPr snapToGrid="0" showGuides="1">
      <p:cViewPr varScale="1">
        <p:scale>
          <a:sx n="81" d="100"/>
          <a:sy n="81" d="100"/>
        </p:scale>
        <p:origin x="672" y="72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13.5.2019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02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hyperlink" Target="https://judge.softuni.bg/Contests/1659/JS-Essentials-Exam-Preparation-May-2019" TargetMode="Externa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essentia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0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48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9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3.png"/><Relationship Id="rId10" Type="http://schemas.openxmlformats.org/officeDocument/2006/relationships/image" Target="../media/image47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4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4.jpeg"/><Relationship Id="rId7" Type="http://schemas.openxmlformats.org/officeDocument/2006/relationships/image" Target="../media/image5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51868"/>
            <a:ext cx="12192000" cy="882654"/>
          </a:xfrm>
        </p:spPr>
        <p:txBody>
          <a:bodyPr>
            <a:normAutofit/>
          </a:bodyPr>
          <a:lstStyle/>
          <a:p>
            <a:r>
              <a:rPr lang="en-US" sz="4000" dirty="0"/>
              <a:t>Course Overview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>
            <a:normAutofit/>
          </a:bodyPr>
          <a:lstStyle/>
          <a:p>
            <a:r>
              <a:rPr lang="en-US" sz="5300" dirty="0"/>
              <a:t>JavaScript Essentials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813533"/>
            <a:ext cx="2951518" cy="413822"/>
          </a:xfrm>
        </p:spPr>
        <p:txBody>
          <a:bodyPr/>
          <a:lstStyle/>
          <a:p>
            <a:r>
              <a:rPr lang="en-US" sz="22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27355"/>
            <a:ext cx="2951518" cy="413822"/>
          </a:xfrm>
        </p:spPr>
        <p:txBody>
          <a:bodyPr/>
          <a:lstStyle/>
          <a:p>
            <a:r>
              <a:rPr lang="en-US" sz="2200" dirty="0">
                <a:hlinkClick r:id="rId3"/>
              </a:rPr>
              <a:t>http://softuni.bg</a:t>
            </a:r>
            <a:endParaRPr lang="en-US" sz="2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1147" y="4838039"/>
            <a:ext cx="2951518" cy="584318"/>
          </a:xfrm>
        </p:spPr>
        <p:txBody>
          <a:bodyPr/>
          <a:lstStyle/>
          <a:p>
            <a:r>
              <a:rPr lang="en-US" sz="3300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1147" y="5345497"/>
            <a:ext cx="2951518" cy="491279"/>
          </a:xfrm>
        </p:spPr>
        <p:txBody>
          <a:bodyPr/>
          <a:lstStyle/>
          <a:p>
            <a:r>
              <a:rPr lang="en-US" sz="2700" dirty="0"/>
              <a:t>Technical Trainers</a:t>
            </a:r>
          </a:p>
        </p:txBody>
      </p:sp>
      <p:pic>
        <p:nvPicPr>
          <p:cNvPr id="1026" name="Picture 2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0D93FAE8-4570-4F3B-B87E-18586FE0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69" y="2066869"/>
            <a:ext cx="2755634" cy="27556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6048" y="1371599"/>
            <a:ext cx="8546352" cy="4899892"/>
          </a:xfrm>
        </p:spPr>
        <p:txBody>
          <a:bodyPr>
            <a:normAutofit fontScale="77500" lnSpcReduction="20000"/>
          </a:bodyPr>
          <a:lstStyle/>
          <a:p>
            <a:r>
              <a:rPr lang="en-US" sz="3600" b="1" dirty="0"/>
              <a:t>Senior Full-Stack</a:t>
            </a:r>
            <a:r>
              <a:rPr lang="en-US" sz="3600" dirty="0"/>
              <a:t> Developer in </a:t>
            </a:r>
            <a:r>
              <a:rPr lang="en-US" sz="3600" b="1" dirty="0"/>
              <a:t>SoftUni</a:t>
            </a:r>
          </a:p>
          <a:p>
            <a:r>
              <a:rPr lang="en-US" sz="3600" b="1" dirty="0"/>
              <a:t>+10 year in IT </a:t>
            </a:r>
            <a:r>
              <a:rPr lang="en-US" sz="3600" dirty="0"/>
              <a:t>-  </a:t>
            </a:r>
            <a:r>
              <a:rPr lang="en-US" sz="3600" b="1" dirty="0"/>
              <a:t>8+</a:t>
            </a:r>
            <a:r>
              <a:rPr lang="en-US" sz="3600" dirty="0"/>
              <a:t> years experience as </a:t>
            </a:r>
            <a:br>
              <a:rPr lang="en-US" sz="3600" dirty="0"/>
            </a:br>
            <a:r>
              <a:rPr lang="en-US" sz="3600" dirty="0"/>
              <a:t>Technical Trailer @ </a:t>
            </a:r>
            <a:r>
              <a:rPr lang="en-US" sz="3600" b="1" dirty="0"/>
              <a:t>Telerik Academy</a:t>
            </a:r>
            <a:endParaRPr lang="bg-BG" sz="3600" b="1" dirty="0"/>
          </a:p>
          <a:p>
            <a:r>
              <a:rPr lang="en-US" sz="3600" dirty="0"/>
              <a:t>Fluent in </a:t>
            </a:r>
            <a:r>
              <a:rPr lang="en-US" sz="3600" b="1" dirty="0"/>
              <a:t>Node.js</a:t>
            </a:r>
            <a:r>
              <a:rPr lang="en-US" sz="3600" dirty="0"/>
              <a:t>, .NET, </a:t>
            </a:r>
            <a:r>
              <a:rPr lang="en-US" sz="3600" b="1" dirty="0"/>
              <a:t>Angular</a:t>
            </a:r>
            <a:r>
              <a:rPr lang="en-US" sz="3600" dirty="0"/>
              <a:t>, Java, C++</a:t>
            </a:r>
            <a:endParaRPr lang="en-US" sz="3600" b="1" dirty="0"/>
          </a:p>
          <a:p>
            <a:r>
              <a:rPr lang="en-US" sz="3600" dirty="0"/>
              <a:t>Experience with all popular mobile</a:t>
            </a:r>
            <a:br>
              <a:rPr lang="en-US" sz="3600" dirty="0"/>
            </a:br>
            <a:r>
              <a:rPr lang="en-US" sz="3600" dirty="0"/>
              <a:t>platforms (Android, iOS, Windows)</a:t>
            </a:r>
          </a:p>
          <a:p>
            <a:r>
              <a:rPr lang="en-US" sz="3600" dirty="0"/>
              <a:t>"</a:t>
            </a:r>
            <a:r>
              <a:rPr lang="en-US" sz="3600" b="1" dirty="0"/>
              <a:t>30 under 30</a:t>
            </a:r>
            <a:r>
              <a:rPr lang="en-US" sz="3600" dirty="0"/>
              <a:t>" - </a:t>
            </a:r>
            <a:r>
              <a:rPr lang="en-US" sz="3600" b="1" dirty="0"/>
              <a:t>Forbes 2017 </a:t>
            </a:r>
            <a:r>
              <a:rPr lang="en-US" sz="3600" dirty="0"/>
              <a:t>- Education</a:t>
            </a:r>
          </a:p>
          <a:p>
            <a:r>
              <a:rPr lang="en-US" sz="3600" dirty="0"/>
              <a:t>Front-end Developer by heart</a:t>
            </a:r>
          </a:p>
          <a:p>
            <a:r>
              <a:rPr lang="en-US" sz="3600" dirty="0"/>
              <a:t>Software Developer by need</a:t>
            </a:r>
          </a:p>
          <a:p>
            <a:r>
              <a:rPr lang="en-US" sz="3600" dirty="0"/>
              <a:t>@SoftUni</a:t>
            </a:r>
            <a:r>
              <a:rPr lang="bg-BG" sz="3600" dirty="0"/>
              <a:t> </a:t>
            </a:r>
            <a:r>
              <a:rPr lang="en-US" sz="3600" dirty="0"/>
              <a:t>mostly working with </a:t>
            </a:r>
            <a:r>
              <a:rPr lang="en-US" sz="3600" b="1" dirty="0"/>
              <a:t>React</a:t>
            </a:r>
            <a:r>
              <a:rPr lang="en-US" sz="3600" dirty="0"/>
              <a:t> &amp; </a:t>
            </a:r>
            <a:r>
              <a:rPr lang="en-US" sz="3600" b="1" dirty="0"/>
              <a:t>ASP.Net</a:t>
            </a:r>
            <a:r>
              <a:rPr lang="en-US" sz="3600" dirty="0"/>
              <a:t> </a:t>
            </a:r>
            <a:r>
              <a:rPr lang="en-US" sz="3600" b="1" dirty="0"/>
              <a:t>Core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Doncho Minkov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15BC34-E88E-4BA7-8354-0E4D2C8FF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708" y="1990914"/>
            <a:ext cx="3495487" cy="34954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3295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Full Stack &amp; Senior Front-End </a:t>
            </a:r>
            <a:br>
              <a:rPr lang="en-US" dirty="0"/>
            </a:br>
            <a:r>
              <a:rPr lang="en-US" dirty="0"/>
              <a:t>Developer @ SoftUni</a:t>
            </a:r>
          </a:p>
          <a:p>
            <a:r>
              <a:rPr lang="en-US" dirty="0"/>
              <a:t>Studied Computer Science in</a:t>
            </a:r>
            <a:br>
              <a:rPr lang="en-US" dirty="0"/>
            </a:br>
            <a:r>
              <a:rPr lang="en-US" dirty="0"/>
              <a:t>Newcastle University </a:t>
            </a:r>
          </a:p>
          <a:p>
            <a:r>
              <a:rPr lang="en-US" dirty="0"/>
              <a:t>Passionate about Front-End</a:t>
            </a:r>
            <a:br>
              <a:rPr lang="en-US" dirty="0"/>
            </a:br>
            <a:r>
              <a:rPr lang="en-US" dirty="0"/>
              <a:t>Technologies (HTML/CSS/JS/React.js)</a:t>
            </a:r>
            <a:br>
              <a:rPr lang="en-US" dirty="0"/>
            </a:br>
            <a:r>
              <a:rPr lang="en-US" dirty="0"/>
              <a:t>and UX/UI Design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William Abboud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622" y="2044058"/>
            <a:ext cx="3505200" cy="3505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5572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noProof="1"/>
              <a:t>5+ years experience in the IT (HTML,</a:t>
            </a:r>
            <a:br>
              <a:rPr lang="en-US" noProof="1"/>
            </a:br>
            <a:r>
              <a:rPr lang="en-US" noProof="1"/>
              <a:t>CSS, JavaScript, C#, SQL,</a:t>
            </a:r>
            <a:br>
              <a:rPr lang="en-US" noProof="1"/>
            </a:br>
            <a:r>
              <a:rPr lang="en-US" noProof="1"/>
              <a:t>Windows Server)</a:t>
            </a:r>
          </a:p>
          <a:p>
            <a:pPr>
              <a:lnSpc>
                <a:spcPct val="120000"/>
              </a:lnSpc>
            </a:pPr>
            <a:r>
              <a:rPr lang="en-US" noProof="1"/>
              <a:t>Excellent Software University</a:t>
            </a:r>
            <a:br>
              <a:rPr lang="bg-BG" noProof="1"/>
            </a:br>
            <a:r>
              <a:rPr lang="en-US" noProof="1"/>
              <a:t>student</a:t>
            </a:r>
          </a:p>
          <a:p>
            <a:pPr>
              <a:lnSpc>
                <a:spcPct val="120000"/>
              </a:lnSpc>
            </a:pPr>
            <a:r>
              <a:rPr lang="en-US" noProof="1"/>
              <a:t>Technical Trainer in Software</a:t>
            </a:r>
            <a:br>
              <a:rPr lang="bg-BG" noProof="1"/>
            </a:br>
            <a:r>
              <a:rPr lang="en-US" noProof="1"/>
              <a:t>University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noProof="1"/>
              <a:t>Ivaylo Dimitrov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7123" y="-144463"/>
            <a:ext cx="30472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9484" y="7939"/>
            <a:ext cx="30472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6" name="Picture 5" descr="A person who is smiling and looking at the camera&#10;&#10;Description automatically generated">
            <a:extLst>
              <a:ext uri="{FF2B5EF4-FFF2-40B4-BE49-F238E27FC236}">
                <a16:creationId xmlns:a16="http://schemas.microsoft.com/office/drawing/2014/main" id="{4C0983FE-5D42-4053-9992-27D494F3A3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8" t="4115" r="9087" b="9241"/>
          <a:stretch/>
        </p:blipFill>
        <p:spPr>
          <a:xfrm>
            <a:off x="7528264" y="2006351"/>
            <a:ext cx="3545520" cy="37286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6307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noProof="1"/>
              <a:t>The team working on the materials:</a:t>
            </a:r>
          </a:p>
          <a:p>
            <a:pPr lvl="1">
              <a:lnSpc>
                <a:spcPct val="120000"/>
              </a:lnSpc>
            </a:pPr>
            <a:r>
              <a:rPr lang="en-US" noProof="1"/>
              <a:t>Antoniya Atanasova</a:t>
            </a:r>
          </a:p>
          <a:p>
            <a:pPr lvl="1">
              <a:lnSpc>
                <a:spcPct val="120000"/>
              </a:lnSpc>
            </a:pPr>
            <a:r>
              <a:rPr lang="en-US" noProof="1"/>
              <a:t>Bilqna Borislavova</a:t>
            </a:r>
          </a:p>
          <a:p>
            <a:pPr lvl="1">
              <a:lnSpc>
                <a:spcPct val="120000"/>
              </a:lnSpc>
            </a:pPr>
            <a:r>
              <a:rPr lang="en-US" noProof="1"/>
              <a:t>Hristomir Asenov</a:t>
            </a:r>
          </a:p>
          <a:p>
            <a:pPr lvl="1">
              <a:lnSpc>
                <a:spcPct val="120000"/>
              </a:lnSpc>
            </a:pPr>
            <a:r>
              <a:rPr lang="en-US" noProof="1"/>
              <a:t>Kiril Kirilov</a:t>
            </a:r>
          </a:p>
          <a:p>
            <a:pPr lvl="1">
              <a:lnSpc>
                <a:spcPct val="120000"/>
              </a:lnSpc>
            </a:pPr>
            <a:r>
              <a:rPr lang="en-US" noProof="1"/>
              <a:t>Tanq Staneva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Behind the Scenes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3074" name="Picture 2" descr="Ð ÐµÐ·ÑÐ»ÑÐ°Ñ Ñ Ð¸Ð·Ð¾Ð±ÑÐ°Ð¶ÐµÐ½Ð¸Ðµ Ð·Ð° team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193" y="2217635"/>
            <a:ext cx="4640365" cy="464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98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Course Objectives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Course Details and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677C1D-C91C-4100-8BC6-DC0F9FEC8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28" y="1440959"/>
            <a:ext cx="2282344" cy="228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5" y="1338397"/>
            <a:ext cx="11818096" cy="5213221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latin typeface="+mj-lt"/>
              </a:rPr>
              <a:t>Learn the basic syntax in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JavaScript</a:t>
            </a:r>
            <a:r>
              <a:rPr lang="en-US" dirty="0">
                <a:latin typeface="+mj-lt"/>
              </a:rPr>
              <a:t> </a:t>
            </a:r>
          </a:p>
          <a:p>
            <a:pPr>
              <a:lnSpc>
                <a:spcPct val="114000"/>
              </a:lnSpc>
            </a:pPr>
            <a:r>
              <a:rPr lang="en-US" dirty="0">
                <a:latin typeface="+mj-lt"/>
              </a:rPr>
              <a:t>Learn how to work with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data types </a:t>
            </a:r>
            <a:r>
              <a:rPr lang="en-US" dirty="0">
                <a:latin typeface="+mj-lt"/>
              </a:rPr>
              <a:t>(string, number, object,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etc.) and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statements</a:t>
            </a:r>
          </a:p>
          <a:p>
            <a:pPr>
              <a:lnSpc>
                <a:spcPct val="114000"/>
              </a:lnSpc>
            </a:pPr>
            <a:r>
              <a:rPr lang="en-US" dirty="0">
                <a:latin typeface="+mj-lt"/>
              </a:rPr>
              <a:t>Learn how to 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functions</a:t>
            </a:r>
            <a:r>
              <a:rPr lang="en-US" dirty="0">
                <a:latin typeface="+mj-lt"/>
              </a:rPr>
              <a:t> and separate the different logic</a:t>
            </a:r>
          </a:p>
          <a:p>
            <a:pPr>
              <a:lnSpc>
                <a:spcPct val="114000"/>
              </a:lnSpc>
            </a:pPr>
            <a:r>
              <a:rPr lang="en-US" dirty="0"/>
              <a:t>Learn how to represent real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in code</a:t>
            </a:r>
          </a:p>
          <a:p>
            <a:pPr>
              <a:lnSpc>
                <a:spcPct val="114000"/>
              </a:lnSpc>
            </a:pPr>
            <a:r>
              <a:rPr lang="en-US" dirty="0">
                <a:latin typeface="+mj-lt"/>
              </a:rPr>
              <a:t>Learn to work with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Document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Object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Model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Targets of the Course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60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07975" y="1228617"/>
            <a:ext cx="11700526" cy="5477424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buClr>
                <a:schemeClr val="tx1"/>
              </a:buClr>
              <a:buNone/>
            </a:pPr>
            <a:r>
              <a:rPr lang="en-US" sz="3200" dirty="0">
                <a:latin typeface="+mj-lt"/>
              </a:rPr>
              <a:t>Structure: </a:t>
            </a:r>
            <a:r>
              <a:rPr lang="en-US" sz="3200" b="1" dirty="0">
                <a:latin typeface="+mj-lt"/>
              </a:rPr>
              <a:t>3 problems </a:t>
            </a:r>
            <a:r>
              <a:rPr lang="en-US" sz="3200" dirty="0">
                <a:latin typeface="+mj-lt"/>
              </a:rPr>
              <a:t>for </a:t>
            </a:r>
            <a:r>
              <a:rPr lang="en-US" sz="3200" b="1" dirty="0">
                <a:latin typeface="+mj-lt"/>
              </a:rPr>
              <a:t>4 hours</a:t>
            </a:r>
          </a:p>
          <a:p>
            <a:pPr>
              <a:lnSpc>
                <a:spcPct val="114000"/>
              </a:lnSpc>
              <a:buClr>
                <a:schemeClr val="tx1"/>
              </a:buClr>
            </a:pPr>
            <a:r>
              <a:rPr lang="en-US" sz="3200" dirty="0">
                <a:latin typeface="+mj-lt"/>
              </a:rPr>
              <a:t>Problems description:</a:t>
            </a:r>
          </a:p>
          <a:p>
            <a:pPr lvl="1">
              <a:lnSpc>
                <a:spcPct val="114000"/>
              </a:lnSpc>
              <a:buClr>
                <a:schemeClr val="tx1"/>
              </a:buClr>
            </a:pPr>
            <a:r>
              <a:rPr lang="en-US" sz="3000" b="1" dirty="0"/>
              <a:t>Syntax, Simple Calculations and Operations</a:t>
            </a:r>
          </a:p>
          <a:p>
            <a:pPr lvl="1">
              <a:lnSpc>
                <a:spcPct val="114000"/>
              </a:lnSpc>
              <a:buClr>
                <a:schemeClr val="tx1"/>
              </a:buClr>
            </a:pPr>
            <a:r>
              <a:rPr lang="en-US" sz="3000" b="1" dirty="0"/>
              <a:t>Arrays / Matrices</a:t>
            </a:r>
          </a:p>
          <a:p>
            <a:pPr lvl="1">
              <a:lnSpc>
                <a:spcPct val="114000"/>
              </a:lnSpc>
              <a:buClr>
                <a:schemeClr val="tx1"/>
              </a:buClr>
            </a:pPr>
            <a:r>
              <a:rPr lang="en-US" sz="3000" b="1" dirty="0"/>
              <a:t>Objects and DOM</a:t>
            </a:r>
          </a:p>
          <a:p>
            <a:pPr>
              <a:lnSpc>
                <a:spcPct val="114000"/>
              </a:lnSpc>
              <a:buClr>
                <a:schemeClr val="tx1"/>
              </a:buClr>
            </a:pPr>
            <a:r>
              <a:rPr lang="en-US" sz="3200" dirty="0">
                <a:hlinkClick r:id="rId2"/>
              </a:rPr>
              <a:t>https://judge.softuni.bg/Contests/1659/JS-Essentials-Exam-</a:t>
            </a:r>
            <a:br>
              <a:rPr lang="en-US" sz="3200" dirty="0">
                <a:hlinkClick r:id="rId2"/>
              </a:rPr>
            </a:br>
            <a:r>
              <a:rPr lang="en-US" sz="3200" dirty="0">
                <a:hlinkClick r:id="rId2"/>
              </a:rPr>
              <a:t>Preparation-May-2019</a:t>
            </a:r>
            <a:endParaRPr lang="en-US" sz="32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563" y="2636322"/>
            <a:ext cx="1722140" cy="176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" y="4704825"/>
            <a:ext cx="12190414" cy="768084"/>
          </a:xfrm>
        </p:spPr>
        <p:txBody>
          <a:bodyPr/>
          <a:lstStyle/>
          <a:p>
            <a:r>
              <a:rPr lang="en-US" sz="6000" dirty="0"/>
              <a:t>Course Organization</a:t>
            </a:r>
            <a:endParaRPr lang="bg-BG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15874" y="6407354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C7A295-2DFE-444C-BE34-6EA3231F0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672" y="1494318"/>
            <a:ext cx="2406656" cy="240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8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37840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Lectures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Twice a week (4 hours each) in </a:t>
            </a:r>
            <a:r>
              <a:rPr lang="en-US" b="1" dirty="0"/>
              <a:t>Tech + Knowledge Hall</a:t>
            </a:r>
          </a:p>
          <a:p>
            <a:pPr lvl="2">
              <a:buClr>
                <a:schemeClr val="tx1"/>
              </a:buClr>
            </a:pPr>
            <a:r>
              <a:rPr lang="en-US" b="1" dirty="0"/>
              <a:t>Tuesday</a:t>
            </a:r>
            <a:r>
              <a:rPr lang="en-US" dirty="0"/>
              <a:t> and </a:t>
            </a:r>
            <a:r>
              <a:rPr lang="en-US" b="1" dirty="0"/>
              <a:t>Friday </a:t>
            </a:r>
            <a:r>
              <a:rPr lang="en-US" dirty="0"/>
              <a:t>(18:00 - 22:00)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dirty="0"/>
              <a:t>Learn new material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Exercises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Twice a week (4 hours each) in </a:t>
            </a:r>
            <a:r>
              <a:rPr lang="en-US" b="1" dirty="0"/>
              <a:t>Experience Hall</a:t>
            </a:r>
          </a:p>
          <a:p>
            <a:pPr lvl="2">
              <a:buClr>
                <a:schemeClr val="tx1"/>
              </a:buClr>
            </a:pPr>
            <a:r>
              <a:rPr lang="en-US" b="1" dirty="0"/>
              <a:t>Monday</a:t>
            </a:r>
            <a:r>
              <a:rPr lang="en-US" dirty="0"/>
              <a:t> and </a:t>
            </a:r>
            <a:r>
              <a:rPr lang="en-US" b="1" dirty="0"/>
              <a:t>Thursday </a:t>
            </a:r>
            <a:r>
              <a:rPr lang="en-US" dirty="0"/>
              <a:t>(13:30 - 17:30)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dirty="0"/>
              <a:t>Practice learned material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Ask questions if any</a:t>
            </a:r>
            <a:endParaRPr lang="bg-BG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 of the course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CD67DC-3695-4835-B2A3-0A77C830BA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566" y="3796658"/>
            <a:ext cx="2649772" cy="220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30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436913"/>
            <a:ext cx="11818096" cy="4960277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3700" b="1" dirty="0">
                <a:solidFill>
                  <a:schemeClr val="bg1"/>
                </a:solidFill>
              </a:rPr>
              <a:t>Mandatory</a:t>
            </a:r>
            <a:endParaRPr lang="en-US" sz="37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700" b="1" dirty="0">
                <a:solidFill>
                  <a:schemeClr val="tx2">
                    <a:lumMod val="75000"/>
                  </a:schemeClr>
                </a:solidFill>
              </a:rPr>
              <a:t>Final exam </a:t>
            </a:r>
            <a:r>
              <a:rPr lang="en-US" sz="3700" dirty="0">
                <a:solidFill>
                  <a:schemeClr val="tx2">
                    <a:lumMod val="75000"/>
                  </a:schemeClr>
                </a:solidFill>
              </a:rPr>
              <a:t>- 95%</a:t>
            </a:r>
          </a:p>
          <a:p>
            <a:pPr lvl="1"/>
            <a:r>
              <a:rPr lang="en-US" sz="3700" b="1" dirty="0">
                <a:solidFill>
                  <a:schemeClr val="tx2">
                    <a:lumMod val="75000"/>
                  </a:schemeClr>
                </a:solidFill>
              </a:rPr>
              <a:t>Exercises/Homework </a:t>
            </a:r>
            <a:r>
              <a:rPr lang="en-US" sz="3700" dirty="0">
                <a:solidFill>
                  <a:schemeClr val="tx2">
                    <a:lumMod val="75000"/>
                  </a:schemeClr>
                </a:solidFill>
              </a:rPr>
              <a:t>- 5%</a:t>
            </a:r>
          </a:p>
          <a:p>
            <a:pPr>
              <a:spcBef>
                <a:spcPts val="1200"/>
              </a:spcBef>
            </a:pPr>
            <a:r>
              <a:rPr lang="en-US" dirty="0"/>
              <a:t>Bonuses:</a:t>
            </a:r>
          </a:p>
          <a:p>
            <a:pPr lvl="1"/>
            <a:r>
              <a:rPr lang="en-US" dirty="0"/>
              <a:t>Presence in class – 5% bonus</a:t>
            </a:r>
            <a:br>
              <a:rPr lang="en-US" dirty="0"/>
            </a:br>
            <a:r>
              <a:rPr lang="en-US" dirty="0"/>
              <a:t>(onsite students only)</a:t>
            </a:r>
            <a:endParaRPr lang="bg-BG" dirty="0">
              <a:solidFill>
                <a:srgbClr val="FF0000"/>
              </a:solidFill>
            </a:endParaRPr>
          </a:p>
          <a:p>
            <a:pPr lvl="1"/>
            <a:endParaRPr lang="en-US" sz="3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Criteria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483" y="2018759"/>
            <a:ext cx="3773938" cy="43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Table of Content</a:t>
            </a:r>
            <a:endParaRPr lang="bg-BG" sz="430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81600" y="1371604"/>
            <a:ext cx="7997630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b="1" dirty="0"/>
              <a:t> Introduction</a:t>
            </a:r>
            <a:endParaRPr lang="bg-BG" sz="4000" b="1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b="1" dirty="0"/>
              <a:t> Training &amp; Team</a:t>
            </a:r>
            <a:endParaRPr lang="bg-BG" sz="4000" b="1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b="1" dirty="0"/>
              <a:t> Course Objectives</a:t>
            </a:r>
            <a:endParaRPr lang="bg-BG" sz="4000" b="1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b="1" dirty="0"/>
              <a:t> Course Organization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6286076"/>
            <a:ext cx="1219200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hlinkClick r:id="rId3"/>
              </a:rPr>
              <a:t>https://softuni.bg/courses/js-essentials</a:t>
            </a:r>
            <a:endParaRPr lang="en-US" sz="2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2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418" y="2538113"/>
            <a:ext cx="2123136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386" y="2057401"/>
            <a:ext cx="3367743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419" y="3654372"/>
            <a:ext cx="1118740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418" y="5359668"/>
            <a:ext cx="1042233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7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842" y="3810000"/>
            <a:ext cx="4643542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31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#js-core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437313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30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BAEE6008-8F92-40E1-A6CB-51E05DBF0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600" y="1535838"/>
            <a:ext cx="5186799" cy="29184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5ABF133-910A-46D1-8E51-4D2C860DEAD9}"/>
              </a:ext>
            </a:extLst>
          </p:cNvPr>
          <p:cNvSpPr txBox="1">
            <a:spLocks/>
          </p:cNvSpPr>
          <p:nvPr/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JS Essentials</a:t>
            </a:r>
            <a:endParaRPr lang="bg-BG" sz="5400" b="1" dirty="0">
              <a:latin typeface="+mj-lt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E2B4F41-0574-4CD9-8115-7E4CFD058C8C}"/>
              </a:ext>
            </a:extLst>
          </p:cNvPr>
          <p:cNvSpPr txBox="1">
            <a:spLocks/>
          </p:cNvSpPr>
          <p:nvPr/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/>
              <a:t>Course Objectives &amp; Program</a:t>
            </a:r>
          </a:p>
        </p:txBody>
      </p:sp>
    </p:spTree>
    <p:extLst>
      <p:ext uri="{BB962C8B-B14F-4D97-AF65-F5344CB8AC3E}">
        <p14:creationId xmlns:p14="http://schemas.microsoft.com/office/powerpoint/2010/main" val="20372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99495" y="1367161"/>
            <a:ext cx="11609006" cy="5338880"/>
          </a:xfrm>
        </p:spPr>
        <p:txBody>
          <a:bodyPr>
            <a:normAutofit/>
          </a:bodyPr>
          <a:lstStyle/>
          <a:p>
            <a:pPr marL="450850" indent="-450850">
              <a:lnSpc>
                <a:spcPct val="100000"/>
              </a:lnSpc>
              <a:buFont typeface="+mj-lt"/>
              <a:buAutoNum type="arabicPeriod"/>
            </a:pPr>
            <a:r>
              <a:rPr lang="en-US" sz="3600" b="1" noProof="1"/>
              <a:t>Syntax, Functions and Statements </a:t>
            </a:r>
            <a:r>
              <a:rPr lang="en-US" sz="3600" noProof="1"/>
              <a:t>- Basic syntax,</a:t>
            </a:r>
            <a:br>
              <a:rPr lang="en-US" sz="3600" noProof="1"/>
            </a:br>
            <a:r>
              <a:rPr lang="en-US" sz="3600" noProof="1"/>
              <a:t>Conditional Statements, Functions and</a:t>
            </a:r>
            <a:br>
              <a:rPr lang="en-US" sz="3600" noProof="1"/>
            </a:br>
            <a:r>
              <a:rPr lang="en-US" sz="3600" noProof="1"/>
              <a:t>Advanced functions</a:t>
            </a:r>
          </a:p>
          <a:p>
            <a:pPr marL="450850" indent="-450850">
              <a:lnSpc>
                <a:spcPct val="100000"/>
              </a:lnSpc>
              <a:buFont typeface="+mj-lt"/>
              <a:buAutoNum type="arabicPeriod"/>
            </a:pPr>
            <a:r>
              <a:rPr lang="en-US" sz="3600" b="1" noProof="1"/>
              <a:t>Objects and DOM </a:t>
            </a:r>
            <a:r>
              <a:rPr lang="en-US" sz="3600" noProof="1"/>
              <a:t>- </a:t>
            </a:r>
            <a:r>
              <a:rPr lang="en-US" sz="3600" dirty="0"/>
              <a:t>Objects, JSON,</a:t>
            </a:r>
            <a:br>
              <a:rPr lang="en-US" sz="3600" dirty="0"/>
            </a:br>
            <a:r>
              <a:rPr lang="en-US" sz="3600" dirty="0"/>
              <a:t>Document Object Model, DOM Elements,</a:t>
            </a:r>
            <a:br>
              <a:rPr lang="en-US" sz="3600" noProof="1"/>
            </a:br>
            <a:r>
              <a:rPr lang="en-US" sz="3600" noProof="1"/>
              <a:t>DOM Manipulations, DOM Events</a:t>
            </a:r>
            <a:endParaRPr lang="en-US" sz="36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Essentials - Course Topics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C74981-0AFB-4164-A1E2-3C64C1092D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490" y="2654423"/>
            <a:ext cx="2834786" cy="347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3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63984" y="1367162"/>
            <a:ext cx="11202428" cy="488508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b="1" noProof="1"/>
              <a:t>3. Arrays and Matrices </a:t>
            </a:r>
            <a:r>
              <a:rPr lang="en-US" sz="3600" noProof="1"/>
              <a:t>- </a:t>
            </a:r>
            <a:r>
              <a:rPr lang="en-US" sz="3600" dirty="0"/>
              <a:t>Arrays and</a:t>
            </a:r>
            <a:br>
              <a:rPr lang="en-US" sz="3600" dirty="0"/>
            </a:br>
            <a:r>
              <a:rPr lang="en-US" sz="3600" dirty="0"/>
              <a:t>Multi-Dimensional Array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b="1" noProof="1"/>
              <a:t>4. Strings and RegExp </a:t>
            </a:r>
            <a:r>
              <a:rPr lang="en-US" sz="3600" noProof="1"/>
              <a:t>- </a:t>
            </a:r>
            <a:r>
              <a:rPr lang="en-US" sz="3600" dirty="0"/>
              <a:t>Strings and</a:t>
            </a:r>
            <a:br>
              <a:rPr lang="en-US" sz="3600" dirty="0"/>
            </a:br>
            <a:r>
              <a:rPr lang="en-US" sz="3600" dirty="0"/>
              <a:t>Regular Expressions</a:t>
            </a:r>
            <a:endParaRPr lang="en-US" sz="3600" noProof="1"/>
          </a:p>
          <a:p>
            <a:pPr marL="0" indent="0">
              <a:lnSpc>
                <a:spcPct val="100000"/>
              </a:lnSpc>
              <a:buNone/>
            </a:pPr>
            <a:endParaRPr lang="en-US" sz="3600" noProof="1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Essentials - Course Topics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683" y="2139935"/>
            <a:ext cx="3593787" cy="441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14362" y="4714228"/>
            <a:ext cx="10963275" cy="7683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/>
              <a:t>Trainers and Team</a:t>
            </a:r>
            <a:endParaRPr lang="bg-BG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C6C141-EB2E-4C1A-94F6-E3872BFA4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39" y="709472"/>
            <a:ext cx="3906522" cy="390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5209</TotalTime>
  <Words>476</Words>
  <Application>Microsoft Office PowerPoint</Application>
  <PresentationFormat>Widescreen</PresentationFormat>
  <Paragraphs>128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1_SoftUni3_1</vt:lpstr>
      <vt:lpstr>JavaScript Essentials</vt:lpstr>
      <vt:lpstr>Table of Content</vt:lpstr>
      <vt:lpstr>Have a Question?</vt:lpstr>
      <vt:lpstr>SoftUni Diamond Partners</vt:lpstr>
      <vt:lpstr>SoftUni Organizational Partners</vt:lpstr>
      <vt:lpstr>PowerPoint Presentation</vt:lpstr>
      <vt:lpstr>JS Essentials - Course Topics</vt:lpstr>
      <vt:lpstr>JS Essentials - Course Topics (2)</vt:lpstr>
      <vt:lpstr>PowerPoint Presentation</vt:lpstr>
      <vt:lpstr>Doncho Minkov</vt:lpstr>
      <vt:lpstr>William Abboud</vt:lpstr>
      <vt:lpstr>Ivaylo Dimitrov</vt:lpstr>
      <vt:lpstr>Behind the Scenes</vt:lpstr>
      <vt:lpstr>PowerPoint Presentation</vt:lpstr>
      <vt:lpstr>Targets of the Course</vt:lpstr>
      <vt:lpstr>Exam</vt:lpstr>
      <vt:lpstr>PowerPoint Presentation</vt:lpstr>
      <vt:lpstr>Structure of the course</vt:lpstr>
      <vt:lpstr>Evaluation Criteria</vt:lpstr>
      <vt:lpstr>PowerPoint Presentation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Essentials - Course Intro</dc:title>
  <dc:creator>Alen Paunov</dc:creator>
  <cp:keywords>JS Essentials, Software University, SoftUni, programming, coding, software development, education, training, course</cp:keywords>
  <cp:lastModifiedBy>antonoaatanasova</cp:lastModifiedBy>
  <cp:revision>332</cp:revision>
  <dcterms:created xsi:type="dcterms:W3CDTF">2018-05-23T13:08:44Z</dcterms:created>
  <dcterms:modified xsi:type="dcterms:W3CDTF">2019-05-13T12:14:10Z</dcterms:modified>
  <cp:category>programming;computer programming;software development;web development</cp:category>
</cp:coreProperties>
</file>