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64BF9-C227-4701-B266-FF62F8FDEB7D}" type="datetimeFigureOut">
              <a:rPr lang="en-GB" smtClean="0"/>
              <a:t>27/09/2017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CE9588-B217-4D17-ADC1-D8F939DDA7DF}" type="slidenum">
              <a:rPr lang="en-GB" smtClean="0"/>
              <a:t>‹#›</a:t>
            </a:fld>
            <a:endParaRPr lang="en-GB"/>
          </a:p>
        </p:txBody>
      </p:sp>
    </p:spTree>
    <p:extLst>
      <p:ext uri="{BB962C8B-B14F-4D97-AF65-F5344CB8AC3E}">
        <p14:creationId xmlns:p14="http://schemas.microsoft.com/office/powerpoint/2010/main" val="744753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D488A51-1341-4EEB-86A4-53D65858132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36503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DDAA57-0020-4E89-8175-07305398F23B}"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97851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AFE32E2-AD25-4A83-AEA9-4B443C8BBF6F}"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51702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5144CC3-2CD2-4653-8875-A119CF14A17F}"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00011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A11E12A-BF18-445E-99FD-92350F086A36}"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2293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19E0E0-6FDA-4B00-9D59-3CC8CE509106}"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40808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E41771E-B6E0-4DE3-834A-D219F846A4CB}"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9214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395F9E-1870-49D8-8ACB-CEA2C8624F3E}"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0193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395F9E-1870-49D8-8ACB-CEA2C8624F3E}"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32674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395F9E-1870-49D8-8ACB-CEA2C8624F3E}"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80052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D44E01E-0B1C-4C24-AEB6-CB89D2FF1EDA}"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4995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F9077BC-C623-48F6-B4C2-5849CF244B4C}"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94117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53F6CF5-76FB-4732-8600-E9B41F08208B}"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79132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BE2085-3105-4A56-B5C3-A279E340C5AA}"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93728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653E9DE-C1D4-46A2-97EB-E55C3292113D}"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14940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94B99E7-FAC7-4E31-9EA2-A228A359DCFD}"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59664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A3ED1E-448D-44F5-A59E-B70D4F336EFE}"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38621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D681756-9B07-4CEC-9F98-3F1E1C5C0315}"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33154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6851034-342B-4D0F-979F-D438DC0A1D7C}"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87344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B532920-8E48-4746-97B2-C971AF6F511E}"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28764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88305F-4FBC-48F8-96FF-6742596CD221}"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4920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88305F-4FBC-48F8-96FF-6742596CD221}"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48524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8DB628-E1BA-432B-9573-7E7914F19F32}"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2483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88305F-4FBC-48F8-96FF-6742596CD221}"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267143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88305F-4FBC-48F8-96FF-6742596CD221}"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88683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88305F-4FBC-48F8-96FF-6742596CD221}"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30964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88305F-4FBC-48F8-96FF-6742596CD221}"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79350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88305F-4FBC-48F8-96FF-6742596CD221}"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54006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1AA5E52-6F9A-4276-8C91-2035B3A390EE}"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2339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F68EE83-CE48-4F1F-AEA0-73667B351F05}"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9211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E633340-A063-452A-9467-E293F2A7066F}"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6402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0AB64C3-4CDB-4233-AD44-C534A95A0C8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403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D899415-FA3A-4237-8B89-01668377F3F1}"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25395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CF816A-9BBC-4598-A44B-09D45947AEBF}"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37173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00A9E65-46BC-4B09-B55F-6243AA25DC3F}" type="datetimeFigureOut">
              <a:rPr lang="en-GB" smtClean="0"/>
              <a:t>27/09/2017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6E14D4-C287-48D3-BA8A-E12B23F192B0}" type="slidenum">
              <a:rPr lang="en-GB" smtClean="0"/>
              <a:t>‹#›</a:t>
            </a:fld>
            <a:endParaRPr lang="en-GB"/>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8505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A9E65-46BC-4B09-B55F-6243AA25DC3F}" type="datetimeFigureOut">
              <a:rPr lang="en-GB" smtClean="0"/>
              <a:t>27/09/2017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6E14D4-C287-48D3-BA8A-E12B23F192B0}" type="slidenum">
              <a:rPr lang="en-GB" smtClean="0"/>
              <a:t>‹#›</a:t>
            </a:fld>
            <a:endParaRPr lang="en-GB"/>
          </a:p>
        </p:txBody>
      </p:sp>
    </p:spTree>
    <p:extLst>
      <p:ext uri="{BB962C8B-B14F-4D97-AF65-F5344CB8AC3E}">
        <p14:creationId xmlns:p14="http://schemas.microsoft.com/office/powerpoint/2010/main" val="222693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A9E65-46BC-4B09-B55F-6243AA25DC3F}" type="datetimeFigureOut">
              <a:rPr lang="en-GB" smtClean="0"/>
              <a:t>27/09/2017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6E14D4-C287-48D3-BA8A-E12B23F192B0}"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061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7903" name="Text Box 15"/>
          <p:cNvSpPr txBox="1">
            <a:spLocks noChangeArrowheads="1"/>
          </p:cNvSpPr>
          <p:nvPr userDrawn="1"/>
        </p:nvSpPr>
        <p:spPr bwMode="auto">
          <a:xfrm>
            <a:off x="5181600" y="6400801"/>
            <a:ext cx="6807200" cy="646331"/>
          </a:xfrm>
          <a:prstGeom prst="rect">
            <a:avLst/>
          </a:prstGeom>
          <a:noFill/>
          <a:ln w="9525">
            <a:noFill/>
            <a:miter lim="800000"/>
            <a:headEnd/>
            <a:tailEnd/>
          </a:ln>
          <a:effectLst/>
        </p:spPr>
        <p:txBody>
          <a:bodyPr>
            <a:spAutoFit/>
          </a:bodyPr>
          <a:lstStyle/>
          <a:p>
            <a:pPr eaLnBrk="1" hangingPunct="1">
              <a:spcBef>
                <a:spcPct val="50000"/>
              </a:spcBef>
            </a:pPr>
            <a:r>
              <a:rPr lang="en-US" sz="1800">
                <a:solidFill>
                  <a:srgbClr val="996633"/>
                </a:solidFill>
              </a:rPr>
              <a:t>© 2009 Pearson Education, Upper Saddle River, NJ 07458. All Rights Reserved</a:t>
            </a:r>
          </a:p>
        </p:txBody>
      </p:sp>
      <p:sp>
        <p:nvSpPr>
          <p:cNvPr id="37904" name="Text Box 16"/>
          <p:cNvSpPr txBox="1">
            <a:spLocks noChangeArrowheads="1"/>
          </p:cNvSpPr>
          <p:nvPr userDrawn="1"/>
        </p:nvSpPr>
        <p:spPr bwMode="auto">
          <a:xfrm>
            <a:off x="203200" y="6400801"/>
            <a:ext cx="3759200" cy="646331"/>
          </a:xfrm>
          <a:prstGeom prst="rect">
            <a:avLst/>
          </a:prstGeom>
          <a:noFill/>
          <a:ln w="9525">
            <a:noFill/>
            <a:miter lim="800000"/>
            <a:headEnd/>
            <a:tailEnd/>
          </a:ln>
          <a:effectLst/>
        </p:spPr>
        <p:txBody>
          <a:bodyPr>
            <a:spAutoFit/>
          </a:bodyPr>
          <a:lstStyle/>
          <a:p>
            <a:pPr>
              <a:spcBef>
                <a:spcPct val="50000"/>
              </a:spcBef>
            </a:pPr>
            <a:r>
              <a:rPr lang="en-US" sz="1800" b="1">
                <a:solidFill>
                  <a:srgbClr val="FFFFFF"/>
                </a:solidFill>
              </a:rPr>
              <a:t>Floyd, Digital Fundamentals, 10</a:t>
            </a:r>
            <a:r>
              <a:rPr lang="en-US" sz="1800" b="1" baseline="30000">
                <a:solidFill>
                  <a:srgbClr val="FFFFFF"/>
                </a:solidFill>
              </a:rPr>
              <a:t>th</a:t>
            </a:r>
            <a:r>
              <a:rPr lang="en-US" sz="1800" b="1">
                <a:solidFill>
                  <a:srgbClr val="FFFFFF"/>
                </a:solidFill>
              </a:rPr>
              <a:t> ed</a:t>
            </a:r>
          </a:p>
        </p:txBody>
      </p:sp>
    </p:spTree>
    <p:extLst>
      <p:ext uri="{BB962C8B-B14F-4D97-AF65-F5344CB8AC3E}">
        <p14:creationId xmlns:p14="http://schemas.microsoft.com/office/powerpoint/2010/main" val="16904961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A9E65-46BC-4B09-B55F-6243AA25DC3F}" type="datetimeFigureOut">
              <a:rPr lang="en-GB" smtClean="0"/>
              <a:t>27/09/2017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6E14D4-C287-48D3-BA8A-E12B23F192B0}" type="slidenum">
              <a:rPr lang="en-GB" smtClean="0"/>
              <a:t>‹#›</a:t>
            </a:fld>
            <a:endParaRPr lang="en-GB"/>
          </a:p>
        </p:txBody>
      </p:sp>
    </p:spTree>
    <p:extLst>
      <p:ext uri="{BB962C8B-B14F-4D97-AF65-F5344CB8AC3E}">
        <p14:creationId xmlns:p14="http://schemas.microsoft.com/office/powerpoint/2010/main" val="757102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0A9E65-46BC-4B09-B55F-6243AA25DC3F}" type="datetimeFigureOut">
              <a:rPr lang="en-GB" smtClean="0"/>
              <a:t>27/09/2017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6E14D4-C287-48D3-BA8A-E12B23F192B0}" type="slidenum">
              <a:rPr lang="en-GB" smtClean="0"/>
              <a:t>‹#›</a:t>
            </a:fld>
            <a:endParaRPr lang="en-GB"/>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954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0A9E65-46BC-4B09-B55F-6243AA25DC3F}" type="datetimeFigureOut">
              <a:rPr lang="en-GB" smtClean="0"/>
              <a:t>27/09/2017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6E14D4-C287-48D3-BA8A-E12B23F192B0}" type="slidenum">
              <a:rPr lang="en-GB" smtClean="0"/>
              <a:t>‹#›</a:t>
            </a:fld>
            <a:endParaRPr lang="en-GB"/>
          </a:p>
        </p:txBody>
      </p:sp>
    </p:spTree>
    <p:extLst>
      <p:ext uri="{BB962C8B-B14F-4D97-AF65-F5344CB8AC3E}">
        <p14:creationId xmlns:p14="http://schemas.microsoft.com/office/powerpoint/2010/main" val="239411884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0A9E65-46BC-4B09-B55F-6243AA25DC3F}" type="datetimeFigureOut">
              <a:rPr lang="en-GB" smtClean="0"/>
              <a:t>27/09/2017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6E14D4-C287-48D3-BA8A-E12B23F192B0}" type="slidenum">
              <a:rPr lang="en-GB" smtClean="0"/>
              <a:t>‹#›</a:t>
            </a:fld>
            <a:endParaRPr lang="en-GB"/>
          </a:p>
        </p:txBody>
      </p:sp>
    </p:spTree>
    <p:extLst>
      <p:ext uri="{BB962C8B-B14F-4D97-AF65-F5344CB8AC3E}">
        <p14:creationId xmlns:p14="http://schemas.microsoft.com/office/powerpoint/2010/main" val="38030515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0A9E65-46BC-4B09-B55F-6243AA25DC3F}" type="datetimeFigureOut">
              <a:rPr lang="en-GB" smtClean="0"/>
              <a:t>27/09/2017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6E14D4-C287-48D3-BA8A-E12B23F192B0}" type="slidenum">
              <a:rPr lang="en-GB" smtClean="0"/>
              <a:t>‹#›</a:t>
            </a:fld>
            <a:endParaRPr lang="en-GB"/>
          </a:p>
        </p:txBody>
      </p:sp>
    </p:spTree>
    <p:extLst>
      <p:ext uri="{BB962C8B-B14F-4D97-AF65-F5344CB8AC3E}">
        <p14:creationId xmlns:p14="http://schemas.microsoft.com/office/powerpoint/2010/main" val="1684247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A9E65-46BC-4B09-B55F-6243AA25DC3F}" type="datetimeFigureOut">
              <a:rPr lang="en-GB" smtClean="0"/>
              <a:t>27/09/2017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76E14D4-C287-48D3-BA8A-E12B23F192B0}" type="slidenum">
              <a:rPr lang="en-GB" smtClean="0"/>
              <a:t>‹#›</a:t>
            </a:fld>
            <a:endParaRPr lang="en-GB"/>
          </a:p>
        </p:txBody>
      </p:sp>
    </p:spTree>
    <p:extLst>
      <p:ext uri="{BB962C8B-B14F-4D97-AF65-F5344CB8AC3E}">
        <p14:creationId xmlns:p14="http://schemas.microsoft.com/office/powerpoint/2010/main" val="767784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00A9E65-46BC-4B09-B55F-6243AA25DC3F}" type="datetimeFigureOut">
              <a:rPr lang="en-GB" smtClean="0"/>
              <a:t>27/09/2017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6E14D4-C287-48D3-BA8A-E12B23F192B0}" type="slidenum">
              <a:rPr lang="en-GB" smtClean="0"/>
              <a:t>‹#›</a:t>
            </a:fld>
            <a:endParaRPr lang="en-GB"/>
          </a:p>
        </p:txBody>
      </p:sp>
    </p:spTree>
    <p:extLst>
      <p:ext uri="{BB962C8B-B14F-4D97-AF65-F5344CB8AC3E}">
        <p14:creationId xmlns:p14="http://schemas.microsoft.com/office/powerpoint/2010/main" val="239209193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0A9E65-46BC-4B09-B55F-6243AA25DC3F}" type="datetimeFigureOut">
              <a:rPr lang="en-GB" smtClean="0"/>
              <a:t>27/09/2017</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6E14D4-C287-48D3-BA8A-E12B23F192B0}"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2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00A9E65-46BC-4B09-B55F-6243AA25DC3F}" type="datetimeFigureOut">
              <a:rPr lang="en-GB" smtClean="0"/>
              <a:t>27/09/2017</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76E14D4-C287-48D3-BA8A-E12B23F192B0}" type="slidenum">
              <a:rPr lang="en-GB" smtClean="0"/>
              <a:t>‹#›</a:t>
            </a:fld>
            <a:endParaRPr lang="en-GB"/>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565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B21E-8AB1-45BE-B7BE-822B052E360F}"/>
              </a:ext>
            </a:extLst>
          </p:cNvPr>
          <p:cNvSpPr>
            <a:spLocks noGrp="1"/>
          </p:cNvSpPr>
          <p:nvPr>
            <p:ph type="ctrTitle"/>
          </p:nvPr>
        </p:nvSpPr>
        <p:spPr/>
        <p:txBody>
          <a:bodyPr/>
          <a:lstStyle/>
          <a:p>
            <a:r>
              <a:rPr lang="en-GB" dirty="0"/>
              <a:t>Digital Logic Design I</a:t>
            </a:r>
            <a:br>
              <a:rPr lang="en-GB" dirty="0"/>
            </a:br>
            <a:r>
              <a:rPr lang="en-GB" dirty="0"/>
              <a:t>CS1026</a:t>
            </a:r>
          </a:p>
        </p:txBody>
      </p:sp>
      <p:sp>
        <p:nvSpPr>
          <p:cNvPr id="3" name="Subtitle 2">
            <a:extLst>
              <a:ext uri="{FF2B5EF4-FFF2-40B4-BE49-F238E27FC236}">
                <a16:creationId xmlns:a16="http://schemas.microsoft.com/office/drawing/2014/main" id="{9A1AAB69-4A65-4507-BFCE-4C48CC476748}"/>
              </a:ext>
            </a:extLst>
          </p:cNvPr>
          <p:cNvSpPr>
            <a:spLocks noGrp="1"/>
          </p:cNvSpPr>
          <p:nvPr>
            <p:ph type="subTitle" idx="1"/>
          </p:nvPr>
        </p:nvSpPr>
        <p:spPr/>
        <p:txBody>
          <a:bodyPr/>
          <a:lstStyle/>
          <a:p>
            <a:r>
              <a:rPr lang="en-GB" dirty="0"/>
              <a:t>Paula.Roberts@scss.tcd.ie</a:t>
            </a:r>
          </a:p>
        </p:txBody>
      </p:sp>
    </p:spTree>
    <p:extLst>
      <p:ext uri="{BB962C8B-B14F-4D97-AF65-F5344CB8AC3E}">
        <p14:creationId xmlns:p14="http://schemas.microsoft.com/office/powerpoint/2010/main" val="2255646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6980" name="Rectangle 4"/>
          <p:cNvSpPr>
            <a:spLocks noChangeArrowheads="1"/>
          </p:cNvSpPr>
          <p:nvPr/>
        </p:nvSpPr>
        <p:spPr bwMode="auto">
          <a:xfrm>
            <a:off x="2438401" y="1143000"/>
            <a:ext cx="1842427" cy="400110"/>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2000">
                <a:solidFill>
                  <a:srgbClr val="FFFF99"/>
                </a:solidFill>
                <a:latin typeface="Times New Roman" pitchFamily="18" charset="0"/>
              </a:rPr>
              <a:t>Binary Addition</a:t>
            </a:r>
          </a:p>
        </p:txBody>
      </p:sp>
      <p:sp>
        <p:nvSpPr>
          <p:cNvPr id="126981" name="Text Box 5"/>
          <p:cNvSpPr txBox="1">
            <a:spLocks noChangeArrowheads="1"/>
          </p:cNvSpPr>
          <p:nvPr/>
        </p:nvSpPr>
        <p:spPr bwMode="auto">
          <a:xfrm>
            <a:off x="2438400" y="1752600"/>
            <a:ext cx="7620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The rules for binary addition are</a:t>
            </a:r>
          </a:p>
        </p:txBody>
      </p:sp>
      <p:sp>
        <p:nvSpPr>
          <p:cNvPr id="126989" name="Text Box 13"/>
          <p:cNvSpPr txBox="1">
            <a:spLocks noChangeArrowheads="1"/>
          </p:cNvSpPr>
          <p:nvPr/>
        </p:nvSpPr>
        <p:spPr bwMode="auto">
          <a:xfrm>
            <a:off x="4191000" y="2133600"/>
            <a:ext cx="4724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0 + 0 = 0 	Sum = 0, carry = 0</a:t>
            </a:r>
          </a:p>
        </p:txBody>
      </p:sp>
      <p:sp>
        <p:nvSpPr>
          <p:cNvPr id="126990" name="Text Box 14"/>
          <p:cNvSpPr txBox="1">
            <a:spLocks noChangeArrowheads="1"/>
          </p:cNvSpPr>
          <p:nvPr/>
        </p:nvSpPr>
        <p:spPr bwMode="auto">
          <a:xfrm>
            <a:off x="4191000" y="2438400"/>
            <a:ext cx="4724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0 + 1 = 1	Sum = 1, carry = 0</a:t>
            </a:r>
          </a:p>
        </p:txBody>
      </p:sp>
      <p:sp>
        <p:nvSpPr>
          <p:cNvPr id="126991" name="Text Box 15"/>
          <p:cNvSpPr txBox="1">
            <a:spLocks noChangeArrowheads="1"/>
          </p:cNvSpPr>
          <p:nvPr/>
        </p:nvSpPr>
        <p:spPr bwMode="auto">
          <a:xfrm>
            <a:off x="4191000" y="2743200"/>
            <a:ext cx="4724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1 + 0 = 1 	Sum = 1, carry = 0</a:t>
            </a:r>
          </a:p>
        </p:txBody>
      </p:sp>
      <p:sp>
        <p:nvSpPr>
          <p:cNvPr id="126992" name="Text Box 16"/>
          <p:cNvSpPr txBox="1">
            <a:spLocks noChangeArrowheads="1"/>
          </p:cNvSpPr>
          <p:nvPr/>
        </p:nvSpPr>
        <p:spPr bwMode="auto">
          <a:xfrm>
            <a:off x="4191000" y="3048000"/>
            <a:ext cx="4724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 + 1 = 10 	Sum = 0, carry = 1</a:t>
            </a:r>
          </a:p>
        </p:txBody>
      </p:sp>
      <p:sp>
        <p:nvSpPr>
          <p:cNvPr id="126993" name="Text Box 17"/>
          <p:cNvSpPr txBox="1">
            <a:spLocks noChangeArrowheads="1"/>
          </p:cNvSpPr>
          <p:nvPr/>
        </p:nvSpPr>
        <p:spPr bwMode="auto">
          <a:xfrm>
            <a:off x="2438400" y="3429000"/>
            <a:ext cx="7620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When an input carry = 1 due to a previous result, the rules are</a:t>
            </a:r>
          </a:p>
        </p:txBody>
      </p:sp>
      <p:sp>
        <p:nvSpPr>
          <p:cNvPr id="126994" name="Text Box 18"/>
          <p:cNvSpPr txBox="1">
            <a:spLocks noChangeArrowheads="1"/>
          </p:cNvSpPr>
          <p:nvPr/>
        </p:nvSpPr>
        <p:spPr bwMode="auto">
          <a:xfrm>
            <a:off x="4191000" y="4114800"/>
            <a:ext cx="54102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 + 0 + 0 = 01 		Sum = 1, carry = 0</a:t>
            </a:r>
          </a:p>
        </p:txBody>
      </p:sp>
      <p:sp>
        <p:nvSpPr>
          <p:cNvPr id="126995" name="Text Box 19"/>
          <p:cNvSpPr txBox="1">
            <a:spLocks noChangeArrowheads="1"/>
          </p:cNvSpPr>
          <p:nvPr/>
        </p:nvSpPr>
        <p:spPr bwMode="auto">
          <a:xfrm>
            <a:off x="4191000" y="4419600"/>
            <a:ext cx="5486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 + 0 + 1 = 10 		Sum = 0, carry = 1</a:t>
            </a:r>
          </a:p>
        </p:txBody>
      </p:sp>
      <p:sp>
        <p:nvSpPr>
          <p:cNvPr id="126996" name="Text Box 20"/>
          <p:cNvSpPr txBox="1">
            <a:spLocks noChangeArrowheads="1"/>
          </p:cNvSpPr>
          <p:nvPr/>
        </p:nvSpPr>
        <p:spPr bwMode="auto">
          <a:xfrm>
            <a:off x="4191000" y="4724400"/>
            <a:ext cx="54102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 + 1 + 0 = 10 		Sum = 0, carry = 1</a:t>
            </a:r>
          </a:p>
        </p:txBody>
      </p:sp>
      <p:sp>
        <p:nvSpPr>
          <p:cNvPr id="126997" name="Text Box 21"/>
          <p:cNvSpPr txBox="1">
            <a:spLocks noChangeArrowheads="1"/>
          </p:cNvSpPr>
          <p:nvPr/>
        </p:nvSpPr>
        <p:spPr bwMode="auto">
          <a:xfrm>
            <a:off x="4191000" y="5029200"/>
            <a:ext cx="54102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1 + 1 + 1 = 11 		Sum = 1, carry = 1</a:t>
            </a:r>
          </a:p>
        </p:txBody>
      </p:sp>
    </p:spTree>
    <p:extLst>
      <p:ext uri="{BB962C8B-B14F-4D97-AF65-F5344CB8AC3E}">
        <p14:creationId xmlns:p14="http://schemas.microsoft.com/office/powerpoint/2010/main" val="27957001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6989"/>
                                        </p:tgtEl>
                                        <p:attrNameLst>
                                          <p:attrName>style.visibility</p:attrName>
                                        </p:attrNameLst>
                                      </p:cBhvr>
                                      <p:to>
                                        <p:strVal val="visible"/>
                                      </p:to>
                                    </p:set>
                                    <p:animEffect transition="in" filter="wipe(left)">
                                      <p:cBhvr>
                                        <p:cTn id="7" dur="1000"/>
                                        <p:tgtEl>
                                          <p:spTgt spid="1269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6990"/>
                                        </p:tgtEl>
                                        <p:attrNameLst>
                                          <p:attrName>style.visibility</p:attrName>
                                        </p:attrNameLst>
                                      </p:cBhvr>
                                      <p:to>
                                        <p:strVal val="visible"/>
                                      </p:to>
                                    </p:set>
                                    <p:animEffect transition="in" filter="wipe(left)">
                                      <p:cBhvr>
                                        <p:cTn id="12" dur="1000"/>
                                        <p:tgtEl>
                                          <p:spTgt spid="1269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6991"/>
                                        </p:tgtEl>
                                        <p:attrNameLst>
                                          <p:attrName>style.visibility</p:attrName>
                                        </p:attrNameLst>
                                      </p:cBhvr>
                                      <p:to>
                                        <p:strVal val="visible"/>
                                      </p:to>
                                    </p:set>
                                    <p:animEffect transition="in" filter="wipe(left)">
                                      <p:cBhvr>
                                        <p:cTn id="17" dur="1000"/>
                                        <p:tgtEl>
                                          <p:spTgt spid="1269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6992"/>
                                        </p:tgtEl>
                                        <p:attrNameLst>
                                          <p:attrName>style.visibility</p:attrName>
                                        </p:attrNameLst>
                                      </p:cBhvr>
                                      <p:to>
                                        <p:strVal val="visible"/>
                                      </p:to>
                                    </p:set>
                                    <p:animEffect transition="in" filter="wipe(left)">
                                      <p:cBhvr>
                                        <p:cTn id="22" dur="1000"/>
                                        <p:tgtEl>
                                          <p:spTgt spid="12699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26993"/>
                                        </p:tgtEl>
                                        <p:attrNameLst>
                                          <p:attrName>style.visibility</p:attrName>
                                        </p:attrNameLst>
                                      </p:cBhvr>
                                      <p:to>
                                        <p:strVal val="visible"/>
                                      </p:to>
                                    </p:set>
                                    <p:anim calcmode="lin" valueType="num">
                                      <p:cBhvr additive="base">
                                        <p:cTn id="27" dur="1000" fill="hold"/>
                                        <p:tgtEl>
                                          <p:spTgt spid="126993"/>
                                        </p:tgtEl>
                                        <p:attrNameLst>
                                          <p:attrName>ppt_x</p:attrName>
                                        </p:attrNameLst>
                                      </p:cBhvr>
                                      <p:tavLst>
                                        <p:tav tm="0">
                                          <p:val>
                                            <p:strVal val="0-#ppt_w/2"/>
                                          </p:val>
                                        </p:tav>
                                        <p:tav tm="100000">
                                          <p:val>
                                            <p:strVal val="#ppt_x"/>
                                          </p:val>
                                        </p:tav>
                                      </p:tavLst>
                                    </p:anim>
                                    <p:anim calcmode="lin" valueType="num">
                                      <p:cBhvr additive="base">
                                        <p:cTn id="28" dur="1000" fill="hold"/>
                                        <p:tgtEl>
                                          <p:spTgt spid="126993"/>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26994"/>
                                        </p:tgtEl>
                                        <p:attrNameLst>
                                          <p:attrName>style.visibility</p:attrName>
                                        </p:attrNameLst>
                                      </p:cBhvr>
                                      <p:to>
                                        <p:strVal val="visible"/>
                                      </p:to>
                                    </p:set>
                                    <p:animEffect transition="in" filter="wipe(left)">
                                      <p:cBhvr>
                                        <p:cTn id="32" dur="1000"/>
                                        <p:tgtEl>
                                          <p:spTgt spid="12699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6995"/>
                                        </p:tgtEl>
                                        <p:attrNameLst>
                                          <p:attrName>style.visibility</p:attrName>
                                        </p:attrNameLst>
                                      </p:cBhvr>
                                      <p:to>
                                        <p:strVal val="visible"/>
                                      </p:to>
                                    </p:set>
                                    <p:animEffect transition="in" filter="wipe(left)">
                                      <p:cBhvr>
                                        <p:cTn id="37" dur="1000"/>
                                        <p:tgtEl>
                                          <p:spTgt spid="12699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6996"/>
                                        </p:tgtEl>
                                        <p:attrNameLst>
                                          <p:attrName>style.visibility</p:attrName>
                                        </p:attrNameLst>
                                      </p:cBhvr>
                                      <p:to>
                                        <p:strVal val="visible"/>
                                      </p:to>
                                    </p:set>
                                    <p:animEffect transition="in" filter="wipe(left)">
                                      <p:cBhvr>
                                        <p:cTn id="42" dur="1000"/>
                                        <p:tgtEl>
                                          <p:spTgt spid="12699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6997"/>
                                        </p:tgtEl>
                                        <p:attrNameLst>
                                          <p:attrName>style.visibility</p:attrName>
                                        </p:attrNameLst>
                                      </p:cBhvr>
                                      <p:to>
                                        <p:strVal val="visible"/>
                                      </p:to>
                                    </p:set>
                                    <p:animEffect transition="in" filter="wipe(left)">
                                      <p:cBhvr>
                                        <p:cTn id="47" dur="1000"/>
                                        <p:tgtEl>
                                          <p:spTgt spid="126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9" grpId="0"/>
      <p:bldP spid="126990" grpId="0"/>
      <p:bldP spid="126991" grpId="0"/>
      <p:bldP spid="126992" grpId="0"/>
      <p:bldP spid="126993" grpId="0"/>
      <p:bldP spid="126994" grpId="0"/>
      <p:bldP spid="126995" grpId="0"/>
      <p:bldP spid="126996" grpId="0"/>
      <p:bldP spid="12699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1076" name="Rectangle 4"/>
          <p:cNvSpPr>
            <a:spLocks noChangeArrowheads="1"/>
          </p:cNvSpPr>
          <p:nvPr/>
        </p:nvSpPr>
        <p:spPr bwMode="auto">
          <a:xfrm>
            <a:off x="2438401" y="1143000"/>
            <a:ext cx="1842427" cy="400110"/>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2000">
                <a:solidFill>
                  <a:srgbClr val="FFFF99"/>
                </a:solidFill>
                <a:latin typeface="Times New Roman" pitchFamily="18" charset="0"/>
              </a:rPr>
              <a:t>Binary Addition</a:t>
            </a:r>
          </a:p>
        </p:txBody>
      </p:sp>
      <p:sp>
        <p:nvSpPr>
          <p:cNvPr id="131087" name="Text Box 15"/>
          <p:cNvSpPr txBox="1">
            <a:spLocks noChangeArrowheads="1"/>
          </p:cNvSpPr>
          <p:nvPr/>
        </p:nvSpPr>
        <p:spPr bwMode="auto">
          <a:xfrm>
            <a:off x="3429000" y="1752600"/>
            <a:ext cx="6629400" cy="707886"/>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Add the binary numbers 00111 and 10101 and show the equivalent decimal addition.</a:t>
            </a:r>
          </a:p>
        </p:txBody>
      </p:sp>
      <p:sp>
        <p:nvSpPr>
          <p:cNvPr id="131088" name="WordArt 16"/>
          <p:cNvSpPr>
            <a:spLocks noChangeArrowheads="1" noChangeShapeType="1" noTextEdit="1"/>
          </p:cNvSpPr>
          <p:nvPr/>
        </p:nvSpPr>
        <p:spPr bwMode="auto">
          <a:xfrm>
            <a:off x="2133600" y="1828801"/>
            <a:ext cx="1219200" cy="449263"/>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0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31089" name="WordArt 17"/>
          <p:cNvSpPr>
            <a:spLocks noChangeArrowheads="1" noChangeShapeType="1" noTextEdit="1"/>
          </p:cNvSpPr>
          <p:nvPr/>
        </p:nvSpPr>
        <p:spPr bwMode="auto">
          <a:xfrm>
            <a:off x="2133600" y="2667001"/>
            <a:ext cx="1219200" cy="449263"/>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0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
        <p:nvSpPr>
          <p:cNvPr id="131090" name="Text Box 18"/>
          <p:cNvSpPr txBox="1">
            <a:spLocks noChangeArrowheads="1"/>
          </p:cNvSpPr>
          <p:nvPr/>
        </p:nvSpPr>
        <p:spPr bwMode="auto">
          <a:xfrm>
            <a:off x="3810000" y="2819400"/>
            <a:ext cx="1905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00111       7</a:t>
            </a:r>
          </a:p>
        </p:txBody>
      </p:sp>
      <p:sp>
        <p:nvSpPr>
          <p:cNvPr id="131091" name="Text Box 19"/>
          <p:cNvSpPr txBox="1">
            <a:spLocks noChangeArrowheads="1"/>
          </p:cNvSpPr>
          <p:nvPr/>
        </p:nvSpPr>
        <p:spPr bwMode="auto">
          <a:xfrm>
            <a:off x="3810000" y="3200400"/>
            <a:ext cx="1676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10101     21</a:t>
            </a:r>
          </a:p>
        </p:txBody>
      </p:sp>
      <p:sp>
        <p:nvSpPr>
          <p:cNvPr id="131092" name="Line 20"/>
          <p:cNvSpPr>
            <a:spLocks noChangeShapeType="1"/>
          </p:cNvSpPr>
          <p:nvPr/>
        </p:nvSpPr>
        <p:spPr bwMode="auto">
          <a:xfrm>
            <a:off x="3810000" y="3657600"/>
            <a:ext cx="838200" cy="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2000">
              <a:solidFill>
                <a:prstClr val="black"/>
              </a:solidFill>
              <a:latin typeface="Times New Roman" pitchFamily="18" charset="0"/>
            </a:endParaRPr>
          </a:p>
        </p:txBody>
      </p:sp>
      <p:sp>
        <p:nvSpPr>
          <p:cNvPr id="131093" name="Text Box 21"/>
          <p:cNvSpPr txBox="1">
            <a:spLocks noChangeArrowheads="1"/>
          </p:cNvSpPr>
          <p:nvPr/>
        </p:nvSpPr>
        <p:spPr bwMode="auto">
          <a:xfrm>
            <a:off x="4419600" y="3657600"/>
            <a:ext cx="381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0</a:t>
            </a:r>
          </a:p>
        </p:txBody>
      </p:sp>
      <p:sp>
        <p:nvSpPr>
          <p:cNvPr id="131094" name="Text Box 22"/>
          <p:cNvSpPr txBox="1">
            <a:spLocks noChangeArrowheads="1"/>
          </p:cNvSpPr>
          <p:nvPr/>
        </p:nvSpPr>
        <p:spPr bwMode="auto">
          <a:xfrm>
            <a:off x="4298950" y="2667000"/>
            <a:ext cx="3048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FF0000"/>
                </a:solidFill>
                <a:latin typeface="Times New Roman" pitchFamily="18" charset="0"/>
              </a:rPr>
              <a:t>1</a:t>
            </a:r>
          </a:p>
        </p:txBody>
      </p:sp>
      <p:sp>
        <p:nvSpPr>
          <p:cNvPr id="131095" name="Text Box 23"/>
          <p:cNvSpPr txBox="1">
            <a:spLocks noChangeArrowheads="1"/>
          </p:cNvSpPr>
          <p:nvPr/>
        </p:nvSpPr>
        <p:spPr bwMode="auto">
          <a:xfrm>
            <a:off x="4267200" y="3657600"/>
            <a:ext cx="381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0</a:t>
            </a:r>
          </a:p>
        </p:txBody>
      </p:sp>
      <p:sp>
        <p:nvSpPr>
          <p:cNvPr id="131096" name="Text Box 24"/>
          <p:cNvSpPr txBox="1">
            <a:spLocks noChangeArrowheads="1"/>
          </p:cNvSpPr>
          <p:nvPr/>
        </p:nvSpPr>
        <p:spPr bwMode="auto">
          <a:xfrm>
            <a:off x="4146550" y="2667000"/>
            <a:ext cx="3048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FF0000"/>
                </a:solidFill>
                <a:latin typeface="Times New Roman" pitchFamily="18" charset="0"/>
              </a:rPr>
              <a:t>1</a:t>
            </a:r>
          </a:p>
        </p:txBody>
      </p:sp>
      <p:sp>
        <p:nvSpPr>
          <p:cNvPr id="131097" name="Text Box 25"/>
          <p:cNvSpPr txBox="1">
            <a:spLocks noChangeArrowheads="1"/>
          </p:cNvSpPr>
          <p:nvPr/>
        </p:nvSpPr>
        <p:spPr bwMode="auto">
          <a:xfrm>
            <a:off x="4114800" y="3657600"/>
            <a:ext cx="381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a:t>
            </a:r>
          </a:p>
        </p:txBody>
      </p:sp>
      <p:sp>
        <p:nvSpPr>
          <p:cNvPr id="131098" name="Text Box 26"/>
          <p:cNvSpPr txBox="1">
            <a:spLocks noChangeArrowheads="1"/>
          </p:cNvSpPr>
          <p:nvPr/>
        </p:nvSpPr>
        <p:spPr bwMode="auto">
          <a:xfrm>
            <a:off x="3994150" y="2667000"/>
            <a:ext cx="3048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FF0000"/>
                </a:solidFill>
                <a:latin typeface="Times New Roman" pitchFamily="18" charset="0"/>
              </a:rPr>
              <a:t>1</a:t>
            </a:r>
          </a:p>
        </p:txBody>
      </p:sp>
      <p:sp>
        <p:nvSpPr>
          <p:cNvPr id="131099" name="Text Box 27"/>
          <p:cNvSpPr txBox="1">
            <a:spLocks noChangeArrowheads="1"/>
          </p:cNvSpPr>
          <p:nvPr/>
        </p:nvSpPr>
        <p:spPr bwMode="auto">
          <a:xfrm>
            <a:off x="3962400" y="3657600"/>
            <a:ext cx="381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a:t>
            </a:r>
          </a:p>
        </p:txBody>
      </p:sp>
      <p:sp>
        <p:nvSpPr>
          <p:cNvPr id="131100" name="Text Box 28"/>
          <p:cNvSpPr txBox="1">
            <a:spLocks noChangeArrowheads="1"/>
          </p:cNvSpPr>
          <p:nvPr/>
        </p:nvSpPr>
        <p:spPr bwMode="auto">
          <a:xfrm>
            <a:off x="3841750" y="2667000"/>
            <a:ext cx="3048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FF0000"/>
                </a:solidFill>
                <a:latin typeface="Times New Roman" pitchFamily="18" charset="0"/>
              </a:rPr>
              <a:t>0</a:t>
            </a:r>
          </a:p>
        </p:txBody>
      </p:sp>
      <p:sp>
        <p:nvSpPr>
          <p:cNvPr id="131101" name="Text Box 29"/>
          <p:cNvSpPr txBox="1">
            <a:spLocks noChangeArrowheads="1"/>
          </p:cNvSpPr>
          <p:nvPr/>
        </p:nvSpPr>
        <p:spPr bwMode="auto">
          <a:xfrm>
            <a:off x="3810000" y="3657600"/>
            <a:ext cx="381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a:t>
            </a:r>
          </a:p>
        </p:txBody>
      </p:sp>
      <p:sp>
        <p:nvSpPr>
          <p:cNvPr id="131102" name="Line 30"/>
          <p:cNvSpPr>
            <a:spLocks noChangeShapeType="1"/>
          </p:cNvSpPr>
          <p:nvPr/>
        </p:nvSpPr>
        <p:spPr bwMode="auto">
          <a:xfrm>
            <a:off x="5029200" y="3657600"/>
            <a:ext cx="381000" cy="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2000">
              <a:solidFill>
                <a:prstClr val="black"/>
              </a:solidFill>
              <a:latin typeface="Times New Roman" pitchFamily="18" charset="0"/>
            </a:endParaRPr>
          </a:p>
        </p:txBody>
      </p:sp>
      <p:sp>
        <p:nvSpPr>
          <p:cNvPr id="131103" name="Text Box 31"/>
          <p:cNvSpPr txBox="1">
            <a:spLocks noChangeArrowheads="1"/>
          </p:cNvSpPr>
          <p:nvPr/>
        </p:nvSpPr>
        <p:spPr bwMode="auto">
          <a:xfrm>
            <a:off x="4953000" y="3657600"/>
            <a:ext cx="533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28</a:t>
            </a:r>
          </a:p>
        </p:txBody>
      </p:sp>
      <p:sp>
        <p:nvSpPr>
          <p:cNvPr id="131104" name="Text Box 32"/>
          <p:cNvSpPr txBox="1">
            <a:spLocks noChangeArrowheads="1"/>
          </p:cNvSpPr>
          <p:nvPr/>
        </p:nvSpPr>
        <p:spPr bwMode="auto">
          <a:xfrm>
            <a:off x="4724400" y="3657600"/>
            <a:ext cx="533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FF0000"/>
                </a:solidFill>
                <a:latin typeface="Times New Roman" pitchFamily="18" charset="0"/>
              </a:rPr>
              <a:t>=</a:t>
            </a:r>
          </a:p>
        </p:txBody>
      </p:sp>
    </p:spTree>
    <p:extLst>
      <p:ext uri="{BB962C8B-B14F-4D97-AF65-F5344CB8AC3E}">
        <p14:creationId xmlns:p14="http://schemas.microsoft.com/office/powerpoint/2010/main" val="5936655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1088"/>
                                        </p:tgtEl>
                                        <p:attrNameLst>
                                          <p:attrName>style.visibility</p:attrName>
                                        </p:attrNameLst>
                                      </p:cBhvr>
                                      <p:to>
                                        <p:strVal val="visible"/>
                                      </p:to>
                                    </p:set>
                                    <p:anim calcmode="lin" valueType="num">
                                      <p:cBhvr additive="base">
                                        <p:cTn id="7" dur="500" fill="hold"/>
                                        <p:tgtEl>
                                          <p:spTgt spid="131088"/>
                                        </p:tgtEl>
                                        <p:attrNameLst>
                                          <p:attrName>ppt_x</p:attrName>
                                        </p:attrNameLst>
                                      </p:cBhvr>
                                      <p:tavLst>
                                        <p:tav tm="0">
                                          <p:val>
                                            <p:strVal val="0-#ppt_w/2"/>
                                          </p:val>
                                        </p:tav>
                                        <p:tav tm="100000">
                                          <p:val>
                                            <p:strVal val="#ppt_x"/>
                                          </p:val>
                                        </p:tav>
                                      </p:tavLst>
                                    </p:anim>
                                    <p:anim calcmode="lin" valueType="num">
                                      <p:cBhvr additive="base">
                                        <p:cTn id="8" dur="500" fill="hold"/>
                                        <p:tgtEl>
                                          <p:spTgt spid="13108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1087"/>
                                        </p:tgtEl>
                                        <p:attrNameLst>
                                          <p:attrName>style.visibility</p:attrName>
                                        </p:attrNameLst>
                                      </p:cBhvr>
                                      <p:to>
                                        <p:strVal val="visible"/>
                                      </p:to>
                                    </p:set>
                                    <p:anim calcmode="lin" valueType="num">
                                      <p:cBhvr additive="base">
                                        <p:cTn id="11" dur="500" fill="hold"/>
                                        <p:tgtEl>
                                          <p:spTgt spid="131087"/>
                                        </p:tgtEl>
                                        <p:attrNameLst>
                                          <p:attrName>ppt_x</p:attrName>
                                        </p:attrNameLst>
                                      </p:cBhvr>
                                      <p:tavLst>
                                        <p:tav tm="0">
                                          <p:val>
                                            <p:strVal val="1+#ppt_w/2"/>
                                          </p:val>
                                        </p:tav>
                                        <p:tav tm="100000">
                                          <p:val>
                                            <p:strVal val="#ppt_x"/>
                                          </p:val>
                                        </p:tav>
                                      </p:tavLst>
                                    </p:anim>
                                    <p:anim calcmode="lin" valueType="num">
                                      <p:cBhvr additive="base">
                                        <p:cTn id="12" dur="500" fill="hold"/>
                                        <p:tgtEl>
                                          <p:spTgt spid="13108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1089"/>
                                        </p:tgtEl>
                                        <p:attrNameLst>
                                          <p:attrName>style.visibility</p:attrName>
                                        </p:attrNameLst>
                                      </p:cBhvr>
                                      <p:to>
                                        <p:strVal val="visible"/>
                                      </p:to>
                                    </p:set>
                                    <p:animEffect transition="in" filter="dissolve">
                                      <p:cBhvr>
                                        <p:cTn id="17" dur="500"/>
                                        <p:tgtEl>
                                          <p:spTgt spid="131089"/>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31090"/>
                                        </p:tgtEl>
                                        <p:attrNameLst>
                                          <p:attrName>style.visibility</p:attrName>
                                        </p:attrNameLst>
                                      </p:cBhvr>
                                      <p:to>
                                        <p:strVal val="visible"/>
                                      </p:to>
                                    </p:set>
                                    <p:animEffect transition="in" filter="wipe(left)">
                                      <p:cBhvr>
                                        <p:cTn id="21" dur="1000"/>
                                        <p:tgtEl>
                                          <p:spTgt spid="13109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1091"/>
                                        </p:tgtEl>
                                        <p:attrNameLst>
                                          <p:attrName>style.visibility</p:attrName>
                                        </p:attrNameLst>
                                      </p:cBhvr>
                                      <p:to>
                                        <p:strVal val="visible"/>
                                      </p:to>
                                    </p:set>
                                    <p:animEffect transition="in" filter="wipe(left)">
                                      <p:cBhvr>
                                        <p:cTn id="26" dur="1000"/>
                                        <p:tgtEl>
                                          <p:spTgt spid="131091"/>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31092"/>
                                        </p:tgtEl>
                                        <p:attrNameLst>
                                          <p:attrName>style.visibility</p:attrName>
                                        </p:attrNameLst>
                                      </p:cBhvr>
                                      <p:to>
                                        <p:strVal val="visible"/>
                                      </p:to>
                                    </p:set>
                                    <p:animEffect transition="in" filter="wipe(left)">
                                      <p:cBhvr>
                                        <p:cTn id="30" dur="1000"/>
                                        <p:tgtEl>
                                          <p:spTgt spid="13109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31093"/>
                                        </p:tgtEl>
                                        <p:attrNameLst>
                                          <p:attrName>style.visibility</p:attrName>
                                        </p:attrNameLst>
                                      </p:cBhvr>
                                      <p:to>
                                        <p:strVal val="visible"/>
                                      </p:to>
                                    </p:set>
                                    <p:animEffect transition="in" filter="dissolve">
                                      <p:cBhvr>
                                        <p:cTn id="35" dur="500"/>
                                        <p:tgtEl>
                                          <p:spTgt spid="131093"/>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131094"/>
                                        </p:tgtEl>
                                        <p:attrNameLst>
                                          <p:attrName>style.visibility</p:attrName>
                                        </p:attrNameLst>
                                      </p:cBhvr>
                                      <p:to>
                                        <p:strVal val="visible"/>
                                      </p:to>
                                    </p:set>
                                    <p:animEffect transition="in" filter="dissolve">
                                      <p:cBhvr>
                                        <p:cTn id="39" dur="500"/>
                                        <p:tgtEl>
                                          <p:spTgt spid="131094"/>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31095"/>
                                        </p:tgtEl>
                                        <p:attrNameLst>
                                          <p:attrName>style.visibility</p:attrName>
                                        </p:attrNameLst>
                                      </p:cBhvr>
                                      <p:to>
                                        <p:strVal val="visible"/>
                                      </p:to>
                                    </p:set>
                                    <p:animEffect transition="in" filter="dissolve">
                                      <p:cBhvr>
                                        <p:cTn id="44" dur="500"/>
                                        <p:tgtEl>
                                          <p:spTgt spid="131095"/>
                                        </p:tgtEl>
                                      </p:cBhvr>
                                    </p:animEffect>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131096"/>
                                        </p:tgtEl>
                                        <p:attrNameLst>
                                          <p:attrName>style.visibility</p:attrName>
                                        </p:attrNameLst>
                                      </p:cBhvr>
                                      <p:to>
                                        <p:strVal val="visible"/>
                                      </p:to>
                                    </p:set>
                                    <p:animEffect transition="in" filter="dissolve">
                                      <p:cBhvr>
                                        <p:cTn id="48" dur="500"/>
                                        <p:tgtEl>
                                          <p:spTgt spid="13109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31097"/>
                                        </p:tgtEl>
                                        <p:attrNameLst>
                                          <p:attrName>style.visibility</p:attrName>
                                        </p:attrNameLst>
                                      </p:cBhvr>
                                      <p:to>
                                        <p:strVal val="visible"/>
                                      </p:to>
                                    </p:set>
                                    <p:animEffect transition="in" filter="dissolve">
                                      <p:cBhvr>
                                        <p:cTn id="53" dur="500"/>
                                        <p:tgtEl>
                                          <p:spTgt spid="131097"/>
                                        </p:tgtEl>
                                      </p:cBhvr>
                                    </p:animEffect>
                                  </p:childTnLst>
                                </p:cTn>
                              </p:par>
                            </p:childTnLst>
                          </p:cTn>
                        </p:par>
                        <p:par>
                          <p:cTn id="54" fill="hold">
                            <p:stCondLst>
                              <p:cond delay="500"/>
                            </p:stCondLst>
                            <p:childTnLst>
                              <p:par>
                                <p:cTn id="55" presetID="9" presetClass="entr" presetSubtype="0" fill="hold" grpId="0" nodeType="afterEffect">
                                  <p:stCondLst>
                                    <p:cond delay="0"/>
                                  </p:stCondLst>
                                  <p:childTnLst>
                                    <p:set>
                                      <p:cBhvr>
                                        <p:cTn id="56" dur="1" fill="hold">
                                          <p:stCondLst>
                                            <p:cond delay="0"/>
                                          </p:stCondLst>
                                        </p:cTn>
                                        <p:tgtEl>
                                          <p:spTgt spid="131098"/>
                                        </p:tgtEl>
                                        <p:attrNameLst>
                                          <p:attrName>style.visibility</p:attrName>
                                        </p:attrNameLst>
                                      </p:cBhvr>
                                      <p:to>
                                        <p:strVal val="visible"/>
                                      </p:to>
                                    </p:set>
                                    <p:animEffect transition="in" filter="dissolve">
                                      <p:cBhvr>
                                        <p:cTn id="57" dur="500"/>
                                        <p:tgtEl>
                                          <p:spTgt spid="13109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31099"/>
                                        </p:tgtEl>
                                        <p:attrNameLst>
                                          <p:attrName>style.visibility</p:attrName>
                                        </p:attrNameLst>
                                      </p:cBhvr>
                                      <p:to>
                                        <p:strVal val="visible"/>
                                      </p:to>
                                    </p:set>
                                    <p:animEffect transition="in" filter="dissolve">
                                      <p:cBhvr>
                                        <p:cTn id="62" dur="500"/>
                                        <p:tgtEl>
                                          <p:spTgt spid="131099"/>
                                        </p:tgtEl>
                                      </p:cBhvr>
                                    </p:animEffect>
                                  </p:childTnLst>
                                </p:cTn>
                              </p:par>
                            </p:childTnLst>
                          </p:cTn>
                        </p:par>
                        <p:par>
                          <p:cTn id="63" fill="hold">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131100"/>
                                        </p:tgtEl>
                                        <p:attrNameLst>
                                          <p:attrName>style.visibility</p:attrName>
                                        </p:attrNameLst>
                                      </p:cBhvr>
                                      <p:to>
                                        <p:strVal val="visible"/>
                                      </p:to>
                                    </p:set>
                                    <p:animEffect transition="in" filter="dissolve">
                                      <p:cBhvr>
                                        <p:cTn id="66" dur="500"/>
                                        <p:tgtEl>
                                          <p:spTgt spid="131100"/>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31101"/>
                                        </p:tgtEl>
                                        <p:attrNameLst>
                                          <p:attrName>style.visibility</p:attrName>
                                        </p:attrNameLst>
                                      </p:cBhvr>
                                      <p:to>
                                        <p:strVal val="visible"/>
                                      </p:to>
                                    </p:set>
                                    <p:animEffect transition="in" filter="dissolve">
                                      <p:cBhvr>
                                        <p:cTn id="71" dur="500"/>
                                        <p:tgtEl>
                                          <p:spTgt spid="131101"/>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131102"/>
                                        </p:tgtEl>
                                        <p:attrNameLst>
                                          <p:attrName>style.visibility</p:attrName>
                                        </p:attrNameLst>
                                      </p:cBhvr>
                                      <p:to>
                                        <p:strVal val="visible"/>
                                      </p:to>
                                    </p:set>
                                    <p:animEffect transition="in" filter="wipe(left)">
                                      <p:cBhvr>
                                        <p:cTn id="75" dur="1000"/>
                                        <p:tgtEl>
                                          <p:spTgt spid="13110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31103"/>
                                        </p:tgtEl>
                                        <p:attrNameLst>
                                          <p:attrName>style.visibility</p:attrName>
                                        </p:attrNameLst>
                                      </p:cBhvr>
                                      <p:to>
                                        <p:strVal val="visible"/>
                                      </p:to>
                                    </p:set>
                                    <p:animEffect transition="in" filter="wipe(left)">
                                      <p:cBhvr>
                                        <p:cTn id="80" dur="500"/>
                                        <p:tgtEl>
                                          <p:spTgt spid="131103"/>
                                        </p:tgtEl>
                                      </p:cBhvr>
                                    </p:animEffect>
                                  </p:childTnLst>
                                </p:cTn>
                              </p:par>
                            </p:childTnLst>
                          </p:cTn>
                        </p:par>
                        <p:par>
                          <p:cTn id="81" fill="hold">
                            <p:stCondLst>
                              <p:cond delay="500"/>
                            </p:stCondLst>
                            <p:childTnLst>
                              <p:par>
                                <p:cTn id="82" presetID="15" presetClass="entr" presetSubtype="0" fill="hold" grpId="0" nodeType="afterEffect">
                                  <p:stCondLst>
                                    <p:cond delay="0"/>
                                  </p:stCondLst>
                                  <p:childTnLst>
                                    <p:set>
                                      <p:cBhvr>
                                        <p:cTn id="83" dur="1" fill="hold">
                                          <p:stCondLst>
                                            <p:cond delay="0"/>
                                          </p:stCondLst>
                                        </p:cTn>
                                        <p:tgtEl>
                                          <p:spTgt spid="131104"/>
                                        </p:tgtEl>
                                        <p:attrNameLst>
                                          <p:attrName>style.visibility</p:attrName>
                                        </p:attrNameLst>
                                      </p:cBhvr>
                                      <p:to>
                                        <p:strVal val="visible"/>
                                      </p:to>
                                    </p:set>
                                    <p:anim calcmode="lin" valueType="num">
                                      <p:cBhvr>
                                        <p:cTn id="84" dur="1000" fill="hold"/>
                                        <p:tgtEl>
                                          <p:spTgt spid="131104"/>
                                        </p:tgtEl>
                                        <p:attrNameLst>
                                          <p:attrName>ppt_w</p:attrName>
                                        </p:attrNameLst>
                                      </p:cBhvr>
                                      <p:tavLst>
                                        <p:tav tm="0">
                                          <p:val>
                                            <p:fltVal val="0"/>
                                          </p:val>
                                        </p:tav>
                                        <p:tav tm="100000">
                                          <p:val>
                                            <p:strVal val="#ppt_w"/>
                                          </p:val>
                                        </p:tav>
                                      </p:tavLst>
                                    </p:anim>
                                    <p:anim calcmode="lin" valueType="num">
                                      <p:cBhvr>
                                        <p:cTn id="85" dur="1000" fill="hold"/>
                                        <p:tgtEl>
                                          <p:spTgt spid="131104"/>
                                        </p:tgtEl>
                                        <p:attrNameLst>
                                          <p:attrName>ppt_h</p:attrName>
                                        </p:attrNameLst>
                                      </p:cBhvr>
                                      <p:tavLst>
                                        <p:tav tm="0">
                                          <p:val>
                                            <p:fltVal val="0"/>
                                          </p:val>
                                        </p:tav>
                                        <p:tav tm="100000">
                                          <p:val>
                                            <p:strVal val="#ppt_h"/>
                                          </p:val>
                                        </p:tav>
                                      </p:tavLst>
                                    </p:anim>
                                    <p:anim calcmode="lin" valueType="num">
                                      <p:cBhvr>
                                        <p:cTn id="86" dur="1000" fill="hold"/>
                                        <p:tgtEl>
                                          <p:spTgt spid="131104"/>
                                        </p:tgtEl>
                                        <p:attrNameLst>
                                          <p:attrName>ppt_x</p:attrName>
                                        </p:attrNameLst>
                                      </p:cBhvr>
                                      <p:tavLst>
                                        <p:tav tm="0" fmla="#ppt_x+(cos(-2*pi*(1-$))*-#ppt_x-sin(-2*pi*(1-$))*(1-#ppt_y))*(1-$)">
                                          <p:val>
                                            <p:fltVal val="0"/>
                                          </p:val>
                                        </p:tav>
                                        <p:tav tm="100000">
                                          <p:val>
                                            <p:fltVal val="1"/>
                                          </p:val>
                                        </p:tav>
                                      </p:tavLst>
                                    </p:anim>
                                    <p:anim calcmode="lin" valueType="num">
                                      <p:cBhvr>
                                        <p:cTn id="87" dur="1000" fill="hold"/>
                                        <p:tgtEl>
                                          <p:spTgt spid="13110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7" grpId="0"/>
      <p:bldP spid="131088" grpId="0" animBg="1"/>
      <p:bldP spid="131089" grpId="0" animBg="1"/>
      <p:bldP spid="131090" grpId="0"/>
      <p:bldP spid="131091" grpId="0"/>
      <p:bldP spid="131092" grpId="0" animBg="1"/>
      <p:bldP spid="131093" grpId="0"/>
      <p:bldP spid="131094" grpId="0"/>
      <p:bldP spid="131095" grpId="0"/>
      <p:bldP spid="131096" grpId="0"/>
      <p:bldP spid="131097" grpId="0"/>
      <p:bldP spid="131098" grpId="0"/>
      <p:bldP spid="131099" grpId="0"/>
      <p:bldP spid="131100" grpId="0"/>
      <p:bldP spid="131101" grpId="0"/>
      <p:bldP spid="131102" grpId="0" animBg="1"/>
      <p:bldP spid="131103" grpId="0"/>
      <p:bldP spid="13110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24" name="Rectangle 4"/>
          <p:cNvSpPr>
            <a:spLocks noChangeArrowheads="1"/>
          </p:cNvSpPr>
          <p:nvPr/>
        </p:nvSpPr>
        <p:spPr bwMode="auto">
          <a:xfrm>
            <a:off x="2438401" y="1143000"/>
            <a:ext cx="2125903" cy="400110"/>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2000">
                <a:solidFill>
                  <a:srgbClr val="FFFF99"/>
                </a:solidFill>
                <a:latin typeface="Times New Roman" pitchFamily="18" charset="0"/>
              </a:rPr>
              <a:t>Binary Subtraction</a:t>
            </a:r>
          </a:p>
        </p:txBody>
      </p:sp>
      <p:sp>
        <p:nvSpPr>
          <p:cNvPr id="133125" name="Text Box 5"/>
          <p:cNvSpPr txBox="1">
            <a:spLocks noChangeArrowheads="1"/>
          </p:cNvSpPr>
          <p:nvPr/>
        </p:nvSpPr>
        <p:spPr bwMode="auto">
          <a:xfrm>
            <a:off x="2438400" y="1752600"/>
            <a:ext cx="7620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The rules for binary subtraction are</a:t>
            </a:r>
          </a:p>
        </p:txBody>
      </p:sp>
      <p:sp>
        <p:nvSpPr>
          <p:cNvPr id="133126" name="Text Box 6"/>
          <p:cNvSpPr txBox="1">
            <a:spLocks noChangeArrowheads="1"/>
          </p:cNvSpPr>
          <p:nvPr/>
        </p:nvSpPr>
        <p:spPr bwMode="auto">
          <a:xfrm>
            <a:off x="4191000" y="2133600"/>
            <a:ext cx="4724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0 </a:t>
            </a:r>
            <a:r>
              <a:rPr lang="en-US" sz="2000">
                <a:solidFill>
                  <a:prstClr val="black"/>
                </a:solidFill>
                <a:latin typeface="Symbol" pitchFamily="18" charset="2"/>
              </a:rPr>
              <a:t>-</a:t>
            </a:r>
            <a:r>
              <a:rPr lang="en-US" sz="2000">
                <a:solidFill>
                  <a:prstClr val="black"/>
                </a:solidFill>
                <a:latin typeface="Times New Roman" pitchFamily="18" charset="0"/>
              </a:rPr>
              <a:t> 0 = 0 </a:t>
            </a:r>
          </a:p>
        </p:txBody>
      </p:sp>
      <p:sp>
        <p:nvSpPr>
          <p:cNvPr id="133127" name="Text Box 7"/>
          <p:cNvSpPr txBox="1">
            <a:spLocks noChangeArrowheads="1"/>
          </p:cNvSpPr>
          <p:nvPr/>
        </p:nvSpPr>
        <p:spPr bwMode="auto">
          <a:xfrm>
            <a:off x="4191000" y="2438400"/>
            <a:ext cx="4724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 </a:t>
            </a:r>
            <a:r>
              <a:rPr lang="en-US" sz="2000">
                <a:solidFill>
                  <a:prstClr val="black"/>
                </a:solidFill>
                <a:latin typeface="Symbol" pitchFamily="18" charset="2"/>
              </a:rPr>
              <a:t>-</a:t>
            </a:r>
            <a:r>
              <a:rPr lang="en-US" sz="2000">
                <a:solidFill>
                  <a:prstClr val="black"/>
                </a:solidFill>
                <a:latin typeface="Times New Roman" pitchFamily="18" charset="0"/>
              </a:rPr>
              <a:t> 1 = 0 </a:t>
            </a:r>
          </a:p>
        </p:txBody>
      </p:sp>
      <p:sp>
        <p:nvSpPr>
          <p:cNvPr id="133128" name="Text Box 8"/>
          <p:cNvSpPr txBox="1">
            <a:spLocks noChangeArrowheads="1"/>
          </p:cNvSpPr>
          <p:nvPr/>
        </p:nvSpPr>
        <p:spPr bwMode="auto">
          <a:xfrm>
            <a:off x="4191000" y="2743200"/>
            <a:ext cx="4724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 </a:t>
            </a:r>
            <a:r>
              <a:rPr lang="en-US" sz="2000">
                <a:solidFill>
                  <a:prstClr val="black"/>
                </a:solidFill>
                <a:latin typeface="Symbol" pitchFamily="18" charset="2"/>
              </a:rPr>
              <a:t>-</a:t>
            </a:r>
            <a:r>
              <a:rPr lang="en-US" sz="2000">
                <a:solidFill>
                  <a:prstClr val="black"/>
                </a:solidFill>
                <a:latin typeface="Times New Roman" pitchFamily="18" charset="0"/>
              </a:rPr>
              <a:t> 0 = 1 </a:t>
            </a:r>
          </a:p>
        </p:txBody>
      </p:sp>
      <p:sp>
        <p:nvSpPr>
          <p:cNvPr id="133129" name="Text Box 9"/>
          <p:cNvSpPr txBox="1">
            <a:spLocks noChangeArrowheads="1"/>
          </p:cNvSpPr>
          <p:nvPr/>
        </p:nvSpPr>
        <p:spPr bwMode="auto">
          <a:xfrm>
            <a:off x="4038600" y="3048000"/>
            <a:ext cx="4724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10 </a:t>
            </a:r>
            <a:r>
              <a:rPr lang="en-US" sz="2000">
                <a:solidFill>
                  <a:prstClr val="black"/>
                </a:solidFill>
                <a:latin typeface="Symbol" pitchFamily="18" charset="2"/>
              </a:rPr>
              <a:t>-</a:t>
            </a:r>
            <a:r>
              <a:rPr lang="en-US" sz="2000">
                <a:solidFill>
                  <a:prstClr val="black"/>
                </a:solidFill>
                <a:latin typeface="Times New Roman" pitchFamily="18" charset="0"/>
              </a:rPr>
              <a:t> 1 = 1  with a borrow of 1</a:t>
            </a:r>
          </a:p>
        </p:txBody>
      </p:sp>
      <p:sp>
        <p:nvSpPr>
          <p:cNvPr id="133135" name="Text Box 15"/>
          <p:cNvSpPr txBox="1">
            <a:spLocks noChangeArrowheads="1"/>
          </p:cNvSpPr>
          <p:nvPr/>
        </p:nvSpPr>
        <p:spPr bwMode="auto">
          <a:xfrm>
            <a:off x="3429000" y="3581400"/>
            <a:ext cx="6629400" cy="707886"/>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Subtract the binary number 00111 from 10101 and show the equivalent decimal subtraction.</a:t>
            </a:r>
          </a:p>
        </p:txBody>
      </p:sp>
      <p:sp>
        <p:nvSpPr>
          <p:cNvPr id="133136" name="WordArt 16"/>
          <p:cNvSpPr>
            <a:spLocks noChangeArrowheads="1" noChangeShapeType="1" noTextEdit="1"/>
          </p:cNvSpPr>
          <p:nvPr/>
        </p:nvSpPr>
        <p:spPr bwMode="auto">
          <a:xfrm>
            <a:off x="2133600" y="3657601"/>
            <a:ext cx="1219200" cy="449263"/>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0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33137" name="WordArt 17"/>
          <p:cNvSpPr>
            <a:spLocks noChangeArrowheads="1" noChangeShapeType="1" noTextEdit="1"/>
          </p:cNvSpPr>
          <p:nvPr/>
        </p:nvSpPr>
        <p:spPr bwMode="auto">
          <a:xfrm>
            <a:off x="2133600" y="4495801"/>
            <a:ext cx="1219200" cy="449263"/>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0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
        <p:nvSpPr>
          <p:cNvPr id="133138" name="Text Box 18"/>
          <p:cNvSpPr txBox="1">
            <a:spLocks noChangeArrowheads="1"/>
          </p:cNvSpPr>
          <p:nvPr/>
        </p:nvSpPr>
        <p:spPr bwMode="auto">
          <a:xfrm>
            <a:off x="3810000" y="4953000"/>
            <a:ext cx="1905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00111       7</a:t>
            </a:r>
          </a:p>
        </p:txBody>
      </p:sp>
      <p:sp>
        <p:nvSpPr>
          <p:cNvPr id="133139" name="Text Box 19"/>
          <p:cNvSpPr txBox="1">
            <a:spLocks noChangeArrowheads="1"/>
          </p:cNvSpPr>
          <p:nvPr/>
        </p:nvSpPr>
        <p:spPr bwMode="auto">
          <a:xfrm>
            <a:off x="3810000" y="4648200"/>
            <a:ext cx="1676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10101     21</a:t>
            </a:r>
          </a:p>
        </p:txBody>
      </p:sp>
      <p:sp>
        <p:nvSpPr>
          <p:cNvPr id="133140" name="Line 20"/>
          <p:cNvSpPr>
            <a:spLocks noChangeShapeType="1"/>
          </p:cNvSpPr>
          <p:nvPr/>
        </p:nvSpPr>
        <p:spPr bwMode="auto">
          <a:xfrm>
            <a:off x="3810000" y="5334000"/>
            <a:ext cx="838200" cy="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2000">
              <a:solidFill>
                <a:prstClr val="black"/>
              </a:solidFill>
              <a:latin typeface="Times New Roman" pitchFamily="18" charset="0"/>
            </a:endParaRPr>
          </a:p>
        </p:txBody>
      </p:sp>
      <p:sp>
        <p:nvSpPr>
          <p:cNvPr id="133141" name="Text Box 21"/>
          <p:cNvSpPr txBox="1">
            <a:spLocks noChangeArrowheads="1"/>
          </p:cNvSpPr>
          <p:nvPr/>
        </p:nvSpPr>
        <p:spPr bwMode="auto">
          <a:xfrm>
            <a:off x="4419600" y="5334000"/>
            <a:ext cx="381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0</a:t>
            </a:r>
          </a:p>
        </p:txBody>
      </p:sp>
      <p:sp>
        <p:nvSpPr>
          <p:cNvPr id="133142" name="Text Box 22"/>
          <p:cNvSpPr txBox="1">
            <a:spLocks noChangeArrowheads="1"/>
          </p:cNvSpPr>
          <p:nvPr/>
        </p:nvSpPr>
        <p:spPr bwMode="auto">
          <a:xfrm>
            <a:off x="4191000" y="4572001"/>
            <a:ext cx="457200" cy="297517"/>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b="1" baseline="-50000">
                <a:solidFill>
                  <a:srgbClr val="FF0000"/>
                </a:solidFill>
                <a:latin typeface="Times New Roman" pitchFamily="18" charset="0"/>
              </a:rPr>
              <a:t>/</a:t>
            </a:r>
            <a:r>
              <a:rPr lang="en-US" sz="2000" baseline="30000">
                <a:solidFill>
                  <a:srgbClr val="FF0000"/>
                </a:solidFill>
                <a:latin typeface="Times New Roman" pitchFamily="18" charset="0"/>
              </a:rPr>
              <a:t>1</a:t>
            </a:r>
          </a:p>
        </p:txBody>
      </p:sp>
      <p:sp>
        <p:nvSpPr>
          <p:cNvPr id="133143" name="Text Box 23"/>
          <p:cNvSpPr txBox="1">
            <a:spLocks noChangeArrowheads="1"/>
          </p:cNvSpPr>
          <p:nvPr/>
        </p:nvSpPr>
        <p:spPr bwMode="auto">
          <a:xfrm>
            <a:off x="4267200" y="5334000"/>
            <a:ext cx="381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a:t>
            </a:r>
          </a:p>
        </p:txBody>
      </p:sp>
      <p:sp>
        <p:nvSpPr>
          <p:cNvPr id="133145" name="Text Box 25"/>
          <p:cNvSpPr txBox="1">
            <a:spLocks noChangeArrowheads="1"/>
          </p:cNvSpPr>
          <p:nvPr/>
        </p:nvSpPr>
        <p:spPr bwMode="auto">
          <a:xfrm>
            <a:off x="4114800" y="5334000"/>
            <a:ext cx="381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a:t>
            </a:r>
          </a:p>
        </p:txBody>
      </p:sp>
      <p:sp>
        <p:nvSpPr>
          <p:cNvPr id="133147" name="Text Box 27"/>
          <p:cNvSpPr txBox="1">
            <a:spLocks noChangeArrowheads="1"/>
          </p:cNvSpPr>
          <p:nvPr/>
        </p:nvSpPr>
        <p:spPr bwMode="auto">
          <a:xfrm>
            <a:off x="3962400" y="5334000"/>
            <a:ext cx="381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a:t>
            </a:r>
          </a:p>
        </p:txBody>
      </p:sp>
      <p:sp>
        <p:nvSpPr>
          <p:cNvPr id="133149" name="Text Box 29"/>
          <p:cNvSpPr txBox="1">
            <a:spLocks noChangeArrowheads="1"/>
          </p:cNvSpPr>
          <p:nvPr/>
        </p:nvSpPr>
        <p:spPr bwMode="auto">
          <a:xfrm>
            <a:off x="3810000" y="5334000"/>
            <a:ext cx="381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0</a:t>
            </a:r>
          </a:p>
        </p:txBody>
      </p:sp>
      <p:sp>
        <p:nvSpPr>
          <p:cNvPr id="133150" name="Line 30"/>
          <p:cNvSpPr>
            <a:spLocks noChangeShapeType="1"/>
          </p:cNvSpPr>
          <p:nvPr/>
        </p:nvSpPr>
        <p:spPr bwMode="auto">
          <a:xfrm>
            <a:off x="5029200" y="5334000"/>
            <a:ext cx="381000" cy="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2000">
              <a:solidFill>
                <a:prstClr val="black"/>
              </a:solidFill>
              <a:latin typeface="Times New Roman" pitchFamily="18" charset="0"/>
            </a:endParaRPr>
          </a:p>
        </p:txBody>
      </p:sp>
      <p:sp>
        <p:nvSpPr>
          <p:cNvPr id="133151" name="Text Box 31"/>
          <p:cNvSpPr txBox="1">
            <a:spLocks noChangeArrowheads="1"/>
          </p:cNvSpPr>
          <p:nvPr/>
        </p:nvSpPr>
        <p:spPr bwMode="auto">
          <a:xfrm>
            <a:off x="4953000" y="5334000"/>
            <a:ext cx="533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14</a:t>
            </a:r>
          </a:p>
        </p:txBody>
      </p:sp>
      <p:sp>
        <p:nvSpPr>
          <p:cNvPr id="133152" name="Text Box 32"/>
          <p:cNvSpPr txBox="1">
            <a:spLocks noChangeArrowheads="1"/>
          </p:cNvSpPr>
          <p:nvPr/>
        </p:nvSpPr>
        <p:spPr bwMode="auto">
          <a:xfrm>
            <a:off x="4038600" y="4572001"/>
            <a:ext cx="457200" cy="297517"/>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b="1" baseline="-50000">
                <a:solidFill>
                  <a:srgbClr val="FF0000"/>
                </a:solidFill>
                <a:latin typeface="Times New Roman" pitchFamily="18" charset="0"/>
              </a:rPr>
              <a:t>/</a:t>
            </a:r>
            <a:r>
              <a:rPr lang="en-US" sz="2000" baseline="30000">
                <a:solidFill>
                  <a:srgbClr val="FF0000"/>
                </a:solidFill>
                <a:latin typeface="Times New Roman" pitchFamily="18" charset="0"/>
              </a:rPr>
              <a:t>1</a:t>
            </a:r>
          </a:p>
        </p:txBody>
      </p:sp>
      <p:sp>
        <p:nvSpPr>
          <p:cNvPr id="133153" name="Text Box 33"/>
          <p:cNvSpPr txBox="1">
            <a:spLocks noChangeArrowheads="1"/>
          </p:cNvSpPr>
          <p:nvPr/>
        </p:nvSpPr>
        <p:spPr bwMode="auto">
          <a:xfrm>
            <a:off x="3886200" y="4572001"/>
            <a:ext cx="457200" cy="297517"/>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b="1" baseline="-50000">
                <a:solidFill>
                  <a:srgbClr val="FF0000"/>
                </a:solidFill>
                <a:latin typeface="Times New Roman" pitchFamily="18" charset="0"/>
              </a:rPr>
              <a:t>/</a:t>
            </a:r>
            <a:r>
              <a:rPr lang="en-US" sz="2000" baseline="30000">
                <a:solidFill>
                  <a:srgbClr val="FF0000"/>
                </a:solidFill>
                <a:latin typeface="Times New Roman" pitchFamily="18" charset="0"/>
              </a:rPr>
              <a:t>1</a:t>
            </a:r>
          </a:p>
        </p:txBody>
      </p:sp>
      <p:sp>
        <p:nvSpPr>
          <p:cNvPr id="133154" name="Text Box 34"/>
          <p:cNvSpPr txBox="1">
            <a:spLocks noChangeArrowheads="1"/>
          </p:cNvSpPr>
          <p:nvPr/>
        </p:nvSpPr>
        <p:spPr bwMode="auto">
          <a:xfrm>
            <a:off x="4724400" y="5334000"/>
            <a:ext cx="533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FF0000"/>
                </a:solidFill>
                <a:latin typeface="Times New Roman" pitchFamily="18" charset="0"/>
              </a:rPr>
              <a:t>=</a:t>
            </a:r>
          </a:p>
        </p:txBody>
      </p:sp>
    </p:spTree>
    <p:extLst>
      <p:ext uri="{BB962C8B-B14F-4D97-AF65-F5344CB8AC3E}">
        <p14:creationId xmlns:p14="http://schemas.microsoft.com/office/powerpoint/2010/main" val="4951560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3126"/>
                                        </p:tgtEl>
                                        <p:attrNameLst>
                                          <p:attrName>style.visibility</p:attrName>
                                        </p:attrNameLst>
                                      </p:cBhvr>
                                      <p:to>
                                        <p:strVal val="visible"/>
                                      </p:to>
                                    </p:set>
                                    <p:animEffect transition="in" filter="wipe(left)">
                                      <p:cBhvr>
                                        <p:cTn id="7" dur="1000"/>
                                        <p:tgtEl>
                                          <p:spTgt spid="1331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7"/>
                                        </p:tgtEl>
                                        <p:attrNameLst>
                                          <p:attrName>style.visibility</p:attrName>
                                        </p:attrNameLst>
                                      </p:cBhvr>
                                      <p:to>
                                        <p:strVal val="visible"/>
                                      </p:to>
                                    </p:set>
                                    <p:animEffect transition="in" filter="wipe(left)">
                                      <p:cBhvr>
                                        <p:cTn id="12" dur="1000"/>
                                        <p:tgtEl>
                                          <p:spTgt spid="1331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8"/>
                                        </p:tgtEl>
                                        <p:attrNameLst>
                                          <p:attrName>style.visibility</p:attrName>
                                        </p:attrNameLst>
                                      </p:cBhvr>
                                      <p:to>
                                        <p:strVal val="visible"/>
                                      </p:to>
                                    </p:set>
                                    <p:animEffect transition="in" filter="wipe(left)">
                                      <p:cBhvr>
                                        <p:cTn id="17" dur="1000"/>
                                        <p:tgtEl>
                                          <p:spTgt spid="1331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29"/>
                                        </p:tgtEl>
                                        <p:attrNameLst>
                                          <p:attrName>style.visibility</p:attrName>
                                        </p:attrNameLst>
                                      </p:cBhvr>
                                      <p:to>
                                        <p:strVal val="visible"/>
                                      </p:to>
                                    </p:set>
                                    <p:animEffect transition="in" filter="wipe(left)">
                                      <p:cBhvr>
                                        <p:cTn id="22" dur="1000"/>
                                        <p:tgtEl>
                                          <p:spTgt spid="13312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3136"/>
                                        </p:tgtEl>
                                        <p:attrNameLst>
                                          <p:attrName>style.visibility</p:attrName>
                                        </p:attrNameLst>
                                      </p:cBhvr>
                                      <p:to>
                                        <p:strVal val="visible"/>
                                      </p:to>
                                    </p:set>
                                    <p:anim calcmode="lin" valueType="num">
                                      <p:cBhvr additive="base">
                                        <p:cTn id="27" dur="500" fill="hold"/>
                                        <p:tgtEl>
                                          <p:spTgt spid="133136"/>
                                        </p:tgtEl>
                                        <p:attrNameLst>
                                          <p:attrName>ppt_x</p:attrName>
                                        </p:attrNameLst>
                                      </p:cBhvr>
                                      <p:tavLst>
                                        <p:tav tm="0">
                                          <p:val>
                                            <p:strVal val="0-#ppt_w/2"/>
                                          </p:val>
                                        </p:tav>
                                        <p:tav tm="100000">
                                          <p:val>
                                            <p:strVal val="#ppt_x"/>
                                          </p:val>
                                        </p:tav>
                                      </p:tavLst>
                                    </p:anim>
                                    <p:anim calcmode="lin" valueType="num">
                                      <p:cBhvr additive="base">
                                        <p:cTn id="28" dur="500" fill="hold"/>
                                        <p:tgtEl>
                                          <p:spTgt spid="13313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33135"/>
                                        </p:tgtEl>
                                        <p:attrNameLst>
                                          <p:attrName>style.visibility</p:attrName>
                                        </p:attrNameLst>
                                      </p:cBhvr>
                                      <p:to>
                                        <p:strVal val="visible"/>
                                      </p:to>
                                    </p:set>
                                    <p:anim calcmode="lin" valueType="num">
                                      <p:cBhvr additive="base">
                                        <p:cTn id="31" dur="500" fill="hold"/>
                                        <p:tgtEl>
                                          <p:spTgt spid="133135"/>
                                        </p:tgtEl>
                                        <p:attrNameLst>
                                          <p:attrName>ppt_x</p:attrName>
                                        </p:attrNameLst>
                                      </p:cBhvr>
                                      <p:tavLst>
                                        <p:tav tm="0">
                                          <p:val>
                                            <p:strVal val="1+#ppt_w/2"/>
                                          </p:val>
                                        </p:tav>
                                        <p:tav tm="100000">
                                          <p:val>
                                            <p:strVal val="#ppt_x"/>
                                          </p:val>
                                        </p:tav>
                                      </p:tavLst>
                                    </p:anim>
                                    <p:anim calcmode="lin" valueType="num">
                                      <p:cBhvr additive="base">
                                        <p:cTn id="32" dur="500" fill="hold"/>
                                        <p:tgtEl>
                                          <p:spTgt spid="13313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3137"/>
                                        </p:tgtEl>
                                        <p:attrNameLst>
                                          <p:attrName>style.visibility</p:attrName>
                                        </p:attrNameLst>
                                      </p:cBhvr>
                                      <p:to>
                                        <p:strVal val="visible"/>
                                      </p:to>
                                    </p:set>
                                    <p:animEffect transition="in" filter="dissolve">
                                      <p:cBhvr>
                                        <p:cTn id="37" dur="500"/>
                                        <p:tgtEl>
                                          <p:spTgt spid="133137"/>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33139"/>
                                        </p:tgtEl>
                                        <p:attrNameLst>
                                          <p:attrName>style.visibility</p:attrName>
                                        </p:attrNameLst>
                                      </p:cBhvr>
                                      <p:to>
                                        <p:strVal val="visible"/>
                                      </p:to>
                                    </p:set>
                                    <p:animEffect transition="in" filter="wipe(left)">
                                      <p:cBhvr>
                                        <p:cTn id="41" dur="1000"/>
                                        <p:tgtEl>
                                          <p:spTgt spid="1331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3138"/>
                                        </p:tgtEl>
                                        <p:attrNameLst>
                                          <p:attrName>style.visibility</p:attrName>
                                        </p:attrNameLst>
                                      </p:cBhvr>
                                      <p:to>
                                        <p:strVal val="visible"/>
                                      </p:to>
                                    </p:set>
                                    <p:animEffect transition="in" filter="wipe(left)">
                                      <p:cBhvr>
                                        <p:cTn id="46" dur="1000"/>
                                        <p:tgtEl>
                                          <p:spTgt spid="133138"/>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133140"/>
                                        </p:tgtEl>
                                        <p:attrNameLst>
                                          <p:attrName>style.visibility</p:attrName>
                                        </p:attrNameLst>
                                      </p:cBhvr>
                                      <p:to>
                                        <p:strVal val="visible"/>
                                      </p:to>
                                    </p:set>
                                    <p:animEffect transition="in" filter="wipe(left)">
                                      <p:cBhvr>
                                        <p:cTn id="50" dur="1000"/>
                                        <p:tgtEl>
                                          <p:spTgt spid="13314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33141"/>
                                        </p:tgtEl>
                                        <p:attrNameLst>
                                          <p:attrName>style.visibility</p:attrName>
                                        </p:attrNameLst>
                                      </p:cBhvr>
                                      <p:to>
                                        <p:strVal val="visible"/>
                                      </p:to>
                                    </p:set>
                                    <p:animEffect transition="in" filter="dissolve">
                                      <p:cBhvr>
                                        <p:cTn id="55" dur="500"/>
                                        <p:tgtEl>
                                          <p:spTgt spid="133141"/>
                                        </p:tgtEl>
                                      </p:cBhvr>
                                    </p:animEffect>
                                  </p:childTnLst>
                                </p:cTn>
                              </p:par>
                            </p:childTnLst>
                          </p:cTn>
                        </p:par>
                        <p:par>
                          <p:cTn id="56" fill="hold">
                            <p:stCondLst>
                              <p:cond delay="500"/>
                            </p:stCondLst>
                            <p:childTnLst>
                              <p:par>
                                <p:cTn id="57" presetID="9" presetClass="entr" presetSubtype="0" fill="hold" grpId="0" nodeType="afterEffect">
                                  <p:stCondLst>
                                    <p:cond delay="0"/>
                                  </p:stCondLst>
                                  <p:childTnLst>
                                    <p:set>
                                      <p:cBhvr>
                                        <p:cTn id="58" dur="1" fill="hold">
                                          <p:stCondLst>
                                            <p:cond delay="0"/>
                                          </p:stCondLst>
                                        </p:cTn>
                                        <p:tgtEl>
                                          <p:spTgt spid="133142"/>
                                        </p:tgtEl>
                                        <p:attrNameLst>
                                          <p:attrName>style.visibility</p:attrName>
                                        </p:attrNameLst>
                                      </p:cBhvr>
                                      <p:to>
                                        <p:strVal val="visible"/>
                                      </p:to>
                                    </p:set>
                                    <p:animEffect transition="in" filter="dissolve">
                                      <p:cBhvr>
                                        <p:cTn id="59" dur="500"/>
                                        <p:tgtEl>
                                          <p:spTgt spid="133142"/>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33143"/>
                                        </p:tgtEl>
                                        <p:attrNameLst>
                                          <p:attrName>style.visibility</p:attrName>
                                        </p:attrNameLst>
                                      </p:cBhvr>
                                      <p:to>
                                        <p:strVal val="visible"/>
                                      </p:to>
                                    </p:set>
                                    <p:animEffect transition="in" filter="dissolve">
                                      <p:cBhvr>
                                        <p:cTn id="64" dur="500"/>
                                        <p:tgtEl>
                                          <p:spTgt spid="133143"/>
                                        </p:tgtEl>
                                      </p:cBhvr>
                                    </p:animEffect>
                                  </p:childTnLst>
                                </p:cTn>
                              </p:par>
                            </p:childTnLst>
                          </p:cTn>
                        </p:par>
                        <p:par>
                          <p:cTn id="65" fill="hold">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133152"/>
                                        </p:tgtEl>
                                        <p:attrNameLst>
                                          <p:attrName>style.visibility</p:attrName>
                                        </p:attrNameLst>
                                      </p:cBhvr>
                                      <p:to>
                                        <p:strVal val="visible"/>
                                      </p:to>
                                    </p:set>
                                    <p:animEffect transition="in" filter="dissolve">
                                      <p:cBhvr>
                                        <p:cTn id="68" dur="500"/>
                                        <p:tgtEl>
                                          <p:spTgt spid="133152"/>
                                        </p:tgtEl>
                                      </p:cBhvr>
                                    </p:animEffect>
                                  </p:childTnLst>
                                </p:cTn>
                              </p:par>
                            </p:childTnLst>
                          </p:cTn>
                        </p:par>
                        <p:par>
                          <p:cTn id="69" fill="hold">
                            <p:stCondLst>
                              <p:cond delay="1000"/>
                            </p:stCondLst>
                            <p:childTnLst>
                              <p:par>
                                <p:cTn id="70" presetID="9" presetClass="entr" presetSubtype="0" fill="hold" grpId="0" nodeType="afterEffect">
                                  <p:stCondLst>
                                    <p:cond delay="0"/>
                                  </p:stCondLst>
                                  <p:childTnLst>
                                    <p:set>
                                      <p:cBhvr>
                                        <p:cTn id="71" dur="1" fill="hold">
                                          <p:stCondLst>
                                            <p:cond delay="0"/>
                                          </p:stCondLst>
                                        </p:cTn>
                                        <p:tgtEl>
                                          <p:spTgt spid="133153"/>
                                        </p:tgtEl>
                                        <p:attrNameLst>
                                          <p:attrName>style.visibility</p:attrName>
                                        </p:attrNameLst>
                                      </p:cBhvr>
                                      <p:to>
                                        <p:strVal val="visible"/>
                                      </p:to>
                                    </p:set>
                                    <p:animEffect transition="in" filter="dissolve">
                                      <p:cBhvr>
                                        <p:cTn id="72" dur="500"/>
                                        <p:tgtEl>
                                          <p:spTgt spid="133153"/>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33145"/>
                                        </p:tgtEl>
                                        <p:attrNameLst>
                                          <p:attrName>style.visibility</p:attrName>
                                        </p:attrNameLst>
                                      </p:cBhvr>
                                      <p:to>
                                        <p:strVal val="visible"/>
                                      </p:to>
                                    </p:set>
                                    <p:animEffect transition="in" filter="dissolve">
                                      <p:cBhvr>
                                        <p:cTn id="77" dur="500"/>
                                        <p:tgtEl>
                                          <p:spTgt spid="13314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33147"/>
                                        </p:tgtEl>
                                        <p:attrNameLst>
                                          <p:attrName>style.visibility</p:attrName>
                                        </p:attrNameLst>
                                      </p:cBhvr>
                                      <p:to>
                                        <p:strVal val="visible"/>
                                      </p:to>
                                    </p:set>
                                    <p:animEffect transition="in" filter="dissolve">
                                      <p:cBhvr>
                                        <p:cTn id="82" dur="500"/>
                                        <p:tgtEl>
                                          <p:spTgt spid="133147"/>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33149"/>
                                        </p:tgtEl>
                                        <p:attrNameLst>
                                          <p:attrName>style.visibility</p:attrName>
                                        </p:attrNameLst>
                                      </p:cBhvr>
                                      <p:to>
                                        <p:strVal val="visible"/>
                                      </p:to>
                                    </p:set>
                                    <p:animEffect transition="in" filter="dissolve">
                                      <p:cBhvr>
                                        <p:cTn id="87" dur="500"/>
                                        <p:tgtEl>
                                          <p:spTgt spid="133149"/>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133150"/>
                                        </p:tgtEl>
                                        <p:attrNameLst>
                                          <p:attrName>style.visibility</p:attrName>
                                        </p:attrNameLst>
                                      </p:cBhvr>
                                      <p:to>
                                        <p:strVal val="visible"/>
                                      </p:to>
                                    </p:set>
                                    <p:animEffect transition="in" filter="wipe(left)">
                                      <p:cBhvr>
                                        <p:cTn id="91" dur="1000"/>
                                        <p:tgtEl>
                                          <p:spTgt spid="133150"/>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33151"/>
                                        </p:tgtEl>
                                        <p:attrNameLst>
                                          <p:attrName>style.visibility</p:attrName>
                                        </p:attrNameLst>
                                      </p:cBhvr>
                                      <p:to>
                                        <p:strVal val="visible"/>
                                      </p:to>
                                    </p:set>
                                    <p:animEffect transition="in" filter="wipe(left)">
                                      <p:cBhvr>
                                        <p:cTn id="96" dur="500"/>
                                        <p:tgtEl>
                                          <p:spTgt spid="133151"/>
                                        </p:tgtEl>
                                      </p:cBhvr>
                                    </p:animEffect>
                                  </p:childTnLst>
                                </p:cTn>
                              </p:par>
                            </p:childTnLst>
                          </p:cTn>
                        </p:par>
                        <p:par>
                          <p:cTn id="97" fill="hold">
                            <p:stCondLst>
                              <p:cond delay="500"/>
                            </p:stCondLst>
                            <p:childTnLst>
                              <p:par>
                                <p:cTn id="98" presetID="15" presetClass="entr" presetSubtype="0" fill="hold" grpId="0" nodeType="afterEffect">
                                  <p:stCondLst>
                                    <p:cond delay="0"/>
                                  </p:stCondLst>
                                  <p:childTnLst>
                                    <p:set>
                                      <p:cBhvr>
                                        <p:cTn id="99" dur="1" fill="hold">
                                          <p:stCondLst>
                                            <p:cond delay="0"/>
                                          </p:stCondLst>
                                        </p:cTn>
                                        <p:tgtEl>
                                          <p:spTgt spid="133154"/>
                                        </p:tgtEl>
                                        <p:attrNameLst>
                                          <p:attrName>style.visibility</p:attrName>
                                        </p:attrNameLst>
                                      </p:cBhvr>
                                      <p:to>
                                        <p:strVal val="visible"/>
                                      </p:to>
                                    </p:set>
                                    <p:anim calcmode="lin" valueType="num">
                                      <p:cBhvr>
                                        <p:cTn id="100" dur="1000" fill="hold"/>
                                        <p:tgtEl>
                                          <p:spTgt spid="133154"/>
                                        </p:tgtEl>
                                        <p:attrNameLst>
                                          <p:attrName>ppt_w</p:attrName>
                                        </p:attrNameLst>
                                      </p:cBhvr>
                                      <p:tavLst>
                                        <p:tav tm="0">
                                          <p:val>
                                            <p:fltVal val="0"/>
                                          </p:val>
                                        </p:tav>
                                        <p:tav tm="100000">
                                          <p:val>
                                            <p:strVal val="#ppt_w"/>
                                          </p:val>
                                        </p:tav>
                                      </p:tavLst>
                                    </p:anim>
                                    <p:anim calcmode="lin" valueType="num">
                                      <p:cBhvr>
                                        <p:cTn id="101" dur="1000" fill="hold"/>
                                        <p:tgtEl>
                                          <p:spTgt spid="133154"/>
                                        </p:tgtEl>
                                        <p:attrNameLst>
                                          <p:attrName>ppt_h</p:attrName>
                                        </p:attrNameLst>
                                      </p:cBhvr>
                                      <p:tavLst>
                                        <p:tav tm="0">
                                          <p:val>
                                            <p:fltVal val="0"/>
                                          </p:val>
                                        </p:tav>
                                        <p:tav tm="100000">
                                          <p:val>
                                            <p:strVal val="#ppt_h"/>
                                          </p:val>
                                        </p:tav>
                                      </p:tavLst>
                                    </p:anim>
                                    <p:anim calcmode="lin" valueType="num">
                                      <p:cBhvr>
                                        <p:cTn id="102" dur="1000" fill="hold"/>
                                        <p:tgtEl>
                                          <p:spTgt spid="133154"/>
                                        </p:tgtEl>
                                        <p:attrNameLst>
                                          <p:attrName>ppt_x</p:attrName>
                                        </p:attrNameLst>
                                      </p:cBhvr>
                                      <p:tavLst>
                                        <p:tav tm="0" fmla="#ppt_x+(cos(-2*pi*(1-$))*-#ppt_x-sin(-2*pi*(1-$))*(1-#ppt_y))*(1-$)">
                                          <p:val>
                                            <p:fltVal val="0"/>
                                          </p:val>
                                        </p:tav>
                                        <p:tav tm="100000">
                                          <p:val>
                                            <p:fltVal val="1"/>
                                          </p:val>
                                        </p:tav>
                                      </p:tavLst>
                                    </p:anim>
                                    <p:anim calcmode="lin" valueType="num">
                                      <p:cBhvr>
                                        <p:cTn id="103" dur="1000" fill="hold"/>
                                        <p:tgtEl>
                                          <p:spTgt spid="13315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6" grpId="0"/>
      <p:bldP spid="133127" grpId="0"/>
      <p:bldP spid="133128" grpId="0"/>
      <p:bldP spid="133129" grpId="0"/>
      <p:bldP spid="133135" grpId="0"/>
      <p:bldP spid="133136" grpId="0" animBg="1"/>
      <p:bldP spid="133137" grpId="0" animBg="1"/>
      <p:bldP spid="133138" grpId="0"/>
      <p:bldP spid="133139" grpId="0"/>
      <p:bldP spid="133140" grpId="0" animBg="1"/>
      <p:bldP spid="133141" grpId="0"/>
      <p:bldP spid="133142" grpId="0"/>
      <p:bldP spid="133143" grpId="0"/>
      <p:bldP spid="133145" grpId="0"/>
      <p:bldP spid="133147" grpId="0"/>
      <p:bldP spid="133149" grpId="0"/>
      <p:bldP spid="133150" grpId="0" animBg="1"/>
      <p:bldP spid="133151" grpId="0"/>
      <p:bldP spid="133152" grpId="0"/>
      <p:bldP spid="133153" grpId="0"/>
      <p:bldP spid="13315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2438401" y="1143000"/>
            <a:ext cx="1869679" cy="400110"/>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2000">
                <a:solidFill>
                  <a:srgbClr val="FFFF99"/>
                </a:solidFill>
                <a:latin typeface="Times New Roman" pitchFamily="18" charset="0"/>
              </a:rPr>
              <a:t>1’s Complement</a:t>
            </a:r>
          </a:p>
        </p:txBody>
      </p:sp>
      <p:sp>
        <p:nvSpPr>
          <p:cNvPr id="135173" name="Text Box 5"/>
          <p:cNvSpPr txBox="1">
            <a:spLocks noChangeArrowheads="1"/>
          </p:cNvSpPr>
          <p:nvPr/>
        </p:nvSpPr>
        <p:spPr bwMode="auto">
          <a:xfrm>
            <a:off x="2438400" y="1752601"/>
            <a:ext cx="7391400" cy="1015663"/>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The 1’s complement of a binary number is just the inverse of the digits. To form the 1’s complement, change all 0’s to 1’s and all 1’s to 0’s. </a:t>
            </a:r>
          </a:p>
        </p:txBody>
      </p:sp>
      <p:sp>
        <p:nvSpPr>
          <p:cNvPr id="135190" name="Text Box 22"/>
          <p:cNvSpPr txBox="1">
            <a:spLocks noChangeArrowheads="1"/>
          </p:cNvSpPr>
          <p:nvPr/>
        </p:nvSpPr>
        <p:spPr bwMode="auto">
          <a:xfrm>
            <a:off x="2438400" y="2895600"/>
            <a:ext cx="63246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For example, the 1’s complement of </a:t>
            </a:r>
            <a:r>
              <a:rPr lang="en-US" sz="2000">
                <a:solidFill>
                  <a:srgbClr val="008000"/>
                </a:solidFill>
                <a:latin typeface="Times New Roman" pitchFamily="18" charset="0"/>
              </a:rPr>
              <a:t>11001010</a:t>
            </a:r>
            <a:r>
              <a:rPr lang="en-US" sz="2000">
                <a:solidFill>
                  <a:prstClr val="black"/>
                </a:solidFill>
                <a:latin typeface="Times New Roman" pitchFamily="18" charset="0"/>
              </a:rPr>
              <a:t> is</a:t>
            </a:r>
          </a:p>
        </p:txBody>
      </p:sp>
      <p:sp>
        <p:nvSpPr>
          <p:cNvPr id="135191" name="Text Box 23"/>
          <p:cNvSpPr txBox="1">
            <a:spLocks noChangeArrowheads="1"/>
          </p:cNvSpPr>
          <p:nvPr/>
        </p:nvSpPr>
        <p:spPr bwMode="auto">
          <a:xfrm>
            <a:off x="6134100" y="3217576"/>
            <a:ext cx="1524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FF0000"/>
                </a:solidFill>
                <a:latin typeface="Times New Roman" pitchFamily="18" charset="0"/>
              </a:rPr>
              <a:t>00110101</a:t>
            </a:r>
          </a:p>
        </p:txBody>
      </p:sp>
      <p:sp>
        <p:nvSpPr>
          <p:cNvPr id="135192" name="Text Box 24"/>
          <p:cNvSpPr txBox="1">
            <a:spLocks noChangeArrowheads="1"/>
          </p:cNvSpPr>
          <p:nvPr/>
        </p:nvSpPr>
        <p:spPr bwMode="auto">
          <a:xfrm>
            <a:off x="2438400" y="3733800"/>
            <a:ext cx="75438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In digital circuits, the 1’s complement is formed by using inverters:</a:t>
            </a:r>
          </a:p>
        </p:txBody>
      </p:sp>
      <p:graphicFrame>
        <p:nvGraphicFramePr>
          <p:cNvPr id="135194" name="Object 26"/>
          <p:cNvGraphicFramePr>
            <a:graphicFrameLocks noChangeAspect="1"/>
          </p:cNvGraphicFramePr>
          <p:nvPr>
            <p:extLst/>
          </p:nvPr>
        </p:nvGraphicFramePr>
        <p:xfrm>
          <a:off x="4267200" y="4343400"/>
          <a:ext cx="5562600" cy="1639888"/>
        </p:xfrm>
        <a:graphic>
          <a:graphicData uri="http://schemas.openxmlformats.org/presentationml/2006/ole">
            <mc:AlternateContent xmlns:mc="http://schemas.openxmlformats.org/markup-compatibility/2006">
              <mc:Choice xmlns:v="urn:schemas-microsoft-com:vml" Requires="v">
                <p:oleObj spid="_x0000_s5126" name="CorelDRAW" r:id="rId4" imgW="2397240" imgH="697680" progId="">
                  <p:embed/>
                </p:oleObj>
              </mc:Choice>
              <mc:Fallback>
                <p:oleObj name="CorelDRAW" r:id="rId4" imgW="2397240" imgH="697680" progId="">
                  <p:embed/>
                  <p:pic>
                    <p:nvPicPr>
                      <p:cNvPr id="135194"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4343400"/>
                        <a:ext cx="5562600" cy="163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95" name="Text Box 27"/>
          <p:cNvSpPr txBox="1">
            <a:spLocks noChangeArrowheads="1"/>
          </p:cNvSpPr>
          <p:nvPr/>
        </p:nvSpPr>
        <p:spPr bwMode="auto">
          <a:xfrm>
            <a:off x="4572000" y="4267200"/>
            <a:ext cx="54102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008000"/>
                </a:solidFill>
                <a:latin typeface="Times New Roman" pitchFamily="18" charset="0"/>
              </a:rPr>
              <a:t>1       1       0       0       1       0       1       0</a:t>
            </a:r>
          </a:p>
        </p:txBody>
      </p:sp>
      <p:sp>
        <p:nvSpPr>
          <p:cNvPr id="135196" name="Text Box 28"/>
          <p:cNvSpPr txBox="1">
            <a:spLocks noChangeArrowheads="1"/>
          </p:cNvSpPr>
          <p:nvPr/>
        </p:nvSpPr>
        <p:spPr bwMode="auto">
          <a:xfrm>
            <a:off x="4572000" y="5638800"/>
            <a:ext cx="54102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FF0000"/>
                </a:solidFill>
                <a:latin typeface="Times New Roman" pitchFamily="18" charset="0"/>
              </a:rPr>
              <a:t>0       0       1       1       0       1       0       1   </a:t>
            </a:r>
          </a:p>
        </p:txBody>
      </p:sp>
    </p:spTree>
    <p:extLst>
      <p:ext uri="{BB962C8B-B14F-4D97-AF65-F5344CB8AC3E}">
        <p14:creationId xmlns:p14="http://schemas.microsoft.com/office/powerpoint/2010/main" val="6632585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190"/>
                                        </p:tgtEl>
                                        <p:attrNameLst>
                                          <p:attrName>style.visibility</p:attrName>
                                        </p:attrNameLst>
                                      </p:cBhvr>
                                      <p:to>
                                        <p:strVal val="visible"/>
                                      </p:to>
                                    </p:set>
                                    <p:anim calcmode="lin" valueType="num">
                                      <p:cBhvr additive="base">
                                        <p:cTn id="7" dur="500" fill="hold"/>
                                        <p:tgtEl>
                                          <p:spTgt spid="135190"/>
                                        </p:tgtEl>
                                        <p:attrNameLst>
                                          <p:attrName>ppt_x</p:attrName>
                                        </p:attrNameLst>
                                      </p:cBhvr>
                                      <p:tavLst>
                                        <p:tav tm="0">
                                          <p:val>
                                            <p:strVal val="0-#ppt_w/2"/>
                                          </p:val>
                                        </p:tav>
                                        <p:tav tm="100000">
                                          <p:val>
                                            <p:strVal val="#ppt_x"/>
                                          </p:val>
                                        </p:tav>
                                      </p:tavLst>
                                    </p:anim>
                                    <p:anim calcmode="lin" valueType="num">
                                      <p:cBhvr additive="base">
                                        <p:cTn id="8" dur="500" fill="hold"/>
                                        <p:tgtEl>
                                          <p:spTgt spid="1351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5191"/>
                                        </p:tgtEl>
                                        <p:attrNameLst>
                                          <p:attrName>style.visibility</p:attrName>
                                        </p:attrNameLst>
                                      </p:cBhvr>
                                      <p:to>
                                        <p:strVal val="visible"/>
                                      </p:to>
                                    </p:set>
                                    <p:animEffect transition="in" filter="wipe(left)">
                                      <p:cBhvr>
                                        <p:cTn id="13" dur="2000"/>
                                        <p:tgtEl>
                                          <p:spTgt spid="13519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5192"/>
                                        </p:tgtEl>
                                        <p:attrNameLst>
                                          <p:attrName>style.visibility</p:attrName>
                                        </p:attrNameLst>
                                      </p:cBhvr>
                                      <p:to>
                                        <p:strVal val="visible"/>
                                      </p:to>
                                    </p:set>
                                    <p:anim calcmode="lin" valueType="num">
                                      <p:cBhvr additive="base">
                                        <p:cTn id="18" dur="500" fill="hold"/>
                                        <p:tgtEl>
                                          <p:spTgt spid="135192"/>
                                        </p:tgtEl>
                                        <p:attrNameLst>
                                          <p:attrName>ppt_x</p:attrName>
                                        </p:attrNameLst>
                                      </p:cBhvr>
                                      <p:tavLst>
                                        <p:tav tm="0">
                                          <p:val>
                                            <p:strVal val="0-#ppt_w/2"/>
                                          </p:val>
                                        </p:tav>
                                        <p:tav tm="100000">
                                          <p:val>
                                            <p:strVal val="#ppt_x"/>
                                          </p:val>
                                        </p:tav>
                                      </p:tavLst>
                                    </p:anim>
                                    <p:anim calcmode="lin" valueType="num">
                                      <p:cBhvr additive="base">
                                        <p:cTn id="19" dur="500" fill="hold"/>
                                        <p:tgtEl>
                                          <p:spTgt spid="135192"/>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37" presetClass="entr" presetSubtype="0" fill="hold" nodeType="afterEffect">
                                  <p:stCondLst>
                                    <p:cond delay="0"/>
                                  </p:stCondLst>
                                  <p:childTnLst>
                                    <p:set>
                                      <p:cBhvr>
                                        <p:cTn id="22" dur="1" fill="hold">
                                          <p:stCondLst>
                                            <p:cond delay="0"/>
                                          </p:stCondLst>
                                        </p:cTn>
                                        <p:tgtEl>
                                          <p:spTgt spid="135194"/>
                                        </p:tgtEl>
                                        <p:attrNameLst>
                                          <p:attrName>style.visibility</p:attrName>
                                        </p:attrNameLst>
                                      </p:cBhvr>
                                      <p:to>
                                        <p:strVal val="visible"/>
                                      </p:to>
                                    </p:set>
                                    <p:animEffect transition="in" filter="fade">
                                      <p:cBhvr>
                                        <p:cTn id="23" dur="1000"/>
                                        <p:tgtEl>
                                          <p:spTgt spid="135194"/>
                                        </p:tgtEl>
                                      </p:cBhvr>
                                    </p:animEffect>
                                    <p:anim calcmode="lin" valueType="num">
                                      <p:cBhvr>
                                        <p:cTn id="24" dur="1000" fill="hold"/>
                                        <p:tgtEl>
                                          <p:spTgt spid="135194"/>
                                        </p:tgtEl>
                                        <p:attrNameLst>
                                          <p:attrName>ppt_x</p:attrName>
                                        </p:attrNameLst>
                                      </p:cBhvr>
                                      <p:tavLst>
                                        <p:tav tm="0">
                                          <p:val>
                                            <p:strVal val="#ppt_x"/>
                                          </p:val>
                                        </p:tav>
                                        <p:tav tm="100000">
                                          <p:val>
                                            <p:strVal val="#ppt_x"/>
                                          </p:val>
                                        </p:tav>
                                      </p:tavLst>
                                    </p:anim>
                                    <p:anim calcmode="lin" valueType="num">
                                      <p:cBhvr>
                                        <p:cTn id="25" dur="900" decel="100000" fill="hold"/>
                                        <p:tgtEl>
                                          <p:spTgt spid="135194"/>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35194"/>
                                        </p:tgtEl>
                                        <p:attrNameLst>
                                          <p:attrName>ppt_y</p:attrName>
                                        </p:attrNameLst>
                                      </p:cBhvr>
                                      <p:tavLst>
                                        <p:tav tm="0">
                                          <p:val>
                                            <p:strVal val="#ppt_y-.03"/>
                                          </p:val>
                                        </p:tav>
                                        <p:tav tm="100000">
                                          <p:val>
                                            <p:strVal val="#ppt_y"/>
                                          </p:val>
                                        </p:tav>
                                      </p:tavLst>
                                    </p:anim>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35195"/>
                                        </p:tgtEl>
                                        <p:attrNameLst>
                                          <p:attrName>style.visibility</p:attrName>
                                        </p:attrNameLst>
                                      </p:cBhvr>
                                      <p:to>
                                        <p:strVal val="visible"/>
                                      </p:to>
                                    </p:set>
                                    <p:animEffect transition="in" filter="wipe(left)">
                                      <p:cBhvr>
                                        <p:cTn id="30" dur="500"/>
                                        <p:tgtEl>
                                          <p:spTgt spid="135195"/>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135196"/>
                                        </p:tgtEl>
                                        <p:attrNameLst>
                                          <p:attrName>style.visibility</p:attrName>
                                        </p:attrNameLst>
                                      </p:cBhvr>
                                      <p:to>
                                        <p:strVal val="visible"/>
                                      </p:to>
                                    </p:set>
                                    <p:animEffect transition="in" filter="wipe(left)">
                                      <p:cBhvr>
                                        <p:cTn id="34" dur="500"/>
                                        <p:tgtEl>
                                          <p:spTgt spid="135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90" grpId="0"/>
      <p:bldP spid="135191" grpId="0"/>
      <p:bldP spid="135192" grpId="0"/>
      <p:bldP spid="135195" grpId="0"/>
      <p:bldP spid="13519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7220" name="Rectangle 4"/>
          <p:cNvSpPr>
            <a:spLocks noChangeArrowheads="1"/>
          </p:cNvSpPr>
          <p:nvPr/>
        </p:nvSpPr>
        <p:spPr bwMode="auto">
          <a:xfrm>
            <a:off x="2438401" y="1143000"/>
            <a:ext cx="1869679" cy="400110"/>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2000">
                <a:solidFill>
                  <a:srgbClr val="FFFF99"/>
                </a:solidFill>
                <a:latin typeface="Times New Roman" pitchFamily="18" charset="0"/>
              </a:rPr>
              <a:t>2’s Complement</a:t>
            </a:r>
          </a:p>
        </p:txBody>
      </p:sp>
      <p:sp>
        <p:nvSpPr>
          <p:cNvPr id="137221" name="Text Box 5"/>
          <p:cNvSpPr txBox="1">
            <a:spLocks noChangeArrowheads="1"/>
          </p:cNvSpPr>
          <p:nvPr/>
        </p:nvSpPr>
        <p:spPr bwMode="auto">
          <a:xfrm>
            <a:off x="2438400" y="1752600"/>
            <a:ext cx="7391400" cy="707886"/>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The 2’s complement of a binary number is found by adding 1 to the LSB of the 1’s complement. </a:t>
            </a:r>
          </a:p>
        </p:txBody>
      </p:sp>
      <p:sp>
        <p:nvSpPr>
          <p:cNvPr id="137222" name="Text Box 6"/>
          <p:cNvSpPr txBox="1">
            <a:spLocks noChangeArrowheads="1"/>
          </p:cNvSpPr>
          <p:nvPr/>
        </p:nvSpPr>
        <p:spPr bwMode="auto">
          <a:xfrm>
            <a:off x="2971800" y="2514600"/>
            <a:ext cx="6858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Recall that the 1’s complement of </a:t>
            </a:r>
            <a:r>
              <a:rPr lang="en-US" sz="2000">
                <a:solidFill>
                  <a:srgbClr val="008000"/>
                </a:solidFill>
                <a:latin typeface="Times New Roman" pitchFamily="18" charset="0"/>
              </a:rPr>
              <a:t>11001010 </a:t>
            </a:r>
            <a:r>
              <a:rPr lang="en-US" sz="2000">
                <a:solidFill>
                  <a:prstClr val="black"/>
                </a:solidFill>
                <a:latin typeface="Times New Roman" pitchFamily="18" charset="0"/>
              </a:rPr>
              <a:t>is</a:t>
            </a:r>
          </a:p>
        </p:txBody>
      </p:sp>
      <p:sp>
        <p:nvSpPr>
          <p:cNvPr id="137223" name="Text Box 7"/>
          <p:cNvSpPr txBox="1">
            <a:spLocks noChangeArrowheads="1"/>
          </p:cNvSpPr>
          <p:nvPr/>
        </p:nvSpPr>
        <p:spPr bwMode="auto">
          <a:xfrm>
            <a:off x="7162800" y="2819400"/>
            <a:ext cx="32766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FF0000"/>
                </a:solidFill>
                <a:latin typeface="Times New Roman" pitchFamily="18" charset="0"/>
              </a:rPr>
              <a:t>00110101 (1’s complement)</a:t>
            </a:r>
          </a:p>
        </p:txBody>
      </p:sp>
      <p:sp>
        <p:nvSpPr>
          <p:cNvPr id="137228" name="Text Box 12"/>
          <p:cNvSpPr txBox="1">
            <a:spLocks noChangeArrowheads="1"/>
          </p:cNvSpPr>
          <p:nvPr/>
        </p:nvSpPr>
        <p:spPr bwMode="auto">
          <a:xfrm>
            <a:off x="2438400" y="3200400"/>
            <a:ext cx="4724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To form the 2’s complement, add 1:</a:t>
            </a:r>
          </a:p>
        </p:txBody>
      </p:sp>
      <p:sp>
        <p:nvSpPr>
          <p:cNvPr id="137229" name="Text Box 13"/>
          <p:cNvSpPr txBox="1">
            <a:spLocks noChangeArrowheads="1"/>
          </p:cNvSpPr>
          <p:nvPr/>
        </p:nvSpPr>
        <p:spPr bwMode="auto">
          <a:xfrm>
            <a:off x="7924800" y="3095654"/>
            <a:ext cx="12192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a:t>
            </a:r>
          </a:p>
        </p:txBody>
      </p:sp>
      <p:sp>
        <p:nvSpPr>
          <p:cNvPr id="137230" name="Line 14"/>
          <p:cNvSpPr>
            <a:spLocks noChangeShapeType="1"/>
          </p:cNvSpPr>
          <p:nvPr/>
        </p:nvSpPr>
        <p:spPr bwMode="auto">
          <a:xfrm>
            <a:off x="7162800" y="3505200"/>
            <a:ext cx="1447800" cy="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2000">
              <a:solidFill>
                <a:prstClr val="black"/>
              </a:solidFill>
              <a:latin typeface="Times New Roman" pitchFamily="18" charset="0"/>
            </a:endParaRPr>
          </a:p>
        </p:txBody>
      </p:sp>
      <p:sp>
        <p:nvSpPr>
          <p:cNvPr id="137231" name="Text Box 15"/>
          <p:cNvSpPr txBox="1">
            <a:spLocks noChangeArrowheads="1"/>
          </p:cNvSpPr>
          <p:nvPr/>
        </p:nvSpPr>
        <p:spPr bwMode="auto">
          <a:xfrm>
            <a:off x="7162800" y="3429000"/>
            <a:ext cx="32766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FF0000"/>
                </a:solidFill>
                <a:latin typeface="Times New Roman" pitchFamily="18" charset="0"/>
              </a:rPr>
              <a:t>00110110 (2’s complement)</a:t>
            </a:r>
          </a:p>
        </p:txBody>
      </p:sp>
      <p:graphicFrame>
        <p:nvGraphicFramePr>
          <p:cNvPr id="137232" name="Object 16"/>
          <p:cNvGraphicFramePr>
            <a:graphicFrameLocks noChangeAspect="1"/>
          </p:cNvGraphicFramePr>
          <p:nvPr>
            <p:extLst/>
          </p:nvPr>
        </p:nvGraphicFramePr>
        <p:xfrm>
          <a:off x="2514600" y="3657601"/>
          <a:ext cx="4876800" cy="2455863"/>
        </p:xfrm>
        <a:graphic>
          <a:graphicData uri="http://schemas.openxmlformats.org/presentationml/2006/ole">
            <mc:AlternateContent xmlns:mc="http://schemas.openxmlformats.org/markup-compatibility/2006">
              <mc:Choice xmlns:v="urn:schemas-microsoft-com:vml" Requires="v">
                <p:oleObj spid="_x0000_s6150" name="CorelDRAW" r:id="rId4" imgW="2822400" imgH="1402560" progId="">
                  <p:embed/>
                </p:oleObj>
              </mc:Choice>
              <mc:Fallback>
                <p:oleObj name="CorelDRAW" r:id="rId4" imgW="2822400" imgH="1402560" progId="">
                  <p:embed/>
                  <p:pic>
                    <p:nvPicPr>
                      <p:cNvPr id="137232"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657601"/>
                        <a:ext cx="4876800" cy="245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33" name="Text Box 17"/>
          <p:cNvSpPr txBox="1">
            <a:spLocks noChangeArrowheads="1"/>
          </p:cNvSpPr>
          <p:nvPr/>
        </p:nvSpPr>
        <p:spPr bwMode="auto">
          <a:xfrm>
            <a:off x="2514600" y="3581400"/>
            <a:ext cx="54102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008000"/>
                </a:solidFill>
                <a:latin typeface="Times New Roman" pitchFamily="18" charset="0"/>
              </a:rPr>
              <a:t>1       1       0       0       1       0       1       0</a:t>
            </a:r>
          </a:p>
        </p:txBody>
      </p:sp>
      <p:sp>
        <p:nvSpPr>
          <p:cNvPr id="137234" name="Text Box 18"/>
          <p:cNvSpPr txBox="1">
            <a:spLocks noChangeArrowheads="1"/>
          </p:cNvSpPr>
          <p:nvPr/>
        </p:nvSpPr>
        <p:spPr bwMode="auto">
          <a:xfrm>
            <a:off x="2514600" y="4495800"/>
            <a:ext cx="54102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FF0000"/>
                </a:solidFill>
                <a:latin typeface="Times New Roman" pitchFamily="18" charset="0"/>
              </a:rPr>
              <a:t>0       0       1       1       0       1       0       1</a:t>
            </a:r>
          </a:p>
        </p:txBody>
      </p:sp>
      <p:sp>
        <p:nvSpPr>
          <p:cNvPr id="137235" name="Text Box 19"/>
          <p:cNvSpPr txBox="1">
            <a:spLocks noChangeArrowheads="1"/>
          </p:cNvSpPr>
          <p:nvPr/>
        </p:nvSpPr>
        <p:spPr bwMode="auto">
          <a:xfrm>
            <a:off x="7162800" y="4038600"/>
            <a:ext cx="4572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FF0000"/>
                </a:solidFill>
                <a:latin typeface="Times New Roman" pitchFamily="18" charset="0"/>
              </a:rPr>
              <a:t>1</a:t>
            </a:r>
          </a:p>
        </p:txBody>
      </p:sp>
      <p:sp>
        <p:nvSpPr>
          <p:cNvPr id="137236" name="Text Box 20"/>
          <p:cNvSpPr txBox="1">
            <a:spLocks noChangeArrowheads="1"/>
          </p:cNvSpPr>
          <p:nvPr/>
        </p:nvSpPr>
        <p:spPr bwMode="auto">
          <a:xfrm>
            <a:off x="2514600" y="5791200"/>
            <a:ext cx="54102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FF0000"/>
                </a:solidFill>
                <a:latin typeface="Times New Roman" pitchFamily="18" charset="0"/>
              </a:rPr>
              <a:t>0       0       1       1       0       1       1       0</a:t>
            </a:r>
          </a:p>
        </p:txBody>
      </p:sp>
    </p:spTree>
    <p:extLst>
      <p:ext uri="{BB962C8B-B14F-4D97-AF65-F5344CB8AC3E}">
        <p14:creationId xmlns:p14="http://schemas.microsoft.com/office/powerpoint/2010/main" val="26782802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22"/>
                                        </p:tgtEl>
                                        <p:attrNameLst>
                                          <p:attrName>style.visibility</p:attrName>
                                        </p:attrNameLst>
                                      </p:cBhvr>
                                      <p:to>
                                        <p:strVal val="visible"/>
                                      </p:to>
                                    </p:set>
                                    <p:anim calcmode="lin" valueType="num">
                                      <p:cBhvr additive="base">
                                        <p:cTn id="7" dur="500" fill="hold"/>
                                        <p:tgtEl>
                                          <p:spTgt spid="137222"/>
                                        </p:tgtEl>
                                        <p:attrNameLst>
                                          <p:attrName>ppt_x</p:attrName>
                                        </p:attrNameLst>
                                      </p:cBhvr>
                                      <p:tavLst>
                                        <p:tav tm="0">
                                          <p:val>
                                            <p:strVal val="0-#ppt_w/2"/>
                                          </p:val>
                                        </p:tav>
                                        <p:tav tm="100000">
                                          <p:val>
                                            <p:strVal val="#ppt_x"/>
                                          </p:val>
                                        </p:tav>
                                      </p:tavLst>
                                    </p:anim>
                                    <p:anim calcmode="lin" valueType="num">
                                      <p:cBhvr additive="base">
                                        <p:cTn id="8" dur="500" fill="hold"/>
                                        <p:tgtEl>
                                          <p:spTgt spid="1372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7223"/>
                                        </p:tgtEl>
                                        <p:attrNameLst>
                                          <p:attrName>style.visibility</p:attrName>
                                        </p:attrNameLst>
                                      </p:cBhvr>
                                      <p:to>
                                        <p:strVal val="visible"/>
                                      </p:to>
                                    </p:set>
                                    <p:animEffect transition="in" filter="wipe(left)">
                                      <p:cBhvr>
                                        <p:cTn id="13" dur="2000"/>
                                        <p:tgtEl>
                                          <p:spTgt spid="13722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7228"/>
                                        </p:tgtEl>
                                        <p:attrNameLst>
                                          <p:attrName>style.visibility</p:attrName>
                                        </p:attrNameLst>
                                      </p:cBhvr>
                                      <p:to>
                                        <p:strVal val="visible"/>
                                      </p:to>
                                    </p:set>
                                    <p:anim calcmode="lin" valueType="num">
                                      <p:cBhvr additive="base">
                                        <p:cTn id="18" dur="500" fill="hold"/>
                                        <p:tgtEl>
                                          <p:spTgt spid="137228"/>
                                        </p:tgtEl>
                                        <p:attrNameLst>
                                          <p:attrName>ppt_x</p:attrName>
                                        </p:attrNameLst>
                                      </p:cBhvr>
                                      <p:tavLst>
                                        <p:tav tm="0">
                                          <p:val>
                                            <p:strVal val="0-#ppt_w/2"/>
                                          </p:val>
                                        </p:tav>
                                        <p:tav tm="100000">
                                          <p:val>
                                            <p:strVal val="#ppt_x"/>
                                          </p:val>
                                        </p:tav>
                                      </p:tavLst>
                                    </p:anim>
                                    <p:anim calcmode="lin" valueType="num">
                                      <p:cBhvr additive="base">
                                        <p:cTn id="19" dur="500" fill="hold"/>
                                        <p:tgtEl>
                                          <p:spTgt spid="13722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137229"/>
                                        </p:tgtEl>
                                        <p:attrNameLst>
                                          <p:attrName>style.visibility</p:attrName>
                                        </p:attrNameLst>
                                      </p:cBhvr>
                                      <p:to>
                                        <p:strVal val="visible"/>
                                      </p:to>
                                    </p:set>
                                    <p:anim calcmode="lin" valueType="num">
                                      <p:cBhvr>
                                        <p:cTn id="24" dur="500" fill="hold"/>
                                        <p:tgtEl>
                                          <p:spTgt spid="137229"/>
                                        </p:tgtEl>
                                        <p:attrNameLst>
                                          <p:attrName>ppt_w</p:attrName>
                                        </p:attrNameLst>
                                      </p:cBhvr>
                                      <p:tavLst>
                                        <p:tav tm="0">
                                          <p:val>
                                            <p:fltVal val="0"/>
                                          </p:val>
                                        </p:tav>
                                        <p:tav tm="100000">
                                          <p:val>
                                            <p:strVal val="#ppt_w"/>
                                          </p:val>
                                        </p:tav>
                                      </p:tavLst>
                                    </p:anim>
                                    <p:anim calcmode="lin" valueType="num">
                                      <p:cBhvr>
                                        <p:cTn id="25" dur="500" fill="hold"/>
                                        <p:tgtEl>
                                          <p:spTgt spid="137229"/>
                                        </p:tgtEl>
                                        <p:attrNameLst>
                                          <p:attrName>ppt_h</p:attrName>
                                        </p:attrNameLst>
                                      </p:cBhvr>
                                      <p:tavLst>
                                        <p:tav tm="0">
                                          <p:val>
                                            <p:strVal val="#ppt_h"/>
                                          </p:val>
                                        </p:tav>
                                        <p:tav tm="100000">
                                          <p:val>
                                            <p:strVal val="#ppt_h"/>
                                          </p:val>
                                        </p:tav>
                                      </p:tavLst>
                                    </p:anim>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37230"/>
                                        </p:tgtEl>
                                        <p:attrNameLst>
                                          <p:attrName>style.visibility</p:attrName>
                                        </p:attrNameLst>
                                      </p:cBhvr>
                                      <p:to>
                                        <p:strVal val="visible"/>
                                      </p:to>
                                    </p:set>
                                    <p:animEffect transition="in" filter="wipe(left)">
                                      <p:cBhvr>
                                        <p:cTn id="29" dur="1000"/>
                                        <p:tgtEl>
                                          <p:spTgt spid="137230"/>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37231"/>
                                        </p:tgtEl>
                                        <p:attrNameLst>
                                          <p:attrName>style.visibility</p:attrName>
                                        </p:attrNameLst>
                                      </p:cBhvr>
                                      <p:to>
                                        <p:strVal val="visible"/>
                                      </p:to>
                                    </p:set>
                                    <p:animEffect transition="in" filter="wipe(left)">
                                      <p:cBhvr>
                                        <p:cTn id="33" dur="1000"/>
                                        <p:tgtEl>
                                          <p:spTgt spid="137231"/>
                                        </p:tgtEl>
                                      </p:cBhvr>
                                    </p:animEffect>
                                  </p:childTnLst>
                                </p:cTn>
                              </p:par>
                            </p:childTnLst>
                          </p:cTn>
                        </p:par>
                      </p:childTnLst>
                    </p:cTn>
                  </p:par>
                  <p:par>
                    <p:cTn id="34" fill="hold">
                      <p:stCondLst>
                        <p:cond delay="indefinite"/>
                      </p:stCondLst>
                      <p:childTnLst>
                        <p:par>
                          <p:cTn id="35" fill="hold">
                            <p:stCondLst>
                              <p:cond delay="0"/>
                            </p:stCondLst>
                            <p:childTnLst>
                              <p:par>
                                <p:cTn id="36" presetID="37" presetClass="entr" presetSubtype="0" fill="hold" nodeType="clickEffect">
                                  <p:stCondLst>
                                    <p:cond delay="0"/>
                                  </p:stCondLst>
                                  <p:childTnLst>
                                    <p:set>
                                      <p:cBhvr>
                                        <p:cTn id="37" dur="1" fill="hold">
                                          <p:stCondLst>
                                            <p:cond delay="0"/>
                                          </p:stCondLst>
                                        </p:cTn>
                                        <p:tgtEl>
                                          <p:spTgt spid="137232"/>
                                        </p:tgtEl>
                                        <p:attrNameLst>
                                          <p:attrName>style.visibility</p:attrName>
                                        </p:attrNameLst>
                                      </p:cBhvr>
                                      <p:to>
                                        <p:strVal val="visible"/>
                                      </p:to>
                                    </p:set>
                                    <p:animEffect transition="in" filter="fade">
                                      <p:cBhvr>
                                        <p:cTn id="38" dur="1000"/>
                                        <p:tgtEl>
                                          <p:spTgt spid="137232"/>
                                        </p:tgtEl>
                                      </p:cBhvr>
                                    </p:animEffect>
                                    <p:anim calcmode="lin" valueType="num">
                                      <p:cBhvr>
                                        <p:cTn id="39" dur="1000" fill="hold"/>
                                        <p:tgtEl>
                                          <p:spTgt spid="137232"/>
                                        </p:tgtEl>
                                        <p:attrNameLst>
                                          <p:attrName>ppt_x</p:attrName>
                                        </p:attrNameLst>
                                      </p:cBhvr>
                                      <p:tavLst>
                                        <p:tav tm="0">
                                          <p:val>
                                            <p:strVal val="#ppt_x"/>
                                          </p:val>
                                        </p:tav>
                                        <p:tav tm="100000">
                                          <p:val>
                                            <p:strVal val="#ppt_x"/>
                                          </p:val>
                                        </p:tav>
                                      </p:tavLst>
                                    </p:anim>
                                    <p:anim calcmode="lin" valueType="num">
                                      <p:cBhvr>
                                        <p:cTn id="40" dur="900" decel="100000" fill="hold"/>
                                        <p:tgtEl>
                                          <p:spTgt spid="137232"/>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137232"/>
                                        </p:tgtEl>
                                        <p:attrNameLst>
                                          <p:attrName>ppt_y</p:attrName>
                                        </p:attrNameLst>
                                      </p:cBhvr>
                                      <p:tavLst>
                                        <p:tav tm="0">
                                          <p:val>
                                            <p:strVal val="#ppt_y-.03"/>
                                          </p:val>
                                        </p:tav>
                                        <p:tav tm="100000">
                                          <p:val>
                                            <p:strVal val="#ppt_y"/>
                                          </p:val>
                                        </p:tav>
                                      </p:tavLst>
                                    </p:anim>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137233"/>
                                        </p:tgtEl>
                                        <p:attrNameLst>
                                          <p:attrName>style.visibility</p:attrName>
                                        </p:attrNameLst>
                                      </p:cBhvr>
                                      <p:to>
                                        <p:strVal val="visible"/>
                                      </p:to>
                                    </p:set>
                                    <p:animEffect transition="in" filter="wipe(left)">
                                      <p:cBhvr>
                                        <p:cTn id="45" dur="500"/>
                                        <p:tgtEl>
                                          <p:spTgt spid="137233"/>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137234"/>
                                        </p:tgtEl>
                                        <p:attrNameLst>
                                          <p:attrName>style.visibility</p:attrName>
                                        </p:attrNameLst>
                                      </p:cBhvr>
                                      <p:to>
                                        <p:strVal val="visible"/>
                                      </p:to>
                                    </p:set>
                                    <p:animEffect transition="in" filter="wipe(left)">
                                      <p:cBhvr>
                                        <p:cTn id="49" dur="500"/>
                                        <p:tgtEl>
                                          <p:spTgt spid="137234"/>
                                        </p:tgtEl>
                                      </p:cBhvr>
                                    </p:animEffect>
                                  </p:childTnLst>
                                </p:cTn>
                              </p:par>
                            </p:childTnLst>
                          </p:cTn>
                        </p:par>
                        <p:par>
                          <p:cTn id="50" fill="hold">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137235"/>
                                        </p:tgtEl>
                                        <p:attrNameLst>
                                          <p:attrName>style.visibility</p:attrName>
                                        </p:attrNameLst>
                                      </p:cBhvr>
                                      <p:to>
                                        <p:strVal val="visible"/>
                                      </p:to>
                                    </p:set>
                                    <p:animEffect transition="in" filter="wipe(left)">
                                      <p:cBhvr>
                                        <p:cTn id="53" dur="500"/>
                                        <p:tgtEl>
                                          <p:spTgt spid="137235"/>
                                        </p:tgtEl>
                                      </p:cBhvr>
                                    </p:animEffect>
                                  </p:childTnLst>
                                </p:cTn>
                              </p:par>
                            </p:childTnLst>
                          </p:cTn>
                        </p:par>
                        <p:par>
                          <p:cTn id="54" fill="hold">
                            <p:stCondLst>
                              <p:cond delay="2500"/>
                            </p:stCondLst>
                            <p:childTnLst>
                              <p:par>
                                <p:cTn id="55" presetID="22" presetClass="entr" presetSubtype="8" fill="hold" grpId="0" nodeType="afterEffect">
                                  <p:stCondLst>
                                    <p:cond delay="0"/>
                                  </p:stCondLst>
                                  <p:childTnLst>
                                    <p:set>
                                      <p:cBhvr>
                                        <p:cTn id="56" dur="1" fill="hold">
                                          <p:stCondLst>
                                            <p:cond delay="0"/>
                                          </p:stCondLst>
                                        </p:cTn>
                                        <p:tgtEl>
                                          <p:spTgt spid="137236"/>
                                        </p:tgtEl>
                                        <p:attrNameLst>
                                          <p:attrName>style.visibility</p:attrName>
                                        </p:attrNameLst>
                                      </p:cBhvr>
                                      <p:to>
                                        <p:strVal val="visible"/>
                                      </p:to>
                                    </p:set>
                                    <p:animEffect transition="in" filter="wipe(left)">
                                      <p:cBhvr>
                                        <p:cTn id="57" dur="500"/>
                                        <p:tgtEl>
                                          <p:spTgt spid="137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p:bldP spid="137223" grpId="0"/>
      <p:bldP spid="137228" grpId="0"/>
      <p:bldP spid="137229" grpId="0"/>
      <p:bldP spid="137230" grpId="0" animBg="1"/>
      <p:bldP spid="137231" grpId="0"/>
      <p:bldP spid="137233" grpId="0"/>
      <p:bldP spid="137234" grpId="0"/>
      <p:bldP spid="137235" grpId="0"/>
      <p:bldP spid="137236"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9268" name="Rectangle 4"/>
          <p:cNvSpPr>
            <a:spLocks noChangeArrowheads="1"/>
          </p:cNvSpPr>
          <p:nvPr/>
        </p:nvSpPr>
        <p:spPr bwMode="auto">
          <a:xfrm>
            <a:off x="2438400" y="1143000"/>
            <a:ext cx="2661306" cy="400110"/>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2000">
                <a:solidFill>
                  <a:srgbClr val="FFFF99"/>
                </a:solidFill>
                <a:latin typeface="Times New Roman" pitchFamily="18" charset="0"/>
              </a:rPr>
              <a:t>Signed Binary Numbers</a:t>
            </a:r>
          </a:p>
        </p:txBody>
      </p:sp>
      <p:sp>
        <p:nvSpPr>
          <p:cNvPr id="139269" name="Text Box 5"/>
          <p:cNvSpPr txBox="1">
            <a:spLocks noChangeArrowheads="1"/>
          </p:cNvSpPr>
          <p:nvPr/>
        </p:nvSpPr>
        <p:spPr bwMode="auto">
          <a:xfrm>
            <a:off x="2438400" y="1752601"/>
            <a:ext cx="7543800" cy="1015663"/>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There are several ways to represent signed binary numbers. In all cases, the MSB in a signed number is the sign bit, that tells you if the number is positive or negative. </a:t>
            </a:r>
          </a:p>
        </p:txBody>
      </p:sp>
      <p:sp>
        <p:nvSpPr>
          <p:cNvPr id="139281" name="Text Box 17"/>
          <p:cNvSpPr txBox="1">
            <a:spLocks noChangeArrowheads="1"/>
          </p:cNvSpPr>
          <p:nvPr/>
        </p:nvSpPr>
        <p:spPr bwMode="auto">
          <a:xfrm>
            <a:off x="2438400" y="2895601"/>
            <a:ext cx="7543800" cy="1323439"/>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	Computers use a modified 2’s complement for signed numbers. Positive numbers are stored in </a:t>
            </a:r>
            <a:r>
              <a:rPr lang="en-US" sz="2000" i="1">
                <a:solidFill>
                  <a:prstClr val="black"/>
                </a:solidFill>
                <a:latin typeface="Times New Roman" pitchFamily="18" charset="0"/>
              </a:rPr>
              <a:t>true</a:t>
            </a:r>
            <a:r>
              <a:rPr lang="en-US" sz="2000">
                <a:solidFill>
                  <a:prstClr val="black"/>
                </a:solidFill>
                <a:latin typeface="Times New Roman" pitchFamily="18" charset="0"/>
              </a:rPr>
              <a:t> form (with a 0 for the sign bit) and negative numbers are stored in </a:t>
            </a:r>
            <a:r>
              <a:rPr lang="en-US" sz="2000" i="1">
                <a:solidFill>
                  <a:prstClr val="black"/>
                </a:solidFill>
                <a:latin typeface="Times New Roman" pitchFamily="18" charset="0"/>
              </a:rPr>
              <a:t>complement</a:t>
            </a:r>
            <a:r>
              <a:rPr lang="en-US" sz="2000">
                <a:solidFill>
                  <a:prstClr val="black"/>
                </a:solidFill>
                <a:latin typeface="Times New Roman" pitchFamily="18" charset="0"/>
              </a:rPr>
              <a:t> form (with a 1 for the sign bit). </a:t>
            </a:r>
          </a:p>
        </p:txBody>
      </p:sp>
      <p:sp>
        <p:nvSpPr>
          <p:cNvPr id="139294" name="Text Box 30"/>
          <p:cNvSpPr txBox="1">
            <a:spLocks noChangeArrowheads="1"/>
          </p:cNvSpPr>
          <p:nvPr/>
        </p:nvSpPr>
        <p:spPr bwMode="auto">
          <a:xfrm>
            <a:off x="3390900" y="4502151"/>
            <a:ext cx="6477000" cy="7016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For example, the positive number 58 is written using 8-bits as </a:t>
            </a:r>
            <a:r>
              <a:rPr lang="en-US" sz="2000" dirty="0">
                <a:solidFill>
                  <a:srgbClr val="FF0000"/>
                </a:solidFill>
                <a:latin typeface="Times New Roman" pitchFamily="18" charset="0"/>
              </a:rPr>
              <a:t>0</a:t>
            </a:r>
            <a:r>
              <a:rPr lang="en-US" sz="2000" dirty="0">
                <a:solidFill>
                  <a:srgbClr val="008000"/>
                </a:solidFill>
                <a:latin typeface="Times New Roman" pitchFamily="18" charset="0"/>
              </a:rPr>
              <a:t>0111010</a:t>
            </a:r>
            <a:r>
              <a:rPr lang="en-US" sz="2000" dirty="0">
                <a:solidFill>
                  <a:prstClr val="black"/>
                </a:solidFill>
                <a:latin typeface="Times New Roman" pitchFamily="18" charset="0"/>
              </a:rPr>
              <a:t> (true form).</a:t>
            </a:r>
          </a:p>
        </p:txBody>
      </p:sp>
      <p:sp>
        <p:nvSpPr>
          <p:cNvPr id="139295" name="Text Box 31"/>
          <p:cNvSpPr txBox="1">
            <a:spLocks noChangeArrowheads="1"/>
          </p:cNvSpPr>
          <p:nvPr/>
        </p:nvSpPr>
        <p:spPr bwMode="auto">
          <a:xfrm>
            <a:off x="2362200" y="5394326"/>
            <a:ext cx="18288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FF0000"/>
                </a:solidFill>
                <a:latin typeface="Times New Roman" pitchFamily="18" charset="0"/>
              </a:rPr>
              <a:t>Sign bit</a:t>
            </a:r>
          </a:p>
        </p:txBody>
      </p:sp>
      <p:sp>
        <p:nvSpPr>
          <p:cNvPr id="139296" name="Line 32"/>
          <p:cNvSpPr>
            <a:spLocks noChangeShapeType="1"/>
          </p:cNvSpPr>
          <p:nvPr/>
        </p:nvSpPr>
        <p:spPr bwMode="auto">
          <a:xfrm flipV="1">
            <a:off x="3124200" y="5165725"/>
            <a:ext cx="381000" cy="228600"/>
          </a:xfrm>
          <a:prstGeom prst="line">
            <a:avLst/>
          </a:prstGeom>
          <a:noFill/>
          <a:ln w="9525">
            <a:solidFill>
              <a:srgbClr val="FF0000"/>
            </a:solidFill>
            <a:round/>
            <a:headEnd/>
            <a:tailEnd type="triangle" w="med" len="med"/>
          </a:ln>
          <a:effectLst/>
        </p:spPr>
        <p:txBody>
          <a:bodyPr/>
          <a:lstStyle/>
          <a:p>
            <a:pPr eaLnBrk="0" fontAlgn="base" hangingPunct="0">
              <a:spcBef>
                <a:spcPct val="0"/>
              </a:spcBef>
              <a:spcAft>
                <a:spcPct val="0"/>
              </a:spcAft>
            </a:pPr>
            <a:endParaRPr lang="en-GB" sz="2000">
              <a:solidFill>
                <a:prstClr val="black"/>
              </a:solidFill>
              <a:latin typeface="Times New Roman" pitchFamily="18" charset="0"/>
            </a:endParaRPr>
          </a:p>
        </p:txBody>
      </p:sp>
      <p:sp>
        <p:nvSpPr>
          <p:cNvPr id="139297" name="Text Box 33"/>
          <p:cNvSpPr txBox="1">
            <a:spLocks noChangeArrowheads="1"/>
          </p:cNvSpPr>
          <p:nvPr/>
        </p:nvSpPr>
        <p:spPr bwMode="auto">
          <a:xfrm>
            <a:off x="4419600" y="5394326"/>
            <a:ext cx="22098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008000"/>
                </a:solidFill>
                <a:latin typeface="Times New Roman" pitchFamily="18" charset="0"/>
              </a:rPr>
              <a:t>Magnitude bits</a:t>
            </a:r>
          </a:p>
        </p:txBody>
      </p:sp>
      <p:sp>
        <p:nvSpPr>
          <p:cNvPr id="139298" name="Line 34"/>
          <p:cNvSpPr>
            <a:spLocks noChangeShapeType="1"/>
          </p:cNvSpPr>
          <p:nvPr/>
        </p:nvSpPr>
        <p:spPr bwMode="auto">
          <a:xfrm flipH="1" flipV="1">
            <a:off x="4267200" y="5165725"/>
            <a:ext cx="304800" cy="304800"/>
          </a:xfrm>
          <a:prstGeom prst="line">
            <a:avLst/>
          </a:prstGeom>
          <a:noFill/>
          <a:ln w="9525">
            <a:solidFill>
              <a:srgbClr val="008000"/>
            </a:solidFill>
            <a:round/>
            <a:headEnd/>
            <a:tailEnd type="triangle" w="med" len="med"/>
          </a:ln>
          <a:effectLst/>
        </p:spPr>
        <p:txBody>
          <a:bodyPr/>
          <a:lstStyle/>
          <a:p>
            <a:pPr eaLnBrk="0" fontAlgn="base" hangingPunct="0">
              <a:spcBef>
                <a:spcPct val="0"/>
              </a:spcBef>
              <a:spcAft>
                <a:spcPct val="0"/>
              </a:spcAft>
            </a:pPr>
            <a:endParaRPr lang="en-GB" sz="2000">
              <a:solidFill>
                <a:prstClr val="black"/>
              </a:solidFill>
              <a:latin typeface="Times New Roman" pitchFamily="18" charset="0"/>
            </a:endParaRPr>
          </a:p>
        </p:txBody>
      </p:sp>
    </p:spTree>
    <p:extLst>
      <p:ext uri="{BB962C8B-B14F-4D97-AF65-F5344CB8AC3E}">
        <p14:creationId xmlns:p14="http://schemas.microsoft.com/office/powerpoint/2010/main" val="4616302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39294"/>
                                        </p:tgtEl>
                                        <p:attrNameLst>
                                          <p:attrName>style.visibility</p:attrName>
                                        </p:attrNameLst>
                                      </p:cBhvr>
                                      <p:to>
                                        <p:strVal val="visible"/>
                                      </p:to>
                                    </p:set>
                                    <p:animEffect transition="in" filter="fade">
                                      <p:cBhvr>
                                        <p:cTn id="7" dur="1000"/>
                                        <p:tgtEl>
                                          <p:spTgt spid="139294"/>
                                        </p:tgtEl>
                                      </p:cBhvr>
                                    </p:animEffect>
                                    <p:anim calcmode="lin" valueType="num">
                                      <p:cBhvr>
                                        <p:cTn id="8" dur="1000" fill="hold"/>
                                        <p:tgtEl>
                                          <p:spTgt spid="139294"/>
                                        </p:tgtEl>
                                        <p:attrNameLst>
                                          <p:attrName>ppt_x</p:attrName>
                                        </p:attrNameLst>
                                      </p:cBhvr>
                                      <p:tavLst>
                                        <p:tav tm="0">
                                          <p:val>
                                            <p:strVal val="#ppt_x"/>
                                          </p:val>
                                        </p:tav>
                                        <p:tav tm="100000">
                                          <p:val>
                                            <p:strVal val="#ppt_x"/>
                                          </p:val>
                                        </p:tav>
                                      </p:tavLst>
                                    </p:anim>
                                    <p:anim calcmode="lin" valueType="num">
                                      <p:cBhvr>
                                        <p:cTn id="9" dur="900" decel="100000" fill="hold"/>
                                        <p:tgtEl>
                                          <p:spTgt spid="13929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9294"/>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139295"/>
                                        </p:tgtEl>
                                        <p:attrNameLst>
                                          <p:attrName>style.visibility</p:attrName>
                                        </p:attrNameLst>
                                      </p:cBhvr>
                                      <p:to>
                                        <p:strVal val="visible"/>
                                      </p:to>
                                    </p:set>
                                    <p:animEffect transition="in" filter="fade">
                                      <p:cBhvr>
                                        <p:cTn id="14" dur="1000"/>
                                        <p:tgtEl>
                                          <p:spTgt spid="139295"/>
                                        </p:tgtEl>
                                      </p:cBhvr>
                                    </p:animEffect>
                                    <p:anim calcmode="lin" valueType="num">
                                      <p:cBhvr>
                                        <p:cTn id="15" dur="1000" fill="hold"/>
                                        <p:tgtEl>
                                          <p:spTgt spid="139295"/>
                                        </p:tgtEl>
                                        <p:attrNameLst>
                                          <p:attrName>ppt_x</p:attrName>
                                        </p:attrNameLst>
                                      </p:cBhvr>
                                      <p:tavLst>
                                        <p:tav tm="0">
                                          <p:val>
                                            <p:strVal val="#ppt_x"/>
                                          </p:val>
                                        </p:tav>
                                        <p:tav tm="100000">
                                          <p:val>
                                            <p:strVal val="#ppt_x"/>
                                          </p:val>
                                        </p:tav>
                                      </p:tavLst>
                                    </p:anim>
                                    <p:anim calcmode="lin" valueType="num">
                                      <p:cBhvr>
                                        <p:cTn id="16" dur="900" decel="100000" fill="hold"/>
                                        <p:tgtEl>
                                          <p:spTgt spid="13929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39295"/>
                                        </p:tgtEl>
                                        <p:attrNameLst>
                                          <p:attrName>ppt_y</p:attrName>
                                        </p:attrNameLst>
                                      </p:cBhvr>
                                      <p:tavLst>
                                        <p:tav tm="0">
                                          <p:val>
                                            <p:strVal val="#ppt_y-.03"/>
                                          </p:val>
                                        </p:tav>
                                        <p:tav tm="100000">
                                          <p:val>
                                            <p:strVal val="#ppt_y"/>
                                          </p:val>
                                        </p:tav>
                                      </p:tavLst>
                                    </p:anim>
                                  </p:childTnLst>
                                </p:cTn>
                              </p:par>
                              <p:par>
                                <p:cTn id="18" presetID="37" presetClass="entr" presetSubtype="0" fill="hold" grpId="0" nodeType="withEffect">
                                  <p:stCondLst>
                                    <p:cond delay="0"/>
                                  </p:stCondLst>
                                  <p:childTnLst>
                                    <p:set>
                                      <p:cBhvr>
                                        <p:cTn id="19" dur="1" fill="hold">
                                          <p:stCondLst>
                                            <p:cond delay="0"/>
                                          </p:stCondLst>
                                        </p:cTn>
                                        <p:tgtEl>
                                          <p:spTgt spid="139296"/>
                                        </p:tgtEl>
                                        <p:attrNameLst>
                                          <p:attrName>style.visibility</p:attrName>
                                        </p:attrNameLst>
                                      </p:cBhvr>
                                      <p:to>
                                        <p:strVal val="visible"/>
                                      </p:to>
                                    </p:set>
                                    <p:animEffect transition="in" filter="fade">
                                      <p:cBhvr>
                                        <p:cTn id="20" dur="1000"/>
                                        <p:tgtEl>
                                          <p:spTgt spid="139296"/>
                                        </p:tgtEl>
                                      </p:cBhvr>
                                    </p:animEffect>
                                    <p:anim calcmode="lin" valueType="num">
                                      <p:cBhvr>
                                        <p:cTn id="21" dur="1000" fill="hold"/>
                                        <p:tgtEl>
                                          <p:spTgt spid="139296"/>
                                        </p:tgtEl>
                                        <p:attrNameLst>
                                          <p:attrName>ppt_x</p:attrName>
                                        </p:attrNameLst>
                                      </p:cBhvr>
                                      <p:tavLst>
                                        <p:tav tm="0">
                                          <p:val>
                                            <p:strVal val="#ppt_x"/>
                                          </p:val>
                                        </p:tav>
                                        <p:tav tm="100000">
                                          <p:val>
                                            <p:strVal val="#ppt_x"/>
                                          </p:val>
                                        </p:tav>
                                      </p:tavLst>
                                    </p:anim>
                                    <p:anim calcmode="lin" valueType="num">
                                      <p:cBhvr>
                                        <p:cTn id="22" dur="900" decel="100000" fill="hold"/>
                                        <p:tgtEl>
                                          <p:spTgt spid="139296"/>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39296"/>
                                        </p:tgtEl>
                                        <p:attrNameLst>
                                          <p:attrName>ppt_y</p:attrName>
                                        </p:attrNameLst>
                                      </p:cBhvr>
                                      <p:tavLst>
                                        <p:tav tm="0">
                                          <p:val>
                                            <p:strVal val="#ppt_y-.03"/>
                                          </p:val>
                                        </p:tav>
                                        <p:tav tm="100000">
                                          <p:val>
                                            <p:strVal val="#ppt_y"/>
                                          </p:val>
                                        </p:tav>
                                      </p:tavLst>
                                    </p:anim>
                                  </p:childTnLst>
                                </p:cTn>
                              </p:par>
                              <p:par>
                                <p:cTn id="24" presetID="37" presetClass="entr" presetSubtype="0" fill="hold" grpId="0" nodeType="withEffect">
                                  <p:stCondLst>
                                    <p:cond delay="0"/>
                                  </p:stCondLst>
                                  <p:childTnLst>
                                    <p:set>
                                      <p:cBhvr>
                                        <p:cTn id="25" dur="1" fill="hold">
                                          <p:stCondLst>
                                            <p:cond delay="0"/>
                                          </p:stCondLst>
                                        </p:cTn>
                                        <p:tgtEl>
                                          <p:spTgt spid="139297"/>
                                        </p:tgtEl>
                                        <p:attrNameLst>
                                          <p:attrName>style.visibility</p:attrName>
                                        </p:attrNameLst>
                                      </p:cBhvr>
                                      <p:to>
                                        <p:strVal val="visible"/>
                                      </p:to>
                                    </p:set>
                                    <p:animEffect transition="in" filter="fade">
                                      <p:cBhvr>
                                        <p:cTn id="26" dur="1000"/>
                                        <p:tgtEl>
                                          <p:spTgt spid="139297"/>
                                        </p:tgtEl>
                                      </p:cBhvr>
                                    </p:animEffect>
                                    <p:anim calcmode="lin" valueType="num">
                                      <p:cBhvr>
                                        <p:cTn id="27" dur="1000" fill="hold"/>
                                        <p:tgtEl>
                                          <p:spTgt spid="139297"/>
                                        </p:tgtEl>
                                        <p:attrNameLst>
                                          <p:attrName>ppt_x</p:attrName>
                                        </p:attrNameLst>
                                      </p:cBhvr>
                                      <p:tavLst>
                                        <p:tav tm="0">
                                          <p:val>
                                            <p:strVal val="#ppt_x"/>
                                          </p:val>
                                        </p:tav>
                                        <p:tav tm="100000">
                                          <p:val>
                                            <p:strVal val="#ppt_x"/>
                                          </p:val>
                                        </p:tav>
                                      </p:tavLst>
                                    </p:anim>
                                    <p:anim calcmode="lin" valueType="num">
                                      <p:cBhvr>
                                        <p:cTn id="28" dur="900" decel="100000" fill="hold"/>
                                        <p:tgtEl>
                                          <p:spTgt spid="139297"/>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139297"/>
                                        </p:tgtEl>
                                        <p:attrNameLst>
                                          <p:attrName>ppt_y</p:attrName>
                                        </p:attrNameLst>
                                      </p:cBhvr>
                                      <p:tavLst>
                                        <p:tav tm="0">
                                          <p:val>
                                            <p:strVal val="#ppt_y-.03"/>
                                          </p:val>
                                        </p:tav>
                                        <p:tav tm="100000">
                                          <p:val>
                                            <p:strVal val="#ppt_y"/>
                                          </p:val>
                                        </p:tav>
                                      </p:tavLst>
                                    </p:anim>
                                  </p:childTnLst>
                                </p:cTn>
                              </p:par>
                              <p:par>
                                <p:cTn id="30" presetID="37" presetClass="entr" presetSubtype="0" fill="hold" grpId="0" nodeType="withEffect">
                                  <p:stCondLst>
                                    <p:cond delay="0"/>
                                  </p:stCondLst>
                                  <p:childTnLst>
                                    <p:set>
                                      <p:cBhvr>
                                        <p:cTn id="31" dur="1" fill="hold">
                                          <p:stCondLst>
                                            <p:cond delay="0"/>
                                          </p:stCondLst>
                                        </p:cTn>
                                        <p:tgtEl>
                                          <p:spTgt spid="139298"/>
                                        </p:tgtEl>
                                        <p:attrNameLst>
                                          <p:attrName>style.visibility</p:attrName>
                                        </p:attrNameLst>
                                      </p:cBhvr>
                                      <p:to>
                                        <p:strVal val="visible"/>
                                      </p:to>
                                    </p:set>
                                    <p:animEffect transition="in" filter="fade">
                                      <p:cBhvr>
                                        <p:cTn id="32" dur="1000"/>
                                        <p:tgtEl>
                                          <p:spTgt spid="139298"/>
                                        </p:tgtEl>
                                      </p:cBhvr>
                                    </p:animEffect>
                                    <p:anim calcmode="lin" valueType="num">
                                      <p:cBhvr>
                                        <p:cTn id="33" dur="1000" fill="hold"/>
                                        <p:tgtEl>
                                          <p:spTgt spid="139298"/>
                                        </p:tgtEl>
                                        <p:attrNameLst>
                                          <p:attrName>ppt_x</p:attrName>
                                        </p:attrNameLst>
                                      </p:cBhvr>
                                      <p:tavLst>
                                        <p:tav tm="0">
                                          <p:val>
                                            <p:strVal val="#ppt_x"/>
                                          </p:val>
                                        </p:tav>
                                        <p:tav tm="100000">
                                          <p:val>
                                            <p:strVal val="#ppt_x"/>
                                          </p:val>
                                        </p:tav>
                                      </p:tavLst>
                                    </p:anim>
                                    <p:anim calcmode="lin" valueType="num">
                                      <p:cBhvr>
                                        <p:cTn id="34" dur="900" decel="100000" fill="hold"/>
                                        <p:tgtEl>
                                          <p:spTgt spid="139298"/>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13929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94" grpId="0"/>
      <p:bldP spid="139295" grpId="0"/>
      <p:bldP spid="139296" grpId="0" animBg="1"/>
      <p:bldP spid="139297" grpId="0"/>
      <p:bldP spid="13929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1316" name="Rectangle 4"/>
          <p:cNvSpPr>
            <a:spLocks noChangeArrowheads="1"/>
          </p:cNvSpPr>
          <p:nvPr/>
        </p:nvSpPr>
        <p:spPr bwMode="auto">
          <a:xfrm>
            <a:off x="2438400" y="1143001"/>
            <a:ext cx="1673856" cy="276999"/>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1200">
                <a:solidFill>
                  <a:srgbClr val="FFFF99"/>
                </a:solidFill>
                <a:latin typeface="Times New Roman" pitchFamily="18" charset="0"/>
              </a:rPr>
              <a:t>Signed Binary Numbers</a:t>
            </a:r>
          </a:p>
        </p:txBody>
      </p:sp>
      <p:sp>
        <p:nvSpPr>
          <p:cNvPr id="141319" name="Text Box 7"/>
          <p:cNvSpPr txBox="1">
            <a:spLocks noChangeArrowheads="1"/>
          </p:cNvSpPr>
          <p:nvPr/>
        </p:nvSpPr>
        <p:spPr bwMode="auto">
          <a:xfrm>
            <a:off x="3429000" y="4419601"/>
            <a:ext cx="6629400" cy="7016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Assuming that the sign bit = </a:t>
            </a:r>
            <a:r>
              <a:rPr lang="en-US" sz="2000">
                <a:solidFill>
                  <a:prstClr val="black"/>
                </a:solidFill>
                <a:latin typeface="Symbol" pitchFamily="18" charset="2"/>
              </a:rPr>
              <a:t>-</a:t>
            </a:r>
            <a:r>
              <a:rPr lang="en-US" sz="2000">
                <a:solidFill>
                  <a:prstClr val="black"/>
                </a:solidFill>
                <a:latin typeface="Times New Roman" pitchFamily="18" charset="0"/>
              </a:rPr>
              <a:t>128, show that 11000110 = </a:t>
            </a:r>
            <a:r>
              <a:rPr lang="en-US" sz="2000">
                <a:solidFill>
                  <a:prstClr val="black"/>
                </a:solidFill>
                <a:latin typeface="Symbol" pitchFamily="18" charset="2"/>
              </a:rPr>
              <a:t>-</a:t>
            </a:r>
            <a:r>
              <a:rPr lang="en-US" sz="2000">
                <a:solidFill>
                  <a:prstClr val="black"/>
                </a:solidFill>
                <a:latin typeface="Times New Roman" pitchFamily="18" charset="0"/>
              </a:rPr>
              <a:t>58 as a 2’s complement signed number:</a:t>
            </a:r>
          </a:p>
        </p:txBody>
      </p:sp>
      <p:sp>
        <p:nvSpPr>
          <p:cNvPr id="141320" name="WordArt 8"/>
          <p:cNvSpPr>
            <a:spLocks noChangeArrowheads="1" noChangeShapeType="1" noTextEdit="1"/>
          </p:cNvSpPr>
          <p:nvPr/>
        </p:nvSpPr>
        <p:spPr bwMode="auto">
          <a:xfrm>
            <a:off x="2133600" y="4495801"/>
            <a:ext cx="1219200" cy="449263"/>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41321" name="WordArt 9"/>
          <p:cNvSpPr>
            <a:spLocks noChangeArrowheads="1" noChangeShapeType="1" noTextEdit="1"/>
          </p:cNvSpPr>
          <p:nvPr/>
        </p:nvSpPr>
        <p:spPr bwMode="auto">
          <a:xfrm>
            <a:off x="2133600" y="5089526"/>
            <a:ext cx="1219200" cy="449263"/>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
        <p:nvSpPr>
          <p:cNvPr id="141322" name="Text Box 10"/>
          <p:cNvSpPr txBox="1">
            <a:spLocks noChangeArrowheads="1"/>
          </p:cNvSpPr>
          <p:nvPr/>
        </p:nvSpPr>
        <p:spPr bwMode="auto">
          <a:xfrm>
            <a:off x="5562600" y="5470526"/>
            <a:ext cx="29718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1   1   0   0   0   1   1   0</a:t>
            </a:r>
          </a:p>
        </p:txBody>
      </p:sp>
      <p:sp>
        <p:nvSpPr>
          <p:cNvPr id="141323" name="Text Box 11"/>
          <p:cNvSpPr txBox="1">
            <a:spLocks noChangeArrowheads="1"/>
          </p:cNvSpPr>
          <p:nvPr/>
        </p:nvSpPr>
        <p:spPr bwMode="auto">
          <a:xfrm>
            <a:off x="3429000" y="5165726"/>
            <a:ext cx="49530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Column weights: </a:t>
            </a:r>
            <a:r>
              <a:rPr lang="en-US" sz="2000">
                <a:solidFill>
                  <a:srgbClr val="FF0000"/>
                </a:solidFill>
                <a:latin typeface="Symbol" pitchFamily="18" charset="2"/>
              </a:rPr>
              <a:t>-</a:t>
            </a:r>
            <a:r>
              <a:rPr lang="en-US" sz="2000">
                <a:solidFill>
                  <a:srgbClr val="FF0000"/>
                </a:solidFill>
                <a:latin typeface="Times New Roman" pitchFamily="18" charset="0"/>
              </a:rPr>
              <a:t>128</a:t>
            </a:r>
            <a:r>
              <a:rPr lang="en-US" sz="2000">
                <a:solidFill>
                  <a:prstClr val="black"/>
                </a:solidFill>
                <a:latin typeface="Times New Roman" pitchFamily="18" charset="0"/>
              </a:rPr>
              <a:t> </a:t>
            </a:r>
            <a:r>
              <a:rPr lang="en-US" sz="2000">
                <a:solidFill>
                  <a:srgbClr val="008000"/>
                </a:solidFill>
                <a:latin typeface="Times New Roman" pitchFamily="18" charset="0"/>
              </a:rPr>
              <a:t>64 32 16  8   4   2   1</a:t>
            </a:r>
            <a:r>
              <a:rPr lang="en-US" sz="2000">
                <a:solidFill>
                  <a:prstClr val="black"/>
                </a:solidFill>
                <a:latin typeface="Times New Roman" pitchFamily="18" charset="0"/>
              </a:rPr>
              <a:t>. </a:t>
            </a:r>
          </a:p>
        </p:txBody>
      </p:sp>
      <p:sp>
        <p:nvSpPr>
          <p:cNvPr id="141324" name="Text Box 12"/>
          <p:cNvSpPr txBox="1">
            <a:spLocks noChangeArrowheads="1"/>
          </p:cNvSpPr>
          <p:nvPr/>
        </p:nvSpPr>
        <p:spPr bwMode="auto">
          <a:xfrm>
            <a:off x="5105400" y="5715001"/>
            <a:ext cx="40386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FF0000"/>
                </a:solidFill>
                <a:latin typeface="Symbol" pitchFamily="18" charset="2"/>
              </a:rPr>
              <a:t>-</a:t>
            </a:r>
            <a:r>
              <a:rPr lang="en-US" sz="2000">
                <a:solidFill>
                  <a:srgbClr val="FF0000"/>
                </a:solidFill>
                <a:latin typeface="Times New Roman" pitchFamily="18" charset="0"/>
              </a:rPr>
              <a:t>128</a:t>
            </a:r>
            <a:r>
              <a:rPr lang="en-US" sz="2000">
                <a:solidFill>
                  <a:prstClr val="black"/>
                </a:solidFill>
                <a:latin typeface="Times New Roman" pitchFamily="18" charset="0"/>
              </a:rPr>
              <a:t> </a:t>
            </a:r>
            <a:r>
              <a:rPr lang="en-US" sz="2000">
                <a:solidFill>
                  <a:srgbClr val="008000"/>
                </a:solidFill>
                <a:latin typeface="Times New Roman" pitchFamily="18" charset="0"/>
              </a:rPr>
              <a:t>+64              +4 +2</a:t>
            </a:r>
            <a:r>
              <a:rPr lang="en-US" sz="2000">
                <a:solidFill>
                  <a:prstClr val="black"/>
                </a:solidFill>
                <a:latin typeface="Times New Roman" pitchFamily="18" charset="0"/>
              </a:rPr>
              <a:t>       = </a:t>
            </a:r>
            <a:r>
              <a:rPr lang="en-US" sz="2000">
                <a:solidFill>
                  <a:srgbClr val="FF0000"/>
                </a:solidFill>
                <a:latin typeface="Symbol" pitchFamily="18" charset="2"/>
              </a:rPr>
              <a:t>-</a:t>
            </a:r>
            <a:r>
              <a:rPr lang="en-US" sz="2000">
                <a:solidFill>
                  <a:srgbClr val="FF0000"/>
                </a:solidFill>
                <a:latin typeface="Times New Roman" pitchFamily="18" charset="0"/>
              </a:rPr>
              <a:t>58</a:t>
            </a:r>
          </a:p>
        </p:txBody>
      </p:sp>
      <p:sp>
        <p:nvSpPr>
          <p:cNvPr id="141325" name="Text Box 13"/>
          <p:cNvSpPr txBox="1">
            <a:spLocks noChangeArrowheads="1"/>
          </p:cNvSpPr>
          <p:nvPr/>
        </p:nvSpPr>
        <p:spPr bwMode="auto">
          <a:xfrm>
            <a:off x="2514600" y="1676400"/>
            <a:ext cx="7391400" cy="707886"/>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Negative numbers are written as the 2’s complement of the corresponding positive number. </a:t>
            </a:r>
          </a:p>
        </p:txBody>
      </p:sp>
      <p:sp>
        <p:nvSpPr>
          <p:cNvPr id="141326" name="Text Box 14"/>
          <p:cNvSpPr txBox="1">
            <a:spLocks noChangeArrowheads="1"/>
          </p:cNvSpPr>
          <p:nvPr/>
        </p:nvSpPr>
        <p:spPr bwMode="auto">
          <a:xfrm>
            <a:off x="3429000" y="2743201"/>
            <a:ext cx="40386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Symbol" pitchFamily="18" charset="2"/>
              </a:rPr>
              <a:t>-</a:t>
            </a:r>
            <a:r>
              <a:rPr lang="en-US" sz="2000">
                <a:solidFill>
                  <a:prstClr val="black"/>
                </a:solidFill>
                <a:latin typeface="Times New Roman" pitchFamily="18" charset="0"/>
              </a:rPr>
              <a:t>58 =</a:t>
            </a:r>
            <a:r>
              <a:rPr lang="en-US" sz="2000">
                <a:solidFill>
                  <a:srgbClr val="FF0000"/>
                </a:solidFill>
                <a:latin typeface="Times New Roman" pitchFamily="18" charset="0"/>
              </a:rPr>
              <a:t> 1</a:t>
            </a:r>
            <a:r>
              <a:rPr lang="en-US" sz="2000">
                <a:solidFill>
                  <a:srgbClr val="008000"/>
                </a:solidFill>
                <a:latin typeface="Times New Roman" pitchFamily="18" charset="0"/>
              </a:rPr>
              <a:t>1000110</a:t>
            </a:r>
            <a:r>
              <a:rPr lang="en-US" sz="2000">
                <a:solidFill>
                  <a:prstClr val="black"/>
                </a:solidFill>
                <a:latin typeface="Times New Roman" pitchFamily="18" charset="0"/>
              </a:rPr>
              <a:t> (complement form) </a:t>
            </a:r>
          </a:p>
        </p:txBody>
      </p:sp>
      <p:grpSp>
        <p:nvGrpSpPr>
          <p:cNvPr id="2" name="Group 21"/>
          <p:cNvGrpSpPr>
            <a:grpSpLocks/>
          </p:cNvGrpSpPr>
          <p:nvPr/>
        </p:nvGrpSpPr>
        <p:grpSpPr bwMode="auto">
          <a:xfrm>
            <a:off x="3048000" y="3063876"/>
            <a:ext cx="3581400" cy="442913"/>
            <a:chOff x="960" y="1930"/>
            <a:chExt cx="2256" cy="279"/>
          </a:xfrm>
        </p:grpSpPr>
        <p:sp>
          <p:nvSpPr>
            <p:cNvPr id="141327" name="Text Box 15"/>
            <p:cNvSpPr txBox="1">
              <a:spLocks noChangeArrowheads="1"/>
            </p:cNvSpPr>
            <p:nvPr/>
          </p:nvSpPr>
          <p:spPr bwMode="auto">
            <a:xfrm>
              <a:off x="960" y="1978"/>
              <a:ext cx="1152" cy="231"/>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a:solidFill>
                    <a:srgbClr val="FF0000"/>
                  </a:solidFill>
                  <a:latin typeface="Times New Roman" pitchFamily="18" charset="0"/>
                </a:rPr>
                <a:t>Sign bit</a:t>
              </a:r>
            </a:p>
          </p:txBody>
        </p:sp>
        <p:sp>
          <p:nvSpPr>
            <p:cNvPr id="141328" name="Line 16"/>
            <p:cNvSpPr>
              <a:spLocks noChangeShapeType="1"/>
            </p:cNvSpPr>
            <p:nvPr/>
          </p:nvSpPr>
          <p:spPr bwMode="auto">
            <a:xfrm flipV="1">
              <a:off x="1488" y="1930"/>
              <a:ext cx="192" cy="96"/>
            </a:xfrm>
            <a:prstGeom prst="line">
              <a:avLst/>
            </a:prstGeom>
            <a:noFill/>
            <a:ln w="9525">
              <a:solidFill>
                <a:srgbClr val="FF0000"/>
              </a:solidFill>
              <a:round/>
              <a:headEnd/>
              <a:tailEnd type="triangle" w="med" len="med"/>
            </a:ln>
            <a:effectLst/>
          </p:spPr>
          <p:txBody>
            <a:bodyP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41329" name="Text Box 17"/>
            <p:cNvSpPr txBox="1">
              <a:spLocks noChangeArrowheads="1"/>
            </p:cNvSpPr>
            <p:nvPr/>
          </p:nvSpPr>
          <p:spPr bwMode="auto">
            <a:xfrm>
              <a:off x="2208" y="1978"/>
              <a:ext cx="1008" cy="231"/>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a:solidFill>
                    <a:srgbClr val="008000"/>
                  </a:solidFill>
                  <a:latin typeface="Times New Roman" pitchFamily="18" charset="0"/>
                </a:rPr>
                <a:t>Magnitude bits</a:t>
              </a:r>
            </a:p>
          </p:txBody>
        </p:sp>
        <p:sp>
          <p:nvSpPr>
            <p:cNvPr id="141330" name="Line 18"/>
            <p:cNvSpPr>
              <a:spLocks noChangeShapeType="1"/>
            </p:cNvSpPr>
            <p:nvPr/>
          </p:nvSpPr>
          <p:spPr bwMode="auto">
            <a:xfrm flipH="1" flipV="1">
              <a:off x="2160" y="1930"/>
              <a:ext cx="96" cy="96"/>
            </a:xfrm>
            <a:prstGeom prst="line">
              <a:avLst/>
            </a:prstGeom>
            <a:noFill/>
            <a:ln w="9525">
              <a:solidFill>
                <a:srgbClr val="008000"/>
              </a:solidFill>
              <a:round/>
              <a:headEnd/>
              <a:tailEnd type="triangle" w="med" len="med"/>
            </a:ln>
            <a:effectLst/>
          </p:spPr>
          <p:txBody>
            <a:bodyPr/>
            <a:lstStyle/>
            <a:p>
              <a:pPr eaLnBrk="0" fontAlgn="base" hangingPunct="0">
                <a:spcBef>
                  <a:spcPct val="0"/>
                </a:spcBef>
                <a:spcAft>
                  <a:spcPct val="0"/>
                </a:spcAft>
              </a:pPr>
              <a:endParaRPr lang="en-GB" sz="1200">
                <a:solidFill>
                  <a:prstClr val="black"/>
                </a:solidFill>
                <a:latin typeface="Times New Roman" pitchFamily="18" charset="0"/>
              </a:endParaRPr>
            </a:p>
          </p:txBody>
        </p:sp>
      </p:grpSp>
      <p:sp>
        <p:nvSpPr>
          <p:cNvPr id="141331" name="Text Box 19"/>
          <p:cNvSpPr txBox="1">
            <a:spLocks noChangeArrowheads="1"/>
          </p:cNvSpPr>
          <p:nvPr/>
        </p:nvSpPr>
        <p:spPr bwMode="auto">
          <a:xfrm>
            <a:off x="2590800" y="3489326"/>
            <a:ext cx="7162800" cy="10064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An easy way to read a signed number that uses this notation is to assign the sign bit a column weight of </a:t>
            </a:r>
            <a:r>
              <a:rPr lang="en-US" sz="2000">
                <a:solidFill>
                  <a:prstClr val="black"/>
                </a:solidFill>
                <a:latin typeface="Symbol" pitchFamily="18" charset="2"/>
              </a:rPr>
              <a:t>-</a:t>
            </a:r>
            <a:r>
              <a:rPr lang="en-US" sz="2000">
                <a:solidFill>
                  <a:prstClr val="black"/>
                </a:solidFill>
                <a:latin typeface="Times New Roman" pitchFamily="18" charset="0"/>
              </a:rPr>
              <a:t>128 (for an 8-bit number). Then add the column weights for the 1’s. </a:t>
            </a:r>
          </a:p>
        </p:txBody>
      </p:sp>
      <p:sp>
        <p:nvSpPr>
          <p:cNvPr id="141332" name="Text Box 20"/>
          <p:cNvSpPr txBox="1">
            <a:spLocks noChangeArrowheads="1"/>
          </p:cNvSpPr>
          <p:nvPr/>
        </p:nvSpPr>
        <p:spPr bwMode="auto">
          <a:xfrm>
            <a:off x="2514600" y="2438401"/>
            <a:ext cx="72390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The negative number </a:t>
            </a:r>
            <a:r>
              <a:rPr lang="en-US" sz="2000">
                <a:solidFill>
                  <a:prstClr val="black"/>
                </a:solidFill>
                <a:latin typeface="Symbol" pitchFamily="18" charset="2"/>
              </a:rPr>
              <a:t>-</a:t>
            </a:r>
            <a:r>
              <a:rPr lang="en-US" sz="2000">
                <a:solidFill>
                  <a:prstClr val="black"/>
                </a:solidFill>
                <a:latin typeface="Times New Roman" pitchFamily="18" charset="0"/>
              </a:rPr>
              <a:t>58 is written as:</a:t>
            </a:r>
          </a:p>
        </p:txBody>
      </p:sp>
    </p:spTree>
    <p:extLst>
      <p:ext uri="{BB962C8B-B14F-4D97-AF65-F5344CB8AC3E}">
        <p14:creationId xmlns:p14="http://schemas.microsoft.com/office/powerpoint/2010/main" val="24514111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32"/>
                                        </p:tgtEl>
                                        <p:attrNameLst>
                                          <p:attrName>style.visibility</p:attrName>
                                        </p:attrNameLst>
                                      </p:cBhvr>
                                      <p:to>
                                        <p:strVal val="visible"/>
                                      </p:to>
                                    </p:set>
                                    <p:anim calcmode="lin" valueType="num">
                                      <p:cBhvr additive="base">
                                        <p:cTn id="7" dur="500" fill="hold"/>
                                        <p:tgtEl>
                                          <p:spTgt spid="141332"/>
                                        </p:tgtEl>
                                        <p:attrNameLst>
                                          <p:attrName>ppt_x</p:attrName>
                                        </p:attrNameLst>
                                      </p:cBhvr>
                                      <p:tavLst>
                                        <p:tav tm="0">
                                          <p:val>
                                            <p:strVal val="0-#ppt_w/2"/>
                                          </p:val>
                                        </p:tav>
                                        <p:tav tm="100000">
                                          <p:val>
                                            <p:strVal val="#ppt_x"/>
                                          </p:val>
                                        </p:tav>
                                      </p:tavLst>
                                    </p:anim>
                                    <p:anim calcmode="lin" valueType="num">
                                      <p:cBhvr additive="base">
                                        <p:cTn id="8" dur="500" fill="hold"/>
                                        <p:tgtEl>
                                          <p:spTgt spid="1413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41326"/>
                                        </p:tgtEl>
                                        <p:attrNameLst>
                                          <p:attrName>style.visibility</p:attrName>
                                        </p:attrNameLst>
                                      </p:cBhvr>
                                      <p:to>
                                        <p:strVal val="visible"/>
                                      </p:to>
                                    </p:set>
                                    <p:animEffect transition="in" filter="wipe(left)">
                                      <p:cBhvr>
                                        <p:cTn id="12" dur="500"/>
                                        <p:tgtEl>
                                          <p:spTgt spid="141326"/>
                                        </p:tgtEl>
                                      </p:cBhvr>
                                    </p:animEffect>
                                  </p:childTnLst>
                                </p:cTn>
                              </p:par>
                            </p:childTnLst>
                          </p:cTn>
                        </p:par>
                        <p:par>
                          <p:cTn id="13" fill="hold">
                            <p:stCondLst>
                              <p:cond delay="1000"/>
                            </p:stCondLst>
                            <p:childTnLst>
                              <p:par>
                                <p:cTn id="14" presetID="37"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900" decel="100000" fill="hold"/>
                                        <p:tgtEl>
                                          <p:spTgt spid="2"/>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41331"/>
                                        </p:tgtEl>
                                        <p:attrNameLst>
                                          <p:attrName>style.visibility</p:attrName>
                                        </p:attrNameLst>
                                      </p:cBhvr>
                                      <p:to>
                                        <p:strVal val="visible"/>
                                      </p:to>
                                    </p:set>
                                    <p:anim calcmode="lin" valueType="num">
                                      <p:cBhvr additive="base">
                                        <p:cTn id="24" dur="500" fill="hold"/>
                                        <p:tgtEl>
                                          <p:spTgt spid="141331"/>
                                        </p:tgtEl>
                                        <p:attrNameLst>
                                          <p:attrName>ppt_x</p:attrName>
                                        </p:attrNameLst>
                                      </p:cBhvr>
                                      <p:tavLst>
                                        <p:tav tm="0">
                                          <p:val>
                                            <p:strVal val="0-#ppt_w/2"/>
                                          </p:val>
                                        </p:tav>
                                        <p:tav tm="100000">
                                          <p:val>
                                            <p:strVal val="#ppt_x"/>
                                          </p:val>
                                        </p:tav>
                                      </p:tavLst>
                                    </p:anim>
                                    <p:anim calcmode="lin" valueType="num">
                                      <p:cBhvr additive="base">
                                        <p:cTn id="25" dur="500" fill="hold"/>
                                        <p:tgtEl>
                                          <p:spTgt spid="14133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41320"/>
                                        </p:tgtEl>
                                        <p:attrNameLst>
                                          <p:attrName>style.visibility</p:attrName>
                                        </p:attrNameLst>
                                      </p:cBhvr>
                                      <p:to>
                                        <p:strVal val="visible"/>
                                      </p:to>
                                    </p:set>
                                    <p:anim calcmode="lin" valueType="num">
                                      <p:cBhvr additive="base">
                                        <p:cTn id="30" dur="500" fill="hold"/>
                                        <p:tgtEl>
                                          <p:spTgt spid="141320"/>
                                        </p:tgtEl>
                                        <p:attrNameLst>
                                          <p:attrName>ppt_x</p:attrName>
                                        </p:attrNameLst>
                                      </p:cBhvr>
                                      <p:tavLst>
                                        <p:tav tm="0">
                                          <p:val>
                                            <p:strVal val="0-#ppt_w/2"/>
                                          </p:val>
                                        </p:tav>
                                        <p:tav tm="100000">
                                          <p:val>
                                            <p:strVal val="#ppt_x"/>
                                          </p:val>
                                        </p:tav>
                                      </p:tavLst>
                                    </p:anim>
                                    <p:anim calcmode="lin" valueType="num">
                                      <p:cBhvr additive="base">
                                        <p:cTn id="31" dur="500" fill="hold"/>
                                        <p:tgtEl>
                                          <p:spTgt spid="14132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41319"/>
                                        </p:tgtEl>
                                        <p:attrNameLst>
                                          <p:attrName>style.visibility</p:attrName>
                                        </p:attrNameLst>
                                      </p:cBhvr>
                                      <p:to>
                                        <p:strVal val="visible"/>
                                      </p:to>
                                    </p:set>
                                    <p:anim calcmode="lin" valueType="num">
                                      <p:cBhvr additive="base">
                                        <p:cTn id="34" dur="500" fill="hold"/>
                                        <p:tgtEl>
                                          <p:spTgt spid="141319"/>
                                        </p:tgtEl>
                                        <p:attrNameLst>
                                          <p:attrName>ppt_x</p:attrName>
                                        </p:attrNameLst>
                                      </p:cBhvr>
                                      <p:tavLst>
                                        <p:tav tm="0">
                                          <p:val>
                                            <p:strVal val="1+#ppt_w/2"/>
                                          </p:val>
                                        </p:tav>
                                        <p:tav tm="100000">
                                          <p:val>
                                            <p:strVal val="#ppt_x"/>
                                          </p:val>
                                        </p:tav>
                                      </p:tavLst>
                                    </p:anim>
                                    <p:anim calcmode="lin" valueType="num">
                                      <p:cBhvr additive="base">
                                        <p:cTn id="35" dur="500" fill="hold"/>
                                        <p:tgtEl>
                                          <p:spTgt spid="14131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41321"/>
                                        </p:tgtEl>
                                        <p:attrNameLst>
                                          <p:attrName>style.visibility</p:attrName>
                                        </p:attrNameLst>
                                      </p:cBhvr>
                                      <p:to>
                                        <p:strVal val="visible"/>
                                      </p:to>
                                    </p:set>
                                    <p:animEffect transition="in" filter="dissolve">
                                      <p:cBhvr>
                                        <p:cTn id="40" dur="500"/>
                                        <p:tgtEl>
                                          <p:spTgt spid="141321"/>
                                        </p:tgtEl>
                                      </p:cBhvr>
                                    </p:animEffect>
                                  </p:childTnLst>
                                </p:cTn>
                              </p:par>
                            </p:childTnLst>
                          </p:cTn>
                        </p:par>
                        <p:par>
                          <p:cTn id="41" fill="hold">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141323"/>
                                        </p:tgtEl>
                                        <p:attrNameLst>
                                          <p:attrName>style.visibility</p:attrName>
                                        </p:attrNameLst>
                                      </p:cBhvr>
                                      <p:to>
                                        <p:strVal val="visible"/>
                                      </p:to>
                                    </p:set>
                                    <p:anim calcmode="lin" valueType="num">
                                      <p:cBhvr additive="base">
                                        <p:cTn id="44" dur="500" fill="hold"/>
                                        <p:tgtEl>
                                          <p:spTgt spid="141323"/>
                                        </p:tgtEl>
                                        <p:attrNameLst>
                                          <p:attrName>ppt_x</p:attrName>
                                        </p:attrNameLst>
                                      </p:cBhvr>
                                      <p:tavLst>
                                        <p:tav tm="0">
                                          <p:val>
                                            <p:strVal val="#ppt_x"/>
                                          </p:val>
                                        </p:tav>
                                        <p:tav tm="100000">
                                          <p:val>
                                            <p:strVal val="#ppt_x"/>
                                          </p:val>
                                        </p:tav>
                                      </p:tavLst>
                                    </p:anim>
                                    <p:anim calcmode="lin" valueType="num">
                                      <p:cBhvr additive="base">
                                        <p:cTn id="45" dur="500" fill="hold"/>
                                        <p:tgtEl>
                                          <p:spTgt spid="14132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41322"/>
                                        </p:tgtEl>
                                        <p:attrNameLst>
                                          <p:attrName>style.visibility</p:attrName>
                                        </p:attrNameLst>
                                      </p:cBhvr>
                                      <p:to>
                                        <p:strVal val="visible"/>
                                      </p:to>
                                    </p:set>
                                    <p:animEffect transition="in" filter="wipe(left)">
                                      <p:cBhvr>
                                        <p:cTn id="50" dur="1000"/>
                                        <p:tgtEl>
                                          <p:spTgt spid="14132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41324"/>
                                        </p:tgtEl>
                                        <p:attrNameLst>
                                          <p:attrName>style.visibility</p:attrName>
                                        </p:attrNameLst>
                                      </p:cBhvr>
                                      <p:to>
                                        <p:strVal val="visible"/>
                                      </p:to>
                                    </p:set>
                                    <p:animEffect transition="in" filter="wipe(left)">
                                      <p:cBhvr>
                                        <p:cTn id="55" dur="1000"/>
                                        <p:tgtEl>
                                          <p:spTgt spid="141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9" grpId="0"/>
      <p:bldP spid="141320" grpId="0" animBg="1"/>
      <p:bldP spid="141321" grpId="0" animBg="1"/>
      <p:bldP spid="141322" grpId="0"/>
      <p:bldP spid="141323" grpId="0"/>
      <p:bldP spid="141324" grpId="0"/>
      <p:bldP spid="141326" grpId="0"/>
      <p:bldP spid="141331" grpId="0"/>
      <p:bldP spid="14133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3364" name="Rectangle 4"/>
          <p:cNvSpPr>
            <a:spLocks noChangeArrowheads="1"/>
          </p:cNvSpPr>
          <p:nvPr/>
        </p:nvSpPr>
        <p:spPr bwMode="auto">
          <a:xfrm>
            <a:off x="2438400" y="838201"/>
            <a:ext cx="4114800" cy="276999"/>
          </a:xfrm>
          <a:prstGeom prst="rect">
            <a:avLst/>
          </a:prstGeom>
          <a:solidFill>
            <a:srgbClr val="996633"/>
          </a:solidFill>
          <a:ln w="9525">
            <a:solidFill>
              <a:srgbClr val="000000"/>
            </a:solidFill>
            <a:miter lim="800000"/>
            <a:headEnd/>
            <a:tailEnd/>
          </a:ln>
          <a:effectLst/>
        </p:spPr>
        <p:txBody>
          <a:bodyPr wrap="square">
            <a:spAutoFit/>
          </a:bodyPr>
          <a:lstStyle/>
          <a:p>
            <a:pPr fontAlgn="base">
              <a:spcBef>
                <a:spcPct val="0"/>
              </a:spcBef>
              <a:spcAft>
                <a:spcPct val="0"/>
              </a:spcAft>
            </a:pPr>
            <a:r>
              <a:rPr lang="en-US" sz="1200" dirty="0">
                <a:solidFill>
                  <a:srgbClr val="FFFF99"/>
                </a:solidFill>
                <a:latin typeface="Times New Roman" pitchFamily="18" charset="0"/>
              </a:rPr>
              <a:t>Floating Point Binary Numbers</a:t>
            </a:r>
          </a:p>
        </p:txBody>
      </p:sp>
      <p:sp>
        <p:nvSpPr>
          <p:cNvPr id="143365" name="Text Box 5"/>
          <p:cNvSpPr txBox="1">
            <a:spLocks noChangeArrowheads="1"/>
          </p:cNvSpPr>
          <p:nvPr/>
        </p:nvSpPr>
        <p:spPr bwMode="auto">
          <a:xfrm>
            <a:off x="2286000" y="3611564"/>
            <a:ext cx="7772400" cy="2246769"/>
          </a:xfrm>
          <a:prstGeom prst="rect">
            <a:avLst/>
          </a:prstGeom>
          <a:noFill/>
          <a:ln w="9525">
            <a:noFill/>
            <a:miter lim="800000"/>
            <a:headEnd/>
            <a:tailEnd/>
          </a:ln>
          <a:effectLst/>
        </p:spPr>
        <p:txBody>
          <a:bodyPr wrap="square">
            <a:spAutoFit/>
          </a:bodyPr>
          <a:lstStyle/>
          <a:p>
            <a:pPr eaLnBrk="0" fontAlgn="base" hangingPunct="0">
              <a:spcBef>
                <a:spcPct val="50000"/>
              </a:spcBef>
              <a:spcAft>
                <a:spcPct val="0"/>
              </a:spcAft>
            </a:pPr>
            <a:r>
              <a:rPr lang="en-US" sz="2000" dirty="0">
                <a:solidFill>
                  <a:prstClr val="black"/>
                </a:solidFill>
                <a:latin typeface="Times New Roman" pitchFamily="18" charset="0"/>
              </a:rPr>
              <a:t>The binary point is understood to be left of the 23 bit mantissa. </a:t>
            </a:r>
          </a:p>
          <a:p>
            <a:pPr eaLnBrk="0" fontAlgn="base" hangingPunct="0">
              <a:spcBef>
                <a:spcPct val="50000"/>
              </a:spcBef>
              <a:spcAft>
                <a:spcPct val="0"/>
              </a:spcAft>
            </a:pPr>
            <a:r>
              <a:rPr lang="en-US" sz="2000" dirty="0">
                <a:solidFill>
                  <a:prstClr val="black"/>
                </a:solidFill>
                <a:latin typeface="Times New Roman" pitchFamily="18" charset="0"/>
              </a:rPr>
              <a:t>Effectively there are 24  bits in the mantissa as the MSB is always a 1. This 1 is understood to be there but does not occupy an actual bit position. </a:t>
            </a:r>
          </a:p>
          <a:p>
            <a:pPr eaLnBrk="0" fontAlgn="base" hangingPunct="0">
              <a:spcBef>
                <a:spcPct val="50000"/>
              </a:spcBef>
              <a:spcAft>
                <a:spcPct val="0"/>
              </a:spcAft>
            </a:pPr>
            <a:r>
              <a:rPr lang="en-US" sz="2000" dirty="0">
                <a:solidFill>
                  <a:prstClr val="black"/>
                </a:solidFill>
                <a:latin typeface="Times New Roman" pitchFamily="18" charset="0"/>
              </a:rPr>
              <a:t>The biased exponent is obtained by adding 127 to the actual exponent. The bias allows you to express very small or big number without requiring a sign bit for the exponent. Actual exponent values are from -126 to +128</a:t>
            </a:r>
          </a:p>
        </p:txBody>
      </p:sp>
      <p:sp>
        <p:nvSpPr>
          <p:cNvPr id="143371" name="Text Box 11"/>
          <p:cNvSpPr txBox="1">
            <a:spLocks noChangeArrowheads="1"/>
          </p:cNvSpPr>
          <p:nvPr/>
        </p:nvSpPr>
        <p:spPr bwMode="auto">
          <a:xfrm>
            <a:off x="2895600" y="1295401"/>
            <a:ext cx="7086600" cy="1985159"/>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200" dirty="0">
                <a:solidFill>
                  <a:prstClr val="black"/>
                </a:solidFill>
                <a:latin typeface="Times New Roman" pitchFamily="18" charset="0"/>
              </a:rPr>
              <a:t>Floating point notation is capable of representing very large or small numbers by using a form of scientific notation. A 32-bit single precision number is illustrated below.   </a:t>
            </a:r>
          </a:p>
          <a:p>
            <a:pPr eaLnBrk="0" fontAlgn="base" hangingPunct="0">
              <a:spcBef>
                <a:spcPct val="50000"/>
              </a:spcBef>
              <a:spcAft>
                <a:spcPct val="0"/>
              </a:spcAft>
            </a:pPr>
            <a:r>
              <a:rPr lang="en-US" sz="1400" dirty="0">
                <a:solidFill>
                  <a:srgbClr val="FF0066"/>
                </a:solidFill>
                <a:latin typeface="Times New Roman" pitchFamily="18" charset="0"/>
              </a:rPr>
              <a:t>The sign bit represents the sign of the number</a:t>
            </a:r>
          </a:p>
          <a:p>
            <a:pPr eaLnBrk="0" fontAlgn="base" hangingPunct="0">
              <a:spcBef>
                <a:spcPct val="50000"/>
              </a:spcBef>
              <a:spcAft>
                <a:spcPct val="0"/>
              </a:spcAft>
            </a:pPr>
            <a:r>
              <a:rPr lang="en-US" sz="1400" dirty="0">
                <a:solidFill>
                  <a:srgbClr val="FF0066"/>
                </a:solidFill>
                <a:latin typeface="Times New Roman" pitchFamily="18" charset="0"/>
              </a:rPr>
              <a:t>The Mantissa represents the magnitude of the number and is between 0 and 1. </a:t>
            </a:r>
          </a:p>
          <a:p>
            <a:pPr eaLnBrk="0" fontAlgn="base" hangingPunct="0">
              <a:spcBef>
                <a:spcPct val="50000"/>
              </a:spcBef>
              <a:spcAft>
                <a:spcPct val="0"/>
              </a:spcAft>
            </a:pPr>
            <a:r>
              <a:rPr lang="en-US" sz="1400" dirty="0">
                <a:solidFill>
                  <a:srgbClr val="FF0066"/>
                </a:solidFill>
                <a:latin typeface="Times New Roman" pitchFamily="18" charset="0"/>
              </a:rPr>
              <a:t>The Exponent represents the number of paces that the (decimal or binary) point must be moved,.</a:t>
            </a:r>
          </a:p>
          <a:p>
            <a:pPr eaLnBrk="0" fontAlgn="base" hangingPunct="0">
              <a:spcBef>
                <a:spcPct val="50000"/>
              </a:spcBef>
              <a:spcAft>
                <a:spcPct val="0"/>
              </a:spcAft>
            </a:pPr>
            <a:endParaRPr lang="en-US" sz="1200" dirty="0">
              <a:solidFill>
                <a:prstClr val="black"/>
              </a:solidFill>
              <a:latin typeface="Times New Roman" pitchFamily="18" charset="0"/>
            </a:endParaRPr>
          </a:p>
          <a:p>
            <a:pPr eaLnBrk="0" fontAlgn="base" hangingPunct="0">
              <a:spcBef>
                <a:spcPct val="50000"/>
              </a:spcBef>
              <a:spcAft>
                <a:spcPct val="0"/>
              </a:spcAft>
            </a:pPr>
            <a:endParaRPr lang="en-US" sz="1200" dirty="0">
              <a:solidFill>
                <a:prstClr val="black"/>
              </a:solidFill>
              <a:latin typeface="Times New Roman" pitchFamily="18" charset="0"/>
            </a:endParaRPr>
          </a:p>
        </p:txBody>
      </p:sp>
      <p:sp>
        <p:nvSpPr>
          <p:cNvPr id="143372" name="Text Box 12"/>
          <p:cNvSpPr txBox="1">
            <a:spLocks noChangeArrowheads="1"/>
          </p:cNvSpPr>
          <p:nvPr/>
        </p:nvSpPr>
        <p:spPr bwMode="auto">
          <a:xfrm>
            <a:off x="3962400" y="2819400"/>
            <a:ext cx="4495800" cy="376238"/>
          </a:xfrm>
          <a:prstGeom prst="rect">
            <a:avLst/>
          </a:prstGeom>
          <a:noFill/>
          <a:ln w="9525">
            <a:solidFill>
              <a:schemeClr val="tx2"/>
            </a:solidFill>
            <a:miter lim="800000"/>
            <a:headEnd/>
            <a:tailEnd/>
          </a:ln>
          <a:effectLst/>
        </p:spPr>
        <p:txBody>
          <a:bodyPr>
            <a:spAutoFit/>
          </a:bodyPr>
          <a:lstStyle/>
          <a:p>
            <a:pPr eaLnBrk="0" fontAlgn="base" hangingPunct="0">
              <a:spcBef>
                <a:spcPct val="50000"/>
              </a:spcBef>
              <a:spcAft>
                <a:spcPct val="0"/>
              </a:spcAft>
            </a:pPr>
            <a:r>
              <a:rPr lang="en-US">
                <a:solidFill>
                  <a:srgbClr val="FF0000"/>
                </a:solidFill>
                <a:latin typeface="Times New Roman" pitchFamily="18" charset="0"/>
              </a:rPr>
              <a:t>S  </a:t>
            </a:r>
            <a:r>
              <a:rPr lang="en-US">
                <a:solidFill>
                  <a:srgbClr val="000000"/>
                </a:solidFill>
                <a:latin typeface="Times New Roman" pitchFamily="18" charset="0"/>
              </a:rPr>
              <a:t>E (8 bits)</a:t>
            </a:r>
            <a:r>
              <a:rPr lang="en-US">
                <a:solidFill>
                  <a:prstClr val="black"/>
                </a:solidFill>
                <a:latin typeface="Times New Roman" pitchFamily="18" charset="0"/>
              </a:rPr>
              <a:t> 	      </a:t>
            </a:r>
            <a:r>
              <a:rPr lang="en-US">
                <a:solidFill>
                  <a:srgbClr val="008000"/>
                </a:solidFill>
                <a:latin typeface="Times New Roman" pitchFamily="18" charset="0"/>
              </a:rPr>
              <a:t>F (23 bits)</a:t>
            </a:r>
          </a:p>
        </p:txBody>
      </p:sp>
      <p:sp>
        <p:nvSpPr>
          <p:cNvPr id="143373" name="Text Box 13"/>
          <p:cNvSpPr txBox="1">
            <a:spLocks noChangeArrowheads="1"/>
          </p:cNvSpPr>
          <p:nvPr/>
        </p:nvSpPr>
        <p:spPr bwMode="auto">
          <a:xfrm>
            <a:off x="2971800" y="3200401"/>
            <a:ext cx="1828800" cy="366713"/>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a:solidFill>
                  <a:srgbClr val="FF0000"/>
                </a:solidFill>
                <a:latin typeface="Times New Roman" pitchFamily="18" charset="0"/>
              </a:rPr>
              <a:t>Sign bit</a:t>
            </a:r>
          </a:p>
        </p:txBody>
      </p:sp>
      <p:sp>
        <p:nvSpPr>
          <p:cNvPr id="143374" name="Line 14"/>
          <p:cNvSpPr>
            <a:spLocks noChangeShapeType="1"/>
          </p:cNvSpPr>
          <p:nvPr/>
        </p:nvSpPr>
        <p:spPr bwMode="auto">
          <a:xfrm flipV="1">
            <a:off x="3733800" y="3124200"/>
            <a:ext cx="304800" cy="152400"/>
          </a:xfrm>
          <a:prstGeom prst="line">
            <a:avLst/>
          </a:prstGeom>
          <a:noFill/>
          <a:ln w="9525">
            <a:solidFill>
              <a:srgbClr val="FF0000"/>
            </a:solidFill>
            <a:round/>
            <a:headEnd/>
            <a:tailEnd type="triangle" w="med" len="med"/>
          </a:ln>
          <a:effectLst/>
        </p:spPr>
        <p:txBody>
          <a:bodyP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43375" name="Text Box 15"/>
          <p:cNvSpPr txBox="1">
            <a:spLocks noChangeArrowheads="1"/>
          </p:cNvSpPr>
          <p:nvPr/>
        </p:nvSpPr>
        <p:spPr bwMode="auto">
          <a:xfrm>
            <a:off x="6705600" y="3200401"/>
            <a:ext cx="3276600" cy="366713"/>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a:solidFill>
                  <a:srgbClr val="008000"/>
                </a:solidFill>
                <a:latin typeface="Times New Roman" pitchFamily="18" charset="0"/>
              </a:rPr>
              <a:t>Magnitude with MSB dropped </a:t>
            </a:r>
            <a:endParaRPr lang="en-US" sz="1600">
              <a:solidFill>
                <a:srgbClr val="008000"/>
              </a:solidFill>
              <a:latin typeface="Times New Roman" pitchFamily="18" charset="0"/>
            </a:endParaRPr>
          </a:p>
        </p:txBody>
      </p:sp>
      <p:sp>
        <p:nvSpPr>
          <p:cNvPr id="143376" name="Line 16"/>
          <p:cNvSpPr>
            <a:spLocks noChangeShapeType="1"/>
          </p:cNvSpPr>
          <p:nvPr/>
        </p:nvSpPr>
        <p:spPr bwMode="auto">
          <a:xfrm flipH="1" flipV="1">
            <a:off x="6934200" y="3124200"/>
            <a:ext cx="76200" cy="152400"/>
          </a:xfrm>
          <a:prstGeom prst="line">
            <a:avLst/>
          </a:prstGeom>
          <a:noFill/>
          <a:ln w="9525">
            <a:solidFill>
              <a:srgbClr val="008000"/>
            </a:solidFill>
            <a:round/>
            <a:headEnd/>
            <a:tailEnd type="triangle" w="med" len="med"/>
          </a:ln>
          <a:effectLst/>
        </p:spPr>
        <p:txBody>
          <a:bodyP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43379" name="Line 19"/>
          <p:cNvSpPr>
            <a:spLocks noChangeShapeType="1"/>
          </p:cNvSpPr>
          <p:nvPr/>
        </p:nvSpPr>
        <p:spPr bwMode="auto">
          <a:xfrm>
            <a:off x="4267200" y="2819400"/>
            <a:ext cx="0" cy="38100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43380" name="Line 20"/>
          <p:cNvSpPr>
            <a:spLocks noChangeShapeType="1"/>
          </p:cNvSpPr>
          <p:nvPr/>
        </p:nvSpPr>
        <p:spPr bwMode="auto">
          <a:xfrm>
            <a:off x="5334000" y="2819400"/>
            <a:ext cx="0" cy="38100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43381" name="Text Box 21"/>
          <p:cNvSpPr txBox="1">
            <a:spLocks noChangeArrowheads="1"/>
          </p:cNvSpPr>
          <p:nvPr/>
        </p:nvSpPr>
        <p:spPr bwMode="auto">
          <a:xfrm>
            <a:off x="4038600" y="3200401"/>
            <a:ext cx="2438400" cy="366713"/>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a:solidFill>
                  <a:srgbClr val="000000"/>
                </a:solidFill>
                <a:latin typeface="Times New Roman" pitchFamily="18" charset="0"/>
              </a:rPr>
              <a:t>Biased exponent (+127) </a:t>
            </a:r>
            <a:endParaRPr lang="en-US" sz="1600">
              <a:solidFill>
                <a:srgbClr val="000000"/>
              </a:solidFill>
              <a:latin typeface="Times New Roman" pitchFamily="18" charset="0"/>
            </a:endParaRPr>
          </a:p>
        </p:txBody>
      </p:sp>
      <p:sp>
        <p:nvSpPr>
          <p:cNvPr id="143382" name="Line 22"/>
          <p:cNvSpPr>
            <a:spLocks noChangeShapeType="1"/>
          </p:cNvSpPr>
          <p:nvPr/>
        </p:nvSpPr>
        <p:spPr bwMode="auto">
          <a:xfrm flipV="1">
            <a:off x="4495800" y="3124200"/>
            <a:ext cx="0" cy="152400"/>
          </a:xfrm>
          <a:prstGeom prst="line">
            <a:avLst/>
          </a:prstGeom>
          <a:noFill/>
          <a:ln w="9525">
            <a:solidFill>
              <a:schemeClr val="tx2"/>
            </a:solidFill>
            <a:round/>
            <a:headEnd/>
            <a:tailEnd type="triangle" w="med" len="med"/>
          </a:ln>
          <a:effectLst/>
        </p:spPr>
        <p:txBody>
          <a:bodyP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43394" name="Line 34"/>
          <p:cNvSpPr>
            <a:spLocks noChangeShapeType="1"/>
          </p:cNvSpPr>
          <p:nvPr/>
        </p:nvSpPr>
        <p:spPr bwMode="auto">
          <a:xfrm>
            <a:off x="4267200" y="2971800"/>
            <a:ext cx="0" cy="38100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43395" name="Line 35"/>
          <p:cNvSpPr>
            <a:spLocks noChangeShapeType="1"/>
          </p:cNvSpPr>
          <p:nvPr/>
        </p:nvSpPr>
        <p:spPr bwMode="auto">
          <a:xfrm>
            <a:off x="5334000" y="2971800"/>
            <a:ext cx="0" cy="38100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a:solidFill>
                <a:prstClr val="black"/>
              </a:solidFill>
              <a:latin typeface="Times New Roman" pitchFamily="18" charset="0"/>
            </a:endParaRPr>
          </a:p>
        </p:txBody>
      </p:sp>
      <p:cxnSp>
        <p:nvCxnSpPr>
          <p:cNvPr id="27" name="Straight Arrow Connector 26"/>
          <p:cNvCxnSpPr/>
          <p:nvPr/>
        </p:nvCxnSpPr>
        <p:spPr bwMode="auto">
          <a:xfrm>
            <a:off x="3733800" y="2362200"/>
            <a:ext cx="2362200" cy="457200"/>
          </a:xfrm>
          <a:prstGeom prst="straightConnector1">
            <a:avLst/>
          </a:prstGeom>
          <a:solidFill>
            <a:schemeClr val="accent1"/>
          </a:solidFill>
          <a:ln w="9525" cap="flat" cmpd="sng" algn="ctr">
            <a:solidFill>
              <a:srgbClr val="002060"/>
            </a:solidFill>
            <a:prstDash val="solid"/>
            <a:round/>
            <a:headEnd type="none" w="med" len="med"/>
            <a:tailEnd type="arrow"/>
          </a:ln>
          <a:effectLst/>
        </p:spPr>
      </p:cxnSp>
      <p:cxnSp>
        <p:nvCxnSpPr>
          <p:cNvPr id="29" name="Straight Arrow Connector 28"/>
          <p:cNvCxnSpPr/>
          <p:nvPr/>
        </p:nvCxnSpPr>
        <p:spPr bwMode="auto">
          <a:xfrm>
            <a:off x="3657600" y="2667000"/>
            <a:ext cx="914400" cy="15240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31" name="Straight Arrow Connector 30"/>
          <p:cNvCxnSpPr/>
          <p:nvPr/>
        </p:nvCxnSpPr>
        <p:spPr bwMode="auto">
          <a:xfrm rot="16200000" flipH="1">
            <a:off x="3390900" y="2324100"/>
            <a:ext cx="914400" cy="228600"/>
          </a:xfrm>
          <a:prstGeom prst="straightConnector1">
            <a:avLst/>
          </a:prstGeom>
          <a:solidFill>
            <a:schemeClr val="accent1"/>
          </a:solidFill>
          <a:ln w="9525" cap="flat" cmpd="sng" algn="ctr">
            <a:solidFill>
              <a:srgbClr val="008000"/>
            </a:solidFill>
            <a:prstDash val="solid"/>
            <a:round/>
            <a:headEnd type="none" w="med" len="med"/>
            <a:tailEnd type="arrow"/>
          </a:ln>
          <a:effectLst/>
        </p:spPr>
      </p:cxnSp>
    </p:spTree>
    <p:extLst>
      <p:ext uri="{BB962C8B-B14F-4D97-AF65-F5344CB8AC3E}">
        <p14:creationId xmlns:p14="http://schemas.microsoft.com/office/powerpoint/2010/main" val="34934799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3365"/>
                                        </p:tgtEl>
                                        <p:attrNameLst>
                                          <p:attrName>style.visibility</p:attrName>
                                        </p:attrNameLst>
                                      </p:cBhvr>
                                      <p:to>
                                        <p:strVal val="visible"/>
                                      </p:to>
                                    </p:set>
                                    <p:anim calcmode="lin" valueType="num">
                                      <p:cBhvr additive="base">
                                        <p:cTn id="7" dur="500" fill="hold"/>
                                        <p:tgtEl>
                                          <p:spTgt spid="143365"/>
                                        </p:tgtEl>
                                        <p:attrNameLst>
                                          <p:attrName>ppt_x</p:attrName>
                                        </p:attrNameLst>
                                      </p:cBhvr>
                                      <p:tavLst>
                                        <p:tav tm="0">
                                          <p:val>
                                            <p:strVal val="1+#ppt_w/2"/>
                                          </p:val>
                                        </p:tav>
                                        <p:tav tm="100000">
                                          <p:val>
                                            <p:strVal val="#ppt_x"/>
                                          </p:val>
                                        </p:tav>
                                      </p:tavLst>
                                    </p:anim>
                                    <p:anim calcmode="lin" valueType="num">
                                      <p:cBhvr additive="base">
                                        <p:cTn id="8" dur="500" fill="hold"/>
                                        <p:tgtEl>
                                          <p:spTgt spid="1433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3364" name="Rectangle 4"/>
          <p:cNvSpPr>
            <a:spLocks noChangeArrowheads="1"/>
          </p:cNvSpPr>
          <p:nvPr/>
        </p:nvSpPr>
        <p:spPr bwMode="auto">
          <a:xfrm>
            <a:off x="2438400" y="838201"/>
            <a:ext cx="4114800" cy="276999"/>
          </a:xfrm>
          <a:prstGeom prst="rect">
            <a:avLst/>
          </a:prstGeom>
          <a:solidFill>
            <a:srgbClr val="996633"/>
          </a:solidFill>
          <a:ln w="9525">
            <a:solidFill>
              <a:srgbClr val="000000"/>
            </a:solidFill>
            <a:miter lim="800000"/>
            <a:headEnd/>
            <a:tailEnd/>
          </a:ln>
          <a:effectLst/>
        </p:spPr>
        <p:txBody>
          <a:bodyPr wrap="square">
            <a:spAutoFit/>
          </a:bodyPr>
          <a:lstStyle/>
          <a:p>
            <a:pPr fontAlgn="base">
              <a:spcBef>
                <a:spcPct val="0"/>
              </a:spcBef>
              <a:spcAft>
                <a:spcPct val="0"/>
              </a:spcAft>
            </a:pPr>
            <a:r>
              <a:rPr lang="en-US" sz="1200" dirty="0">
                <a:solidFill>
                  <a:srgbClr val="FFFF99"/>
                </a:solidFill>
                <a:latin typeface="Times New Roman" pitchFamily="18" charset="0"/>
              </a:rPr>
              <a:t>Single Precision Floating Point Binary Numbers</a:t>
            </a:r>
          </a:p>
        </p:txBody>
      </p:sp>
      <p:sp>
        <p:nvSpPr>
          <p:cNvPr id="28" name="WordArt 6"/>
          <p:cNvSpPr>
            <a:spLocks noChangeArrowheads="1" noChangeShapeType="1" noTextEdit="1"/>
          </p:cNvSpPr>
          <p:nvPr/>
        </p:nvSpPr>
        <p:spPr bwMode="auto">
          <a:xfrm>
            <a:off x="2209800" y="1447800"/>
            <a:ext cx="1219200" cy="449262"/>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30" name="Text Box 5"/>
          <p:cNvSpPr txBox="1">
            <a:spLocks noChangeArrowheads="1"/>
          </p:cNvSpPr>
          <p:nvPr/>
        </p:nvSpPr>
        <p:spPr bwMode="auto">
          <a:xfrm>
            <a:off x="3505200" y="1447800"/>
            <a:ext cx="6629400" cy="5940088"/>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Express 1011010010001 in floating point format</a:t>
            </a:r>
          </a:p>
          <a:p>
            <a:pPr eaLnBrk="0" fontAlgn="base" hangingPunct="0">
              <a:spcBef>
                <a:spcPct val="50000"/>
              </a:spcBef>
              <a:spcAft>
                <a:spcPct val="0"/>
              </a:spcAft>
            </a:pPr>
            <a:endParaRPr lang="en-US" sz="2000" dirty="0">
              <a:solidFill>
                <a:prstClr val="black"/>
              </a:solidFill>
              <a:latin typeface="Times New Roman" pitchFamily="18" charset="0"/>
            </a:endParaRPr>
          </a:p>
          <a:p>
            <a:pPr eaLnBrk="0" fontAlgn="base" hangingPunct="0">
              <a:spcBef>
                <a:spcPct val="50000"/>
              </a:spcBef>
              <a:spcAft>
                <a:spcPct val="0"/>
              </a:spcAft>
            </a:pPr>
            <a:r>
              <a:rPr lang="en-US" sz="2000" dirty="0">
                <a:solidFill>
                  <a:prstClr val="black"/>
                </a:solidFill>
                <a:latin typeface="Times New Roman" pitchFamily="18" charset="0"/>
              </a:rPr>
              <a:t>Move binary point 12 places to the left and multiply by appropriate power of 2 </a:t>
            </a:r>
          </a:p>
          <a:p>
            <a:pPr eaLnBrk="0" fontAlgn="base" hangingPunct="0">
              <a:spcBef>
                <a:spcPct val="50000"/>
              </a:spcBef>
              <a:spcAft>
                <a:spcPct val="0"/>
              </a:spcAft>
            </a:pPr>
            <a:r>
              <a:rPr lang="en-US" sz="2000" dirty="0">
                <a:solidFill>
                  <a:prstClr val="black"/>
                </a:solidFill>
                <a:latin typeface="Times New Roman" pitchFamily="18" charset="0"/>
              </a:rPr>
              <a:t>1011010010001 = 1.011010010001 x 2 </a:t>
            </a:r>
            <a:r>
              <a:rPr lang="en-US" sz="2000" baseline="30000" dirty="0">
                <a:solidFill>
                  <a:prstClr val="black"/>
                </a:solidFill>
                <a:latin typeface="Times New Roman" pitchFamily="18" charset="0"/>
              </a:rPr>
              <a:t>12</a:t>
            </a:r>
          </a:p>
          <a:p>
            <a:pPr eaLnBrk="0" fontAlgn="base" hangingPunct="0">
              <a:spcBef>
                <a:spcPct val="50000"/>
              </a:spcBef>
              <a:spcAft>
                <a:spcPct val="0"/>
              </a:spcAft>
            </a:pPr>
            <a:r>
              <a:rPr lang="en-US" sz="2000" dirty="0">
                <a:solidFill>
                  <a:prstClr val="black"/>
                </a:solidFill>
                <a:latin typeface="Times New Roman" pitchFamily="18" charset="0"/>
              </a:rPr>
              <a:t>S=0 since positive</a:t>
            </a:r>
          </a:p>
          <a:p>
            <a:pPr eaLnBrk="0" fontAlgn="base" hangingPunct="0">
              <a:spcBef>
                <a:spcPct val="50000"/>
              </a:spcBef>
              <a:spcAft>
                <a:spcPct val="0"/>
              </a:spcAft>
            </a:pPr>
            <a:r>
              <a:rPr lang="en-US" sz="2000" dirty="0">
                <a:solidFill>
                  <a:prstClr val="black"/>
                </a:solidFill>
                <a:latin typeface="Times New Roman" pitchFamily="18" charset="0"/>
              </a:rPr>
              <a:t>Exponent =12 =&gt; biased exponent E =12+127 = 139 = 10001011</a:t>
            </a:r>
          </a:p>
          <a:p>
            <a:pPr eaLnBrk="0" fontAlgn="base" hangingPunct="0">
              <a:spcBef>
                <a:spcPct val="50000"/>
              </a:spcBef>
              <a:spcAft>
                <a:spcPct val="0"/>
              </a:spcAft>
            </a:pPr>
            <a:r>
              <a:rPr lang="en-US" sz="2000" dirty="0">
                <a:solidFill>
                  <a:prstClr val="black"/>
                </a:solidFill>
                <a:latin typeface="Times New Roman" pitchFamily="18" charset="0"/>
              </a:rPr>
              <a:t>Mantissa = .011010010001   (note we ignore the 1)  and pad to 23 bits with zeros</a:t>
            </a:r>
          </a:p>
          <a:p>
            <a:pPr eaLnBrk="0" fontAlgn="base" hangingPunct="0">
              <a:spcBef>
                <a:spcPct val="50000"/>
              </a:spcBef>
              <a:spcAft>
                <a:spcPct val="0"/>
              </a:spcAft>
            </a:pPr>
            <a:endParaRPr lang="en-US" sz="2000" dirty="0">
              <a:solidFill>
                <a:prstClr val="black"/>
              </a:solidFill>
              <a:latin typeface="Times New Roman" pitchFamily="18" charset="0"/>
            </a:endParaRPr>
          </a:p>
          <a:p>
            <a:pPr eaLnBrk="0" fontAlgn="base" hangingPunct="0">
              <a:spcBef>
                <a:spcPct val="50000"/>
              </a:spcBef>
              <a:spcAft>
                <a:spcPct val="0"/>
              </a:spcAft>
            </a:pPr>
            <a:endParaRPr lang="en-US" sz="2000" dirty="0">
              <a:solidFill>
                <a:prstClr val="black"/>
              </a:solidFill>
              <a:latin typeface="Times New Roman" pitchFamily="18" charset="0"/>
            </a:endParaRPr>
          </a:p>
          <a:p>
            <a:pPr eaLnBrk="0" fontAlgn="base" hangingPunct="0">
              <a:spcBef>
                <a:spcPct val="50000"/>
              </a:spcBef>
              <a:spcAft>
                <a:spcPct val="0"/>
              </a:spcAft>
            </a:pPr>
            <a:endParaRPr lang="en-US" sz="2000" dirty="0">
              <a:solidFill>
                <a:prstClr val="black"/>
              </a:solidFill>
              <a:latin typeface="Times New Roman" pitchFamily="18" charset="0"/>
            </a:endParaRPr>
          </a:p>
          <a:p>
            <a:pPr eaLnBrk="0" fontAlgn="base" hangingPunct="0">
              <a:spcBef>
                <a:spcPct val="50000"/>
              </a:spcBef>
              <a:spcAft>
                <a:spcPct val="0"/>
              </a:spcAft>
            </a:pPr>
            <a:endParaRPr lang="en-US" sz="2000" dirty="0">
              <a:solidFill>
                <a:prstClr val="black"/>
              </a:solidFill>
              <a:latin typeface="Times New Roman" pitchFamily="18" charset="0"/>
            </a:endParaRPr>
          </a:p>
        </p:txBody>
      </p:sp>
      <p:sp>
        <p:nvSpPr>
          <p:cNvPr id="33" name="WordArt 7"/>
          <p:cNvSpPr>
            <a:spLocks noChangeArrowheads="1" noChangeShapeType="1" noTextEdit="1"/>
          </p:cNvSpPr>
          <p:nvPr/>
        </p:nvSpPr>
        <p:spPr bwMode="auto">
          <a:xfrm>
            <a:off x="2209800" y="2133600"/>
            <a:ext cx="1219200" cy="449262"/>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grpSp>
        <p:nvGrpSpPr>
          <p:cNvPr id="17" name="Group 36"/>
          <p:cNvGrpSpPr>
            <a:grpSpLocks/>
          </p:cNvGrpSpPr>
          <p:nvPr/>
        </p:nvGrpSpPr>
        <p:grpSpPr bwMode="auto">
          <a:xfrm>
            <a:off x="5486400" y="5791200"/>
            <a:ext cx="4495800" cy="381000"/>
            <a:chOff x="2496" y="3600"/>
            <a:chExt cx="2832" cy="240"/>
          </a:xfrm>
        </p:grpSpPr>
        <p:sp>
          <p:nvSpPr>
            <p:cNvPr id="18" name="Text Box 24"/>
            <p:cNvSpPr txBox="1">
              <a:spLocks noChangeArrowheads="1"/>
            </p:cNvSpPr>
            <p:nvPr/>
          </p:nvSpPr>
          <p:spPr bwMode="auto">
            <a:xfrm>
              <a:off x="2496" y="3600"/>
              <a:ext cx="2832" cy="237"/>
            </a:xfrm>
            <a:prstGeom prst="rect">
              <a:avLst/>
            </a:prstGeom>
            <a:noFill/>
            <a:ln w="9525">
              <a:solidFill>
                <a:schemeClr val="tx2"/>
              </a:solidFill>
              <a:miter lim="800000"/>
              <a:headEnd/>
              <a:tailEnd/>
            </a:ln>
            <a:effectLst/>
          </p:spPr>
          <p:txBody>
            <a:bodyPr>
              <a:spAutoFit/>
            </a:bodyPr>
            <a:lstStyle/>
            <a:p>
              <a:pPr eaLnBrk="0" fontAlgn="base" hangingPunct="0">
                <a:spcBef>
                  <a:spcPct val="50000"/>
                </a:spcBef>
                <a:spcAft>
                  <a:spcPct val="0"/>
                </a:spcAft>
              </a:pPr>
              <a:r>
                <a:rPr lang="en-US" dirty="0">
                  <a:solidFill>
                    <a:srgbClr val="FF0000"/>
                  </a:solidFill>
                  <a:latin typeface="Times New Roman" pitchFamily="18" charset="0"/>
                </a:rPr>
                <a:t>0  </a:t>
              </a:r>
              <a:r>
                <a:rPr lang="en-US" dirty="0">
                  <a:solidFill>
                    <a:srgbClr val="000000"/>
                  </a:solidFill>
                  <a:latin typeface="Times New Roman" pitchFamily="18" charset="0"/>
                </a:rPr>
                <a:t>10001011</a:t>
              </a:r>
              <a:endParaRPr lang="en-US" dirty="0">
                <a:solidFill>
                  <a:srgbClr val="008000"/>
                </a:solidFill>
                <a:latin typeface="Times New Roman" pitchFamily="18" charset="0"/>
              </a:endParaRPr>
            </a:p>
          </p:txBody>
        </p:sp>
        <p:sp>
          <p:nvSpPr>
            <p:cNvPr id="19" name="Line 27"/>
            <p:cNvSpPr>
              <a:spLocks noChangeShapeType="1"/>
            </p:cNvSpPr>
            <p:nvPr/>
          </p:nvSpPr>
          <p:spPr bwMode="auto">
            <a:xfrm>
              <a:off x="2688" y="3600"/>
              <a:ext cx="0" cy="24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20" name="Line 28"/>
            <p:cNvSpPr>
              <a:spLocks noChangeShapeType="1"/>
            </p:cNvSpPr>
            <p:nvPr/>
          </p:nvSpPr>
          <p:spPr bwMode="auto">
            <a:xfrm>
              <a:off x="3360" y="3600"/>
              <a:ext cx="0" cy="24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a:solidFill>
                  <a:prstClr val="black"/>
                </a:solidFill>
                <a:latin typeface="Times New Roman" pitchFamily="18" charset="0"/>
              </a:endParaRPr>
            </a:p>
          </p:txBody>
        </p:sp>
      </p:grpSp>
      <p:sp>
        <p:nvSpPr>
          <p:cNvPr id="21" name="Rectangle 20"/>
          <p:cNvSpPr/>
          <p:nvPr/>
        </p:nvSpPr>
        <p:spPr>
          <a:xfrm>
            <a:off x="6934201" y="5791200"/>
            <a:ext cx="2888355" cy="369332"/>
          </a:xfrm>
          <a:prstGeom prst="rect">
            <a:avLst/>
          </a:prstGeom>
        </p:spPr>
        <p:txBody>
          <a:bodyPr wrap="none">
            <a:spAutoFit/>
          </a:bodyPr>
          <a:lstStyle/>
          <a:p>
            <a:pPr eaLnBrk="0" fontAlgn="base" hangingPunct="0">
              <a:spcBef>
                <a:spcPct val="0"/>
              </a:spcBef>
              <a:spcAft>
                <a:spcPct val="0"/>
              </a:spcAft>
            </a:pPr>
            <a:r>
              <a:rPr lang="en-US" dirty="0">
                <a:solidFill>
                  <a:prstClr val="black"/>
                </a:solidFill>
                <a:latin typeface="Times New Roman" pitchFamily="18" charset="0"/>
              </a:rPr>
              <a:t>011010010001 00000000000</a:t>
            </a:r>
            <a:endParaRPr lang="en-GB" dirty="0">
              <a:solidFill>
                <a:prstClr val="black"/>
              </a:solidFill>
              <a:latin typeface="Times New Roman" pitchFamily="18" charset="0"/>
            </a:endParaRPr>
          </a:p>
        </p:txBody>
      </p:sp>
      <p:sp>
        <p:nvSpPr>
          <p:cNvPr id="22" name="TextBox 21"/>
          <p:cNvSpPr txBox="1"/>
          <p:nvPr/>
        </p:nvSpPr>
        <p:spPr>
          <a:xfrm>
            <a:off x="5410200" y="5562601"/>
            <a:ext cx="4572000" cy="276999"/>
          </a:xfrm>
          <a:prstGeom prst="rect">
            <a:avLst/>
          </a:prstGeom>
          <a:noFill/>
        </p:spPr>
        <p:txBody>
          <a:bodyPr wrap="square" rtlCol="0">
            <a:spAutoFit/>
          </a:bodyPr>
          <a:lstStyle/>
          <a:p>
            <a:pPr eaLnBrk="0" fontAlgn="base" hangingPunct="0">
              <a:spcBef>
                <a:spcPct val="0"/>
              </a:spcBef>
              <a:spcAft>
                <a:spcPct val="0"/>
              </a:spcAft>
            </a:pPr>
            <a:r>
              <a:rPr lang="en-GB" sz="1200" dirty="0">
                <a:solidFill>
                  <a:prstClr val="black"/>
                </a:solidFill>
                <a:latin typeface="Times New Roman" pitchFamily="18" charset="0"/>
              </a:rPr>
              <a:t>   S     E			F</a:t>
            </a:r>
          </a:p>
        </p:txBody>
      </p:sp>
    </p:spTree>
    <p:extLst>
      <p:ext uri="{BB962C8B-B14F-4D97-AF65-F5344CB8AC3E}">
        <p14:creationId xmlns:p14="http://schemas.microsoft.com/office/powerpoint/2010/main" val="34193044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1+#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3364" name="Rectangle 4"/>
          <p:cNvSpPr>
            <a:spLocks noChangeArrowheads="1"/>
          </p:cNvSpPr>
          <p:nvPr/>
        </p:nvSpPr>
        <p:spPr bwMode="auto">
          <a:xfrm>
            <a:off x="2438400" y="838201"/>
            <a:ext cx="4114800" cy="276999"/>
          </a:xfrm>
          <a:prstGeom prst="rect">
            <a:avLst/>
          </a:prstGeom>
          <a:solidFill>
            <a:srgbClr val="996633"/>
          </a:solidFill>
          <a:ln w="9525">
            <a:solidFill>
              <a:srgbClr val="000000"/>
            </a:solidFill>
            <a:miter lim="800000"/>
            <a:headEnd/>
            <a:tailEnd/>
          </a:ln>
          <a:effectLst/>
        </p:spPr>
        <p:txBody>
          <a:bodyPr wrap="square">
            <a:spAutoFit/>
          </a:bodyPr>
          <a:lstStyle/>
          <a:p>
            <a:pPr fontAlgn="base">
              <a:spcBef>
                <a:spcPct val="0"/>
              </a:spcBef>
              <a:spcAft>
                <a:spcPct val="0"/>
              </a:spcAft>
            </a:pPr>
            <a:r>
              <a:rPr lang="en-US" sz="1200" dirty="0">
                <a:solidFill>
                  <a:srgbClr val="FFFF99"/>
                </a:solidFill>
                <a:latin typeface="Times New Roman" pitchFamily="18" charset="0"/>
              </a:rPr>
              <a:t>Single Precision Floating Point Binary Numbers</a:t>
            </a:r>
          </a:p>
        </p:txBody>
      </p:sp>
      <p:sp>
        <p:nvSpPr>
          <p:cNvPr id="143365" name="Text Box 5"/>
          <p:cNvSpPr txBox="1">
            <a:spLocks noChangeArrowheads="1"/>
          </p:cNvSpPr>
          <p:nvPr/>
        </p:nvSpPr>
        <p:spPr bwMode="auto">
          <a:xfrm>
            <a:off x="3505200" y="1524001"/>
            <a:ext cx="6629400" cy="7016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Express the speed of light, </a:t>
            </a:r>
            <a:r>
              <a:rPr lang="en-US" sz="2000" i="1" dirty="0">
                <a:solidFill>
                  <a:prstClr val="black"/>
                </a:solidFill>
                <a:latin typeface="Times New Roman" pitchFamily="18" charset="0"/>
              </a:rPr>
              <a:t>c</a:t>
            </a:r>
            <a:r>
              <a:rPr lang="en-US" sz="2000" dirty="0">
                <a:solidFill>
                  <a:prstClr val="black"/>
                </a:solidFill>
                <a:latin typeface="Times New Roman" pitchFamily="18" charset="0"/>
              </a:rPr>
              <a:t>, in single precision floating point notation. (</a:t>
            </a:r>
            <a:r>
              <a:rPr lang="en-US" sz="2000" i="1" dirty="0">
                <a:solidFill>
                  <a:prstClr val="black"/>
                </a:solidFill>
                <a:latin typeface="Times New Roman" pitchFamily="18" charset="0"/>
              </a:rPr>
              <a:t>c</a:t>
            </a:r>
            <a:r>
              <a:rPr lang="en-US" sz="2000" dirty="0">
                <a:solidFill>
                  <a:prstClr val="black"/>
                </a:solidFill>
                <a:latin typeface="Times New Roman" pitchFamily="18" charset="0"/>
              </a:rPr>
              <a:t> = 0.2998 x 10</a:t>
            </a:r>
            <a:r>
              <a:rPr lang="en-US" sz="2000" baseline="30000" dirty="0">
                <a:solidFill>
                  <a:prstClr val="black"/>
                </a:solidFill>
                <a:latin typeface="Times New Roman" pitchFamily="18" charset="0"/>
              </a:rPr>
              <a:t>9</a:t>
            </a:r>
            <a:r>
              <a:rPr lang="en-US" sz="2000" dirty="0">
                <a:solidFill>
                  <a:prstClr val="black"/>
                </a:solidFill>
                <a:latin typeface="Times New Roman" pitchFamily="18" charset="0"/>
              </a:rPr>
              <a:t>) </a:t>
            </a:r>
          </a:p>
        </p:txBody>
      </p:sp>
      <p:sp>
        <p:nvSpPr>
          <p:cNvPr id="143366" name="WordArt 6"/>
          <p:cNvSpPr>
            <a:spLocks noChangeArrowheads="1" noChangeShapeType="1" noTextEdit="1"/>
          </p:cNvSpPr>
          <p:nvPr/>
        </p:nvSpPr>
        <p:spPr bwMode="auto">
          <a:xfrm>
            <a:off x="2057400" y="1676400"/>
            <a:ext cx="1219200" cy="449262"/>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43367" name="WordArt 7"/>
          <p:cNvSpPr>
            <a:spLocks noChangeArrowheads="1" noChangeShapeType="1" noTextEdit="1"/>
          </p:cNvSpPr>
          <p:nvPr/>
        </p:nvSpPr>
        <p:spPr bwMode="auto">
          <a:xfrm>
            <a:off x="2057400" y="2438400"/>
            <a:ext cx="1219200" cy="449262"/>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
        <p:nvSpPr>
          <p:cNvPr id="143383" name="Text Box 23"/>
          <p:cNvSpPr txBox="1">
            <a:spLocks noChangeArrowheads="1"/>
          </p:cNvSpPr>
          <p:nvPr/>
        </p:nvSpPr>
        <p:spPr bwMode="auto">
          <a:xfrm>
            <a:off x="2209800" y="3124201"/>
            <a:ext cx="7696200" cy="396875"/>
          </a:xfrm>
          <a:prstGeom prst="rect">
            <a:avLst/>
          </a:prstGeom>
          <a:noFill/>
          <a:ln w="9525">
            <a:noFill/>
            <a:miter lim="800000"/>
            <a:headEnd/>
            <a:tailEnd/>
          </a:ln>
          <a:effectLst/>
        </p:spPr>
        <p:txBody>
          <a:bodyPr>
            <a:spAutoFit/>
          </a:bodyPr>
          <a:lstStyle/>
          <a:p>
            <a:pPr eaLnBrk="0" fontAlgn="base" hangingPunct="0">
              <a:spcBef>
                <a:spcPct val="10000"/>
              </a:spcBef>
              <a:spcAft>
                <a:spcPct val="0"/>
              </a:spcAft>
            </a:pPr>
            <a:r>
              <a:rPr lang="en-US" sz="2000" dirty="0">
                <a:solidFill>
                  <a:prstClr val="black"/>
                </a:solidFill>
                <a:latin typeface="Times New Roman" pitchFamily="18" charset="0"/>
              </a:rPr>
              <a:t>In scientific notation,  </a:t>
            </a:r>
            <a:r>
              <a:rPr lang="en-US" sz="2000" i="1" dirty="0">
                <a:solidFill>
                  <a:prstClr val="black"/>
                </a:solidFill>
                <a:latin typeface="Times New Roman" pitchFamily="18" charset="0"/>
              </a:rPr>
              <a:t>c</a:t>
            </a:r>
            <a:r>
              <a:rPr lang="en-US" sz="2000" dirty="0">
                <a:solidFill>
                  <a:prstClr val="black"/>
                </a:solidFill>
                <a:latin typeface="Times New Roman" pitchFamily="18" charset="0"/>
              </a:rPr>
              <a:t> = 1</a:t>
            </a:r>
            <a:r>
              <a:rPr lang="en-US" sz="2000" dirty="0">
                <a:solidFill>
                  <a:srgbClr val="008000"/>
                </a:solidFill>
                <a:latin typeface="Times New Roman" pitchFamily="18" charset="0"/>
              </a:rPr>
              <a:t>.0001 1101 1110 1001 0101 1100 0000</a:t>
            </a:r>
            <a:r>
              <a:rPr lang="en-US" sz="2000" dirty="0">
                <a:solidFill>
                  <a:prstClr val="black"/>
                </a:solidFill>
                <a:latin typeface="Times New Roman" pitchFamily="18" charset="0"/>
              </a:rPr>
              <a:t> </a:t>
            </a:r>
            <a:r>
              <a:rPr lang="en-US" sz="2000" dirty="0">
                <a:solidFill>
                  <a:prstClr val="black"/>
                </a:solidFill>
                <a:latin typeface="Arial" charset="0"/>
              </a:rPr>
              <a:t>x</a:t>
            </a:r>
            <a:r>
              <a:rPr lang="en-US" sz="2000" dirty="0">
                <a:solidFill>
                  <a:prstClr val="black"/>
                </a:solidFill>
                <a:latin typeface="Times New Roman" pitchFamily="18" charset="0"/>
              </a:rPr>
              <a:t> 2</a:t>
            </a:r>
            <a:r>
              <a:rPr lang="en-US" sz="2000" baseline="30000" dirty="0">
                <a:solidFill>
                  <a:srgbClr val="000000"/>
                </a:solidFill>
                <a:latin typeface="Times New Roman" pitchFamily="18" charset="0"/>
              </a:rPr>
              <a:t>28</a:t>
            </a:r>
            <a:r>
              <a:rPr lang="en-US" sz="2000" dirty="0">
                <a:solidFill>
                  <a:prstClr val="black"/>
                </a:solidFill>
                <a:latin typeface="Times New Roman" pitchFamily="18" charset="0"/>
              </a:rPr>
              <a:t>. </a:t>
            </a:r>
          </a:p>
        </p:txBody>
      </p:sp>
      <p:grpSp>
        <p:nvGrpSpPr>
          <p:cNvPr id="2" name="Group 36"/>
          <p:cNvGrpSpPr>
            <a:grpSpLocks/>
          </p:cNvGrpSpPr>
          <p:nvPr/>
        </p:nvGrpSpPr>
        <p:grpSpPr bwMode="auto">
          <a:xfrm>
            <a:off x="5486400" y="5715000"/>
            <a:ext cx="4495800" cy="381000"/>
            <a:chOff x="2496" y="3600"/>
            <a:chExt cx="2832" cy="240"/>
          </a:xfrm>
        </p:grpSpPr>
        <p:sp>
          <p:nvSpPr>
            <p:cNvPr id="143384" name="Text Box 24"/>
            <p:cNvSpPr txBox="1">
              <a:spLocks noChangeArrowheads="1"/>
            </p:cNvSpPr>
            <p:nvPr/>
          </p:nvSpPr>
          <p:spPr bwMode="auto">
            <a:xfrm>
              <a:off x="2496" y="3600"/>
              <a:ext cx="2832" cy="237"/>
            </a:xfrm>
            <a:prstGeom prst="rect">
              <a:avLst/>
            </a:prstGeom>
            <a:noFill/>
            <a:ln w="9525">
              <a:solidFill>
                <a:schemeClr val="tx2"/>
              </a:solidFill>
              <a:miter lim="800000"/>
              <a:headEnd/>
              <a:tailEnd/>
            </a:ln>
            <a:effectLst/>
          </p:spPr>
          <p:txBody>
            <a:bodyPr>
              <a:spAutoFit/>
            </a:bodyPr>
            <a:lstStyle/>
            <a:p>
              <a:pPr eaLnBrk="0" fontAlgn="base" hangingPunct="0">
                <a:spcBef>
                  <a:spcPct val="50000"/>
                </a:spcBef>
                <a:spcAft>
                  <a:spcPct val="0"/>
                </a:spcAft>
              </a:pPr>
              <a:r>
                <a:rPr lang="en-US" dirty="0">
                  <a:solidFill>
                    <a:srgbClr val="FF0000"/>
                  </a:solidFill>
                  <a:latin typeface="Times New Roman" pitchFamily="18" charset="0"/>
                </a:rPr>
                <a:t>0  </a:t>
              </a:r>
              <a:r>
                <a:rPr lang="en-US" dirty="0">
                  <a:solidFill>
                    <a:srgbClr val="000000"/>
                  </a:solidFill>
                  <a:latin typeface="Times New Roman" pitchFamily="18" charset="0"/>
                </a:rPr>
                <a:t>10011011   </a:t>
              </a:r>
              <a:r>
                <a:rPr lang="en-US" dirty="0">
                  <a:solidFill>
                    <a:srgbClr val="008000"/>
                  </a:solidFill>
                  <a:latin typeface="Times New Roman" pitchFamily="18" charset="0"/>
                </a:rPr>
                <a:t>0001 1101 1110 1001 0101 110  </a:t>
              </a:r>
            </a:p>
          </p:txBody>
        </p:sp>
        <p:sp>
          <p:nvSpPr>
            <p:cNvPr id="143387" name="Line 27"/>
            <p:cNvSpPr>
              <a:spLocks noChangeShapeType="1"/>
            </p:cNvSpPr>
            <p:nvPr/>
          </p:nvSpPr>
          <p:spPr bwMode="auto">
            <a:xfrm>
              <a:off x="2688" y="3600"/>
              <a:ext cx="0" cy="24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43388" name="Line 28"/>
            <p:cNvSpPr>
              <a:spLocks noChangeShapeType="1"/>
            </p:cNvSpPr>
            <p:nvPr/>
          </p:nvSpPr>
          <p:spPr bwMode="auto">
            <a:xfrm>
              <a:off x="3360" y="3600"/>
              <a:ext cx="0" cy="24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grpSp>
      <p:sp>
        <p:nvSpPr>
          <p:cNvPr id="143390" name="Text Box 30"/>
          <p:cNvSpPr txBox="1">
            <a:spLocks noChangeArrowheads="1"/>
          </p:cNvSpPr>
          <p:nvPr/>
        </p:nvSpPr>
        <p:spPr bwMode="auto">
          <a:xfrm>
            <a:off x="3505200" y="2438401"/>
            <a:ext cx="6477000" cy="2092881"/>
          </a:xfrm>
          <a:prstGeom prst="rect">
            <a:avLst/>
          </a:prstGeom>
          <a:noFill/>
          <a:ln w="9525">
            <a:noFill/>
            <a:miter lim="800000"/>
            <a:headEnd/>
            <a:tailEnd/>
          </a:ln>
          <a:effectLst/>
        </p:spPr>
        <p:txBody>
          <a:bodyPr>
            <a:spAutoFit/>
          </a:bodyPr>
          <a:lstStyle/>
          <a:p>
            <a:pPr eaLnBrk="0" fontAlgn="base" hangingPunct="0">
              <a:spcBef>
                <a:spcPct val="10000"/>
              </a:spcBef>
              <a:spcAft>
                <a:spcPct val="0"/>
              </a:spcAft>
            </a:pPr>
            <a:r>
              <a:rPr lang="en-US" sz="2000" dirty="0">
                <a:solidFill>
                  <a:prstClr val="black"/>
                </a:solidFill>
                <a:latin typeface="Times New Roman" pitchFamily="18" charset="0"/>
              </a:rPr>
              <a:t>Convert c to binary</a:t>
            </a:r>
          </a:p>
          <a:p>
            <a:pPr eaLnBrk="0" fontAlgn="base" hangingPunct="0">
              <a:spcBef>
                <a:spcPct val="10000"/>
              </a:spcBef>
              <a:spcAft>
                <a:spcPct val="0"/>
              </a:spcAft>
            </a:pPr>
            <a:r>
              <a:rPr lang="en-US" sz="2000" dirty="0">
                <a:solidFill>
                  <a:prstClr val="black"/>
                </a:solidFill>
                <a:latin typeface="Times New Roman" pitchFamily="18" charset="0"/>
              </a:rPr>
              <a:t>In binary, </a:t>
            </a:r>
            <a:r>
              <a:rPr lang="en-US" sz="2000" i="1" dirty="0">
                <a:solidFill>
                  <a:prstClr val="black"/>
                </a:solidFill>
                <a:latin typeface="Times New Roman" pitchFamily="18" charset="0"/>
              </a:rPr>
              <a:t>c</a:t>
            </a:r>
            <a:r>
              <a:rPr lang="en-US" sz="2000" dirty="0">
                <a:solidFill>
                  <a:prstClr val="black"/>
                </a:solidFill>
                <a:latin typeface="Times New Roman" pitchFamily="18" charset="0"/>
              </a:rPr>
              <a:t> =10001 1101 1110 1001 0101 1100 0000 </a:t>
            </a:r>
          </a:p>
          <a:p>
            <a:pPr eaLnBrk="0" fontAlgn="base" hangingPunct="0">
              <a:spcBef>
                <a:spcPct val="10000"/>
              </a:spcBef>
              <a:spcAft>
                <a:spcPct val="0"/>
              </a:spcAft>
            </a:pPr>
            <a:endParaRPr lang="en-US" sz="2000" dirty="0">
              <a:solidFill>
                <a:prstClr val="black"/>
              </a:solidFill>
              <a:latin typeface="Times New Roman" pitchFamily="18" charset="0"/>
            </a:endParaRPr>
          </a:p>
          <a:p>
            <a:pPr eaLnBrk="0" fontAlgn="base" hangingPunct="0">
              <a:spcBef>
                <a:spcPct val="10000"/>
              </a:spcBef>
              <a:spcAft>
                <a:spcPct val="0"/>
              </a:spcAft>
            </a:pPr>
            <a:endParaRPr lang="en-US" sz="2000" dirty="0">
              <a:solidFill>
                <a:prstClr val="black"/>
              </a:solidFill>
              <a:latin typeface="Times New Roman" pitchFamily="18" charset="0"/>
            </a:endParaRPr>
          </a:p>
          <a:p>
            <a:pPr eaLnBrk="0" fontAlgn="base" hangingPunct="0">
              <a:spcBef>
                <a:spcPct val="10000"/>
              </a:spcBef>
              <a:spcAft>
                <a:spcPct val="0"/>
              </a:spcAft>
            </a:pPr>
            <a:endParaRPr lang="en-US" sz="2000" dirty="0">
              <a:solidFill>
                <a:prstClr val="black"/>
              </a:solidFill>
              <a:latin typeface="Times New Roman" pitchFamily="18" charset="0"/>
            </a:endParaRPr>
          </a:p>
          <a:p>
            <a:pPr eaLnBrk="0" fontAlgn="base" hangingPunct="0">
              <a:spcBef>
                <a:spcPct val="10000"/>
              </a:spcBef>
              <a:spcAft>
                <a:spcPct val="0"/>
              </a:spcAft>
            </a:pPr>
            <a:r>
              <a:rPr lang="en-US" sz="2000" dirty="0">
                <a:solidFill>
                  <a:prstClr val="black"/>
                </a:solidFill>
                <a:latin typeface="Times New Roman" pitchFamily="18" charset="0"/>
              </a:rPr>
              <a:t>                   </a:t>
            </a:r>
          </a:p>
        </p:txBody>
      </p:sp>
      <p:sp>
        <p:nvSpPr>
          <p:cNvPr id="143391" name="Text Box 31"/>
          <p:cNvSpPr txBox="1">
            <a:spLocks noChangeArrowheads="1"/>
          </p:cNvSpPr>
          <p:nvPr/>
        </p:nvSpPr>
        <p:spPr bwMode="auto">
          <a:xfrm>
            <a:off x="2438400" y="3810001"/>
            <a:ext cx="7772400" cy="701675"/>
          </a:xfrm>
          <a:prstGeom prst="rect">
            <a:avLst/>
          </a:prstGeom>
          <a:noFill/>
          <a:ln w="9525">
            <a:noFill/>
            <a:miter lim="800000"/>
            <a:headEnd/>
            <a:tailEnd/>
          </a:ln>
          <a:effectLst/>
        </p:spPr>
        <p:txBody>
          <a:bodyPr>
            <a:spAutoFit/>
          </a:bodyPr>
          <a:lstStyle/>
          <a:p>
            <a:pPr eaLnBrk="0" fontAlgn="base" hangingPunct="0">
              <a:spcBef>
                <a:spcPct val="10000"/>
              </a:spcBef>
              <a:spcAft>
                <a:spcPct val="0"/>
              </a:spcAft>
            </a:pPr>
            <a:r>
              <a:rPr lang="en-US" sz="2000" dirty="0">
                <a:solidFill>
                  <a:srgbClr val="FF0000"/>
                </a:solidFill>
                <a:latin typeface="Times New Roman" pitchFamily="18" charset="0"/>
              </a:rPr>
              <a:t>S = 0 because the number is positive.</a:t>
            </a:r>
            <a:r>
              <a:rPr lang="en-US" sz="2000" dirty="0">
                <a:solidFill>
                  <a:prstClr val="black"/>
                </a:solidFill>
                <a:latin typeface="Times New Roman" pitchFamily="18" charset="0"/>
              </a:rPr>
              <a:t> </a:t>
            </a:r>
            <a:r>
              <a:rPr lang="en-US" sz="2000" dirty="0">
                <a:solidFill>
                  <a:srgbClr val="000000"/>
                </a:solidFill>
                <a:latin typeface="Times New Roman" pitchFamily="18" charset="0"/>
              </a:rPr>
              <a:t>E = 28 + 127 = 155</a:t>
            </a:r>
            <a:r>
              <a:rPr lang="en-US" sz="2000" baseline="-25000" dirty="0">
                <a:solidFill>
                  <a:srgbClr val="000000"/>
                </a:solidFill>
                <a:latin typeface="Times New Roman" pitchFamily="18" charset="0"/>
              </a:rPr>
              <a:t>10</a:t>
            </a:r>
            <a:r>
              <a:rPr lang="en-US" sz="2000" dirty="0">
                <a:solidFill>
                  <a:srgbClr val="000000"/>
                </a:solidFill>
                <a:latin typeface="Times New Roman" pitchFamily="18" charset="0"/>
              </a:rPr>
              <a:t> = 1001 1011</a:t>
            </a:r>
            <a:r>
              <a:rPr lang="en-US" sz="2000" baseline="-25000" dirty="0">
                <a:solidFill>
                  <a:srgbClr val="000000"/>
                </a:solidFill>
                <a:latin typeface="Times New Roman" pitchFamily="18" charset="0"/>
              </a:rPr>
              <a:t>2</a:t>
            </a:r>
            <a:r>
              <a:rPr lang="en-US" sz="2000" dirty="0">
                <a:solidFill>
                  <a:prstClr val="black"/>
                </a:solidFill>
                <a:latin typeface="Times New Roman" pitchFamily="18" charset="0"/>
              </a:rPr>
              <a:t>.  </a:t>
            </a:r>
            <a:r>
              <a:rPr lang="en-US" sz="2000" dirty="0">
                <a:solidFill>
                  <a:srgbClr val="008000"/>
                </a:solidFill>
                <a:latin typeface="Times New Roman" pitchFamily="18" charset="0"/>
              </a:rPr>
              <a:t>F is the next 23 bits after the first 1 is dropped.</a:t>
            </a:r>
            <a:r>
              <a:rPr lang="en-US" sz="2000" dirty="0">
                <a:solidFill>
                  <a:prstClr val="black"/>
                </a:solidFill>
                <a:latin typeface="Times New Roman" pitchFamily="18" charset="0"/>
              </a:rPr>
              <a:t> </a:t>
            </a:r>
          </a:p>
        </p:txBody>
      </p:sp>
      <p:sp>
        <p:nvSpPr>
          <p:cNvPr id="143392" name="Text Box 32"/>
          <p:cNvSpPr txBox="1">
            <a:spLocks noChangeArrowheads="1"/>
          </p:cNvSpPr>
          <p:nvPr/>
        </p:nvSpPr>
        <p:spPr bwMode="auto">
          <a:xfrm>
            <a:off x="2209800" y="5638800"/>
            <a:ext cx="3810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In floating point notation,</a:t>
            </a:r>
            <a:r>
              <a:rPr lang="en-US" sz="1200" i="1" dirty="0">
                <a:solidFill>
                  <a:prstClr val="black"/>
                </a:solidFill>
                <a:latin typeface="Times New Roman" pitchFamily="18" charset="0"/>
              </a:rPr>
              <a:t> c</a:t>
            </a:r>
            <a:r>
              <a:rPr lang="en-US" sz="1200" dirty="0">
                <a:solidFill>
                  <a:prstClr val="black"/>
                </a:solidFill>
                <a:latin typeface="Times New Roman" pitchFamily="18" charset="0"/>
              </a:rPr>
              <a:t> = </a:t>
            </a:r>
          </a:p>
        </p:txBody>
      </p:sp>
    </p:spTree>
    <p:extLst>
      <p:ext uri="{BB962C8B-B14F-4D97-AF65-F5344CB8AC3E}">
        <p14:creationId xmlns:p14="http://schemas.microsoft.com/office/powerpoint/2010/main" val="16230258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6"/>
                                        </p:tgtEl>
                                        <p:attrNameLst>
                                          <p:attrName>style.visibility</p:attrName>
                                        </p:attrNameLst>
                                      </p:cBhvr>
                                      <p:to>
                                        <p:strVal val="visible"/>
                                      </p:to>
                                    </p:set>
                                    <p:anim calcmode="lin" valueType="num">
                                      <p:cBhvr additive="base">
                                        <p:cTn id="7" dur="500" fill="hold"/>
                                        <p:tgtEl>
                                          <p:spTgt spid="143366"/>
                                        </p:tgtEl>
                                        <p:attrNameLst>
                                          <p:attrName>ppt_x</p:attrName>
                                        </p:attrNameLst>
                                      </p:cBhvr>
                                      <p:tavLst>
                                        <p:tav tm="0">
                                          <p:val>
                                            <p:strVal val="0-#ppt_w/2"/>
                                          </p:val>
                                        </p:tav>
                                        <p:tav tm="100000">
                                          <p:val>
                                            <p:strVal val="#ppt_x"/>
                                          </p:val>
                                        </p:tav>
                                      </p:tavLst>
                                    </p:anim>
                                    <p:anim calcmode="lin" valueType="num">
                                      <p:cBhvr additive="base">
                                        <p:cTn id="8" dur="500" fill="hold"/>
                                        <p:tgtEl>
                                          <p:spTgt spid="14336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3365"/>
                                        </p:tgtEl>
                                        <p:attrNameLst>
                                          <p:attrName>style.visibility</p:attrName>
                                        </p:attrNameLst>
                                      </p:cBhvr>
                                      <p:to>
                                        <p:strVal val="visible"/>
                                      </p:to>
                                    </p:set>
                                    <p:anim calcmode="lin" valueType="num">
                                      <p:cBhvr additive="base">
                                        <p:cTn id="11" dur="500" fill="hold"/>
                                        <p:tgtEl>
                                          <p:spTgt spid="143365"/>
                                        </p:tgtEl>
                                        <p:attrNameLst>
                                          <p:attrName>ppt_x</p:attrName>
                                        </p:attrNameLst>
                                      </p:cBhvr>
                                      <p:tavLst>
                                        <p:tav tm="0">
                                          <p:val>
                                            <p:strVal val="1+#ppt_w/2"/>
                                          </p:val>
                                        </p:tav>
                                        <p:tav tm="100000">
                                          <p:val>
                                            <p:strVal val="#ppt_x"/>
                                          </p:val>
                                        </p:tav>
                                      </p:tavLst>
                                    </p:anim>
                                    <p:anim calcmode="lin" valueType="num">
                                      <p:cBhvr additive="base">
                                        <p:cTn id="12" dur="500" fill="hold"/>
                                        <p:tgtEl>
                                          <p:spTgt spid="14336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367"/>
                                        </p:tgtEl>
                                        <p:attrNameLst>
                                          <p:attrName>style.visibility</p:attrName>
                                        </p:attrNameLst>
                                      </p:cBhvr>
                                      <p:to>
                                        <p:strVal val="visible"/>
                                      </p:to>
                                    </p:set>
                                    <p:animEffect transition="in" filter="dissolve">
                                      <p:cBhvr>
                                        <p:cTn id="17" dur="500"/>
                                        <p:tgtEl>
                                          <p:spTgt spid="143367"/>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143390"/>
                                        </p:tgtEl>
                                        <p:attrNameLst>
                                          <p:attrName>style.visibility</p:attrName>
                                        </p:attrNameLst>
                                      </p:cBhvr>
                                      <p:to>
                                        <p:strVal val="visible"/>
                                      </p:to>
                                    </p:set>
                                    <p:anim calcmode="lin" valueType="num">
                                      <p:cBhvr additive="base">
                                        <p:cTn id="20" dur="500" fill="hold"/>
                                        <p:tgtEl>
                                          <p:spTgt spid="143390"/>
                                        </p:tgtEl>
                                        <p:attrNameLst>
                                          <p:attrName>ppt_x</p:attrName>
                                        </p:attrNameLst>
                                      </p:cBhvr>
                                      <p:tavLst>
                                        <p:tav tm="0">
                                          <p:val>
                                            <p:strVal val="1+#ppt_w/2"/>
                                          </p:val>
                                        </p:tav>
                                        <p:tav tm="100000">
                                          <p:val>
                                            <p:strVal val="#ppt_x"/>
                                          </p:val>
                                        </p:tav>
                                      </p:tavLst>
                                    </p:anim>
                                    <p:anim calcmode="lin" valueType="num">
                                      <p:cBhvr additive="base">
                                        <p:cTn id="21" dur="500" fill="hold"/>
                                        <p:tgtEl>
                                          <p:spTgt spid="143390"/>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3383"/>
                                        </p:tgtEl>
                                        <p:attrNameLst>
                                          <p:attrName>style.visibility</p:attrName>
                                        </p:attrNameLst>
                                      </p:cBhvr>
                                      <p:to>
                                        <p:strVal val="visible"/>
                                      </p:to>
                                    </p:set>
                                    <p:animEffect transition="in" filter="wipe(left)">
                                      <p:cBhvr>
                                        <p:cTn id="26" dur="1000"/>
                                        <p:tgtEl>
                                          <p:spTgt spid="14338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3391"/>
                                        </p:tgtEl>
                                        <p:attrNameLst>
                                          <p:attrName>style.visibility</p:attrName>
                                        </p:attrNameLst>
                                      </p:cBhvr>
                                      <p:to>
                                        <p:strVal val="visible"/>
                                      </p:to>
                                    </p:set>
                                    <p:anim calcmode="lin" valueType="num">
                                      <p:cBhvr additive="base">
                                        <p:cTn id="31" dur="500" fill="hold"/>
                                        <p:tgtEl>
                                          <p:spTgt spid="143391"/>
                                        </p:tgtEl>
                                        <p:attrNameLst>
                                          <p:attrName>ppt_x</p:attrName>
                                        </p:attrNameLst>
                                      </p:cBhvr>
                                      <p:tavLst>
                                        <p:tav tm="0">
                                          <p:val>
                                            <p:strVal val="#ppt_x"/>
                                          </p:val>
                                        </p:tav>
                                        <p:tav tm="100000">
                                          <p:val>
                                            <p:strVal val="#ppt_x"/>
                                          </p:val>
                                        </p:tav>
                                      </p:tavLst>
                                    </p:anim>
                                    <p:anim calcmode="lin" valueType="num">
                                      <p:cBhvr additive="base">
                                        <p:cTn id="32" dur="500" fill="hold"/>
                                        <p:tgtEl>
                                          <p:spTgt spid="14339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grpId="0" nodeType="clickEffect">
                                  <p:stCondLst>
                                    <p:cond delay="0"/>
                                  </p:stCondLst>
                                  <p:childTnLst>
                                    <p:set>
                                      <p:cBhvr>
                                        <p:cTn id="36" dur="1" fill="hold">
                                          <p:stCondLst>
                                            <p:cond delay="0"/>
                                          </p:stCondLst>
                                        </p:cTn>
                                        <p:tgtEl>
                                          <p:spTgt spid="143392"/>
                                        </p:tgtEl>
                                        <p:attrNameLst>
                                          <p:attrName>style.visibility</p:attrName>
                                        </p:attrNameLst>
                                      </p:cBhvr>
                                      <p:to>
                                        <p:strVal val="visible"/>
                                      </p:to>
                                    </p:set>
                                    <p:animEffect transition="in" filter="fade">
                                      <p:cBhvr>
                                        <p:cTn id="37" dur="1000"/>
                                        <p:tgtEl>
                                          <p:spTgt spid="143392"/>
                                        </p:tgtEl>
                                      </p:cBhvr>
                                    </p:animEffect>
                                    <p:anim calcmode="lin" valueType="num">
                                      <p:cBhvr>
                                        <p:cTn id="38" dur="1000" fill="hold"/>
                                        <p:tgtEl>
                                          <p:spTgt spid="143392"/>
                                        </p:tgtEl>
                                        <p:attrNameLst>
                                          <p:attrName>ppt_x</p:attrName>
                                        </p:attrNameLst>
                                      </p:cBhvr>
                                      <p:tavLst>
                                        <p:tav tm="0">
                                          <p:val>
                                            <p:strVal val="#ppt_x"/>
                                          </p:val>
                                        </p:tav>
                                        <p:tav tm="100000">
                                          <p:val>
                                            <p:strVal val="#ppt_x"/>
                                          </p:val>
                                        </p:tav>
                                      </p:tavLst>
                                    </p:anim>
                                    <p:anim calcmode="lin" valueType="num">
                                      <p:cBhvr>
                                        <p:cTn id="39" dur="900" decel="100000" fill="hold"/>
                                        <p:tgtEl>
                                          <p:spTgt spid="143392"/>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43392"/>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left)">
                                      <p:cBhvr>
                                        <p:cTn id="4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p:bldP spid="143366" grpId="0" animBg="1"/>
      <p:bldP spid="143367" grpId="0" animBg="1"/>
      <p:bldP spid="143383" grpId="0"/>
      <p:bldP spid="143390" grpId="0"/>
      <p:bldP spid="143391" grpId="0"/>
      <p:bldP spid="14339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88" name="Text Box 16"/>
          <p:cNvSpPr txBox="1">
            <a:spLocks noChangeArrowheads="1"/>
          </p:cNvSpPr>
          <p:nvPr/>
        </p:nvSpPr>
        <p:spPr bwMode="auto">
          <a:xfrm>
            <a:off x="2362200" y="1828801"/>
            <a:ext cx="7696200" cy="4662815"/>
          </a:xfrm>
          <a:prstGeom prst="rect">
            <a:avLst/>
          </a:prstGeom>
          <a:noFill/>
          <a:ln w="9525">
            <a:noFill/>
            <a:miter lim="800000"/>
            <a:headEnd/>
            <a:tailEnd/>
          </a:ln>
          <a:effectLst/>
        </p:spPr>
        <p:txBody>
          <a:bodyPr>
            <a:spAutoFit/>
          </a:bodyPr>
          <a:lstStyle/>
          <a:p>
            <a:pPr fontAlgn="base">
              <a:spcBef>
                <a:spcPct val="50000"/>
              </a:spcBef>
              <a:spcAft>
                <a:spcPct val="0"/>
              </a:spcAft>
            </a:pPr>
            <a:r>
              <a:rPr lang="en-US" sz="2400" dirty="0">
                <a:solidFill>
                  <a:prstClr val="black"/>
                </a:solidFill>
                <a:latin typeface="Times New Roman" pitchFamily="18" charset="0"/>
              </a:rPr>
              <a:t>The position of each digit in a weighted number system is assigned a weight based on the </a:t>
            </a:r>
            <a:r>
              <a:rPr lang="en-US" sz="2400" b="1" dirty="0">
                <a:solidFill>
                  <a:prstClr val="black"/>
                </a:solidFill>
                <a:latin typeface="Times New Roman" pitchFamily="18" charset="0"/>
              </a:rPr>
              <a:t>base</a:t>
            </a:r>
            <a:r>
              <a:rPr lang="en-US" sz="2400" dirty="0">
                <a:solidFill>
                  <a:prstClr val="black"/>
                </a:solidFill>
                <a:latin typeface="Times New Roman" pitchFamily="18" charset="0"/>
              </a:rPr>
              <a:t> or </a:t>
            </a:r>
            <a:r>
              <a:rPr lang="en-US" sz="2400" b="1" dirty="0">
                <a:solidFill>
                  <a:prstClr val="black"/>
                </a:solidFill>
                <a:latin typeface="Times New Roman" pitchFamily="18" charset="0"/>
              </a:rPr>
              <a:t>radix</a:t>
            </a:r>
            <a:r>
              <a:rPr lang="en-US" sz="2400" dirty="0">
                <a:solidFill>
                  <a:prstClr val="black"/>
                </a:solidFill>
                <a:latin typeface="Times New Roman" pitchFamily="18" charset="0"/>
              </a:rPr>
              <a:t> of the system. The radix of decimal numbers is ten, because only ten symbols (0 through 9) are used to represent any number. 	The column weights of decimal numbers are powers of ten that increase from right to left beginning with 10</a:t>
            </a:r>
            <a:r>
              <a:rPr lang="en-US" sz="2400" baseline="30000" dirty="0">
                <a:solidFill>
                  <a:prstClr val="black"/>
                </a:solidFill>
                <a:latin typeface="Times New Roman" pitchFamily="18" charset="0"/>
              </a:rPr>
              <a:t>0</a:t>
            </a:r>
            <a:r>
              <a:rPr lang="en-US" sz="2400" dirty="0">
                <a:solidFill>
                  <a:prstClr val="black"/>
                </a:solidFill>
                <a:latin typeface="Times New Roman" pitchFamily="18" charset="0"/>
              </a:rPr>
              <a:t> =1:…10</a:t>
            </a:r>
            <a:r>
              <a:rPr lang="en-US" sz="2400" baseline="30000" dirty="0">
                <a:solidFill>
                  <a:prstClr val="black"/>
                </a:solidFill>
                <a:latin typeface="Times New Roman" pitchFamily="18" charset="0"/>
              </a:rPr>
              <a:t>5</a:t>
            </a:r>
            <a:r>
              <a:rPr lang="en-US" sz="2400" dirty="0">
                <a:solidFill>
                  <a:prstClr val="black"/>
                </a:solidFill>
                <a:latin typeface="Times New Roman" pitchFamily="18" charset="0"/>
              </a:rPr>
              <a:t> 10</a:t>
            </a:r>
            <a:r>
              <a:rPr lang="en-US" sz="2400" baseline="30000" dirty="0">
                <a:solidFill>
                  <a:prstClr val="black"/>
                </a:solidFill>
                <a:latin typeface="Times New Roman" pitchFamily="18" charset="0"/>
              </a:rPr>
              <a:t>4</a:t>
            </a:r>
            <a:r>
              <a:rPr lang="en-US" sz="2400" dirty="0">
                <a:solidFill>
                  <a:prstClr val="black"/>
                </a:solidFill>
                <a:latin typeface="Times New Roman" pitchFamily="18" charset="0"/>
              </a:rPr>
              <a:t> 10</a:t>
            </a:r>
            <a:r>
              <a:rPr lang="en-US" sz="2400" baseline="30000" dirty="0">
                <a:solidFill>
                  <a:prstClr val="black"/>
                </a:solidFill>
                <a:latin typeface="Times New Roman" pitchFamily="18" charset="0"/>
              </a:rPr>
              <a:t>3</a:t>
            </a:r>
            <a:r>
              <a:rPr lang="en-US" sz="2400" dirty="0">
                <a:solidFill>
                  <a:prstClr val="black"/>
                </a:solidFill>
                <a:latin typeface="Times New Roman" pitchFamily="18" charset="0"/>
              </a:rPr>
              <a:t> 10</a:t>
            </a:r>
            <a:r>
              <a:rPr lang="en-US" sz="2400" baseline="30000" dirty="0">
                <a:solidFill>
                  <a:prstClr val="black"/>
                </a:solidFill>
                <a:latin typeface="Times New Roman" pitchFamily="18" charset="0"/>
              </a:rPr>
              <a:t>2</a:t>
            </a:r>
            <a:r>
              <a:rPr lang="en-US" sz="2400" dirty="0">
                <a:solidFill>
                  <a:prstClr val="black"/>
                </a:solidFill>
                <a:latin typeface="Times New Roman" pitchFamily="18" charset="0"/>
              </a:rPr>
              <a:t> 10</a:t>
            </a:r>
            <a:r>
              <a:rPr lang="en-US" sz="2400" baseline="30000" dirty="0">
                <a:solidFill>
                  <a:prstClr val="black"/>
                </a:solidFill>
                <a:latin typeface="Times New Roman" pitchFamily="18" charset="0"/>
              </a:rPr>
              <a:t>1</a:t>
            </a:r>
            <a:r>
              <a:rPr lang="en-US" sz="2400" dirty="0">
                <a:solidFill>
                  <a:prstClr val="black"/>
                </a:solidFill>
                <a:latin typeface="Times New Roman" pitchFamily="18" charset="0"/>
              </a:rPr>
              <a:t> 10</a:t>
            </a:r>
            <a:r>
              <a:rPr lang="en-US" sz="2400" baseline="30000" dirty="0">
                <a:solidFill>
                  <a:prstClr val="black"/>
                </a:solidFill>
                <a:latin typeface="Times New Roman" pitchFamily="18" charset="0"/>
              </a:rPr>
              <a:t>0</a:t>
            </a:r>
            <a:r>
              <a:rPr lang="en-US" sz="2400" b="1" dirty="0">
                <a:solidFill>
                  <a:prstClr val="black"/>
                </a:solidFill>
                <a:latin typeface="Times New Roman" pitchFamily="18" charset="0"/>
              </a:rPr>
              <a:t>.</a:t>
            </a:r>
            <a:r>
              <a:rPr lang="en-US" sz="2400" dirty="0">
                <a:solidFill>
                  <a:prstClr val="black"/>
                </a:solidFill>
                <a:latin typeface="Times New Roman" pitchFamily="18" charset="0"/>
              </a:rPr>
              <a:t> For fractional decimal numbers, the column weights are negative powers of ten that decrease from left to right:</a:t>
            </a:r>
          </a:p>
          <a:p>
            <a:pPr fontAlgn="base">
              <a:spcBef>
                <a:spcPct val="50000"/>
              </a:spcBef>
              <a:spcAft>
                <a:spcPct val="0"/>
              </a:spcAft>
            </a:pPr>
            <a:endParaRPr lang="en-US" b="1" dirty="0">
              <a:solidFill>
                <a:prstClr val="black"/>
              </a:solidFill>
              <a:latin typeface="Times New Roman" pitchFamily="18" charset="0"/>
            </a:endParaRPr>
          </a:p>
          <a:p>
            <a:pPr fontAlgn="base">
              <a:spcBef>
                <a:spcPct val="50000"/>
              </a:spcBef>
              <a:spcAft>
                <a:spcPct val="0"/>
              </a:spcAft>
            </a:pPr>
            <a:endParaRPr lang="en-US" dirty="0">
              <a:solidFill>
                <a:prstClr val="black"/>
              </a:solidFill>
              <a:latin typeface="Times New Roman" pitchFamily="18" charset="0"/>
            </a:endParaRPr>
          </a:p>
          <a:p>
            <a:pPr fontAlgn="base">
              <a:spcBef>
                <a:spcPct val="50000"/>
              </a:spcBef>
              <a:spcAft>
                <a:spcPct val="0"/>
              </a:spcAft>
            </a:pPr>
            <a:endParaRPr lang="en-US" dirty="0">
              <a:solidFill>
                <a:prstClr val="black"/>
              </a:solidFill>
              <a:latin typeface="Times New Roman" pitchFamily="18" charset="0"/>
            </a:endParaRPr>
          </a:p>
        </p:txBody>
      </p:sp>
      <p:sp>
        <p:nvSpPr>
          <p:cNvPr id="3103" name="Text Box 31"/>
          <p:cNvSpPr txBox="1">
            <a:spLocks noChangeArrowheads="1"/>
          </p:cNvSpPr>
          <p:nvPr/>
        </p:nvSpPr>
        <p:spPr bwMode="auto">
          <a:xfrm>
            <a:off x="2362200" y="4648201"/>
            <a:ext cx="7696200" cy="276999"/>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200" dirty="0">
                <a:solidFill>
                  <a:prstClr val="black"/>
                </a:solidFill>
                <a:latin typeface="Times New Roman" pitchFamily="18" charset="0"/>
              </a:rPr>
              <a:t>	</a:t>
            </a:r>
          </a:p>
        </p:txBody>
      </p:sp>
      <p:sp>
        <p:nvSpPr>
          <p:cNvPr id="3104" name="Text Box 32"/>
          <p:cNvSpPr txBox="1">
            <a:spLocks noChangeArrowheads="1"/>
          </p:cNvSpPr>
          <p:nvPr/>
        </p:nvSpPr>
        <p:spPr bwMode="auto">
          <a:xfrm>
            <a:off x="4572000" y="5562600"/>
            <a:ext cx="4724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10</a:t>
            </a:r>
            <a:r>
              <a:rPr lang="en-US" sz="2000" baseline="30000" dirty="0">
                <a:solidFill>
                  <a:prstClr val="black"/>
                </a:solidFill>
                <a:latin typeface="Times New Roman" pitchFamily="18" charset="0"/>
              </a:rPr>
              <a:t>2</a:t>
            </a:r>
            <a:r>
              <a:rPr lang="en-US" sz="2000" dirty="0">
                <a:solidFill>
                  <a:prstClr val="black"/>
                </a:solidFill>
                <a:latin typeface="Times New Roman" pitchFamily="18" charset="0"/>
              </a:rPr>
              <a:t> 10</a:t>
            </a:r>
            <a:r>
              <a:rPr lang="en-US" sz="2000" baseline="30000" dirty="0">
                <a:solidFill>
                  <a:prstClr val="black"/>
                </a:solidFill>
                <a:latin typeface="Times New Roman" pitchFamily="18" charset="0"/>
              </a:rPr>
              <a:t>1</a:t>
            </a:r>
            <a:r>
              <a:rPr lang="en-US" sz="2000" dirty="0">
                <a:solidFill>
                  <a:prstClr val="black"/>
                </a:solidFill>
                <a:latin typeface="Times New Roman" pitchFamily="18" charset="0"/>
              </a:rPr>
              <a:t> 10</a:t>
            </a:r>
            <a:r>
              <a:rPr lang="en-US" sz="2000" baseline="30000" dirty="0">
                <a:solidFill>
                  <a:prstClr val="black"/>
                </a:solidFill>
                <a:latin typeface="Times New Roman" pitchFamily="18" charset="0"/>
              </a:rPr>
              <a:t>0</a:t>
            </a:r>
            <a:r>
              <a:rPr lang="en-US" sz="2000" b="1" dirty="0">
                <a:solidFill>
                  <a:prstClr val="black"/>
                </a:solidFill>
                <a:latin typeface="Times New Roman" pitchFamily="18" charset="0"/>
              </a:rPr>
              <a:t>. </a:t>
            </a:r>
            <a:r>
              <a:rPr lang="en-US" sz="2000" dirty="0">
                <a:solidFill>
                  <a:prstClr val="black"/>
                </a:solidFill>
                <a:latin typeface="Times New Roman" pitchFamily="18" charset="0"/>
              </a:rPr>
              <a:t>10</a:t>
            </a:r>
            <a:r>
              <a:rPr lang="en-US" sz="2000" baseline="30000" dirty="0">
                <a:solidFill>
                  <a:prstClr val="black"/>
                </a:solidFill>
                <a:latin typeface="Times New Roman" pitchFamily="18" charset="0"/>
              </a:rPr>
              <a:t>-1</a:t>
            </a:r>
            <a:r>
              <a:rPr lang="en-US" sz="2000" dirty="0">
                <a:solidFill>
                  <a:prstClr val="black"/>
                </a:solidFill>
                <a:latin typeface="Times New Roman" pitchFamily="18" charset="0"/>
              </a:rPr>
              <a:t> 10</a:t>
            </a:r>
            <a:r>
              <a:rPr lang="en-US" sz="2000" baseline="30000" dirty="0">
                <a:solidFill>
                  <a:prstClr val="black"/>
                </a:solidFill>
                <a:latin typeface="Times New Roman" pitchFamily="18" charset="0"/>
              </a:rPr>
              <a:t>-2</a:t>
            </a:r>
            <a:r>
              <a:rPr lang="en-US" sz="2000" dirty="0">
                <a:solidFill>
                  <a:prstClr val="black"/>
                </a:solidFill>
                <a:latin typeface="Times New Roman" pitchFamily="18" charset="0"/>
              </a:rPr>
              <a:t> 10</a:t>
            </a:r>
            <a:r>
              <a:rPr lang="en-US" sz="2000" baseline="30000" dirty="0">
                <a:solidFill>
                  <a:prstClr val="black"/>
                </a:solidFill>
                <a:latin typeface="Times New Roman" pitchFamily="18" charset="0"/>
              </a:rPr>
              <a:t>-3</a:t>
            </a:r>
            <a:r>
              <a:rPr lang="en-US" sz="2000" dirty="0">
                <a:solidFill>
                  <a:prstClr val="black"/>
                </a:solidFill>
                <a:latin typeface="Times New Roman" pitchFamily="18" charset="0"/>
              </a:rPr>
              <a:t> 10</a:t>
            </a:r>
            <a:r>
              <a:rPr lang="en-US" sz="2000" baseline="30000" dirty="0">
                <a:solidFill>
                  <a:prstClr val="black"/>
                </a:solidFill>
                <a:latin typeface="Times New Roman" pitchFamily="18" charset="0"/>
              </a:rPr>
              <a:t>-4</a:t>
            </a:r>
            <a:r>
              <a:rPr lang="en-US" sz="2000" dirty="0">
                <a:solidFill>
                  <a:prstClr val="black"/>
                </a:solidFill>
                <a:latin typeface="Times New Roman" pitchFamily="18" charset="0"/>
              </a:rPr>
              <a:t> …</a:t>
            </a:r>
          </a:p>
        </p:txBody>
      </p:sp>
      <p:sp>
        <p:nvSpPr>
          <p:cNvPr id="10" name="TextBox 9"/>
          <p:cNvSpPr txBox="1"/>
          <p:nvPr/>
        </p:nvSpPr>
        <p:spPr>
          <a:xfrm>
            <a:off x="3124200" y="685800"/>
            <a:ext cx="6553200" cy="707886"/>
          </a:xfrm>
          <a:prstGeom prst="rect">
            <a:avLst/>
          </a:prstGeom>
          <a:noFill/>
        </p:spPr>
        <p:txBody>
          <a:bodyPr wrap="square" rtlCol="0">
            <a:spAutoFit/>
          </a:bodyPr>
          <a:lstStyle/>
          <a:p>
            <a:pPr eaLnBrk="0" fontAlgn="base" hangingPunct="0">
              <a:spcBef>
                <a:spcPct val="0"/>
              </a:spcBef>
              <a:spcAft>
                <a:spcPct val="0"/>
              </a:spcAft>
            </a:pPr>
            <a:r>
              <a:rPr lang="en-GB" sz="4000" b="1" i="1" dirty="0">
                <a:solidFill>
                  <a:prstClr val="black"/>
                </a:solidFill>
                <a:latin typeface="Times New Roman" pitchFamily="18" charset="0"/>
              </a:rPr>
              <a:t>NUMBER SYSTEMS</a:t>
            </a:r>
          </a:p>
        </p:txBody>
      </p:sp>
    </p:spTree>
    <p:extLst>
      <p:ext uri="{BB962C8B-B14F-4D97-AF65-F5344CB8AC3E}">
        <p14:creationId xmlns:p14="http://schemas.microsoft.com/office/powerpoint/2010/main" val="35642154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03"/>
                                        </p:tgtEl>
                                        <p:attrNameLst>
                                          <p:attrName>style.visibility</p:attrName>
                                        </p:attrNameLst>
                                      </p:cBhvr>
                                      <p:to>
                                        <p:strVal val="visible"/>
                                      </p:to>
                                    </p:set>
                                    <p:anim calcmode="lin" valueType="num">
                                      <p:cBhvr additive="base">
                                        <p:cTn id="7" dur="500" fill="hold"/>
                                        <p:tgtEl>
                                          <p:spTgt spid="3103"/>
                                        </p:tgtEl>
                                        <p:attrNameLst>
                                          <p:attrName>ppt_x</p:attrName>
                                        </p:attrNameLst>
                                      </p:cBhvr>
                                      <p:tavLst>
                                        <p:tav tm="0">
                                          <p:val>
                                            <p:strVal val="0-#ppt_w/2"/>
                                          </p:val>
                                        </p:tav>
                                        <p:tav tm="100000">
                                          <p:val>
                                            <p:strVal val="#ppt_x"/>
                                          </p:val>
                                        </p:tav>
                                      </p:tavLst>
                                    </p:anim>
                                    <p:anim calcmode="lin" valueType="num">
                                      <p:cBhvr additive="base">
                                        <p:cTn id="8" dur="500" fill="hold"/>
                                        <p:tgtEl>
                                          <p:spTgt spid="310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104"/>
                                        </p:tgtEl>
                                        <p:attrNameLst>
                                          <p:attrName>style.visibility</p:attrName>
                                        </p:attrNameLst>
                                      </p:cBhvr>
                                      <p:to>
                                        <p:strVal val="visible"/>
                                      </p:to>
                                    </p:set>
                                    <p:animEffect transition="in" filter="wipe(left)">
                                      <p:cBhvr>
                                        <p:cTn id="12" dur="1000"/>
                                        <p:tgtEl>
                                          <p:spTgt spid="3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 grpId="0"/>
      <p:bldP spid="310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5412" name="Rectangle 4"/>
          <p:cNvSpPr>
            <a:spLocks noChangeArrowheads="1"/>
          </p:cNvSpPr>
          <p:nvPr/>
        </p:nvSpPr>
        <p:spPr bwMode="auto">
          <a:xfrm>
            <a:off x="2438401" y="1143001"/>
            <a:ext cx="2951449" cy="276999"/>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1200" dirty="0">
                <a:solidFill>
                  <a:srgbClr val="FFFF99"/>
                </a:solidFill>
                <a:latin typeface="Times New Roman" pitchFamily="18" charset="0"/>
              </a:rPr>
              <a:t>Arithmetic Operations with Signed Numbers</a:t>
            </a:r>
          </a:p>
        </p:txBody>
      </p:sp>
      <p:sp>
        <p:nvSpPr>
          <p:cNvPr id="145416" name="Text Box 8"/>
          <p:cNvSpPr txBox="1">
            <a:spLocks noChangeArrowheads="1"/>
          </p:cNvSpPr>
          <p:nvPr/>
        </p:nvSpPr>
        <p:spPr bwMode="auto">
          <a:xfrm>
            <a:off x="2895600" y="1676400"/>
            <a:ext cx="7086600" cy="2185214"/>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000" dirty="0">
                <a:solidFill>
                  <a:prstClr val="black"/>
                </a:solidFill>
                <a:latin typeface="Times New Roman" pitchFamily="18" charset="0"/>
              </a:rPr>
              <a:t>Using the signed number notation with negative numbers in 2’s complement form simplifies addition and subtraction of signed numbers. Rules for </a:t>
            </a:r>
            <a:r>
              <a:rPr lang="en-US" sz="2000" b="1" dirty="0">
                <a:solidFill>
                  <a:prstClr val="black"/>
                </a:solidFill>
                <a:latin typeface="Times New Roman" pitchFamily="18" charset="0"/>
              </a:rPr>
              <a:t>addition</a:t>
            </a:r>
            <a:r>
              <a:rPr lang="en-US" sz="2000" dirty="0">
                <a:solidFill>
                  <a:prstClr val="black"/>
                </a:solidFill>
                <a:latin typeface="Times New Roman" pitchFamily="18" charset="0"/>
              </a:rPr>
              <a:t>: Add the two signed numbers. Discard any final carries. The result is in signed form.  </a:t>
            </a:r>
          </a:p>
          <a:p>
            <a:pPr eaLnBrk="0" fontAlgn="base" hangingPunct="0">
              <a:spcBef>
                <a:spcPct val="0"/>
              </a:spcBef>
              <a:spcAft>
                <a:spcPct val="0"/>
              </a:spcAft>
            </a:pPr>
            <a:r>
              <a:rPr lang="en-US" sz="2000" dirty="0">
                <a:solidFill>
                  <a:prstClr val="black"/>
                </a:solidFill>
                <a:latin typeface="Times New Roman" pitchFamily="18" charset="0"/>
              </a:rPr>
              <a:t>Examples:</a:t>
            </a:r>
          </a:p>
          <a:p>
            <a:pPr eaLnBrk="0" fontAlgn="base" hangingPunct="0">
              <a:spcBef>
                <a:spcPct val="50000"/>
              </a:spcBef>
              <a:spcAft>
                <a:spcPct val="0"/>
              </a:spcAft>
            </a:pPr>
            <a:endParaRPr lang="en-US" sz="1200" dirty="0">
              <a:solidFill>
                <a:prstClr val="black"/>
              </a:solidFill>
              <a:latin typeface="Times New Roman" pitchFamily="18" charset="0"/>
            </a:endParaRPr>
          </a:p>
          <a:p>
            <a:pPr eaLnBrk="0" fontAlgn="base" hangingPunct="0">
              <a:spcBef>
                <a:spcPct val="50000"/>
              </a:spcBef>
              <a:spcAft>
                <a:spcPct val="0"/>
              </a:spcAft>
            </a:pPr>
            <a:endParaRPr lang="en-US" sz="1200" dirty="0">
              <a:solidFill>
                <a:prstClr val="black"/>
              </a:solidFill>
              <a:latin typeface="Times New Roman" pitchFamily="18" charset="0"/>
            </a:endParaRPr>
          </a:p>
        </p:txBody>
      </p:sp>
      <p:sp>
        <p:nvSpPr>
          <p:cNvPr id="145432" name="Text Box 24"/>
          <p:cNvSpPr txBox="1">
            <a:spLocks noChangeArrowheads="1"/>
          </p:cNvSpPr>
          <p:nvPr/>
        </p:nvSpPr>
        <p:spPr bwMode="auto">
          <a:xfrm>
            <a:off x="2819400" y="3962401"/>
            <a:ext cx="2438400" cy="701675"/>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000" dirty="0">
                <a:solidFill>
                  <a:prstClr val="black"/>
                </a:solidFill>
                <a:latin typeface="Times New Roman" pitchFamily="18" charset="0"/>
              </a:rPr>
              <a:t>00011110 </a:t>
            </a:r>
            <a:r>
              <a:rPr lang="en-US" sz="2000" dirty="0">
                <a:solidFill>
                  <a:srgbClr val="008000"/>
                </a:solidFill>
                <a:latin typeface="Times New Roman" pitchFamily="18" charset="0"/>
              </a:rPr>
              <a:t>= +30</a:t>
            </a:r>
            <a:r>
              <a:rPr lang="en-US" sz="2000" dirty="0">
                <a:solidFill>
                  <a:prstClr val="black"/>
                </a:solidFill>
                <a:latin typeface="Times New Roman" pitchFamily="18" charset="0"/>
              </a:rPr>
              <a:t>   </a:t>
            </a:r>
          </a:p>
          <a:p>
            <a:pPr eaLnBrk="0" fontAlgn="base" hangingPunct="0">
              <a:spcBef>
                <a:spcPct val="0"/>
              </a:spcBef>
              <a:spcAft>
                <a:spcPct val="0"/>
              </a:spcAft>
            </a:pPr>
            <a:r>
              <a:rPr lang="en-US" sz="2000" dirty="0">
                <a:solidFill>
                  <a:prstClr val="black"/>
                </a:solidFill>
                <a:latin typeface="Times New Roman" pitchFamily="18" charset="0"/>
              </a:rPr>
              <a:t>00001111 </a:t>
            </a:r>
            <a:r>
              <a:rPr lang="en-US" sz="2000" dirty="0">
                <a:solidFill>
                  <a:srgbClr val="008000"/>
                </a:solidFill>
                <a:latin typeface="Times New Roman" pitchFamily="18" charset="0"/>
              </a:rPr>
              <a:t>= +15</a:t>
            </a:r>
          </a:p>
        </p:txBody>
      </p:sp>
      <p:sp>
        <p:nvSpPr>
          <p:cNvPr id="145433" name="Line 25"/>
          <p:cNvSpPr>
            <a:spLocks noChangeShapeType="1"/>
          </p:cNvSpPr>
          <p:nvPr/>
        </p:nvSpPr>
        <p:spPr bwMode="auto">
          <a:xfrm>
            <a:off x="2895600" y="4648200"/>
            <a:ext cx="1828800" cy="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45434" name="Text Box 26"/>
          <p:cNvSpPr txBox="1">
            <a:spLocks noChangeArrowheads="1"/>
          </p:cNvSpPr>
          <p:nvPr/>
        </p:nvSpPr>
        <p:spPr bwMode="auto">
          <a:xfrm>
            <a:off x="2819400" y="4648201"/>
            <a:ext cx="16002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00101101</a:t>
            </a:r>
          </a:p>
        </p:txBody>
      </p:sp>
      <p:sp>
        <p:nvSpPr>
          <p:cNvPr id="145435" name="Text Box 27"/>
          <p:cNvSpPr txBox="1">
            <a:spLocks noChangeArrowheads="1"/>
          </p:cNvSpPr>
          <p:nvPr/>
        </p:nvSpPr>
        <p:spPr bwMode="auto">
          <a:xfrm>
            <a:off x="3886200" y="4648201"/>
            <a:ext cx="10668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008000"/>
                </a:solidFill>
                <a:latin typeface="Times New Roman" pitchFamily="18" charset="0"/>
              </a:rPr>
              <a:t>= +45</a:t>
            </a:r>
          </a:p>
        </p:txBody>
      </p:sp>
      <p:sp>
        <p:nvSpPr>
          <p:cNvPr id="145444" name="Text Box 36"/>
          <p:cNvSpPr txBox="1">
            <a:spLocks noChangeArrowheads="1"/>
          </p:cNvSpPr>
          <p:nvPr/>
        </p:nvSpPr>
        <p:spPr bwMode="auto">
          <a:xfrm>
            <a:off x="5105400" y="3962401"/>
            <a:ext cx="2438400" cy="701675"/>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000" dirty="0">
                <a:solidFill>
                  <a:prstClr val="black"/>
                </a:solidFill>
                <a:latin typeface="Times New Roman" pitchFamily="18" charset="0"/>
              </a:rPr>
              <a:t>00001110 </a:t>
            </a:r>
            <a:r>
              <a:rPr lang="en-US" sz="2000" dirty="0">
                <a:solidFill>
                  <a:srgbClr val="008000"/>
                </a:solidFill>
                <a:latin typeface="Times New Roman" pitchFamily="18" charset="0"/>
              </a:rPr>
              <a:t>= +14</a:t>
            </a:r>
            <a:r>
              <a:rPr lang="en-US" sz="2000" dirty="0">
                <a:solidFill>
                  <a:prstClr val="black"/>
                </a:solidFill>
                <a:latin typeface="Times New Roman" pitchFamily="18" charset="0"/>
              </a:rPr>
              <a:t>   </a:t>
            </a:r>
          </a:p>
          <a:p>
            <a:pPr eaLnBrk="0" fontAlgn="base" hangingPunct="0">
              <a:spcBef>
                <a:spcPct val="0"/>
              </a:spcBef>
              <a:spcAft>
                <a:spcPct val="0"/>
              </a:spcAft>
            </a:pPr>
            <a:r>
              <a:rPr lang="en-US" sz="2000" dirty="0">
                <a:solidFill>
                  <a:prstClr val="black"/>
                </a:solidFill>
                <a:latin typeface="Times New Roman" pitchFamily="18" charset="0"/>
              </a:rPr>
              <a:t>11101111 </a:t>
            </a:r>
            <a:r>
              <a:rPr lang="en-US" sz="2000" dirty="0">
                <a:solidFill>
                  <a:srgbClr val="008000"/>
                </a:solidFill>
                <a:latin typeface="Times New Roman" pitchFamily="18" charset="0"/>
              </a:rPr>
              <a:t>= </a:t>
            </a:r>
            <a:r>
              <a:rPr lang="en-US" sz="2000" dirty="0">
                <a:solidFill>
                  <a:srgbClr val="008000"/>
                </a:solidFill>
                <a:latin typeface="Symbol" pitchFamily="18" charset="2"/>
              </a:rPr>
              <a:t>-</a:t>
            </a:r>
            <a:r>
              <a:rPr lang="en-US" sz="2000" dirty="0">
                <a:solidFill>
                  <a:srgbClr val="008000"/>
                </a:solidFill>
                <a:latin typeface="Times New Roman" pitchFamily="18" charset="0"/>
              </a:rPr>
              <a:t>17</a:t>
            </a:r>
          </a:p>
        </p:txBody>
      </p:sp>
      <p:sp>
        <p:nvSpPr>
          <p:cNvPr id="145445" name="Line 37"/>
          <p:cNvSpPr>
            <a:spLocks noChangeShapeType="1"/>
          </p:cNvSpPr>
          <p:nvPr/>
        </p:nvSpPr>
        <p:spPr bwMode="auto">
          <a:xfrm>
            <a:off x="5181600" y="4648200"/>
            <a:ext cx="1752600" cy="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45446" name="Text Box 38"/>
          <p:cNvSpPr txBox="1">
            <a:spLocks noChangeArrowheads="1"/>
          </p:cNvSpPr>
          <p:nvPr/>
        </p:nvSpPr>
        <p:spPr bwMode="auto">
          <a:xfrm>
            <a:off x="5105400" y="4648201"/>
            <a:ext cx="16002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11111101</a:t>
            </a:r>
          </a:p>
        </p:txBody>
      </p:sp>
      <p:sp>
        <p:nvSpPr>
          <p:cNvPr id="145447" name="Text Box 39"/>
          <p:cNvSpPr txBox="1">
            <a:spLocks noChangeArrowheads="1"/>
          </p:cNvSpPr>
          <p:nvPr/>
        </p:nvSpPr>
        <p:spPr bwMode="auto">
          <a:xfrm>
            <a:off x="6172200" y="4648201"/>
            <a:ext cx="10668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008000"/>
                </a:solidFill>
                <a:latin typeface="Times New Roman" pitchFamily="18" charset="0"/>
              </a:rPr>
              <a:t>=   </a:t>
            </a:r>
            <a:r>
              <a:rPr lang="en-US" sz="2000" dirty="0">
                <a:solidFill>
                  <a:srgbClr val="008000"/>
                </a:solidFill>
                <a:latin typeface="Symbol" pitchFamily="18" charset="2"/>
              </a:rPr>
              <a:t>-</a:t>
            </a:r>
            <a:r>
              <a:rPr lang="en-US" sz="2000" dirty="0">
                <a:solidFill>
                  <a:srgbClr val="008000"/>
                </a:solidFill>
                <a:latin typeface="Times New Roman" pitchFamily="18" charset="0"/>
              </a:rPr>
              <a:t>3</a:t>
            </a:r>
          </a:p>
        </p:txBody>
      </p:sp>
      <p:sp>
        <p:nvSpPr>
          <p:cNvPr id="145448" name="Text Box 40"/>
          <p:cNvSpPr txBox="1">
            <a:spLocks noChangeArrowheads="1"/>
          </p:cNvSpPr>
          <p:nvPr/>
        </p:nvSpPr>
        <p:spPr bwMode="auto">
          <a:xfrm>
            <a:off x="7391400" y="3962401"/>
            <a:ext cx="2438400" cy="701675"/>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000" dirty="0">
                <a:solidFill>
                  <a:prstClr val="black"/>
                </a:solidFill>
                <a:latin typeface="Times New Roman" pitchFamily="18" charset="0"/>
              </a:rPr>
              <a:t>11111111 </a:t>
            </a:r>
            <a:r>
              <a:rPr lang="en-US" sz="2000" dirty="0">
                <a:solidFill>
                  <a:srgbClr val="008000"/>
                </a:solidFill>
                <a:latin typeface="Times New Roman" pitchFamily="18" charset="0"/>
              </a:rPr>
              <a:t>=  </a:t>
            </a:r>
            <a:r>
              <a:rPr lang="en-US" sz="2000" dirty="0">
                <a:solidFill>
                  <a:srgbClr val="008000"/>
                </a:solidFill>
                <a:latin typeface="Symbol" pitchFamily="18" charset="2"/>
              </a:rPr>
              <a:t>-</a:t>
            </a:r>
            <a:r>
              <a:rPr lang="en-US" sz="2000" dirty="0">
                <a:solidFill>
                  <a:srgbClr val="008000"/>
                </a:solidFill>
                <a:latin typeface="Times New Roman" pitchFamily="18" charset="0"/>
              </a:rPr>
              <a:t>1</a:t>
            </a:r>
            <a:r>
              <a:rPr lang="en-US" sz="2000" dirty="0">
                <a:solidFill>
                  <a:prstClr val="black"/>
                </a:solidFill>
                <a:latin typeface="Times New Roman" pitchFamily="18" charset="0"/>
              </a:rPr>
              <a:t>   </a:t>
            </a:r>
          </a:p>
          <a:p>
            <a:pPr eaLnBrk="0" fontAlgn="base" hangingPunct="0">
              <a:spcBef>
                <a:spcPct val="0"/>
              </a:spcBef>
              <a:spcAft>
                <a:spcPct val="0"/>
              </a:spcAft>
            </a:pPr>
            <a:r>
              <a:rPr lang="en-US" sz="2000" dirty="0">
                <a:solidFill>
                  <a:prstClr val="black"/>
                </a:solidFill>
                <a:latin typeface="Times New Roman" pitchFamily="18" charset="0"/>
              </a:rPr>
              <a:t>11111000 </a:t>
            </a:r>
            <a:r>
              <a:rPr lang="en-US" sz="2000" dirty="0">
                <a:solidFill>
                  <a:srgbClr val="008000"/>
                </a:solidFill>
                <a:latin typeface="Times New Roman" pitchFamily="18" charset="0"/>
              </a:rPr>
              <a:t>=  </a:t>
            </a:r>
            <a:r>
              <a:rPr lang="en-US" sz="2000" dirty="0">
                <a:solidFill>
                  <a:srgbClr val="008000"/>
                </a:solidFill>
                <a:latin typeface="Symbol" pitchFamily="18" charset="2"/>
              </a:rPr>
              <a:t>-</a:t>
            </a:r>
            <a:r>
              <a:rPr lang="en-US" sz="2000" dirty="0">
                <a:solidFill>
                  <a:srgbClr val="008000"/>
                </a:solidFill>
                <a:latin typeface="Times New Roman" pitchFamily="18" charset="0"/>
              </a:rPr>
              <a:t>8</a:t>
            </a:r>
          </a:p>
        </p:txBody>
      </p:sp>
      <p:sp>
        <p:nvSpPr>
          <p:cNvPr id="145449" name="Line 41"/>
          <p:cNvSpPr>
            <a:spLocks noChangeShapeType="1"/>
          </p:cNvSpPr>
          <p:nvPr/>
        </p:nvSpPr>
        <p:spPr bwMode="auto">
          <a:xfrm>
            <a:off x="7467600" y="4648200"/>
            <a:ext cx="1752600" cy="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45450" name="Text Box 42"/>
          <p:cNvSpPr txBox="1">
            <a:spLocks noChangeArrowheads="1"/>
          </p:cNvSpPr>
          <p:nvPr/>
        </p:nvSpPr>
        <p:spPr bwMode="auto">
          <a:xfrm>
            <a:off x="7391400" y="4648201"/>
            <a:ext cx="16002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11110111</a:t>
            </a:r>
          </a:p>
        </p:txBody>
      </p:sp>
      <p:sp>
        <p:nvSpPr>
          <p:cNvPr id="145451" name="Text Box 43"/>
          <p:cNvSpPr txBox="1">
            <a:spLocks noChangeArrowheads="1"/>
          </p:cNvSpPr>
          <p:nvPr/>
        </p:nvSpPr>
        <p:spPr bwMode="auto">
          <a:xfrm>
            <a:off x="8458200" y="4648201"/>
            <a:ext cx="10668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008000"/>
                </a:solidFill>
                <a:latin typeface="Times New Roman" pitchFamily="18" charset="0"/>
              </a:rPr>
              <a:t>=  </a:t>
            </a:r>
            <a:r>
              <a:rPr lang="en-US" sz="2000" dirty="0">
                <a:solidFill>
                  <a:srgbClr val="008000"/>
                </a:solidFill>
                <a:latin typeface="Symbol" pitchFamily="18" charset="2"/>
              </a:rPr>
              <a:t>-</a:t>
            </a:r>
            <a:r>
              <a:rPr lang="en-US" sz="2000" dirty="0">
                <a:solidFill>
                  <a:srgbClr val="008000"/>
                </a:solidFill>
                <a:latin typeface="Times New Roman" pitchFamily="18" charset="0"/>
              </a:rPr>
              <a:t>9</a:t>
            </a:r>
          </a:p>
        </p:txBody>
      </p:sp>
      <p:sp>
        <p:nvSpPr>
          <p:cNvPr id="145456" name="Text Box 48"/>
          <p:cNvSpPr txBox="1">
            <a:spLocks noChangeArrowheads="1"/>
          </p:cNvSpPr>
          <p:nvPr/>
        </p:nvSpPr>
        <p:spPr bwMode="auto">
          <a:xfrm>
            <a:off x="7232650" y="4648201"/>
            <a:ext cx="311150" cy="396875"/>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2000" dirty="0">
                <a:solidFill>
                  <a:prstClr val="black"/>
                </a:solidFill>
                <a:latin typeface="Times New Roman" pitchFamily="18" charset="0"/>
              </a:rPr>
              <a:t>1</a:t>
            </a:r>
          </a:p>
        </p:txBody>
      </p:sp>
      <p:sp>
        <p:nvSpPr>
          <p:cNvPr id="145457" name="Line 49"/>
          <p:cNvSpPr>
            <a:spLocks noChangeShapeType="1"/>
          </p:cNvSpPr>
          <p:nvPr/>
        </p:nvSpPr>
        <p:spPr bwMode="auto">
          <a:xfrm flipV="1">
            <a:off x="7315200" y="4756150"/>
            <a:ext cx="152400" cy="152400"/>
          </a:xfrm>
          <a:prstGeom prst="line">
            <a:avLst/>
          </a:prstGeom>
          <a:noFill/>
          <a:ln w="28575">
            <a:solidFill>
              <a:srgbClr val="FF0000"/>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grpSp>
        <p:nvGrpSpPr>
          <p:cNvPr id="2" name="Group 52"/>
          <p:cNvGrpSpPr>
            <a:grpSpLocks/>
          </p:cNvGrpSpPr>
          <p:nvPr/>
        </p:nvGrpSpPr>
        <p:grpSpPr bwMode="auto">
          <a:xfrm>
            <a:off x="6172200" y="4953000"/>
            <a:ext cx="1524000" cy="565150"/>
            <a:chOff x="2928" y="3532"/>
            <a:chExt cx="960" cy="356"/>
          </a:xfrm>
        </p:grpSpPr>
        <p:sp>
          <p:nvSpPr>
            <p:cNvPr id="145458" name="Text Box 50"/>
            <p:cNvSpPr txBox="1">
              <a:spLocks noChangeArrowheads="1"/>
            </p:cNvSpPr>
            <p:nvPr/>
          </p:nvSpPr>
          <p:spPr bwMode="auto">
            <a:xfrm>
              <a:off x="2928" y="3676"/>
              <a:ext cx="960" cy="212"/>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600" dirty="0">
                  <a:solidFill>
                    <a:srgbClr val="FF0000"/>
                  </a:solidFill>
                  <a:latin typeface="Times New Roman" pitchFamily="18" charset="0"/>
                </a:rPr>
                <a:t>Discard carry</a:t>
              </a:r>
            </a:p>
          </p:txBody>
        </p:sp>
        <p:sp>
          <p:nvSpPr>
            <p:cNvPr id="145459" name="Line 51"/>
            <p:cNvSpPr>
              <a:spLocks noChangeShapeType="1"/>
            </p:cNvSpPr>
            <p:nvPr/>
          </p:nvSpPr>
          <p:spPr bwMode="auto">
            <a:xfrm flipV="1">
              <a:off x="3504" y="3532"/>
              <a:ext cx="144" cy="192"/>
            </a:xfrm>
            <a:prstGeom prst="line">
              <a:avLst/>
            </a:prstGeom>
            <a:noFill/>
            <a:ln w="9525">
              <a:solidFill>
                <a:srgbClr val="FF0000"/>
              </a:solidFill>
              <a:round/>
              <a:headEnd/>
              <a:tailEnd type="triangle" w="med" len="me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grpSp>
    </p:spTree>
    <p:extLst>
      <p:ext uri="{BB962C8B-B14F-4D97-AF65-F5344CB8AC3E}">
        <p14:creationId xmlns:p14="http://schemas.microsoft.com/office/powerpoint/2010/main" val="20624128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5432"/>
                                        </p:tgtEl>
                                        <p:attrNameLst>
                                          <p:attrName>style.visibility</p:attrName>
                                        </p:attrNameLst>
                                      </p:cBhvr>
                                      <p:to>
                                        <p:strVal val="visible"/>
                                      </p:to>
                                    </p:set>
                                    <p:anim calcmode="lin" valueType="num">
                                      <p:cBhvr additive="base">
                                        <p:cTn id="7" dur="500" fill="hold"/>
                                        <p:tgtEl>
                                          <p:spTgt spid="145432"/>
                                        </p:tgtEl>
                                        <p:attrNameLst>
                                          <p:attrName>ppt_x</p:attrName>
                                        </p:attrNameLst>
                                      </p:cBhvr>
                                      <p:tavLst>
                                        <p:tav tm="0">
                                          <p:val>
                                            <p:strVal val="#ppt_x"/>
                                          </p:val>
                                        </p:tav>
                                        <p:tav tm="100000">
                                          <p:val>
                                            <p:strVal val="#ppt_x"/>
                                          </p:val>
                                        </p:tav>
                                      </p:tavLst>
                                    </p:anim>
                                    <p:anim calcmode="lin" valueType="num">
                                      <p:cBhvr additive="base">
                                        <p:cTn id="8" dur="500" fill="hold"/>
                                        <p:tgtEl>
                                          <p:spTgt spid="14543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45433"/>
                                        </p:tgtEl>
                                        <p:attrNameLst>
                                          <p:attrName>style.visibility</p:attrName>
                                        </p:attrNameLst>
                                      </p:cBhvr>
                                      <p:to>
                                        <p:strVal val="visible"/>
                                      </p:to>
                                    </p:set>
                                    <p:animEffect transition="in" filter="wipe(left)">
                                      <p:cBhvr>
                                        <p:cTn id="12" dur="500"/>
                                        <p:tgtEl>
                                          <p:spTgt spid="1454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45434">
                                            <p:txEl>
                                              <p:pRg st="0" end="0"/>
                                            </p:txEl>
                                          </p:spTgt>
                                        </p:tgtEl>
                                        <p:attrNameLst>
                                          <p:attrName>style.visibility</p:attrName>
                                        </p:attrNameLst>
                                      </p:cBhvr>
                                      <p:to>
                                        <p:strVal val="visible"/>
                                      </p:to>
                                    </p:set>
                                    <p:animEffect transition="in" filter="wipe(right)">
                                      <p:cBhvr>
                                        <p:cTn id="17" dur="2000"/>
                                        <p:tgtEl>
                                          <p:spTgt spid="14543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45435"/>
                                        </p:tgtEl>
                                        <p:attrNameLst>
                                          <p:attrName>style.visibility</p:attrName>
                                        </p:attrNameLst>
                                      </p:cBhvr>
                                      <p:to>
                                        <p:strVal val="visible"/>
                                      </p:to>
                                    </p:set>
                                    <p:anim calcmode="lin" valueType="num">
                                      <p:cBhvr additive="base">
                                        <p:cTn id="22" dur="500" fill="hold"/>
                                        <p:tgtEl>
                                          <p:spTgt spid="145435"/>
                                        </p:tgtEl>
                                        <p:attrNameLst>
                                          <p:attrName>ppt_x</p:attrName>
                                        </p:attrNameLst>
                                      </p:cBhvr>
                                      <p:tavLst>
                                        <p:tav tm="0">
                                          <p:val>
                                            <p:strVal val="#ppt_x"/>
                                          </p:val>
                                        </p:tav>
                                        <p:tav tm="100000">
                                          <p:val>
                                            <p:strVal val="#ppt_x"/>
                                          </p:val>
                                        </p:tav>
                                      </p:tavLst>
                                    </p:anim>
                                    <p:anim calcmode="lin" valueType="num">
                                      <p:cBhvr additive="base">
                                        <p:cTn id="23" dur="500" fill="hold"/>
                                        <p:tgtEl>
                                          <p:spTgt spid="14543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45444"/>
                                        </p:tgtEl>
                                        <p:attrNameLst>
                                          <p:attrName>style.visibility</p:attrName>
                                        </p:attrNameLst>
                                      </p:cBhvr>
                                      <p:to>
                                        <p:strVal val="visible"/>
                                      </p:to>
                                    </p:set>
                                    <p:anim calcmode="lin" valueType="num">
                                      <p:cBhvr additive="base">
                                        <p:cTn id="28" dur="500" fill="hold"/>
                                        <p:tgtEl>
                                          <p:spTgt spid="145444"/>
                                        </p:tgtEl>
                                        <p:attrNameLst>
                                          <p:attrName>ppt_x</p:attrName>
                                        </p:attrNameLst>
                                      </p:cBhvr>
                                      <p:tavLst>
                                        <p:tav tm="0">
                                          <p:val>
                                            <p:strVal val="#ppt_x"/>
                                          </p:val>
                                        </p:tav>
                                        <p:tav tm="100000">
                                          <p:val>
                                            <p:strVal val="#ppt_x"/>
                                          </p:val>
                                        </p:tav>
                                      </p:tavLst>
                                    </p:anim>
                                    <p:anim calcmode="lin" valueType="num">
                                      <p:cBhvr additive="base">
                                        <p:cTn id="29" dur="500" fill="hold"/>
                                        <p:tgtEl>
                                          <p:spTgt spid="145444"/>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45445"/>
                                        </p:tgtEl>
                                        <p:attrNameLst>
                                          <p:attrName>style.visibility</p:attrName>
                                        </p:attrNameLst>
                                      </p:cBhvr>
                                      <p:to>
                                        <p:strVal val="visible"/>
                                      </p:to>
                                    </p:set>
                                    <p:animEffect transition="in" filter="wipe(left)">
                                      <p:cBhvr>
                                        <p:cTn id="33" dur="500"/>
                                        <p:tgtEl>
                                          <p:spTgt spid="14544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145446">
                                            <p:txEl>
                                              <p:pRg st="0" end="0"/>
                                            </p:txEl>
                                          </p:spTgt>
                                        </p:tgtEl>
                                        <p:attrNameLst>
                                          <p:attrName>style.visibility</p:attrName>
                                        </p:attrNameLst>
                                      </p:cBhvr>
                                      <p:to>
                                        <p:strVal val="visible"/>
                                      </p:to>
                                    </p:set>
                                    <p:animEffect transition="in" filter="wipe(right)">
                                      <p:cBhvr>
                                        <p:cTn id="38" dur="2000"/>
                                        <p:tgtEl>
                                          <p:spTgt spid="14544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5447"/>
                                        </p:tgtEl>
                                        <p:attrNameLst>
                                          <p:attrName>style.visibility</p:attrName>
                                        </p:attrNameLst>
                                      </p:cBhvr>
                                      <p:to>
                                        <p:strVal val="visible"/>
                                      </p:to>
                                    </p:set>
                                    <p:anim calcmode="lin" valueType="num">
                                      <p:cBhvr additive="base">
                                        <p:cTn id="43" dur="500" fill="hold"/>
                                        <p:tgtEl>
                                          <p:spTgt spid="145447"/>
                                        </p:tgtEl>
                                        <p:attrNameLst>
                                          <p:attrName>ppt_x</p:attrName>
                                        </p:attrNameLst>
                                      </p:cBhvr>
                                      <p:tavLst>
                                        <p:tav tm="0">
                                          <p:val>
                                            <p:strVal val="#ppt_x"/>
                                          </p:val>
                                        </p:tav>
                                        <p:tav tm="100000">
                                          <p:val>
                                            <p:strVal val="#ppt_x"/>
                                          </p:val>
                                        </p:tav>
                                      </p:tavLst>
                                    </p:anim>
                                    <p:anim calcmode="lin" valueType="num">
                                      <p:cBhvr additive="base">
                                        <p:cTn id="44" dur="500" fill="hold"/>
                                        <p:tgtEl>
                                          <p:spTgt spid="14544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5448"/>
                                        </p:tgtEl>
                                        <p:attrNameLst>
                                          <p:attrName>style.visibility</p:attrName>
                                        </p:attrNameLst>
                                      </p:cBhvr>
                                      <p:to>
                                        <p:strVal val="visible"/>
                                      </p:to>
                                    </p:set>
                                    <p:anim calcmode="lin" valueType="num">
                                      <p:cBhvr additive="base">
                                        <p:cTn id="49" dur="500" fill="hold"/>
                                        <p:tgtEl>
                                          <p:spTgt spid="145448"/>
                                        </p:tgtEl>
                                        <p:attrNameLst>
                                          <p:attrName>ppt_x</p:attrName>
                                        </p:attrNameLst>
                                      </p:cBhvr>
                                      <p:tavLst>
                                        <p:tav tm="0">
                                          <p:val>
                                            <p:strVal val="#ppt_x"/>
                                          </p:val>
                                        </p:tav>
                                        <p:tav tm="100000">
                                          <p:val>
                                            <p:strVal val="#ppt_x"/>
                                          </p:val>
                                        </p:tav>
                                      </p:tavLst>
                                    </p:anim>
                                    <p:anim calcmode="lin" valueType="num">
                                      <p:cBhvr additive="base">
                                        <p:cTn id="50" dur="500" fill="hold"/>
                                        <p:tgtEl>
                                          <p:spTgt spid="145448"/>
                                        </p:tgtEl>
                                        <p:attrNameLst>
                                          <p:attrName>ppt_y</p:attrName>
                                        </p:attrNameLst>
                                      </p:cBhvr>
                                      <p:tavLst>
                                        <p:tav tm="0">
                                          <p:val>
                                            <p:strVal val="1+#ppt_h/2"/>
                                          </p:val>
                                        </p:tav>
                                        <p:tav tm="100000">
                                          <p:val>
                                            <p:strVal val="#ppt_y"/>
                                          </p:val>
                                        </p:tav>
                                      </p:tavLst>
                                    </p:anim>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45449"/>
                                        </p:tgtEl>
                                        <p:attrNameLst>
                                          <p:attrName>style.visibility</p:attrName>
                                        </p:attrNameLst>
                                      </p:cBhvr>
                                      <p:to>
                                        <p:strVal val="visible"/>
                                      </p:to>
                                    </p:set>
                                    <p:animEffect transition="in" filter="wipe(left)">
                                      <p:cBhvr>
                                        <p:cTn id="54" dur="500"/>
                                        <p:tgtEl>
                                          <p:spTgt spid="14544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145450">
                                            <p:txEl>
                                              <p:pRg st="0" end="0"/>
                                            </p:txEl>
                                          </p:spTgt>
                                        </p:tgtEl>
                                        <p:attrNameLst>
                                          <p:attrName>style.visibility</p:attrName>
                                        </p:attrNameLst>
                                      </p:cBhvr>
                                      <p:to>
                                        <p:strVal val="visible"/>
                                      </p:to>
                                    </p:set>
                                    <p:animEffect transition="in" filter="wipe(right)">
                                      <p:cBhvr>
                                        <p:cTn id="59" dur="2000"/>
                                        <p:tgtEl>
                                          <p:spTgt spid="145450">
                                            <p:txEl>
                                              <p:pRg st="0" end="0"/>
                                            </p:txEl>
                                          </p:spTgt>
                                        </p:tgtEl>
                                      </p:cBhvr>
                                    </p:animEffect>
                                  </p:childTnLst>
                                </p:cTn>
                              </p:par>
                            </p:childTnLst>
                          </p:cTn>
                        </p:par>
                        <p:par>
                          <p:cTn id="60" fill="hold">
                            <p:stCondLst>
                              <p:cond delay="2000"/>
                            </p:stCondLst>
                            <p:childTnLst>
                              <p:par>
                                <p:cTn id="61" presetID="22" presetClass="entr" presetSubtype="2" fill="hold" grpId="0" nodeType="afterEffect">
                                  <p:stCondLst>
                                    <p:cond delay="0"/>
                                  </p:stCondLst>
                                  <p:childTnLst>
                                    <p:set>
                                      <p:cBhvr>
                                        <p:cTn id="62" dur="1" fill="hold">
                                          <p:stCondLst>
                                            <p:cond delay="0"/>
                                          </p:stCondLst>
                                        </p:cTn>
                                        <p:tgtEl>
                                          <p:spTgt spid="145456"/>
                                        </p:tgtEl>
                                        <p:attrNameLst>
                                          <p:attrName>style.visibility</p:attrName>
                                        </p:attrNameLst>
                                      </p:cBhvr>
                                      <p:to>
                                        <p:strVal val="visible"/>
                                      </p:to>
                                    </p:set>
                                    <p:animEffect transition="in" filter="wipe(right)">
                                      <p:cBhvr>
                                        <p:cTn id="63" dur="500"/>
                                        <p:tgtEl>
                                          <p:spTgt spid="145456"/>
                                        </p:tgtEl>
                                      </p:cBhvr>
                                    </p:animEffect>
                                  </p:childTnLst>
                                </p:cTn>
                              </p:par>
                            </p:childTnLst>
                          </p:cTn>
                        </p:par>
                        <p:par>
                          <p:cTn id="64" fill="hold">
                            <p:stCondLst>
                              <p:cond delay="2500"/>
                            </p:stCondLst>
                            <p:childTnLst>
                              <p:par>
                                <p:cTn id="65" presetID="22" presetClass="entr" presetSubtype="4" fill="hold" grpId="0" nodeType="afterEffect">
                                  <p:stCondLst>
                                    <p:cond delay="0"/>
                                  </p:stCondLst>
                                  <p:childTnLst>
                                    <p:set>
                                      <p:cBhvr>
                                        <p:cTn id="66" dur="1" fill="hold">
                                          <p:stCondLst>
                                            <p:cond delay="0"/>
                                          </p:stCondLst>
                                        </p:cTn>
                                        <p:tgtEl>
                                          <p:spTgt spid="145457"/>
                                        </p:tgtEl>
                                        <p:attrNameLst>
                                          <p:attrName>style.visibility</p:attrName>
                                        </p:attrNameLst>
                                      </p:cBhvr>
                                      <p:to>
                                        <p:strVal val="visible"/>
                                      </p:to>
                                    </p:set>
                                    <p:animEffect transition="in" filter="wipe(down)">
                                      <p:cBhvr>
                                        <p:cTn id="67" dur="500"/>
                                        <p:tgtEl>
                                          <p:spTgt spid="145457"/>
                                        </p:tgtEl>
                                      </p:cBhvr>
                                    </p:animEffect>
                                  </p:childTnLst>
                                </p:cTn>
                              </p:par>
                            </p:childTnLst>
                          </p:cTn>
                        </p:par>
                        <p:par>
                          <p:cTn id="68" fill="hold">
                            <p:stCondLst>
                              <p:cond delay="3000"/>
                            </p:stCondLst>
                            <p:childTnLst>
                              <p:par>
                                <p:cTn id="69" presetID="37" presetClass="entr" presetSubtype="0" fill="hold" nodeType="after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1000"/>
                                        <p:tgtEl>
                                          <p:spTgt spid="2"/>
                                        </p:tgtEl>
                                      </p:cBhvr>
                                    </p:animEffect>
                                    <p:anim calcmode="lin" valueType="num">
                                      <p:cBhvr>
                                        <p:cTn id="72" dur="1000" fill="hold"/>
                                        <p:tgtEl>
                                          <p:spTgt spid="2"/>
                                        </p:tgtEl>
                                        <p:attrNameLst>
                                          <p:attrName>ppt_x</p:attrName>
                                        </p:attrNameLst>
                                      </p:cBhvr>
                                      <p:tavLst>
                                        <p:tav tm="0">
                                          <p:val>
                                            <p:strVal val="#ppt_x"/>
                                          </p:val>
                                        </p:tav>
                                        <p:tav tm="100000">
                                          <p:val>
                                            <p:strVal val="#ppt_x"/>
                                          </p:val>
                                        </p:tav>
                                      </p:tavLst>
                                    </p:anim>
                                    <p:anim calcmode="lin" valueType="num">
                                      <p:cBhvr>
                                        <p:cTn id="73" dur="900" decel="100000" fill="hold"/>
                                        <p:tgtEl>
                                          <p:spTgt spid="2"/>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45451"/>
                                        </p:tgtEl>
                                        <p:attrNameLst>
                                          <p:attrName>style.visibility</p:attrName>
                                        </p:attrNameLst>
                                      </p:cBhvr>
                                      <p:to>
                                        <p:strVal val="visible"/>
                                      </p:to>
                                    </p:set>
                                    <p:anim calcmode="lin" valueType="num">
                                      <p:cBhvr additive="base">
                                        <p:cTn id="79" dur="500" fill="hold"/>
                                        <p:tgtEl>
                                          <p:spTgt spid="145451"/>
                                        </p:tgtEl>
                                        <p:attrNameLst>
                                          <p:attrName>ppt_x</p:attrName>
                                        </p:attrNameLst>
                                      </p:cBhvr>
                                      <p:tavLst>
                                        <p:tav tm="0">
                                          <p:val>
                                            <p:strVal val="#ppt_x"/>
                                          </p:val>
                                        </p:tav>
                                        <p:tav tm="100000">
                                          <p:val>
                                            <p:strVal val="#ppt_x"/>
                                          </p:val>
                                        </p:tav>
                                      </p:tavLst>
                                    </p:anim>
                                    <p:anim calcmode="lin" valueType="num">
                                      <p:cBhvr additive="base">
                                        <p:cTn id="80" dur="500" fill="hold"/>
                                        <p:tgtEl>
                                          <p:spTgt spid="1454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32" grpId="0"/>
      <p:bldP spid="145433" grpId="0" animBg="1"/>
      <p:bldP spid="145435" grpId="0"/>
      <p:bldP spid="145444" grpId="0"/>
      <p:bldP spid="145445" grpId="0" animBg="1"/>
      <p:bldP spid="145447" grpId="0"/>
      <p:bldP spid="145448" grpId="0"/>
      <p:bldP spid="145449" grpId="0" animBg="1"/>
      <p:bldP spid="145451" grpId="0"/>
      <p:bldP spid="145456" grpId="0"/>
      <p:bldP spid="14545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2308" name="Rectangle 36"/>
          <p:cNvSpPr>
            <a:spLocks noChangeArrowheads="1"/>
          </p:cNvSpPr>
          <p:nvPr/>
        </p:nvSpPr>
        <p:spPr bwMode="auto">
          <a:xfrm>
            <a:off x="7315201" y="4038600"/>
            <a:ext cx="168275" cy="914400"/>
          </a:xfrm>
          <a:prstGeom prst="rect">
            <a:avLst/>
          </a:prstGeom>
          <a:solidFill>
            <a:schemeClr val="accent1"/>
          </a:solidFill>
          <a:ln w="9525">
            <a:noFill/>
            <a:miter lim="800000"/>
            <a:headEnd/>
            <a:tailEnd/>
          </a:ln>
          <a:effectLst/>
        </p:spPr>
        <p:txBody>
          <a:bodyPr wrap="none" anchor="ct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82299" name="Rectangle 27"/>
          <p:cNvSpPr>
            <a:spLocks noChangeArrowheads="1"/>
          </p:cNvSpPr>
          <p:nvPr/>
        </p:nvSpPr>
        <p:spPr bwMode="auto">
          <a:xfrm>
            <a:off x="2860676" y="4038600"/>
            <a:ext cx="168275" cy="914400"/>
          </a:xfrm>
          <a:prstGeom prst="rect">
            <a:avLst/>
          </a:prstGeom>
          <a:solidFill>
            <a:schemeClr val="accent1"/>
          </a:solidFill>
          <a:ln w="9525">
            <a:noFill/>
            <a:miter lim="800000"/>
            <a:headEnd/>
            <a:tailEnd/>
          </a:ln>
          <a:effectLst/>
        </p:spPr>
        <p:txBody>
          <a:bodyPr wrap="none" anchor="ct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82276" name="Rectangle 4"/>
          <p:cNvSpPr>
            <a:spLocks noChangeArrowheads="1"/>
          </p:cNvSpPr>
          <p:nvPr/>
        </p:nvSpPr>
        <p:spPr bwMode="auto">
          <a:xfrm>
            <a:off x="2438401" y="1143001"/>
            <a:ext cx="2951449" cy="276999"/>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1200" dirty="0">
                <a:solidFill>
                  <a:srgbClr val="FFFF99"/>
                </a:solidFill>
                <a:latin typeface="Times New Roman" pitchFamily="18" charset="0"/>
              </a:rPr>
              <a:t>Arithmetic Operations with Signed Numbers</a:t>
            </a:r>
          </a:p>
        </p:txBody>
      </p:sp>
      <p:sp>
        <p:nvSpPr>
          <p:cNvPr id="182279" name="Text Box 7"/>
          <p:cNvSpPr txBox="1">
            <a:spLocks noChangeArrowheads="1"/>
          </p:cNvSpPr>
          <p:nvPr/>
        </p:nvSpPr>
        <p:spPr bwMode="auto">
          <a:xfrm>
            <a:off x="2819400" y="3962401"/>
            <a:ext cx="2438400" cy="701675"/>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000" dirty="0">
                <a:solidFill>
                  <a:prstClr val="black"/>
                </a:solidFill>
                <a:latin typeface="Times New Roman" pitchFamily="18" charset="0"/>
              </a:rPr>
              <a:t>01000000 </a:t>
            </a:r>
            <a:r>
              <a:rPr lang="en-US" sz="2000" dirty="0">
                <a:solidFill>
                  <a:srgbClr val="008000"/>
                </a:solidFill>
                <a:latin typeface="Times New Roman" pitchFamily="18" charset="0"/>
              </a:rPr>
              <a:t>= +64</a:t>
            </a:r>
            <a:r>
              <a:rPr lang="en-US" sz="2000" dirty="0">
                <a:solidFill>
                  <a:prstClr val="black"/>
                </a:solidFill>
                <a:latin typeface="Times New Roman" pitchFamily="18" charset="0"/>
              </a:rPr>
              <a:t> </a:t>
            </a:r>
          </a:p>
          <a:p>
            <a:pPr eaLnBrk="0" fontAlgn="base" hangingPunct="0">
              <a:spcBef>
                <a:spcPct val="0"/>
              </a:spcBef>
              <a:spcAft>
                <a:spcPct val="0"/>
              </a:spcAft>
            </a:pPr>
            <a:r>
              <a:rPr lang="en-US" sz="2000" dirty="0">
                <a:solidFill>
                  <a:prstClr val="black"/>
                </a:solidFill>
                <a:latin typeface="Times New Roman" pitchFamily="18" charset="0"/>
              </a:rPr>
              <a:t>01000001 </a:t>
            </a:r>
            <a:r>
              <a:rPr lang="en-US" sz="2000" dirty="0">
                <a:solidFill>
                  <a:srgbClr val="008000"/>
                </a:solidFill>
                <a:latin typeface="Times New Roman" pitchFamily="18" charset="0"/>
              </a:rPr>
              <a:t>= +65</a:t>
            </a:r>
          </a:p>
        </p:txBody>
      </p:sp>
      <p:sp>
        <p:nvSpPr>
          <p:cNvPr id="182280" name="Line 8"/>
          <p:cNvSpPr>
            <a:spLocks noChangeShapeType="1"/>
          </p:cNvSpPr>
          <p:nvPr/>
        </p:nvSpPr>
        <p:spPr bwMode="auto">
          <a:xfrm>
            <a:off x="2895600" y="4648200"/>
            <a:ext cx="1828800" cy="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82281" name="Text Box 9"/>
          <p:cNvSpPr txBox="1">
            <a:spLocks noChangeArrowheads="1"/>
          </p:cNvSpPr>
          <p:nvPr/>
        </p:nvSpPr>
        <p:spPr bwMode="auto">
          <a:xfrm>
            <a:off x="2819400" y="4648201"/>
            <a:ext cx="16002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10000001</a:t>
            </a:r>
          </a:p>
        </p:txBody>
      </p:sp>
      <p:sp>
        <p:nvSpPr>
          <p:cNvPr id="182282" name="Text Box 10"/>
          <p:cNvSpPr txBox="1">
            <a:spLocks noChangeArrowheads="1"/>
          </p:cNvSpPr>
          <p:nvPr/>
        </p:nvSpPr>
        <p:spPr bwMode="auto">
          <a:xfrm>
            <a:off x="3886200" y="4648201"/>
            <a:ext cx="10668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008000"/>
                </a:solidFill>
                <a:latin typeface="Times New Roman" pitchFamily="18" charset="0"/>
              </a:rPr>
              <a:t>= </a:t>
            </a:r>
            <a:r>
              <a:rPr lang="en-US" sz="2000" dirty="0">
                <a:solidFill>
                  <a:srgbClr val="008000"/>
                </a:solidFill>
                <a:latin typeface="Symbol" pitchFamily="18" charset="2"/>
              </a:rPr>
              <a:t>-</a:t>
            </a:r>
            <a:r>
              <a:rPr lang="en-US" sz="2000" dirty="0">
                <a:solidFill>
                  <a:srgbClr val="008000"/>
                </a:solidFill>
                <a:latin typeface="Times New Roman" pitchFamily="18" charset="0"/>
              </a:rPr>
              <a:t>1</a:t>
            </a:r>
          </a:p>
        </p:txBody>
      </p:sp>
      <p:sp>
        <p:nvSpPr>
          <p:cNvPr id="182283" name="Text Box 11"/>
          <p:cNvSpPr txBox="1">
            <a:spLocks noChangeArrowheads="1"/>
          </p:cNvSpPr>
          <p:nvPr/>
        </p:nvSpPr>
        <p:spPr bwMode="auto">
          <a:xfrm>
            <a:off x="7239000" y="3962401"/>
            <a:ext cx="2438400" cy="701675"/>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000" dirty="0">
                <a:solidFill>
                  <a:prstClr val="black"/>
                </a:solidFill>
                <a:latin typeface="Times New Roman" pitchFamily="18" charset="0"/>
              </a:rPr>
              <a:t>10000001 </a:t>
            </a:r>
            <a:r>
              <a:rPr lang="en-US" sz="2000" dirty="0">
                <a:solidFill>
                  <a:srgbClr val="008000"/>
                </a:solidFill>
                <a:latin typeface="Times New Roman" pitchFamily="18" charset="0"/>
              </a:rPr>
              <a:t>= </a:t>
            </a:r>
            <a:r>
              <a:rPr lang="en-US" sz="2000" dirty="0">
                <a:solidFill>
                  <a:srgbClr val="008000"/>
                </a:solidFill>
                <a:latin typeface="Symbol" pitchFamily="18" charset="2"/>
              </a:rPr>
              <a:t>-</a:t>
            </a:r>
            <a:r>
              <a:rPr lang="en-US" sz="2000" dirty="0">
                <a:solidFill>
                  <a:srgbClr val="008000"/>
                </a:solidFill>
                <a:latin typeface="Times New Roman" pitchFamily="18" charset="0"/>
              </a:rPr>
              <a:t>127</a:t>
            </a:r>
            <a:r>
              <a:rPr lang="en-US" sz="2000" dirty="0">
                <a:solidFill>
                  <a:prstClr val="black"/>
                </a:solidFill>
                <a:latin typeface="Times New Roman" pitchFamily="18" charset="0"/>
              </a:rPr>
              <a:t>   </a:t>
            </a:r>
          </a:p>
          <a:p>
            <a:pPr eaLnBrk="0" fontAlgn="base" hangingPunct="0">
              <a:spcBef>
                <a:spcPct val="0"/>
              </a:spcBef>
              <a:spcAft>
                <a:spcPct val="0"/>
              </a:spcAft>
            </a:pPr>
            <a:r>
              <a:rPr lang="en-US" sz="2000" dirty="0">
                <a:solidFill>
                  <a:prstClr val="black"/>
                </a:solidFill>
                <a:latin typeface="Times New Roman" pitchFamily="18" charset="0"/>
              </a:rPr>
              <a:t>10000001 </a:t>
            </a:r>
            <a:r>
              <a:rPr lang="en-US" sz="2000" dirty="0">
                <a:solidFill>
                  <a:srgbClr val="008000"/>
                </a:solidFill>
                <a:latin typeface="Times New Roman" pitchFamily="18" charset="0"/>
              </a:rPr>
              <a:t>= </a:t>
            </a:r>
            <a:r>
              <a:rPr lang="en-US" sz="2000" dirty="0">
                <a:solidFill>
                  <a:srgbClr val="008000"/>
                </a:solidFill>
                <a:latin typeface="Symbol" pitchFamily="18" charset="2"/>
              </a:rPr>
              <a:t>-</a:t>
            </a:r>
            <a:r>
              <a:rPr lang="en-US" sz="2000" dirty="0">
                <a:solidFill>
                  <a:srgbClr val="008000"/>
                </a:solidFill>
                <a:latin typeface="Times New Roman" pitchFamily="18" charset="0"/>
              </a:rPr>
              <a:t>127</a:t>
            </a:r>
          </a:p>
        </p:txBody>
      </p:sp>
      <p:sp>
        <p:nvSpPr>
          <p:cNvPr id="182284" name="Line 12"/>
          <p:cNvSpPr>
            <a:spLocks noChangeShapeType="1"/>
          </p:cNvSpPr>
          <p:nvPr/>
        </p:nvSpPr>
        <p:spPr bwMode="auto">
          <a:xfrm>
            <a:off x="7315200" y="4648200"/>
            <a:ext cx="1752600" cy="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82285" name="Text Box 13"/>
          <p:cNvSpPr txBox="1">
            <a:spLocks noChangeArrowheads="1"/>
          </p:cNvSpPr>
          <p:nvPr/>
        </p:nvSpPr>
        <p:spPr bwMode="auto">
          <a:xfrm>
            <a:off x="7113588" y="4648201"/>
            <a:ext cx="16002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100000010</a:t>
            </a:r>
          </a:p>
        </p:txBody>
      </p:sp>
      <p:sp>
        <p:nvSpPr>
          <p:cNvPr id="182286" name="Text Box 14"/>
          <p:cNvSpPr txBox="1">
            <a:spLocks noChangeArrowheads="1"/>
          </p:cNvSpPr>
          <p:nvPr/>
        </p:nvSpPr>
        <p:spPr bwMode="auto">
          <a:xfrm>
            <a:off x="8305800" y="4648201"/>
            <a:ext cx="10668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008000"/>
                </a:solidFill>
                <a:latin typeface="Times New Roman" pitchFamily="18" charset="0"/>
              </a:rPr>
              <a:t>=   +2</a:t>
            </a:r>
          </a:p>
        </p:txBody>
      </p:sp>
      <p:sp>
        <p:nvSpPr>
          <p:cNvPr id="182296" name="Text Box 24"/>
          <p:cNvSpPr txBox="1">
            <a:spLocks noChangeArrowheads="1"/>
          </p:cNvSpPr>
          <p:nvPr/>
        </p:nvSpPr>
        <p:spPr bwMode="auto">
          <a:xfrm>
            <a:off x="2400300" y="1791127"/>
            <a:ext cx="7162800" cy="1015663"/>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Note that if the number of bits required for the answer is exceeded, overflow will occur. This occurs only if both numbers have the same sign. The overflow will be indicated by an incorrect sign bit.</a:t>
            </a:r>
          </a:p>
        </p:txBody>
      </p:sp>
      <p:sp>
        <p:nvSpPr>
          <p:cNvPr id="182297" name="Text Box 25"/>
          <p:cNvSpPr txBox="1">
            <a:spLocks noChangeArrowheads="1"/>
          </p:cNvSpPr>
          <p:nvPr/>
        </p:nvSpPr>
        <p:spPr bwMode="auto">
          <a:xfrm>
            <a:off x="2819400" y="3352801"/>
            <a:ext cx="4267200" cy="276999"/>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200" dirty="0">
                <a:solidFill>
                  <a:prstClr val="black"/>
                </a:solidFill>
                <a:latin typeface="Times New Roman" pitchFamily="18" charset="0"/>
              </a:rPr>
              <a:t>Two examples are:</a:t>
            </a:r>
          </a:p>
        </p:txBody>
      </p:sp>
      <p:sp>
        <p:nvSpPr>
          <p:cNvPr id="182298" name="Text Box 26"/>
          <p:cNvSpPr txBox="1">
            <a:spLocks noChangeArrowheads="1"/>
          </p:cNvSpPr>
          <p:nvPr/>
        </p:nvSpPr>
        <p:spPr bwMode="auto">
          <a:xfrm>
            <a:off x="4267200" y="5334001"/>
            <a:ext cx="3429000" cy="7016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FF0000"/>
                </a:solidFill>
                <a:latin typeface="Times New Roman" pitchFamily="18" charset="0"/>
              </a:rPr>
              <a:t>Wrong!</a:t>
            </a:r>
            <a:r>
              <a:rPr lang="en-US" sz="2000" dirty="0">
                <a:solidFill>
                  <a:prstClr val="black"/>
                </a:solidFill>
                <a:latin typeface="Times New Roman" pitchFamily="18" charset="0"/>
              </a:rPr>
              <a:t> The answer is incorrect and the sign bit has changed.</a:t>
            </a:r>
          </a:p>
        </p:txBody>
      </p:sp>
      <p:grpSp>
        <p:nvGrpSpPr>
          <p:cNvPr id="2" name="Group 43"/>
          <p:cNvGrpSpPr>
            <a:grpSpLocks/>
          </p:cNvGrpSpPr>
          <p:nvPr/>
        </p:nvGrpSpPr>
        <p:grpSpPr bwMode="auto">
          <a:xfrm>
            <a:off x="5562600" y="4648200"/>
            <a:ext cx="1600200" cy="336550"/>
            <a:chOff x="2544" y="2928"/>
            <a:chExt cx="1008" cy="212"/>
          </a:xfrm>
        </p:grpSpPr>
        <p:sp>
          <p:nvSpPr>
            <p:cNvPr id="182302" name="Text Box 30"/>
            <p:cNvSpPr txBox="1">
              <a:spLocks noChangeArrowheads="1"/>
            </p:cNvSpPr>
            <p:nvPr/>
          </p:nvSpPr>
          <p:spPr bwMode="auto">
            <a:xfrm>
              <a:off x="2544" y="2928"/>
              <a:ext cx="960" cy="212"/>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600" dirty="0">
                  <a:solidFill>
                    <a:srgbClr val="FF0000"/>
                  </a:solidFill>
                  <a:latin typeface="Times New Roman" pitchFamily="18" charset="0"/>
                </a:rPr>
                <a:t>Discard carry</a:t>
              </a:r>
            </a:p>
          </p:txBody>
        </p:sp>
        <p:sp>
          <p:nvSpPr>
            <p:cNvPr id="182303" name="Line 31"/>
            <p:cNvSpPr>
              <a:spLocks noChangeShapeType="1"/>
            </p:cNvSpPr>
            <p:nvPr/>
          </p:nvSpPr>
          <p:spPr bwMode="auto">
            <a:xfrm>
              <a:off x="3312" y="3072"/>
              <a:ext cx="240" cy="0"/>
            </a:xfrm>
            <a:prstGeom prst="line">
              <a:avLst/>
            </a:prstGeom>
            <a:noFill/>
            <a:ln w="9525">
              <a:solidFill>
                <a:srgbClr val="FF0000"/>
              </a:solidFill>
              <a:round/>
              <a:headEnd/>
              <a:tailEnd type="triangle" w="med" len="me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grpSp>
      <p:sp>
        <p:nvSpPr>
          <p:cNvPr id="182305" name="Line 33"/>
          <p:cNvSpPr>
            <a:spLocks noChangeShapeType="1"/>
          </p:cNvSpPr>
          <p:nvPr/>
        </p:nvSpPr>
        <p:spPr bwMode="auto">
          <a:xfrm flipV="1">
            <a:off x="7192963" y="4800600"/>
            <a:ext cx="152400" cy="152400"/>
          </a:xfrm>
          <a:prstGeom prst="line">
            <a:avLst/>
          </a:prstGeom>
          <a:noFill/>
          <a:ln w="28575">
            <a:solidFill>
              <a:srgbClr val="FF0000"/>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82306" name="Line 34"/>
          <p:cNvSpPr>
            <a:spLocks noChangeShapeType="1"/>
          </p:cNvSpPr>
          <p:nvPr/>
        </p:nvSpPr>
        <p:spPr bwMode="auto">
          <a:xfrm flipV="1">
            <a:off x="5029200" y="4419600"/>
            <a:ext cx="533400" cy="152400"/>
          </a:xfrm>
          <a:prstGeom prst="line">
            <a:avLst/>
          </a:prstGeom>
          <a:noFill/>
          <a:ln w="28575">
            <a:solidFill>
              <a:srgbClr val="FF0000"/>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82307" name="Line 35"/>
          <p:cNvSpPr>
            <a:spLocks noChangeShapeType="1"/>
          </p:cNvSpPr>
          <p:nvPr/>
        </p:nvSpPr>
        <p:spPr bwMode="auto">
          <a:xfrm flipV="1">
            <a:off x="8610600" y="4800600"/>
            <a:ext cx="533400" cy="152400"/>
          </a:xfrm>
          <a:prstGeom prst="line">
            <a:avLst/>
          </a:prstGeom>
          <a:noFill/>
          <a:ln w="28575">
            <a:solidFill>
              <a:srgbClr val="FF0000"/>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grpSp>
        <p:nvGrpSpPr>
          <p:cNvPr id="3" name="Group 41"/>
          <p:cNvGrpSpPr>
            <a:grpSpLocks/>
          </p:cNvGrpSpPr>
          <p:nvPr/>
        </p:nvGrpSpPr>
        <p:grpSpPr bwMode="auto">
          <a:xfrm>
            <a:off x="3048000" y="5029200"/>
            <a:ext cx="1371600" cy="304800"/>
            <a:chOff x="960" y="3168"/>
            <a:chExt cx="864" cy="192"/>
          </a:xfrm>
        </p:grpSpPr>
        <p:sp>
          <p:nvSpPr>
            <p:cNvPr id="182300" name="Line 28"/>
            <p:cNvSpPr>
              <a:spLocks noChangeShapeType="1"/>
            </p:cNvSpPr>
            <p:nvPr/>
          </p:nvSpPr>
          <p:spPr bwMode="auto">
            <a:xfrm flipH="1" flipV="1">
              <a:off x="1776" y="3216"/>
              <a:ext cx="48" cy="144"/>
            </a:xfrm>
            <a:prstGeom prst="line">
              <a:avLst/>
            </a:prstGeom>
            <a:noFill/>
            <a:ln w="9525">
              <a:solidFill>
                <a:schemeClr val="tx1"/>
              </a:solidFill>
              <a:round/>
              <a:headEnd/>
              <a:tailEnd type="triangle" w="med" len="me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82311" name="Line 39"/>
            <p:cNvSpPr>
              <a:spLocks noChangeShapeType="1"/>
            </p:cNvSpPr>
            <p:nvPr/>
          </p:nvSpPr>
          <p:spPr bwMode="auto">
            <a:xfrm flipH="1" flipV="1">
              <a:off x="960" y="3168"/>
              <a:ext cx="816" cy="192"/>
            </a:xfrm>
            <a:prstGeom prst="line">
              <a:avLst/>
            </a:prstGeom>
            <a:noFill/>
            <a:ln w="9525">
              <a:solidFill>
                <a:schemeClr val="tx1"/>
              </a:solidFill>
              <a:round/>
              <a:headEnd/>
              <a:tailEnd type="triangle" w="med" len="me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grpSp>
      <p:grpSp>
        <p:nvGrpSpPr>
          <p:cNvPr id="4" name="Group 42"/>
          <p:cNvGrpSpPr>
            <a:grpSpLocks/>
          </p:cNvGrpSpPr>
          <p:nvPr/>
        </p:nvGrpSpPr>
        <p:grpSpPr bwMode="auto">
          <a:xfrm>
            <a:off x="7086600" y="5029200"/>
            <a:ext cx="1371600" cy="381000"/>
            <a:chOff x="3504" y="3168"/>
            <a:chExt cx="864" cy="240"/>
          </a:xfrm>
        </p:grpSpPr>
        <p:sp>
          <p:nvSpPr>
            <p:cNvPr id="182310" name="Line 38"/>
            <p:cNvSpPr>
              <a:spLocks noChangeShapeType="1"/>
            </p:cNvSpPr>
            <p:nvPr/>
          </p:nvSpPr>
          <p:spPr bwMode="auto">
            <a:xfrm flipV="1">
              <a:off x="3504" y="3216"/>
              <a:ext cx="144" cy="192"/>
            </a:xfrm>
            <a:prstGeom prst="line">
              <a:avLst/>
            </a:prstGeom>
            <a:noFill/>
            <a:ln w="9525">
              <a:solidFill>
                <a:schemeClr val="tx1"/>
              </a:solidFill>
              <a:round/>
              <a:headEnd/>
              <a:tailEnd type="triangle" w="med" len="me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82312" name="Line 40"/>
            <p:cNvSpPr>
              <a:spLocks noChangeShapeType="1"/>
            </p:cNvSpPr>
            <p:nvPr/>
          </p:nvSpPr>
          <p:spPr bwMode="auto">
            <a:xfrm flipV="1">
              <a:off x="3552" y="3168"/>
              <a:ext cx="816" cy="240"/>
            </a:xfrm>
            <a:prstGeom prst="line">
              <a:avLst/>
            </a:prstGeom>
            <a:noFill/>
            <a:ln w="9525">
              <a:solidFill>
                <a:schemeClr val="tx1"/>
              </a:solidFill>
              <a:round/>
              <a:headEnd/>
              <a:tailEnd type="triangle" w="med" len="me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grpSp>
    </p:spTree>
    <p:extLst>
      <p:ext uri="{BB962C8B-B14F-4D97-AF65-F5344CB8AC3E}">
        <p14:creationId xmlns:p14="http://schemas.microsoft.com/office/powerpoint/2010/main" val="4232823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97"/>
                                        </p:tgtEl>
                                        <p:attrNameLst>
                                          <p:attrName>style.visibility</p:attrName>
                                        </p:attrNameLst>
                                      </p:cBhvr>
                                      <p:to>
                                        <p:strVal val="visible"/>
                                      </p:to>
                                    </p:set>
                                    <p:anim calcmode="lin" valueType="num">
                                      <p:cBhvr additive="base">
                                        <p:cTn id="7" dur="500" fill="hold"/>
                                        <p:tgtEl>
                                          <p:spTgt spid="182297"/>
                                        </p:tgtEl>
                                        <p:attrNameLst>
                                          <p:attrName>ppt_x</p:attrName>
                                        </p:attrNameLst>
                                      </p:cBhvr>
                                      <p:tavLst>
                                        <p:tav tm="0">
                                          <p:val>
                                            <p:strVal val="0-#ppt_w/2"/>
                                          </p:val>
                                        </p:tav>
                                        <p:tav tm="100000">
                                          <p:val>
                                            <p:strVal val="#ppt_x"/>
                                          </p:val>
                                        </p:tav>
                                      </p:tavLst>
                                    </p:anim>
                                    <p:anim calcmode="lin" valueType="num">
                                      <p:cBhvr additive="base">
                                        <p:cTn id="8" dur="500" fill="hold"/>
                                        <p:tgtEl>
                                          <p:spTgt spid="182297"/>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2279"/>
                                        </p:tgtEl>
                                        <p:attrNameLst>
                                          <p:attrName>style.visibility</p:attrName>
                                        </p:attrNameLst>
                                      </p:cBhvr>
                                      <p:to>
                                        <p:strVal val="visible"/>
                                      </p:to>
                                    </p:set>
                                    <p:anim calcmode="lin" valueType="num">
                                      <p:cBhvr additive="base">
                                        <p:cTn id="11" dur="500" fill="hold"/>
                                        <p:tgtEl>
                                          <p:spTgt spid="182279"/>
                                        </p:tgtEl>
                                        <p:attrNameLst>
                                          <p:attrName>ppt_x</p:attrName>
                                        </p:attrNameLst>
                                      </p:cBhvr>
                                      <p:tavLst>
                                        <p:tav tm="0">
                                          <p:val>
                                            <p:strVal val="#ppt_x"/>
                                          </p:val>
                                        </p:tav>
                                        <p:tav tm="100000">
                                          <p:val>
                                            <p:strVal val="#ppt_x"/>
                                          </p:val>
                                        </p:tav>
                                      </p:tavLst>
                                    </p:anim>
                                    <p:anim calcmode="lin" valueType="num">
                                      <p:cBhvr additive="base">
                                        <p:cTn id="12" dur="500" fill="hold"/>
                                        <p:tgtEl>
                                          <p:spTgt spid="182279"/>
                                        </p:tgtEl>
                                        <p:attrNameLst>
                                          <p:attrName>ppt_y</p:attrName>
                                        </p:attrNameLst>
                                      </p:cBhvr>
                                      <p:tavLst>
                                        <p:tav tm="0">
                                          <p:val>
                                            <p:strVal val="1+#ppt_h/2"/>
                                          </p:val>
                                        </p:tav>
                                        <p:tav tm="100000">
                                          <p:val>
                                            <p:strVal val="#ppt_y"/>
                                          </p:val>
                                        </p:tav>
                                      </p:tavLst>
                                    </p:anim>
                                  </p:childTnLst>
                                </p:cTn>
                              </p:par>
                              <p:par>
                                <p:cTn id="13" presetID="22" presetClass="entr" presetSubtype="8" fill="hold" grpId="0" nodeType="withEffect">
                                  <p:stCondLst>
                                    <p:cond delay="0"/>
                                  </p:stCondLst>
                                  <p:childTnLst>
                                    <p:set>
                                      <p:cBhvr>
                                        <p:cTn id="14" dur="1" fill="hold">
                                          <p:stCondLst>
                                            <p:cond delay="0"/>
                                          </p:stCondLst>
                                        </p:cTn>
                                        <p:tgtEl>
                                          <p:spTgt spid="182280"/>
                                        </p:tgtEl>
                                        <p:attrNameLst>
                                          <p:attrName>style.visibility</p:attrName>
                                        </p:attrNameLst>
                                      </p:cBhvr>
                                      <p:to>
                                        <p:strVal val="visible"/>
                                      </p:to>
                                    </p:set>
                                    <p:animEffect transition="in" filter="wipe(left)">
                                      <p:cBhvr>
                                        <p:cTn id="15" dur="500"/>
                                        <p:tgtEl>
                                          <p:spTgt spid="182280"/>
                                        </p:tgtEl>
                                      </p:cBhvr>
                                    </p:animEffect>
                                  </p:childTnLst>
                                </p:cTn>
                              </p:par>
                            </p:childTnLst>
                          </p:cTn>
                        </p:par>
                        <p:par>
                          <p:cTn id="16" fill="hold">
                            <p:stCondLst>
                              <p:cond delay="500"/>
                            </p:stCondLst>
                            <p:childTnLst>
                              <p:par>
                                <p:cTn id="17" presetID="22" presetClass="entr" presetSubtype="2" fill="hold" nodeType="afterEffect">
                                  <p:stCondLst>
                                    <p:cond delay="0"/>
                                  </p:stCondLst>
                                  <p:childTnLst>
                                    <p:set>
                                      <p:cBhvr>
                                        <p:cTn id="18" dur="1" fill="hold">
                                          <p:stCondLst>
                                            <p:cond delay="0"/>
                                          </p:stCondLst>
                                        </p:cTn>
                                        <p:tgtEl>
                                          <p:spTgt spid="182281">
                                            <p:txEl>
                                              <p:pRg st="0" end="0"/>
                                            </p:txEl>
                                          </p:spTgt>
                                        </p:tgtEl>
                                        <p:attrNameLst>
                                          <p:attrName>style.visibility</p:attrName>
                                        </p:attrNameLst>
                                      </p:cBhvr>
                                      <p:to>
                                        <p:strVal val="visible"/>
                                      </p:to>
                                    </p:set>
                                    <p:animEffect transition="in" filter="wipe(right)">
                                      <p:cBhvr>
                                        <p:cTn id="19" dur="2000"/>
                                        <p:tgtEl>
                                          <p:spTgt spid="182281">
                                            <p:txEl>
                                              <p:pRg st="0" end="0"/>
                                            </p:txEl>
                                          </p:spTgt>
                                        </p:tgtEl>
                                      </p:cBhvr>
                                    </p:animEffect>
                                  </p:childTnLst>
                                </p:cTn>
                              </p:par>
                            </p:childTnLst>
                          </p:cTn>
                        </p:par>
                        <p:par>
                          <p:cTn id="20" fill="hold">
                            <p:stCondLst>
                              <p:cond delay="2500"/>
                            </p:stCondLst>
                            <p:childTnLst>
                              <p:par>
                                <p:cTn id="21" presetID="2" presetClass="entr" presetSubtype="4" fill="hold" grpId="0" nodeType="afterEffect">
                                  <p:stCondLst>
                                    <p:cond delay="0"/>
                                  </p:stCondLst>
                                  <p:childTnLst>
                                    <p:set>
                                      <p:cBhvr>
                                        <p:cTn id="22" dur="1" fill="hold">
                                          <p:stCondLst>
                                            <p:cond delay="0"/>
                                          </p:stCondLst>
                                        </p:cTn>
                                        <p:tgtEl>
                                          <p:spTgt spid="182282"/>
                                        </p:tgtEl>
                                        <p:attrNameLst>
                                          <p:attrName>style.visibility</p:attrName>
                                        </p:attrNameLst>
                                      </p:cBhvr>
                                      <p:to>
                                        <p:strVal val="visible"/>
                                      </p:to>
                                    </p:set>
                                    <p:anim calcmode="lin" valueType="num">
                                      <p:cBhvr additive="base">
                                        <p:cTn id="23" dur="500" fill="hold"/>
                                        <p:tgtEl>
                                          <p:spTgt spid="182282"/>
                                        </p:tgtEl>
                                        <p:attrNameLst>
                                          <p:attrName>ppt_x</p:attrName>
                                        </p:attrNameLst>
                                      </p:cBhvr>
                                      <p:tavLst>
                                        <p:tav tm="0">
                                          <p:val>
                                            <p:strVal val="#ppt_x"/>
                                          </p:val>
                                        </p:tav>
                                        <p:tav tm="100000">
                                          <p:val>
                                            <p:strVal val="#ppt_x"/>
                                          </p:val>
                                        </p:tav>
                                      </p:tavLst>
                                    </p:anim>
                                    <p:anim calcmode="lin" valueType="num">
                                      <p:cBhvr additive="base">
                                        <p:cTn id="24" dur="500" fill="hold"/>
                                        <p:tgtEl>
                                          <p:spTgt spid="182282"/>
                                        </p:tgtEl>
                                        <p:attrNameLst>
                                          <p:attrName>ppt_y</p:attrName>
                                        </p:attrNameLst>
                                      </p:cBhvr>
                                      <p:tavLst>
                                        <p:tav tm="0">
                                          <p:val>
                                            <p:strVal val="1+#ppt_h/2"/>
                                          </p:val>
                                        </p:tav>
                                        <p:tav tm="100000">
                                          <p:val>
                                            <p:strVal val="#ppt_y"/>
                                          </p:val>
                                        </p:tav>
                                      </p:tavLst>
                                    </p:anim>
                                  </p:childTnLst>
                                </p:cTn>
                              </p:par>
                            </p:childTnLst>
                          </p:cTn>
                        </p:par>
                        <p:par>
                          <p:cTn id="25" fill="hold">
                            <p:stCondLst>
                              <p:cond delay="3000"/>
                            </p:stCondLst>
                            <p:childTnLst>
                              <p:par>
                                <p:cTn id="26" presetID="37" presetClass="entr" presetSubtype="0" fill="hold" grpId="0" nodeType="afterEffect">
                                  <p:stCondLst>
                                    <p:cond delay="0"/>
                                  </p:stCondLst>
                                  <p:childTnLst>
                                    <p:set>
                                      <p:cBhvr>
                                        <p:cTn id="27" dur="1" fill="hold">
                                          <p:stCondLst>
                                            <p:cond delay="0"/>
                                          </p:stCondLst>
                                        </p:cTn>
                                        <p:tgtEl>
                                          <p:spTgt spid="182298"/>
                                        </p:tgtEl>
                                        <p:attrNameLst>
                                          <p:attrName>style.visibility</p:attrName>
                                        </p:attrNameLst>
                                      </p:cBhvr>
                                      <p:to>
                                        <p:strVal val="visible"/>
                                      </p:to>
                                    </p:set>
                                    <p:animEffect transition="in" filter="fade">
                                      <p:cBhvr>
                                        <p:cTn id="28" dur="1000"/>
                                        <p:tgtEl>
                                          <p:spTgt spid="182298"/>
                                        </p:tgtEl>
                                      </p:cBhvr>
                                    </p:animEffect>
                                    <p:anim calcmode="lin" valueType="num">
                                      <p:cBhvr>
                                        <p:cTn id="29" dur="1000" fill="hold"/>
                                        <p:tgtEl>
                                          <p:spTgt spid="182298"/>
                                        </p:tgtEl>
                                        <p:attrNameLst>
                                          <p:attrName>ppt_x</p:attrName>
                                        </p:attrNameLst>
                                      </p:cBhvr>
                                      <p:tavLst>
                                        <p:tav tm="0">
                                          <p:val>
                                            <p:strVal val="#ppt_x"/>
                                          </p:val>
                                        </p:tav>
                                        <p:tav tm="100000">
                                          <p:val>
                                            <p:strVal val="#ppt_x"/>
                                          </p:val>
                                        </p:tav>
                                      </p:tavLst>
                                    </p:anim>
                                    <p:anim calcmode="lin" valueType="num">
                                      <p:cBhvr>
                                        <p:cTn id="30" dur="900" decel="100000" fill="hold"/>
                                        <p:tgtEl>
                                          <p:spTgt spid="18229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182298"/>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22" presetClass="entr" presetSubtype="4"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par>
                          <p:cTn id="36" fill="hold">
                            <p:stCondLst>
                              <p:cond delay="4500"/>
                            </p:stCondLst>
                            <p:childTnLst>
                              <p:par>
                                <p:cTn id="37" presetID="9" presetClass="entr" presetSubtype="0" fill="hold" grpId="0" nodeType="afterEffect">
                                  <p:stCondLst>
                                    <p:cond delay="0"/>
                                  </p:stCondLst>
                                  <p:childTnLst>
                                    <p:set>
                                      <p:cBhvr>
                                        <p:cTn id="38" dur="1" fill="hold">
                                          <p:stCondLst>
                                            <p:cond delay="0"/>
                                          </p:stCondLst>
                                        </p:cTn>
                                        <p:tgtEl>
                                          <p:spTgt spid="182299"/>
                                        </p:tgtEl>
                                        <p:attrNameLst>
                                          <p:attrName>style.visibility</p:attrName>
                                        </p:attrNameLst>
                                      </p:cBhvr>
                                      <p:to>
                                        <p:strVal val="visible"/>
                                      </p:to>
                                    </p:set>
                                    <p:animEffect transition="in" filter="dissolve">
                                      <p:cBhvr>
                                        <p:cTn id="39" dur="500"/>
                                        <p:tgtEl>
                                          <p:spTgt spid="182299"/>
                                        </p:tgtEl>
                                      </p:cBhvr>
                                    </p:animEffect>
                                  </p:childTnLst>
                                </p:cTn>
                              </p:par>
                            </p:childTnLst>
                          </p:cTn>
                        </p:par>
                        <p:par>
                          <p:cTn id="40" fill="hold">
                            <p:stCondLst>
                              <p:cond delay="5000"/>
                            </p:stCondLst>
                            <p:childTnLst>
                              <p:par>
                                <p:cTn id="41" presetID="22" presetClass="entr" presetSubtype="4" fill="hold" grpId="0" nodeType="afterEffect">
                                  <p:stCondLst>
                                    <p:cond delay="0"/>
                                  </p:stCondLst>
                                  <p:childTnLst>
                                    <p:set>
                                      <p:cBhvr>
                                        <p:cTn id="42" dur="1" fill="hold">
                                          <p:stCondLst>
                                            <p:cond delay="0"/>
                                          </p:stCondLst>
                                        </p:cTn>
                                        <p:tgtEl>
                                          <p:spTgt spid="182306"/>
                                        </p:tgtEl>
                                        <p:attrNameLst>
                                          <p:attrName>style.visibility</p:attrName>
                                        </p:attrNameLst>
                                      </p:cBhvr>
                                      <p:to>
                                        <p:strVal val="visible"/>
                                      </p:to>
                                    </p:set>
                                    <p:animEffect transition="in" filter="wipe(down)">
                                      <p:cBhvr>
                                        <p:cTn id="43" dur="500"/>
                                        <p:tgtEl>
                                          <p:spTgt spid="182306"/>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82283"/>
                                        </p:tgtEl>
                                        <p:attrNameLst>
                                          <p:attrName>style.visibility</p:attrName>
                                        </p:attrNameLst>
                                      </p:cBhvr>
                                      <p:to>
                                        <p:strVal val="visible"/>
                                      </p:to>
                                    </p:set>
                                    <p:anim calcmode="lin" valueType="num">
                                      <p:cBhvr additive="base">
                                        <p:cTn id="48" dur="500" fill="hold"/>
                                        <p:tgtEl>
                                          <p:spTgt spid="182283"/>
                                        </p:tgtEl>
                                        <p:attrNameLst>
                                          <p:attrName>ppt_x</p:attrName>
                                        </p:attrNameLst>
                                      </p:cBhvr>
                                      <p:tavLst>
                                        <p:tav tm="0">
                                          <p:val>
                                            <p:strVal val="#ppt_x"/>
                                          </p:val>
                                        </p:tav>
                                        <p:tav tm="100000">
                                          <p:val>
                                            <p:strVal val="#ppt_x"/>
                                          </p:val>
                                        </p:tav>
                                      </p:tavLst>
                                    </p:anim>
                                    <p:anim calcmode="lin" valueType="num">
                                      <p:cBhvr additive="base">
                                        <p:cTn id="49" dur="500" fill="hold"/>
                                        <p:tgtEl>
                                          <p:spTgt spid="182283"/>
                                        </p:tgtEl>
                                        <p:attrNameLst>
                                          <p:attrName>ppt_y</p:attrName>
                                        </p:attrNameLst>
                                      </p:cBhvr>
                                      <p:tavLst>
                                        <p:tav tm="0">
                                          <p:val>
                                            <p:strVal val="1+#ppt_h/2"/>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82284"/>
                                        </p:tgtEl>
                                        <p:attrNameLst>
                                          <p:attrName>style.visibility</p:attrName>
                                        </p:attrNameLst>
                                      </p:cBhvr>
                                      <p:to>
                                        <p:strVal val="visible"/>
                                      </p:to>
                                    </p:set>
                                    <p:animEffect transition="in" filter="wipe(left)">
                                      <p:cBhvr>
                                        <p:cTn id="52" dur="500"/>
                                        <p:tgtEl>
                                          <p:spTgt spid="182284"/>
                                        </p:tgtEl>
                                      </p:cBhvr>
                                    </p:animEffect>
                                  </p:childTnLst>
                                </p:cTn>
                              </p:par>
                            </p:childTnLst>
                          </p:cTn>
                        </p:par>
                        <p:par>
                          <p:cTn id="53" fill="hold">
                            <p:stCondLst>
                              <p:cond delay="500"/>
                            </p:stCondLst>
                            <p:childTnLst>
                              <p:par>
                                <p:cTn id="54" presetID="22" presetClass="entr" presetSubtype="2" fill="hold" nodeType="afterEffect">
                                  <p:stCondLst>
                                    <p:cond delay="0"/>
                                  </p:stCondLst>
                                  <p:childTnLst>
                                    <p:set>
                                      <p:cBhvr>
                                        <p:cTn id="55" dur="1" fill="hold">
                                          <p:stCondLst>
                                            <p:cond delay="0"/>
                                          </p:stCondLst>
                                        </p:cTn>
                                        <p:tgtEl>
                                          <p:spTgt spid="182285">
                                            <p:txEl>
                                              <p:pRg st="0" end="0"/>
                                            </p:txEl>
                                          </p:spTgt>
                                        </p:tgtEl>
                                        <p:attrNameLst>
                                          <p:attrName>style.visibility</p:attrName>
                                        </p:attrNameLst>
                                      </p:cBhvr>
                                      <p:to>
                                        <p:strVal val="visible"/>
                                      </p:to>
                                    </p:set>
                                    <p:animEffect transition="in" filter="wipe(right)">
                                      <p:cBhvr>
                                        <p:cTn id="56" dur="2000"/>
                                        <p:tgtEl>
                                          <p:spTgt spid="182285">
                                            <p:txEl>
                                              <p:pRg st="0" end="0"/>
                                            </p:txEl>
                                          </p:spTgt>
                                        </p:tgtEl>
                                      </p:cBhvr>
                                    </p:animEffect>
                                  </p:childTnLst>
                                </p:cTn>
                              </p:par>
                            </p:childTnLst>
                          </p:cTn>
                        </p:par>
                        <p:par>
                          <p:cTn id="57" fill="hold">
                            <p:stCondLst>
                              <p:cond delay="2500"/>
                            </p:stCondLst>
                            <p:childTnLst>
                              <p:par>
                                <p:cTn id="58" presetID="2" presetClass="entr" presetSubtype="4" fill="hold" grpId="0" nodeType="afterEffect">
                                  <p:stCondLst>
                                    <p:cond delay="0"/>
                                  </p:stCondLst>
                                  <p:childTnLst>
                                    <p:set>
                                      <p:cBhvr>
                                        <p:cTn id="59" dur="1" fill="hold">
                                          <p:stCondLst>
                                            <p:cond delay="0"/>
                                          </p:stCondLst>
                                        </p:cTn>
                                        <p:tgtEl>
                                          <p:spTgt spid="182286"/>
                                        </p:tgtEl>
                                        <p:attrNameLst>
                                          <p:attrName>style.visibility</p:attrName>
                                        </p:attrNameLst>
                                      </p:cBhvr>
                                      <p:to>
                                        <p:strVal val="visible"/>
                                      </p:to>
                                    </p:set>
                                    <p:anim calcmode="lin" valueType="num">
                                      <p:cBhvr additive="base">
                                        <p:cTn id="60" dur="500" fill="hold"/>
                                        <p:tgtEl>
                                          <p:spTgt spid="182286"/>
                                        </p:tgtEl>
                                        <p:attrNameLst>
                                          <p:attrName>ppt_x</p:attrName>
                                        </p:attrNameLst>
                                      </p:cBhvr>
                                      <p:tavLst>
                                        <p:tav tm="0">
                                          <p:val>
                                            <p:strVal val="#ppt_x"/>
                                          </p:val>
                                        </p:tav>
                                        <p:tav tm="100000">
                                          <p:val>
                                            <p:strVal val="#ppt_x"/>
                                          </p:val>
                                        </p:tav>
                                      </p:tavLst>
                                    </p:anim>
                                    <p:anim calcmode="lin" valueType="num">
                                      <p:cBhvr additive="base">
                                        <p:cTn id="61" dur="500" fill="hold"/>
                                        <p:tgtEl>
                                          <p:spTgt spid="182286"/>
                                        </p:tgtEl>
                                        <p:attrNameLst>
                                          <p:attrName>ppt_y</p:attrName>
                                        </p:attrNameLst>
                                      </p:cBhvr>
                                      <p:tavLst>
                                        <p:tav tm="0">
                                          <p:val>
                                            <p:strVal val="1+#ppt_h/2"/>
                                          </p:val>
                                        </p:tav>
                                        <p:tav tm="100000">
                                          <p:val>
                                            <p:strVal val="#ppt_y"/>
                                          </p:val>
                                        </p:tav>
                                      </p:tavLst>
                                    </p:anim>
                                  </p:childTnLst>
                                </p:cTn>
                              </p:par>
                            </p:childTnLst>
                          </p:cTn>
                        </p:par>
                        <p:par>
                          <p:cTn id="62" fill="hold">
                            <p:stCondLst>
                              <p:cond delay="3000"/>
                            </p:stCondLst>
                            <p:childTnLst>
                              <p:par>
                                <p:cTn id="63" presetID="22" presetClass="entr" presetSubtype="4" fill="hold" grpId="0" nodeType="afterEffect">
                                  <p:stCondLst>
                                    <p:cond delay="0"/>
                                  </p:stCondLst>
                                  <p:childTnLst>
                                    <p:set>
                                      <p:cBhvr>
                                        <p:cTn id="64" dur="1" fill="hold">
                                          <p:stCondLst>
                                            <p:cond delay="0"/>
                                          </p:stCondLst>
                                        </p:cTn>
                                        <p:tgtEl>
                                          <p:spTgt spid="182305"/>
                                        </p:tgtEl>
                                        <p:attrNameLst>
                                          <p:attrName>style.visibility</p:attrName>
                                        </p:attrNameLst>
                                      </p:cBhvr>
                                      <p:to>
                                        <p:strVal val="visible"/>
                                      </p:to>
                                    </p:set>
                                    <p:animEffect transition="in" filter="wipe(down)">
                                      <p:cBhvr>
                                        <p:cTn id="65" dur="500"/>
                                        <p:tgtEl>
                                          <p:spTgt spid="182305"/>
                                        </p:tgtEl>
                                      </p:cBhvr>
                                    </p:animEffect>
                                  </p:childTnLst>
                                </p:cTn>
                              </p:par>
                              <p:par>
                                <p:cTn id="66" presetID="37" presetClass="entr" presetSubtype="0" fill="hold" nodeType="with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1000"/>
                                        <p:tgtEl>
                                          <p:spTgt spid="2"/>
                                        </p:tgtEl>
                                      </p:cBhvr>
                                    </p:animEffect>
                                    <p:anim calcmode="lin" valueType="num">
                                      <p:cBhvr>
                                        <p:cTn id="69" dur="1000" fill="hold"/>
                                        <p:tgtEl>
                                          <p:spTgt spid="2"/>
                                        </p:tgtEl>
                                        <p:attrNameLst>
                                          <p:attrName>ppt_x</p:attrName>
                                        </p:attrNameLst>
                                      </p:cBhvr>
                                      <p:tavLst>
                                        <p:tav tm="0">
                                          <p:val>
                                            <p:strVal val="#ppt_x"/>
                                          </p:val>
                                        </p:tav>
                                        <p:tav tm="100000">
                                          <p:val>
                                            <p:strVal val="#ppt_x"/>
                                          </p:val>
                                        </p:tav>
                                      </p:tavLst>
                                    </p:anim>
                                    <p:anim calcmode="lin" valueType="num">
                                      <p:cBhvr>
                                        <p:cTn id="70" dur="900" decel="100000" fill="hold"/>
                                        <p:tgtEl>
                                          <p:spTgt spid="2"/>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72" fill="hold">
                            <p:stCondLst>
                              <p:cond delay="4000"/>
                            </p:stCondLst>
                            <p:childTnLst>
                              <p:par>
                                <p:cTn id="73" presetID="22" presetClass="entr" presetSubtype="4" fill="hold" grpId="0" nodeType="afterEffect">
                                  <p:stCondLst>
                                    <p:cond delay="0"/>
                                  </p:stCondLst>
                                  <p:childTnLst>
                                    <p:set>
                                      <p:cBhvr>
                                        <p:cTn id="74" dur="1" fill="hold">
                                          <p:stCondLst>
                                            <p:cond delay="0"/>
                                          </p:stCondLst>
                                        </p:cTn>
                                        <p:tgtEl>
                                          <p:spTgt spid="182307"/>
                                        </p:tgtEl>
                                        <p:attrNameLst>
                                          <p:attrName>style.visibility</p:attrName>
                                        </p:attrNameLst>
                                      </p:cBhvr>
                                      <p:to>
                                        <p:strVal val="visible"/>
                                      </p:to>
                                    </p:set>
                                    <p:animEffect transition="in" filter="wipe(down)">
                                      <p:cBhvr>
                                        <p:cTn id="75" dur="500"/>
                                        <p:tgtEl>
                                          <p:spTgt spid="182307"/>
                                        </p:tgtEl>
                                      </p:cBhvr>
                                    </p:animEffect>
                                  </p:childTnLst>
                                </p:cTn>
                              </p:par>
                            </p:childTnLst>
                          </p:cTn>
                        </p:par>
                        <p:par>
                          <p:cTn id="76" fill="hold">
                            <p:stCondLst>
                              <p:cond delay="4500"/>
                            </p:stCondLst>
                            <p:childTnLst>
                              <p:par>
                                <p:cTn id="77" presetID="9" presetClass="entr" presetSubtype="0" fill="hold" grpId="0" nodeType="afterEffect">
                                  <p:stCondLst>
                                    <p:cond delay="0"/>
                                  </p:stCondLst>
                                  <p:childTnLst>
                                    <p:set>
                                      <p:cBhvr>
                                        <p:cTn id="78" dur="1" fill="hold">
                                          <p:stCondLst>
                                            <p:cond delay="0"/>
                                          </p:stCondLst>
                                        </p:cTn>
                                        <p:tgtEl>
                                          <p:spTgt spid="182308"/>
                                        </p:tgtEl>
                                        <p:attrNameLst>
                                          <p:attrName>style.visibility</p:attrName>
                                        </p:attrNameLst>
                                      </p:cBhvr>
                                      <p:to>
                                        <p:strVal val="visible"/>
                                      </p:to>
                                    </p:set>
                                    <p:animEffect transition="in" filter="dissolve">
                                      <p:cBhvr>
                                        <p:cTn id="79" dur="500"/>
                                        <p:tgtEl>
                                          <p:spTgt spid="182308"/>
                                        </p:tgtEl>
                                      </p:cBhvr>
                                    </p:animEffect>
                                  </p:childTnLst>
                                </p:cTn>
                              </p:par>
                            </p:childTnLst>
                          </p:cTn>
                        </p:par>
                        <p:par>
                          <p:cTn id="80" fill="hold">
                            <p:stCondLst>
                              <p:cond delay="5000"/>
                            </p:stCondLst>
                            <p:childTnLst>
                              <p:par>
                                <p:cTn id="81" presetID="22" presetClass="entr" presetSubtype="4" fill="hold"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down)">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08" grpId="0" animBg="1"/>
      <p:bldP spid="182299" grpId="0" animBg="1"/>
      <p:bldP spid="182279" grpId="0"/>
      <p:bldP spid="182280" grpId="0" animBg="1"/>
      <p:bldP spid="182282" grpId="0"/>
      <p:bldP spid="182283" grpId="0"/>
      <p:bldP spid="182284" grpId="0" animBg="1"/>
      <p:bldP spid="182286" grpId="0"/>
      <p:bldP spid="182297" grpId="0"/>
      <p:bldP spid="182298" grpId="0"/>
      <p:bldP spid="182305" grpId="0" animBg="1"/>
      <p:bldP spid="182306" grpId="0" animBg="1"/>
      <p:bldP spid="182307"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7460" name="Rectangle 4"/>
          <p:cNvSpPr>
            <a:spLocks noChangeArrowheads="1"/>
          </p:cNvSpPr>
          <p:nvPr/>
        </p:nvSpPr>
        <p:spPr bwMode="auto">
          <a:xfrm>
            <a:off x="2438401" y="1143001"/>
            <a:ext cx="2951449" cy="276999"/>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1200" dirty="0">
                <a:solidFill>
                  <a:srgbClr val="FFFF99"/>
                </a:solidFill>
                <a:latin typeface="Times New Roman" pitchFamily="18" charset="0"/>
              </a:rPr>
              <a:t>Arithmetic Operations with Signed Numbers</a:t>
            </a:r>
          </a:p>
        </p:txBody>
      </p:sp>
      <p:sp>
        <p:nvSpPr>
          <p:cNvPr id="147462" name="Text Box 6"/>
          <p:cNvSpPr txBox="1">
            <a:spLocks noChangeArrowheads="1"/>
          </p:cNvSpPr>
          <p:nvPr/>
        </p:nvSpPr>
        <p:spPr bwMode="auto">
          <a:xfrm>
            <a:off x="2362200" y="1676401"/>
            <a:ext cx="7620000" cy="1323439"/>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000" dirty="0">
                <a:solidFill>
                  <a:prstClr val="black"/>
                </a:solidFill>
                <a:latin typeface="Times New Roman" pitchFamily="18" charset="0"/>
              </a:rPr>
              <a:t>Rules for </a:t>
            </a:r>
            <a:r>
              <a:rPr lang="en-US" sz="2000" b="1" dirty="0">
                <a:solidFill>
                  <a:prstClr val="black"/>
                </a:solidFill>
                <a:latin typeface="Times New Roman" pitchFamily="18" charset="0"/>
              </a:rPr>
              <a:t>subtraction</a:t>
            </a:r>
            <a:r>
              <a:rPr lang="en-US" sz="2000" dirty="0">
                <a:solidFill>
                  <a:prstClr val="black"/>
                </a:solidFill>
                <a:latin typeface="Times New Roman" pitchFamily="18" charset="0"/>
              </a:rPr>
              <a:t>: 2’s complement the subtrahend and add the numbers. Discard any final carries. The result is in signed form. Repeat the examples done previously, but subtract:</a:t>
            </a:r>
          </a:p>
          <a:p>
            <a:pPr eaLnBrk="0" fontAlgn="base" hangingPunct="0">
              <a:spcBef>
                <a:spcPct val="0"/>
              </a:spcBef>
              <a:spcAft>
                <a:spcPct val="0"/>
              </a:spcAft>
            </a:pPr>
            <a:endParaRPr lang="en-US" sz="2000" dirty="0">
              <a:solidFill>
                <a:prstClr val="black"/>
              </a:solidFill>
              <a:latin typeface="Times New Roman" pitchFamily="18" charset="0"/>
            </a:endParaRPr>
          </a:p>
        </p:txBody>
      </p:sp>
      <p:sp>
        <p:nvSpPr>
          <p:cNvPr id="147465" name="Text Box 9"/>
          <p:cNvSpPr txBox="1">
            <a:spLocks noChangeArrowheads="1"/>
          </p:cNvSpPr>
          <p:nvPr/>
        </p:nvSpPr>
        <p:spPr bwMode="auto">
          <a:xfrm>
            <a:off x="2819400" y="5073651"/>
            <a:ext cx="16002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00001111</a:t>
            </a:r>
          </a:p>
        </p:txBody>
      </p:sp>
      <p:sp>
        <p:nvSpPr>
          <p:cNvPr id="147466" name="Text Box 10"/>
          <p:cNvSpPr txBox="1">
            <a:spLocks noChangeArrowheads="1"/>
          </p:cNvSpPr>
          <p:nvPr/>
        </p:nvSpPr>
        <p:spPr bwMode="auto">
          <a:xfrm>
            <a:off x="3886200" y="5073651"/>
            <a:ext cx="10668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008000"/>
                </a:solidFill>
                <a:latin typeface="Times New Roman" pitchFamily="18" charset="0"/>
              </a:rPr>
              <a:t>= +15</a:t>
            </a:r>
          </a:p>
        </p:txBody>
      </p:sp>
      <p:sp>
        <p:nvSpPr>
          <p:cNvPr id="147475" name="Text Box 19"/>
          <p:cNvSpPr txBox="1">
            <a:spLocks noChangeArrowheads="1"/>
          </p:cNvSpPr>
          <p:nvPr/>
        </p:nvSpPr>
        <p:spPr bwMode="auto">
          <a:xfrm>
            <a:off x="2667000" y="5073651"/>
            <a:ext cx="311150" cy="396875"/>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2000" dirty="0">
                <a:solidFill>
                  <a:prstClr val="black"/>
                </a:solidFill>
                <a:latin typeface="Times New Roman" pitchFamily="18" charset="0"/>
              </a:rPr>
              <a:t>1</a:t>
            </a:r>
          </a:p>
        </p:txBody>
      </p:sp>
      <p:sp>
        <p:nvSpPr>
          <p:cNvPr id="147476" name="Line 20"/>
          <p:cNvSpPr>
            <a:spLocks noChangeShapeType="1"/>
          </p:cNvSpPr>
          <p:nvPr/>
        </p:nvSpPr>
        <p:spPr bwMode="auto">
          <a:xfrm flipV="1">
            <a:off x="2743200" y="5181600"/>
            <a:ext cx="152400" cy="152400"/>
          </a:xfrm>
          <a:prstGeom prst="line">
            <a:avLst/>
          </a:prstGeom>
          <a:noFill/>
          <a:ln w="28575">
            <a:solidFill>
              <a:srgbClr val="FF0000"/>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grpSp>
        <p:nvGrpSpPr>
          <p:cNvPr id="2" name="Group 32"/>
          <p:cNvGrpSpPr>
            <a:grpSpLocks/>
          </p:cNvGrpSpPr>
          <p:nvPr/>
        </p:nvGrpSpPr>
        <p:grpSpPr bwMode="auto">
          <a:xfrm>
            <a:off x="2057400" y="5454650"/>
            <a:ext cx="1524000" cy="565150"/>
            <a:chOff x="336" y="3436"/>
            <a:chExt cx="960" cy="356"/>
          </a:xfrm>
        </p:grpSpPr>
        <p:sp>
          <p:nvSpPr>
            <p:cNvPr id="147478" name="Text Box 22"/>
            <p:cNvSpPr txBox="1">
              <a:spLocks noChangeArrowheads="1"/>
            </p:cNvSpPr>
            <p:nvPr/>
          </p:nvSpPr>
          <p:spPr bwMode="auto">
            <a:xfrm>
              <a:off x="336" y="3580"/>
              <a:ext cx="960" cy="212"/>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600" dirty="0">
                  <a:solidFill>
                    <a:srgbClr val="FF0000"/>
                  </a:solidFill>
                  <a:latin typeface="Times New Roman" pitchFamily="18" charset="0"/>
                </a:rPr>
                <a:t>Discard carry</a:t>
              </a:r>
            </a:p>
          </p:txBody>
        </p:sp>
        <p:sp>
          <p:nvSpPr>
            <p:cNvPr id="147479" name="Line 23"/>
            <p:cNvSpPr>
              <a:spLocks noChangeShapeType="1"/>
            </p:cNvSpPr>
            <p:nvPr/>
          </p:nvSpPr>
          <p:spPr bwMode="auto">
            <a:xfrm flipH="1" flipV="1">
              <a:off x="864" y="3436"/>
              <a:ext cx="48" cy="192"/>
            </a:xfrm>
            <a:prstGeom prst="line">
              <a:avLst/>
            </a:prstGeom>
            <a:noFill/>
            <a:ln w="9525">
              <a:solidFill>
                <a:srgbClr val="FF0000"/>
              </a:solidFill>
              <a:round/>
              <a:headEnd/>
              <a:tailEnd type="triangle" w="med" len="me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grpSp>
      <p:sp>
        <p:nvSpPr>
          <p:cNvPr id="147481" name="Text Box 25"/>
          <p:cNvSpPr txBox="1">
            <a:spLocks noChangeArrowheads="1"/>
          </p:cNvSpPr>
          <p:nvPr/>
        </p:nvSpPr>
        <p:spPr bwMode="auto">
          <a:xfrm>
            <a:off x="2362200" y="3962401"/>
            <a:ext cx="4724400" cy="276999"/>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200" dirty="0">
                <a:solidFill>
                  <a:prstClr val="black"/>
                </a:solidFill>
                <a:latin typeface="Times New Roman" pitchFamily="18" charset="0"/>
              </a:rPr>
              <a:t>2’s complement subtrahend and add:</a:t>
            </a:r>
          </a:p>
        </p:txBody>
      </p:sp>
      <p:sp>
        <p:nvSpPr>
          <p:cNvPr id="147483" name="Text Box 27"/>
          <p:cNvSpPr txBox="1">
            <a:spLocks noChangeArrowheads="1"/>
          </p:cNvSpPr>
          <p:nvPr/>
        </p:nvSpPr>
        <p:spPr bwMode="auto">
          <a:xfrm>
            <a:off x="2819400" y="4387851"/>
            <a:ext cx="2057400" cy="701675"/>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000" dirty="0">
                <a:solidFill>
                  <a:prstClr val="black"/>
                </a:solidFill>
                <a:latin typeface="Times New Roman" pitchFamily="18" charset="0"/>
              </a:rPr>
              <a:t>00011110 </a:t>
            </a:r>
            <a:r>
              <a:rPr lang="en-US" sz="2000" dirty="0">
                <a:solidFill>
                  <a:srgbClr val="008000"/>
                </a:solidFill>
                <a:latin typeface="Times New Roman" pitchFamily="18" charset="0"/>
              </a:rPr>
              <a:t>= +30</a:t>
            </a:r>
          </a:p>
          <a:p>
            <a:pPr eaLnBrk="0" fontAlgn="base" hangingPunct="0">
              <a:spcBef>
                <a:spcPct val="0"/>
              </a:spcBef>
              <a:spcAft>
                <a:spcPct val="0"/>
              </a:spcAft>
            </a:pPr>
            <a:r>
              <a:rPr lang="en-US" sz="2000" dirty="0">
                <a:solidFill>
                  <a:prstClr val="black"/>
                </a:solidFill>
                <a:latin typeface="Times New Roman" pitchFamily="18" charset="0"/>
              </a:rPr>
              <a:t>11110001 </a:t>
            </a:r>
            <a:r>
              <a:rPr lang="en-US" sz="2000" dirty="0">
                <a:solidFill>
                  <a:srgbClr val="008000"/>
                </a:solidFill>
                <a:latin typeface="Times New Roman" pitchFamily="18" charset="0"/>
              </a:rPr>
              <a:t>= </a:t>
            </a:r>
            <a:r>
              <a:rPr lang="en-US" sz="2000" dirty="0">
                <a:solidFill>
                  <a:srgbClr val="008000"/>
                </a:solidFill>
                <a:latin typeface="Symbol" pitchFamily="18" charset="2"/>
              </a:rPr>
              <a:t>-</a:t>
            </a:r>
            <a:r>
              <a:rPr lang="en-US" sz="2000" dirty="0">
                <a:solidFill>
                  <a:srgbClr val="008000"/>
                </a:solidFill>
                <a:latin typeface="Times New Roman" pitchFamily="18" charset="0"/>
              </a:rPr>
              <a:t>15</a:t>
            </a:r>
          </a:p>
        </p:txBody>
      </p:sp>
      <p:sp>
        <p:nvSpPr>
          <p:cNvPr id="147484" name="Line 28"/>
          <p:cNvSpPr>
            <a:spLocks noChangeShapeType="1"/>
          </p:cNvSpPr>
          <p:nvPr/>
        </p:nvSpPr>
        <p:spPr bwMode="auto">
          <a:xfrm>
            <a:off x="2895600" y="5089526"/>
            <a:ext cx="1676400" cy="15875"/>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grpSp>
        <p:nvGrpSpPr>
          <p:cNvPr id="3" name="Group 40"/>
          <p:cNvGrpSpPr>
            <a:grpSpLocks/>
          </p:cNvGrpSpPr>
          <p:nvPr/>
        </p:nvGrpSpPr>
        <p:grpSpPr bwMode="auto">
          <a:xfrm>
            <a:off x="2590800" y="3182939"/>
            <a:ext cx="7239000" cy="706437"/>
            <a:chOff x="672" y="2005"/>
            <a:chExt cx="4560" cy="445"/>
          </a:xfrm>
        </p:grpSpPr>
        <p:sp>
          <p:nvSpPr>
            <p:cNvPr id="147464" name="Line 8"/>
            <p:cNvSpPr>
              <a:spLocks noChangeShapeType="1"/>
            </p:cNvSpPr>
            <p:nvPr/>
          </p:nvSpPr>
          <p:spPr bwMode="auto">
            <a:xfrm>
              <a:off x="864" y="2447"/>
              <a:ext cx="720" cy="1"/>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47463" name="Text Box 7"/>
            <p:cNvSpPr txBox="1">
              <a:spLocks noChangeArrowheads="1"/>
            </p:cNvSpPr>
            <p:nvPr/>
          </p:nvSpPr>
          <p:spPr bwMode="auto">
            <a:xfrm>
              <a:off x="816" y="2005"/>
              <a:ext cx="912" cy="442"/>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000" dirty="0">
                  <a:solidFill>
                    <a:prstClr val="black"/>
                  </a:solidFill>
                  <a:latin typeface="Times New Roman" pitchFamily="18" charset="0"/>
                </a:rPr>
                <a:t>00011110</a:t>
              </a:r>
            </a:p>
            <a:p>
              <a:pPr eaLnBrk="0" fontAlgn="base" hangingPunct="0">
                <a:spcBef>
                  <a:spcPct val="0"/>
                </a:spcBef>
                <a:spcAft>
                  <a:spcPct val="0"/>
                </a:spcAft>
              </a:pPr>
              <a:r>
                <a:rPr lang="en-US" sz="2000" dirty="0">
                  <a:solidFill>
                    <a:prstClr val="black"/>
                  </a:solidFill>
                  <a:latin typeface="Times New Roman" pitchFamily="18" charset="0"/>
                </a:rPr>
                <a:t>00001111</a:t>
              </a:r>
            </a:p>
          </p:txBody>
        </p:sp>
        <p:sp>
          <p:nvSpPr>
            <p:cNvPr id="147482" name="Text Box 26"/>
            <p:cNvSpPr txBox="1">
              <a:spLocks noChangeArrowheads="1"/>
            </p:cNvSpPr>
            <p:nvPr/>
          </p:nvSpPr>
          <p:spPr bwMode="auto">
            <a:xfrm>
              <a:off x="672" y="2160"/>
              <a:ext cx="288" cy="174"/>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200" dirty="0">
                  <a:solidFill>
                    <a:prstClr val="black"/>
                  </a:solidFill>
                  <a:latin typeface="Symbol" pitchFamily="18" charset="2"/>
                </a:rPr>
                <a:t>-</a:t>
              </a:r>
            </a:p>
          </p:txBody>
        </p:sp>
        <p:sp>
          <p:nvSpPr>
            <p:cNvPr id="147490" name="Text Box 34"/>
            <p:cNvSpPr txBox="1">
              <a:spLocks noChangeArrowheads="1"/>
            </p:cNvSpPr>
            <p:nvPr/>
          </p:nvSpPr>
          <p:spPr bwMode="auto">
            <a:xfrm>
              <a:off x="2256" y="2006"/>
              <a:ext cx="1536" cy="442"/>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000" dirty="0">
                  <a:solidFill>
                    <a:prstClr val="black"/>
                  </a:solidFill>
                  <a:latin typeface="Times New Roman" pitchFamily="18" charset="0"/>
                </a:rPr>
                <a:t>00001110</a:t>
              </a:r>
            </a:p>
            <a:p>
              <a:pPr eaLnBrk="0" fontAlgn="base" hangingPunct="0">
                <a:spcBef>
                  <a:spcPct val="0"/>
                </a:spcBef>
                <a:spcAft>
                  <a:spcPct val="0"/>
                </a:spcAft>
              </a:pPr>
              <a:r>
                <a:rPr lang="en-US" sz="2000" dirty="0">
                  <a:solidFill>
                    <a:prstClr val="black"/>
                  </a:solidFill>
                  <a:latin typeface="Times New Roman" pitchFamily="18" charset="0"/>
                </a:rPr>
                <a:t>11101111</a:t>
              </a:r>
            </a:p>
          </p:txBody>
        </p:sp>
        <p:sp>
          <p:nvSpPr>
            <p:cNvPr id="147491" name="Text Box 35"/>
            <p:cNvSpPr txBox="1">
              <a:spLocks noChangeArrowheads="1"/>
            </p:cNvSpPr>
            <p:nvPr/>
          </p:nvSpPr>
          <p:spPr bwMode="auto">
            <a:xfrm>
              <a:off x="3696" y="2006"/>
              <a:ext cx="1536" cy="442"/>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000" dirty="0">
                  <a:solidFill>
                    <a:prstClr val="black"/>
                  </a:solidFill>
                  <a:latin typeface="Times New Roman" pitchFamily="18" charset="0"/>
                </a:rPr>
                <a:t>11111111  </a:t>
              </a:r>
            </a:p>
            <a:p>
              <a:pPr eaLnBrk="0" fontAlgn="base" hangingPunct="0">
                <a:spcBef>
                  <a:spcPct val="0"/>
                </a:spcBef>
                <a:spcAft>
                  <a:spcPct val="0"/>
                </a:spcAft>
              </a:pPr>
              <a:r>
                <a:rPr lang="en-US" sz="2000" dirty="0">
                  <a:solidFill>
                    <a:prstClr val="black"/>
                  </a:solidFill>
                  <a:latin typeface="Times New Roman" pitchFamily="18" charset="0"/>
                </a:rPr>
                <a:t>11111000</a:t>
              </a:r>
            </a:p>
          </p:txBody>
        </p:sp>
        <p:sp>
          <p:nvSpPr>
            <p:cNvPr id="147492" name="Text Box 36"/>
            <p:cNvSpPr txBox="1">
              <a:spLocks noChangeArrowheads="1"/>
            </p:cNvSpPr>
            <p:nvPr/>
          </p:nvSpPr>
          <p:spPr bwMode="auto">
            <a:xfrm>
              <a:off x="2112" y="2160"/>
              <a:ext cx="336" cy="174"/>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200" dirty="0">
                  <a:solidFill>
                    <a:prstClr val="black"/>
                  </a:solidFill>
                  <a:latin typeface="Symbol" pitchFamily="18" charset="2"/>
                </a:rPr>
                <a:t>-</a:t>
              </a:r>
            </a:p>
          </p:txBody>
        </p:sp>
        <p:sp>
          <p:nvSpPr>
            <p:cNvPr id="147493" name="Text Box 37"/>
            <p:cNvSpPr txBox="1">
              <a:spLocks noChangeArrowheads="1"/>
            </p:cNvSpPr>
            <p:nvPr/>
          </p:nvSpPr>
          <p:spPr bwMode="auto">
            <a:xfrm>
              <a:off x="3552" y="2160"/>
              <a:ext cx="336" cy="174"/>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200" dirty="0">
                  <a:solidFill>
                    <a:prstClr val="black"/>
                  </a:solidFill>
                  <a:latin typeface="Symbol" pitchFamily="18" charset="2"/>
                </a:rPr>
                <a:t>-</a:t>
              </a:r>
            </a:p>
          </p:txBody>
        </p:sp>
        <p:sp>
          <p:nvSpPr>
            <p:cNvPr id="147494" name="Line 38"/>
            <p:cNvSpPr>
              <a:spLocks noChangeShapeType="1"/>
            </p:cNvSpPr>
            <p:nvPr/>
          </p:nvSpPr>
          <p:spPr bwMode="auto">
            <a:xfrm>
              <a:off x="2256" y="2448"/>
              <a:ext cx="720" cy="1"/>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47495" name="Line 39"/>
            <p:cNvSpPr>
              <a:spLocks noChangeShapeType="1"/>
            </p:cNvSpPr>
            <p:nvPr/>
          </p:nvSpPr>
          <p:spPr bwMode="auto">
            <a:xfrm>
              <a:off x="3648" y="2449"/>
              <a:ext cx="720" cy="1"/>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grpSp>
      <p:sp>
        <p:nvSpPr>
          <p:cNvPr id="147497" name="Text Box 41"/>
          <p:cNvSpPr txBox="1">
            <a:spLocks noChangeArrowheads="1"/>
          </p:cNvSpPr>
          <p:nvPr/>
        </p:nvSpPr>
        <p:spPr bwMode="auto">
          <a:xfrm>
            <a:off x="5105400" y="5105401"/>
            <a:ext cx="16002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00011111</a:t>
            </a:r>
          </a:p>
        </p:txBody>
      </p:sp>
      <p:sp>
        <p:nvSpPr>
          <p:cNvPr id="147498" name="Text Box 42"/>
          <p:cNvSpPr txBox="1">
            <a:spLocks noChangeArrowheads="1"/>
          </p:cNvSpPr>
          <p:nvPr/>
        </p:nvSpPr>
        <p:spPr bwMode="auto">
          <a:xfrm>
            <a:off x="6172200" y="5105401"/>
            <a:ext cx="10668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008000"/>
                </a:solidFill>
                <a:latin typeface="Times New Roman" pitchFamily="18" charset="0"/>
              </a:rPr>
              <a:t>= +31</a:t>
            </a:r>
          </a:p>
        </p:txBody>
      </p:sp>
      <p:sp>
        <p:nvSpPr>
          <p:cNvPr id="147504" name="Text Box 48"/>
          <p:cNvSpPr txBox="1">
            <a:spLocks noChangeArrowheads="1"/>
          </p:cNvSpPr>
          <p:nvPr/>
        </p:nvSpPr>
        <p:spPr bwMode="auto">
          <a:xfrm>
            <a:off x="5105400" y="4419601"/>
            <a:ext cx="2057400" cy="701675"/>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000" dirty="0">
                <a:solidFill>
                  <a:prstClr val="black"/>
                </a:solidFill>
                <a:latin typeface="Times New Roman" pitchFamily="18" charset="0"/>
              </a:rPr>
              <a:t>00001110 </a:t>
            </a:r>
            <a:r>
              <a:rPr lang="en-US" sz="2000" dirty="0">
                <a:solidFill>
                  <a:srgbClr val="008000"/>
                </a:solidFill>
                <a:latin typeface="Times New Roman" pitchFamily="18" charset="0"/>
              </a:rPr>
              <a:t>= +14</a:t>
            </a:r>
          </a:p>
          <a:p>
            <a:pPr eaLnBrk="0" fontAlgn="base" hangingPunct="0">
              <a:spcBef>
                <a:spcPct val="0"/>
              </a:spcBef>
              <a:spcAft>
                <a:spcPct val="0"/>
              </a:spcAft>
            </a:pPr>
            <a:r>
              <a:rPr lang="en-US" sz="2000" dirty="0">
                <a:solidFill>
                  <a:prstClr val="black"/>
                </a:solidFill>
                <a:latin typeface="Times New Roman" pitchFamily="18" charset="0"/>
              </a:rPr>
              <a:t>00010001 </a:t>
            </a:r>
            <a:r>
              <a:rPr lang="en-US" sz="2000" dirty="0">
                <a:solidFill>
                  <a:srgbClr val="008000"/>
                </a:solidFill>
                <a:latin typeface="Times New Roman" pitchFamily="18" charset="0"/>
              </a:rPr>
              <a:t>= +17</a:t>
            </a:r>
          </a:p>
        </p:txBody>
      </p:sp>
      <p:sp>
        <p:nvSpPr>
          <p:cNvPr id="147505" name="Line 49"/>
          <p:cNvSpPr>
            <a:spLocks noChangeShapeType="1"/>
          </p:cNvSpPr>
          <p:nvPr/>
        </p:nvSpPr>
        <p:spPr bwMode="auto">
          <a:xfrm>
            <a:off x="5181600" y="5121276"/>
            <a:ext cx="1676400" cy="15875"/>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47506" name="Text Box 50"/>
          <p:cNvSpPr txBox="1">
            <a:spLocks noChangeArrowheads="1"/>
          </p:cNvSpPr>
          <p:nvPr/>
        </p:nvSpPr>
        <p:spPr bwMode="auto">
          <a:xfrm>
            <a:off x="7391400" y="5137151"/>
            <a:ext cx="16002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00000111</a:t>
            </a:r>
          </a:p>
        </p:txBody>
      </p:sp>
      <p:sp>
        <p:nvSpPr>
          <p:cNvPr id="147507" name="Text Box 51"/>
          <p:cNvSpPr txBox="1">
            <a:spLocks noChangeArrowheads="1"/>
          </p:cNvSpPr>
          <p:nvPr/>
        </p:nvSpPr>
        <p:spPr bwMode="auto">
          <a:xfrm>
            <a:off x="8458200" y="5137151"/>
            <a:ext cx="10668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008000"/>
                </a:solidFill>
                <a:latin typeface="Times New Roman" pitchFamily="18" charset="0"/>
              </a:rPr>
              <a:t>= +7</a:t>
            </a:r>
          </a:p>
        </p:txBody>
      </p:sp>
      <p:sp>
        <p:nvSpPr>
          <p:cNvPr id="147508" name="Text Box 52"/>
          <p:cNvSpPr txBox="1">
            <a:spLocks noChangeArrowheads="1"/>
          </p:cNvSpPr>
          <p:nvPr/>
        </p:nvSpPr>
        <p:spPr bwMode="auto">
          <a:xfrm>
            <a:off x="7239000" y="5137151"/>
            <a:ext cx="311150" cy="396875"/>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2000" dirty="0">
                <a:solidFill>
                  <a:prstClr val="black"/>
                </a:solidFill>
                <a:latin typeface="Times New Roman" pitchFamily="18" charset="0"/>
              </a:rPr>
              <a:t>1</a:t>
            </a:r>
          </a:p>
        </p:txBody>
      </p:sp>
      <p:sp>
        <p:nvSpPr>
          <p:cNvPr id="147509" name="Line 53"/>
          <p:cNvSpPr>
            <a:spLocks noChangeShapeType="1"/>
          </p:cNvSpPr>
          <p:nvPr/>
        </p:nvSpPr>
        <p:spPr bwMode="auto">
          <a:xfrm flipV="1">
            <a:off x="7315200" y="5245100"/>
            <a:ext cx="152400" cy="152400"/>
          </a:xfrm>
          <a:prstGeom prst="line">
            <a:avLst/>
          </a:prstGeom>
          <a:noFill/>
          <a:ln w="28575">
            <a:solidFill>
              <a:srgbClr val="FF0000"/>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grpSp>
        <p:nvGrpSpPr>
          <p:cNvPr id="4" name="Group 54"/>
          <p:cNvGrpSpPr>
            <a:grpSpLocks/>
          </p:cNvGrpSpPr>
          <p:nvPr/>
        </p:nvGrpSpPr>
        <p:grpSpPr bwMode="auto">
          <a:xfrm>
            <a:off x="6629400" y="5518150"/>
            <a:ext cx="1524000" cy="565150"/>
            <a:chOff x="336" y="3436"/>
            <a:chExt cx="960" cy="356"/>
          </a:xfrm>
        </p:grpSpPr>
        <p:sp>
          <p:nvSpPr>
            <p:cNvPr id="147511" name="Text Box 55"/>
            <p:cNvSpPr txBox="1">
              <a:spLocks noChangeArrowheads="1"/>
            </p:cNvSpPr>
            <p:nvPr/>
          </p:nvSpPr>
          <p:spPr bwMode="auto">
            <a:xfrm>
              <a:off x="336" y="3580"/>
              <a:ext cx="960" cy="212"/>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600" dirty="0">
                  <a:solidFill>
                    <a:srgbClr val="FF0000"/>
                  </a:solidFill>
                  <a:latin typeface="Times New Roman" pitchFamily="18" charset="0"/>
                </a:rPr>
                <a:t>Discard carry</a:t>
              </a:r>
            </a:p>
          </p:txBody>
        </p:sp>
        <p:sp>
          <p:nvSpPr>
            <p:cNvPr id="147512" name="Line 56"/>
            <p:cNvSpPr>
              <a:spLocks noChangeShapeType="1"/>
            </p:cNvSpPr>
            <p:nvPr/>
          </p:nvSpPr>
          <p:spPr bwMode="auto">
            <a:xfrm flipH="1" flipV="1">
              <a:off x="864" y="3436"/>
              <a:ext cx="48" cy="192"/>
            </a:xfrm>
            <a:prstGeom prst="line">
              <a:avLst/>
            </a:prstGeom>
            <a:noFill/>
            <a:ln w="9525">
              <a:solidFill>
                <a:srgbClr val="FF0000"/>
              </a:solidFill>
              <a:round/>
              <a:headEnd/>
              <a:tailEnd type="triangle" w="med" len="me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grpSp>
      <p:sp>
        <p:nvSpPr>
          <p:cNvPr id="147513" name="Text Box 57"/>
          <p:cNvSpPr txBox="1">
            <a:spLocks noChangeArrowheads="1"/>
          </p:cNvSpPr>
          <p:nvPr/>
        </p:nvSpPr>
        <p:spPr bwMode="auto">
          <a:xfrm>
            <a:off x="7391400" y="4451351"/>
            <a:ext cx="2057400" cy="701675"/>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000" dirty="0">
                <a:solidFill>
                  <a:prstClr val="black"/>
                </a:solidFill>
                <a:latin typeface="Times New Roman" pitchFamily="18" charset="0"/>
              </a:rPr>
              <a:t>11111111 </a:t>
            </a:r>
            <a:r>
              <a:rPr lang="en-US" sz="2000" dirty="0">
                <a:solidFill>
                  <a:srgbClr val="008000"/>
                </a:solidFill>
                <a:latin typeface="Times New Roman" pitchFamily="18" charset="0"/>
              </a:rPr>
              <a:t>= </a:t>
            </a:r>
            <a:r>
              <a:rPr lang="en-US" sz="2000" dirty="0">
                <a:solidFill>
                  <a:srgbClr val="008000"/>
                </a:solidFill>
                <a:latin typeface="Symbol" pitchFamily="18" charset="2"/>
              </a:rPr>
              <a:t>-</a:t>
            </a:r>
            <a:r>
              <a:rPr lang="en-US" sz="2000" dirty="0">
                <a:solidFill>
                  <a:srgbClr val="008000"/>
                </a:solidFill>
                <a:latin typeface="Times New Roman" pitchFamily="18" charset="0"/>
              </a:rPr>
              <a:t>1</a:t>
            </a:r>
          </a:p>
          <a:p>
            <a:pPr eaLnBrk="0" fontAlgn="base" hangingPunct="0">
              <a:spcBef>
                <a:spcPct val="0"/>
              </a:spcBef>
              <a:spcAft>
                <a:spcPct val="0"/>
              </a:spcAft>
            </a:pPr>
            <a:r>
              <a:rPr lang="en-US" sz="2000" dirty="0">
                <a:solidFill>
                  <a:prstClr val="black"/>
                </a:solidFill>
                <a:latin typeface="Times New Roman" pitchFamily="18" charset="0"/>
              </a:rPr>
              <a:t>00001000 </a:t>
            </a:r>
            <a:r>
              <a:rPr lang="en-US" sz="2000" dirty="0">
                <a:solidFill>
                  <a:srgbClr val="008000"/>
                </a:solidFill>
                <a:latin typeface="Times New Roman" pitchFamily="18" charset="0"/>
              </a:rPr>
              <a:t>= </a:t>
            </a:r>
            <a:r>
              <a:rPr lang="en-US" sz="2000" dirty="0">
                <a:solidFill>
                  <a:srgbClr val="008000"/>
                </a:solidFill>
                <a:latin typeface="Symbol" pitchFamily="18" charset="2"/>
              </a:rPr>
              <a:t>+</a:t>
            </a:r>
            <a:r>
              <a:rPr lang="en-US" sz="2000" dirty="0">
                <a:solidFill>
                  <a:srgbClr val="008000"/>
                </a:solidFill>
                <a:latin typeface="Times New Roman" pitchFamily="18" charset="0"/>
              </a:rPr>
              <a:t>8</a:t>
            </a:r>
          </a:p>
        </p:txBody>
      </p:sp>
      <p:sp>
        <p:nvSpPr>
          <p:cNvPr id="147514" name="Line 58"/>
          <p:cNvSpPr>
            <a:spLocks noChangeShapeType="1"/>
          </p:cNvSpPr>
          <p:nvPr/>
        </p:nvSpPr>
        <p:spPr bwMode="auto">
          <a:xfrm>
            <a:off x="7467600" y="5153026"/>
            <a:ext cx="1676400" cy="15875"/>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grpSp>
        <p:nvGrpSpPr>
          <p:cNvPr id="5" name="Group 63"/>
          <p:cNvGrpSpPr>
            <a:grpSpLocks/>
          </p:cNvGrpSpPr>
          <p:nvPr/>
        </p:nvGrpSpPr>
        <p:grpSpPr bwMode="auto">
          <a:xfrm>
            <a:off x="3886200" y="3200401"/>
            <a:ext cx="5638800" cy="701675"/>
            <a:chOff x="1488" y="2016"/>
            <a:chExt cx="3552" cy="442"/>
          </a:xfrm>
        </p:grpSpPr>
        <p:sp>
          <p:nvSpPr>
            <p:cNvPr id="147515" name="Text Box 59"/>
            <p:cNvSpPr txBox="1">
              <a:spLocks noChangeArrowheads="1"/>
            </p:cNvSpPr>
            <p:nvPr/>
          </p:nvSpPr>
          <p:spPr bwMode="auto">
            <a:xfrm>
              <a:off x="1488" y="2016"/>
              <a:ext cx="672" cy="442"/>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000" dirty="0">
                  <a:solidFill>
                    <a:prstClr val="black"/>
                  </a:solidFill>
                  <a:latin typeface="Times New Roman" pitchFamily="18" charset="0"/>
                </a:rPr>
                <a:t>   </a:t>
              </a:r>
              <a:r>
                <a:rPr lang="en-US" sz="2000" dirty="0">
                  <a:solidFill>
                    <a:srgbClr val="008000"/>
                  </a:solidFill>
                  <a:latin typeface="Times New Roman" pitchFamily="18" charset="0"/>
                </a:rPr>
                <a:t>(+30)</a:t>
              </a:r>
            </a:p>
            <a:p>
              <a:pPr eaLnBrk="0" fontAlgn="base" hangingPunct="0">
                <a:spcBef>
                  <a:spcPct val="0"/>
                </a:spcBef>
                <a:spcAft>
                  <a:spcPct val="0"/>
                </a:spcAft>
              </a:pPr>
              <a:r>
                <a:rPr lang="en-US" sz="2000" dirty="0">
                  <a:solidFill>
                    <a:srgbClr val="008000"/>
                  </a:solidFill>
                  <a:latin typeface="Times New Roman" pitchFamily="18" charset="0"/>
                </a:rPr>
                <a:t> –(+15)</a:t>
              </a:r>
            </a:p>
          </p:txBody>
        </p:sp>
        <p:sp>
          <p:nvSpPr>
            <p:cNvPr id="147517" name="Text Box 61"/>
            <p:cNvSpPr txBox="1">
              <a:spLocks noChangeArrowheads="1"/>
            </p:cNvSpPr>
            <p:nvPr/>
          </p:nvSpPr>
          <p:spPr bwMode="auto">
            <a:xfrm>
              <a:off x="2928" y="2016"/>
              <a:ext cx="672" cy="442"/>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000" dirty="0">
                  <a:solidFill>
                    <a:prstClr val="black"/>
                  </a:solidFill>
                  <a:latin typeface="Times New Roman" pitchFamily="18" charset="0"/>
                </a:rPr>
                <a:t>   </a:t>
              </a:r>
              <a:r>
                <a:rPr lang="en-US" sz="2000" dirty="0">
                  <a:solidFill>
                    <a:srgbClr val="008000"/>
                  </a:solidFill>
                  <a:latin typeface="Times New Roman" pitchFamily="18" charset="0"/>
                </a:rPr>
                <a:t>(+14)</a:t>
              </a:r>
            </a:p>
            <a:p>
              <a:pPr eaLnBrk="0" fontAlgn="base" hangingPunct="0">
                <a:spcBef>
                  <a:spcPct val="0"/>
                </a:spcBef>
                <a:spcAft>
                  <a:spcPct val="0"/>
                </a:spcAft>
              </a:pPr>
              <a:r>
                <a:rPr lang="en-US" sz="2000" dirty="0">
                  <a:solidFill>
                    <a:srgbClr val="008000"/>
                  </a:solidFill>
                  <a:latin typeface="Times New Roman" pitchFamily="18" charset="0"/>
                </a:rPr>
                <a:t> –(</a:t>
              </a:r>
              <a:r>
                <a:rPr lang="en-US" sz="2000" dirty="0">
                  <a:solidFill>
                    <a:srgbClr val="008000"/>
                  </a:solidFill>
                  <a:latin typeface="Symbol" pitchFamily="18" charset="2"/>
                </a:rPr>
                <a:t>-</a:t>
              </a:r>
              <a:r>
                <a:rPr lang="en-US" sz="2000" dirty="0">
                  <a:solidFill>
                    <a:srgbClr val="008000"/>
                  </a:solidFill>
                  <a:latin typeface="Times New Roman" pitchFamily="18" charset="0"/>
                </a:rPr>
                <a:t>17)</a:t>
              </a:r>
            </a:p>
          </p:txBody>
        </p:sp>
        <p:sp>
          <p:nvSpPr>
            <p:cNvPr id="147518" name="Text Box 62"/>
            <p:cNvSpPr txBox="1">
              <a:spLocks noChangeArrowheads="1"/>
            </p:cNvSpPr>
            <p:nvPr/>
          </p:nvSpPr>
          <p:spPr bwMode="auto">
            <a:xfrm>
              <a:off x="4368" y="2016"/>
              <a:ext cx="672" cy="442"/>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000" dirty="0">
                  <a:solidFill>
                    <a:prstClr val="black"/>
                  </a:solidFill>
                  <a:latin typeface="Times New Roman" pitchFamily="18" charset="0"/>
                </a:rPr>
                <a:t>   </a:t>
              </a:r>
              <a:r>
                <a:rPr lang="en-US" sz="2000" dirty="0">
                  <a:solidFill>
                    <a:srgbClr val="008000"/>
                  </a:solidFill>
                  <a:latin typeface="Times New Roman" pitchFamily="18" charset="0"/>
                </a:rPr>
                <a:t>(</a:t>
              </a:r>
              <a:r>
                <a:rPr lang="en-US" sz="2000" dirty="0">
                  <a:solidFill>
                    <a:srgbClr val="008000"/>
                  </a:solidFill>
                  <a:latin typeface="Symbol" pitchFamily="18" charset="2"/>
                </a:rPr>
                <a:t>-</a:t>
              </a:r>
              <a:r>
                <a:rPr lang="en-US" sz="2000" dirty="0">
                  <a:solidFill>
                    <a:srgbClr val="008000"/>
                  </a:solidFill>
                  <a:latin typeface="Times New Roman" pitchFamily="18" charset="0"/>
                </a:rPr>
                <a:t>1)</a:t>
              </a:r>
            </a:p>
            <a:p>
              <a:pPr eaLnBrk="0" fontAlgn="base" hangingPunct="0">
                <a:spcBef>
                  <a:spcPct val="0"/>
                </a:spcBef>
                <a:spcAft>
                  <a:spcPct val="0"/>
                </a:spcAft>
              </a:pPr>
              <a:r>
                <a:rPr lang="en-US" sz="2000" dirty="0">
                  <a:solidFill>
                    <a:srgbClr val="008000"/>
                  </a:solidFill>
                  <a:latin typeface="Times New Roman" pitchFamily="18" charset="0"/>
                </a:rPr>
                <a:t> –(</a:t>
              </a:r>
              <a:r>
                <a:rPr lang="en-US" sz="2000" dirty="0">
                  <a:solidFill>
                    <a:srgbClr val="008000"/>
                  </a:solidFill>
                  <a:latin typeface="Symbol" pitchFamily="18" charset="2"/>
                </a:rPr>
                <a:t>-</a:t>
              </a:r>
              <a:r>
                <a:rPr lang="en-US" sz="2000" dirty="0">
                  <a:solidFill>
                    <a:srgbClr val="008000"/>
                  </a:solidFill>
                  <a:latin typeface="Times New Roman" pitchFamily="18" charset="0"/>
                </a:rPr>
                <a:t>8)</a:t>
              </a:r>
            </a:p>
          </p:txBody>
        </p:sp>
      </p:grpSp>
    </p:spTree>
    <p:extLst>
      <p:ext uri="{BB962C8B-B14F-4D97-AF65-F5344CB8AC3E}">
        <p14:creationId xmlns:p14="http://schemas.microsoft.com/office/powerpoint/2010/main" val="3659974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7481"/>
                                        </p:tgtEl>
                                        <p:attrNameLst>
                                          <p:attrName>style.visibility</p:attrName>
                                        </p:attrNameLst>
                                      </p:cBhvr>
                                      <p:to>
                                        <p:strVal val="visible"/>
                                      </p:to>
                                    </p:set>
                                    <p:anim calcmode="lin" valueType="num">
                                      <p:cBhvr additive="base">
                                        <p:cTn id="18" dur="500" fill="hold"/>
                                        <p:tgtEl>
                                          <p:spTgt spid="147481"/>
                                        </p:tgtEl>
                                        <p:attrNameLst>
                                          <p:attrName>ppt_x</p:attrName>
                                        </p:attrNameLst>
                                      </p:cBhvr>
                                      <p:tavLst>
                                        <p:tav tm="0">
                                          <p:val>
                                            <p:strVal val="0-#ppt_w/2"/>
                                          </p:val>
                                        </p:tav>
                                        <p:tav tm="100000">
                                          <p:val>
                                            <p:strVal val="#ppt_x"/>
                                          </p:val>
                                        </p:tav>
                                      </p:tavLst>
                                    </p:anim>
                                    <p:anim calcmode="lin" valueType="num">
                                      <p:cBhvr additive="base">
                                        <p:cTn id="19" dur="500" fill="hold"/>
                                        <p:tgtEl>
                                          <p:spTgt spid="147481"/>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47483"/>
                                        </p:tgtEl>
                                        <p:attrNameLst>
                                          <p:attrName>style.visibility</p:attrName>
                                        </p:attrNameLst>
                                      </p:cBhvr>
                                      <p:to>
                                        <p:strVal val="visible"/>
                                      </p:to>
                                    </p:set>
                                    <p:anim calcmode="lin" valueType="num">
                                      <p:cBhvr additive="base">
                                        <p:cTn id="23" dur="500" fill="hold"/>
                                        <p:tgtEl>
                                          <p:spTgt spid="147483"/>
                                        </p:tgtEl>
                                        <p:attrNameLst>
                                          <p:attrName>ppt_x</p:attrName>
                                        </p:attrNameLst>
                                      </p:cBhvr>
                                      <p:tavLst>
                                        <p:tav tm="0">
                                          <p:val>
                                            <p:strVal val="#ppt_x"/>
                                          </p:val>
                                        </p:tav>
                                        <p:tav tm="100000">
                                          <p:val>
                                            <p:strVal val="#ppt_x"/>
                                          </p:val>
                                        </p:tav>
                                      </p:tavLst>
                                    </p:anim>
                                    <p:anim calcmode="lin" valueType="num">
                                      <p:cBhvr additive="base">
                                        <p:cTn id="24" dur="500" fill="hold"/>
                                        <p:tgtEl>
                                          <p:spTgt spid="14748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47484"/>
                                        </p:tgtEl>
                                        <p:attrNameLst>
                                          <p:attrName>style.visibility</p:attrName>
                                        </p:attrNameLst>
                                      </p:cBhvr>
                                      <p:to>
                                        <p:strVal val="visible"/>
                                      </p:to>
                                    </p:set>
                                    <p:animEffect transition="in" filter="wipe(left)">
                                      <p:cBhvr>
                                        <p:cTn id="28" dur="500"/>
                                        <p:tgtEl>
                                          <p:spTgt spid="14748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147465">
                                            <p:txEl>
                                              <p:pRg st="0" end="0"/>
                                            </p:txEl>
                                          </p:spTgt>
                                        </p:tgtEl>
                                        <p:attrNameLst>
                                          <p:attrName>style.visibility</p:attrName>
                                        </p:attrNameLst>
                                      </p:cBhvr>
                                      <p:to>
                                        <p:strVal val="visible"/>
                                      </p:to>
                                    </p:set>
                                    <p:animEffect transition="in" filter="wipe(right)">
                                      <p:cBhvr>
                                        <p:cTn id="33" dur="2000"/>
                                        <p:tgtEl>
                                          <p:spTgt spid="147465">
                                            <p:txEl>
                                              <p:pRg st="0" end="0"/>
                                            </p:txEl>
                                          </p:spTgt>
                                        </p:tgtEl>
                                      </p:cBhvr>
                                    </p:animEffect>
                                  </p:childTnLst>
                                </p:cTn>
                              </p:par>
                            </p:childTnLst>
                          </p:cTn>
                        </p:par>
                        <p:par>
                          <p:cTn id="34" fill="hold">
                            <p:stCondLst>
                              <p:cond delay="2000"/>
                            </p:stCondLst>
                            <p:childTnLst>
                              <p:par>
                                <p:cTn id="35" presetID="22" presetClass="entr" presetSubtype="2" fill="hold" grpId="0" nodeType="afterEffect">
                                  <p:stCondLst>
                                    <p:cond delay="0"/>
                                  </p:stCondLst>
                                  <p:childTnLst>
                                    <p:set>
                                      <p:cBhvr>
                                        <p:cTn id="36" dur="1" fill="hold">
                                          <p:stCondLst>
                                            <p:cond delay="0"/>
                                          </p:stCondLst>
                                        </p:cTn>
                                        <p:tgtEl>
                                          <p:spTgt spid="147475"/>
                                        </p:tgtEl>
                                        <p:attrNameLst>
                                          <p:attrName>style.visibility</p:attrName>
                                        </p:attrNameLst>
                                      </p:cBhvr>
                                      <p:to>
                                        <p:strVal val="visible"/>
                                      </p:to>
                                    </p:set>
                                    <p:animEffect transition="in" filter="wipe(right)">
                                      <p:cBhvr>
                                        <p:cTn id="37" dur="500"/>
                                        <p:tgtEl>
                                          <p:spTgt spid="147475"/>
                                        </p:tgtEl>
                                      </p:cBhvr>
                                    </p:animEffect>
                                  </p:childTnLst>
                                </p:cTn>
                              </p:par>
                            </p:childTnLst>
                          </p:cTn>
                        </p:par>
                        <p:par>
                          <p:cTn id="38" fill="hold">
                            <p:stCondLst>
                              <p:cond delay="2500"/>
                            </p:stCondLst>
                            <p:childTnLst>
                              <p:par>
                                <p:cTn id="39" presetID="22" presetClass="entr" presetSubtype="4" fill="hold" grpId="0" nodeType="afterEffect">
                                  <p:stCondLst>
                                    <p:cond delay="0"/>
                                  </p:stCondLst>
                                  <p:childTnLst>
                                    <p:set>
                                      <p:cBhvr>
                                        <p:cTn id="40" dur="1" fill="hold">
                                          <p:stCondLst>
                                            <p:cond delay="0"/>
                                          </p:stCondLst>
                                        </p:cTn>
                                        <p:tgtEl>
                                          <p:spTgt spid="147476"/>
                                        </p:tgtEl>
                                        <p:attrNameLst>
                                          <p:attrName>style.visibility</p:attrName>
                                        </p:attrNameLst>
                                      </p:cBhvr>
                                      <p:to>
                                        <p:strVal val="visible"/>
                                      </p:to>
                                    </p:set>
                                    <p:animEffect transition="in" filter="wipe(down)">
                                      <p:cBhvr>
                                        <p:cTn id="41" dur="500"/>
                                        <p:tgtEl>
                                          <p:spTgt spid="147476"/>
                                        </p:tgtEl>
                                      </p:cBhvr>
                                    </p:animEffect>
                                  </p:childTnLst>
                                </p:cTn>
                              </p:par>
                              <p:par>
                                <p:cTn id="42" presetID="37" presetClass="entr" presetSubtype="0" fill="hold"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1000"/>
                                        <p:tgtEl>
                                          <p:spTgt spid="2"/>
                                        </p:tgtEl>
                                      </p:cBhvr>
                                    </p:animEffect>
                                    <p:anim calcmode="lin" valueType="num">
                                      <p:cBhvr>
                                        <p:cTn id="45" dur="1000" fill="hold"/>
                                        <p:tgtEl>
                                          <p:spTgt spid="2"/>
                                        </p:tgtEl>
                                        <p:attrNameLst>
                                          <p:attrName>ppt_x</p:attrName>
                                        </p:attrNameLst>
                                      </p:cBhvr>
                                      <p:tavLst>
                                        <p:tav tm="0">
                                          <p:val>
                                            <p:strVal val="#ppt_x"/>
                                          </p:val>
                                        </p:tav>
                                        <p:tav tm="100000">
                                          <p:val>
                                            <p:strVal val="#ppt_x"/>
                                          </p:val>
                                        </p:tav>
                                      </p:tavLst>
                                    </p:anim>
                                    <p:anim calcmode="lin" valueType="num">
                                      <p:cBhvr>
                                        <p:cTn id="46" dur="900" decel="100000" fill="hold"/>
                                        <p:tgtEl>
                                          <p:spTgt spid="2"/>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7466"/>
                                        </p:tgtEl>
                                        <p:attrNameLst>
                                          <p:attrName>style.visibility</p:attrName>
                                        </p:attrNameLst>
                                      </p:cBhvr>
                                      <p:to>
                                        <p:strVal val="visible"/>
                                      </p:to>
                                    </p:set>
                                    <p:anim calcmode="lin" valueType="num">
                                      <p:cBhvr additive="base">
                                        <p:cTn id="52" dur="500" fill="hold"/>
                                        <p:tgtEl>
                                          <p:spTgt spid="147466"/>
                                        </p:tgtEl>
                                        <p:attrNameLst>
                                          <p:attrName>ppt_x</p:attrName>
                                        </p:attrNameLst>
                                      </p:cBhvr>
                                      <p:tavLst>
                                        <p:tav tm="0">
                                          <p:val>
                                            <p:strVal val="#ppt_x"/>
                                          </p:val>
                                        </p:tav>
                                        <p:tav tm="100000">
                                          <p:val>
                                            <p:strVal val="#ppt_x"/>
                                          </p:val>
                                        </p:tav>
                                      </p:tavLst>
                                    </p:anim>
                                    <p:anim calcmode="lin" valueType="num">
                                      <p:cBhvr additive="base">
                                        <p:cTn id="53" dur="500" fill="hold"/>
                                        <p:tgtEl>
                                          <p:spTgt spid="147466"/>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grpId="0" nodeType="afterEffect">
                                  <p:stCondLst>
                                    <p:cond delay="0"/>
                                  </p:stCondLst>
                                  <p:childTnLst>
                                    <p:set>
                                      <p:cBhvr>
                                        <p:cTn id="56" dur="1" fill="hold">
                                          <p:stCondLst>
                                            <p:cond delay="0"/>
                                          </p:stCondLst>
                                        </p:cTn>
                                        <p:tgtEl>
                                          <p:spTgt spid="147504"/>
                                        </p:tgtEl>
                                        <p:attrNameLst>
                                          <p:attrName>style.visibility</p:attrName>
                                        </p:attrNameLst>
                                      </p:cBhvr>
                                      <p:to>
                                        <p:strVal val="visible"/>
                                      </p:to>
                                    </p:set>
                                    <p:anim calcmode="lin" valueType="num">
                                      <p:cBhvr additive="base">
                                        <p:cTn id="57" dur="500" fill="hold"/>
                                        <p:tgtEl>
                                          <p:spTgt spid="147504"/>
                                        </p:tgtEl>
                                        <p:attrNameLst>
                                          <p:attrName>ppt_x</p:attrName>
                                        </p:attrNameLst>
                                      </p:cBhvr>
                                      <p:tavLst>
                                        <p:tav tm="0">
                                          <p:val>
                                            <p:strVal val="#ppt_x"/>
                                          </p:val>
                                        </p:tav>
                                        <p:tav tm="100000">
                                          <p:val>
                                            <p:strVal val="#ppt_x"/>
                                          </p:val>
                                        </p:tav>
                                      </p:tavLst>
                                    </p:anim>
                                    <p:anim calcmode="lin" valueType="num">
                                      <p:cBhvr additive="base">
                                        <p:cTn id="58" dur="500" fill="hold"/>
                                        <p:tgtEl>
                                          <p:spTgt spid="147504"/>
                                        </p:tgtEl>
                                        <p:attrNameLst>
                                          <p:attrName>ppt_y</p:attrName>
                                        </p:attrNameLst>
                                      </p:cBhvr>
                                      <p:tavLst>
                                        <p:tav tm="0">
                                          <p:val>
                                            <p:strVal val="1+#ppt_h/2"/>
                                          </p:val>
                                        </p:tav>
                                        <p:tav tm="100000">
                                          <p:val>
                                            <p:strVal val="#ppt_y"/>
                                          </p:val>
                                        </p:tav>
                                      </p:tavLst>
                                    </p:anim>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147505"/>
                                        </p:tgtEl>
                                        <p:attrNameLst>
                                          <p:attrName>style.visibility</p:attrName>
                                        </p:attrNameLst>
                                      </p:cBhvr>
                                      <p:to>
                                        <p:strVal val="visible"/>
                                      </p:to>
                                    </p:set>
                                    <p:animEffect transition="in" filter="wipe(left)">
                                      <p:cBhvr>
                                        <p:cTn id="62" dur="500"/>
                                        <p:tgtEl>
                                          <p:spTgt spid="14750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147497">
                                            <p:txEl>
                                              <p:pRg st="0" end="0"/>
                                            </p:txEl>
                                          </p:spTgt>
                                        </p:tgtEl>
                                        <p:attrNameLst>
                                          <p:attrName>style.visibility</p:attrName>
                                        </p:attrNameLst>
                                      </p:cBhvr>
                                      <p:to>
                                        <p:strVal val="visible"/>
                                      </p:to>
                                    </p:set>
                                    <p:animEffect transition="in" filter="wipe(right)">
                                      <p:cBhvr>
                                        <p:cTn id="67" dur="2000"/>
                                        <p:tgtEl>
                                          <p:spTgt spid="147497">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47498"/>
                                        </p:tgtEl>
                                        <p:attrNameLst>
                                          <p:attrName>style.visibility</p:attrName>
                                        </p:attrNameLst>
                                      </p:cBhvr>
                                      <p:to>
                                        <p:strVal val="visible"/>
                                      </p:to>
                                    </p:set>
                                    <p:anim calcmode="lin" valueType="num">
                                      <p:cBhvr additive="base">
                                        <p:cTn id="72" dur="500" fill="hold"/>
                                        <p:tgtEl>
                                          <p:spTgt spid="147498"/>
                                        </p:tgtEl>
                                        <p:attrNameLst>
                                          <p:attrName>ppt_x</p:attrName>
                                        </p:attrNameLst>
                                      </p:cBhvr>
                                      <p:tavLst>
                                        <p:tav tm="0">
                                          <p:val>
                                            <p:strVal val="#ppt_x"/>
                                          </p:val>
                                        </p:tav>
                                        <p:tav tm="100000">
                                          <p:val>
                                            <p:strVal val="#ppt_x"/>
                                          </p:val>
                                        </p:tav>
                                      </p:tavLst>
                                    </p:anim>
                                    <p:anim calcmode="lin" valueType="num">
                                      <p:cBhvr additive="base">
                                        <p:cTn id="73" dur="500" fill="hold"/>
                                        <p:tgtEl>
                                          <p:spTgt spid="147498"/>
                                        </p:tgtEl>
                                        <p:attrNameLst>
                                          <p:attrName>ppt_y</p:attrName>
                                        </p:attrNameLst>
                                      </p:cBhvr>
                                      <p:tavLst>
                                        <p:tav tm="0">
                                          <p:val>
                                            <p:strVal val="1+#ppt_h/2"/>
                                          </p:val>
                                        </p:tav>
                                        <p:tav tm="100000">
                                          <p:val>
                                            <p:strVal val="#ppt_y"/>
                                          </p:val>
                                        </p:tav>
                                      </p:tavLst>
                                    </p:anim>
                                  </p:childTnLst>
                                </p:cTn>
                              </p:par>
                            </p:childTnLst>
                          </p:cTn>
                        </p:par>
                        <p:par>
                          <p:cTn id="74" fill="hold">
                            <p:stCondLst>
                              <p:cond delay="500"/>
                            </p:stCondLst>
                            <p:childTnLst>
                              <p:par>
                                <p:cTn id="75" presetID="2" presetClass="entr" presetSubtype="4" fill="hold" grpId="0" nodeType="afterEffect">
                                  <p:stCondLst>
                                    <p:cond delay="0"/>
                                  </p:stCondLst>
                                  <p:childTnLst>
                                    <p:set>
                                      <p:cBhvr>
                                        <p:cTn id="76" dur="1" fill="hold">
                                          <p:stCondLst>
                                            <p:cond delay="0"/>
                                          </p:stCondLst>
                                        </p:cTn>
                                        <p:tgtEl>
                                          <p:spTgt spid="147513"/>
                                        </p:tgtEl>
                                        <p:attrNameLst>
                                          <p:attrName>style.visibility</p:attrName>
                                        </p:attrNameLst>
                                      </p:cBhvr>
                                      <p:to>
                                        <p:strVal val="visible"/>
                                      </p:to>
                                    </p:set>
                                    <p:anim calcmode="lin" valueType="num">
                                      <p:cBhvr additive="base">
                                        <p:cTn id="77" dur="500" fill="hold"/>
                                        <p:tgtEl>
                                          <p:spTgt spid="147513"/>
                                        </p:tgtEl>
                                        <p:attrNameLst>
                                          <p:attrName>ppt_x</p:attrName>
                                        </p:attrNameLst>
                                      </p:cBhvr>
                                      <p:tavLst>
                                        <p:tav tm="0">
                                          <p:val>
                                            <p:strVal val="#ppt_x"/>
                                          </p:val>
                                        </p:tav>
                                        <p:tav tm="100000">
                                          <p:val>
                                            <p:strVal val="#ppt_x"/>
                                          </p:val>
                                        </p:tav>
                                      </p:tavLst>
                                    </p:anim>
                                    <p:anim calcmode="lin" valueType="num">
                                      <p:cBhvr additive="base">
                                        <p:cTn id="78" dur="500" fill="hold"/>
                                        <p:tgtEl>
                                          <p:spTgt spid="147513"/>
                                        </p:tgtEl>
                                        <p:attrNameLst>
                                          <p:attrName>ppt_y</p:attrName>
                                        </p:attrNameLst>
                                      </p:cBhvr>
                                      <p:tavLst>
                                        <p:tav tm="0">
                                          <p:val>
                                            <p:strVal val="1+#ppt_h/2"/>
                                          </p:val>
                                        </p:tav>
                                        <p:tav tm="100000">
                                          <p:val>
                                            <p:strVal val="#ppt_y"/>
                                          </p:val>
                                        </p:tav>
                                      </p:tavLst>
                                    </p:anim>
                                  </p:childTnLst>
                                </p:cTn>
                              </p:par>
                            </p:childTnLst>
                          </p:cTn>
                        </p:par>
                        <p:par>
                          <p:cTn id="79" fill="hold">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147514"/>
                                        </p:tgtEl>
                                        <p:attrNameLst>
                                          <p:attrName>style.visibility</p:attrName>
                                        </p:attrNameLst>
                                      </p:cBhvr>
                                      <p:to>
                                        <p:strVal val="visible"/>
                                      </p:to>
                                    </p:set>
                                    <p:animEffect transition="in" filter="wipe(left)">
                                      <p:cBhvr>
                                        <p:cTn id="82" dur="500"/>
                                        <p:tgtEl>
                                          <p:spTgt spid="14751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nodeType="clickEffect">
                                  <p:stCondLst>
                                    <p:cond delay="0"/>
                                  </p:stCondLst>
                                  <p:childTnLst>
                                    <p:set>
                                      <p:cBhvr>
                                        <p:cTn id="86" dur="1" fill="hold">
                                          <p:stCondLst>
                                            <p:cond delay="0"/>
                                          </p:stCondLst>
                                        </p:cTn>
                                        <p:tgtEl>
                                          <p:spTgt spid="147506">
                                            <p:txEl>
                                              <p:pRg st="0" end="0"/>
                                            </p:txEl>
                                          </p:spTgt>
                                        </p:tgtEl>
                                        <p:attrNameLst>
                                          <p:attrName>style.visibility</p:attrName>
                                        </p:attrNameLst>
                                      </p:cBhvr>
                                      <p:to>
                                        <p:strVal val="visible"/>
                                      </p:to>
                                    </p:set>
                                    <p:animEffect transition="in" filter="wipe(right)">
                                      <p:cBhvr>
                                        <p:cTn id="87" dur="2000"/>
                                        <p:tgtEl>
                                          <p:spTgt spid="147506">
                                            <p:txEl>
                                              <p:pRg st="0" end="0"/>
                                            </p:txEl>
                                          </p:spTgt>
                                        </p:tgtEl>
                                      </p:cBhvr>
                                    </p:animEffect>
                                  </p:childTnLst>
                                </p:cTn>
                              </p:par>
                            </p:childTnLst>
                          </p:cTn>
                        </p:par>
                        <p:par>
                          <p:cTn id="88" fill="hold">
                            <p:stCondLst>
                              <p:cond delay="2000"/>
                            </p:stCondLst>
                            <p:childTnLst>
                              <p:par>
                                <p:cTn id="89" presetID="22" presetClass="entr" presetSubtype="2" fill="hold" grpId="0" nodeType="afterEffect">
                                  <p:stCondLst>
                                    <p:cond delay="0"/>
                                  </p:stCondLst>
                                  <p:childTnLst>
                                    <p:set>
                                      <p:cBhvr>
                                        <p:cTn id="90" dur="1" fill="hold">
                                          <p:stCondLst>
                                            <p:cond delay="0"/>
                                          </p:stCondLst>
                                        </p:cTn>
                                        <p:tgtEl>
                                          <p:spTgt spid="147508"/>
                                        </p:tgtEl>
                                        <p:attrNameLst>
                                          <p:attrName>style.visibility</p:attrName>
                                        </p:attrNameLst>
                                      </p:cBhvr>
                                      <p:to>
                                        <p:strVal val="visible"/>
                                      </p:to>
                                    </p:set>
                                    <p:animEffect transition="in" filter="wipe(right)">
                                      <p:cBhvr>
                                        <p:cTn id="91" dur="500"/>
                                        <p:tgtEl>
                                          <p:spTgt spid="147508"/>
                                        </p:tgtEl>
                                      </p:cBhvr>
                                    </p:animEffect>
                                  </p:childTnLst>
                                </p:cTn>
                              </p:par>
                            </p:childTnLst>
                          </p:cTn>
                        </p:par>
                        <p:par>
                          <p:cTn id="92" fill="hold">
                            <p:stCondLst>
                              <p:cond delay="2500"/>
                            </p:stCondLst>
                            <p:childTnLst>
                              <p:par>
                                <p:cTn id="93" presetID="22" presetClass="entr" presetSubtype="4" fill="hold" grpId="0" nodeType="afterEffect">
                                  <p:stCondLst>
                                    <p:cond delay="0"/>
                                  </p:stCondLst>
                                  <p:childTnLst>
                                    <p:set>
                                      <p:cBhvr>
                                        <p:cTn id="94" dur="1" fill="hold">
                                          <p:stCondLst>
                                            <p:cond delay="0"/>
                                          </p:stCondLst>
                                        </p:cTn>
                                        <p:tgtEl>
                                          <p:spTgt spid="147509"/>
                                        </p:tgtEl>
                                        <p:attrNameLst>
                                          <p:attrName>style.visibility</p:attrName>
                                        </p:attrNameLst>
                                      </p:cBhvr>
                                      <p:to>
                                        <p:strVal val="visible"/>
                                      </p:to>
                                    </p:set>
                                    <p:animEffect transition="in" filter="wipe(down)">
                                      <p:cBhvr>
                                        <p:cTn id="95" dur="500"/>
                                        <p:tgtEl>
                                          <p:spTgt spid="147509"/>
                                        </p:tgtEl>
                                      </p:cBhvr>
                                    </p:animEffect>
                                  </p:childTnLst>
                                </p:cTn>
                              </p:par>
                              <p:par>
                                <p:cTn id="96" presetID="37" presetClass="entr" presetSubtype="0" fill="hold" nodeType="withEffect">
                                  <p:stCondLst>
                                    <p:cond delay="0"/>
                                  </p:stCondLst>
                                  <p:childTnLst>
                                    <p:set>
                                      <p:cBhvr>
                                        <p:cTn id="97" dur="1" fill="hold">
                                          <p:stCondLst>
                                            <p:cond delay="0"/>
                                          </p:stCondLst>
                                        </p:cTn>
                                        <p:tgtEl>
                                          <p:spTgt spid="4"/>
                                        </p:tgtEl>
                                        <p:attrNameLst>
                                          <p:attrName>style.visibility</p:attrName>
                                        </p:attrNameLst>
                                      </p:cBhvr>
                                      <p:to>
                                        <p:strVal val="visible"/>
                                      </p:to>
                                    </p:set>
                                    <p:animEffect transition="in" filter="fade">
                                      <p:cBhvr>
                                        <p:cTn id="98" dur="1000"/>
                                        <p:tgtEl>
                                          <p:spTgt spid="4"/>
                                        </p:tgtEl>
                                      </p:cBhvr>
                                    </p:animEffect>
                                    <p:anim calcmode="lin" valueType="num">
                                      <p:cBhvr>
                                        <p:cTn id="99" dur="1000" fill="hold"/>
                                        <p:tgtEl>
                                          <p:spTgt spid="4"/>
                                        </p:tgtEl>
                                        <p:attrNameLst>
                                          <p:attrName>ppt_x</p:attrName>
                                        </p:attrNameLst>
                                      </p:cBhvr>
                                      <p:tavLst>
                                        <p:tav tm="0">
                                          <p:val>
                                            <p:strVal val="#ppt_x"/>
                                          </p:val>
                                        </p:tav>
                                        <p:tav tm="100000">
                                          <p:val>
                                            <p:strVal val="#ppt_x"/>
                                          </p:val>
                                        </p:tav>
                                      </p:tavLst>
                                    </p:anim>
                                    <p:anim calcmode="lin" valueType="num">
                                      <p:cBhvr>
                                        <p:cTn id="100" dur="900" decel="100000" fill="hold"/>
                                        <p:tgtEl>
                                          <p:spTgt spid="4"/>
                                        </p:tgtEl>
                                        <p:attrNameLst>
                                          <p:attrName>ppt_y</p:attrName>
                                        </p:attrNameLst>
                                      </p:cBhvr>
                                      <p:tavLst>
                                        <p:tav tm="0">
                                          <p:val>
                                            <p:strVal val="#ppt_y+1"/>
                                          </p:val>
                                        </p:tav>
                                        <p:tav tm="100000">
                                          <p:val>
                                            <p:strVal val="#ppt_y-.03"/>
                                          </p:val>
                                        </p:tav>
                                      </p:tavLst>
                                    </p:anim>
                                    <p:anim calcmode="lin" valueType="num">
                                      <p:cBhvr>
                                        <p:cTn id="101"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147507"/>
                                        </p:tgtEl>
                                        <p:attrNameLst>
                                          <p:attrName>style.visibility</p:attrName>
                                        </p:attrNameLst>
                                      </p:cBhvr>
                                      <p:to>
                                        <p:strVal val="visible"/>
                                      </p:to>
                                    </p:set>
                                    <p:anim calcmode="lin" valueType="num">
                                      <p:cBhvr additive="base">
                                        <p:cTn id="106" dur="500" fill="hold"/>
                                        <p:tgtEl>
                                          <p:spTgt spid="147507"/>
                                        </p:tgtEl>
                                        <p:attrNameLst>
                                          <p:attrName>ppt_x</p:attrName>
                                        </p:attrNameLst>
                                      </p:cBhvr>
                                      <p:tavLst>
                                        <p:tav tm="0">
                                          <p:val>
                                            <p:strVal val="#ppt_x"/>
                                          </p:val>
                                        </p:tav>
                                        <p:tav tm="100000">
                                          <p:val>
                                            <p:strVal val="#ppt_x"/>
                                          </p:val>
                                        </p:tav>
                                      </p:tavLst>
                                    </p:anim>
                                    <p:anim calcmode="lin" valueType="num">
                                      <p:cBhvr additive="base">
                                        <p:cTn id="107" dur="500" fill="hold"/>
                                        <p:tgtEl>
                                          <p:spTgt spid="1475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6" grpId="0"/>
      <p:bldP spid="147475" grpId="0"/>
      <p:bldP spid="147476" grpId="0" animBg="1"/>
      <p:bldP spid="147481" grpId="0"/>
      <p:bldP spid="147483" grpId="0"/>
      <p:bldP spid="147484" grpId="0" animBg="1"/>
      <p:bldP spid="147498" grpId="0"/>
      <p:bldP spid="147504" grpId="0"/>
      <p:bldP spid="147505" grpId="0" animBg="1"/>
      <p:bldP spid="147507" grpId="0"/>
      <p:bldP spid="147508" grpId="0"/>
      <p:bldP spid="147509" grpId="0" animBg="1"/>
      <p:bldP spid="147513" grpId="0"/>
      <p:bldP spid="14751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9557" name="Rectangle 53"/>
          <p:cNvSpPr>
            <a:spLocks noChangeArrowheads="1"/>
          </p:cNvSpPr>
          <p:nvPr/>
        </p:nvSpPr>
        <p:spPr bwMode="auto">
          <a:xfrm>
            <a:off x="7467600" y="914400"/>
            <a:ext cx="2819400" cy="5257800"/>
          </a:xfrm>
          <a:prstGeom prst="rect">
            <a:avLst/>
          </a:prstGeom>
          <a:solidFill>
            <a:srgbClr val="EAEAEA"/>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49508" name="Rectangle 4"/>
          <p:cNvSpPr>
            <a:spLocks noChangeArrowheads="1"/>
          </p:cNvSpPr>
          <p:nvPr/>
        </p:nvSpPr>
        <p:spPr bwMode="auto">
          <a:xfrm>
            <a:off x="2438400" y="1143001"/>
            <a:ext cx="1603324" cy="276999"/>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1200" dirty="0">
                <a:solidFill>
                  <a:srgbClr val="FFFF99"/>
                </a:solidFill>
                <a:latin typeface="Times New Roman" pitchFamily="18" charset="0"/>
              </a:rPr>
              <a:t>Hexadecimal Numbers</a:t>
            </a:r>
          </a:p>
        </p:txBody>
      </p:sp>
      <p:sp>
        <p:nvSpPr>
          <p:cNvPr id="149509" name="Text Box 5"/>
          <p:cNvSpPr txBox="1">
            <a:spLocks noChangeArrowheads="1"/>
          </p:cNvSpPr>
          <p:nvPr/>
        </p:nvSpPr>
        <p:spPr bwMode="auto">
          <a:xfrm>
            <a:off x="2362200" y="1676401"/>
            <a:ext cx="5029200" cy="2246769"/>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000" dirty="0">
                <a:solidFill>
                  <a:prstClr val="black"/>
                </a:solidFill>
                <a:latin typeface="Times New Roman" pitchFamily="18" charset="0"/>
              </a:rPr>
              <a:t>Hexadecimal uses sixteen characters to represent numbers: the numbers 0 through 9 and the alphabetic characters A through F. Large binary number can easily be converted to hexadecimal by grouping bits 4 at a time and writing the equivalent hexadecimal character.  </a:t>
            </a:r>
          </a:p>
          <a:p>
            <a:pPr eaLnBrk="0" fontAlgn="base" hangingPunct="0">
              <a:spcBef>
                <a:spcPct val="0"/>
              </a:spcBef>
              <a:spcAft>
                <a:spcPct val="0"/>
              </a:spcAft>
            </a:pPr>
            <a:endParaRPr lang="en-US" sz="2000" dirty="0">
              <a:solidFill>
                <a:prstClr val="black"/>
              </a:solidFill>
              <a:latin typeface="Times New Roman" pitchFamily="18" charset="0"/>
            </a:endParaRPr>
          </a:p>
        </p:txBody>
      </p:sp>
      <p:sp>
        <p:nvSpPr>
          <p:cNvPr id="149551" name="Text Box 47"/>
          <p:cNvSpPr txBox="1">
            <a:spLocks noChangeArrowheads="1"/>
          </p:cNvSpPr>
          <p:nvPr/>
        </p:nvSpPr>
        <p:spPr bwMode="auto">
          <a:xfrm>
            <a:off x="7772400" y="1203326"/>
            <a:ext cx="457200" cy="4968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FF0000"/>
                </a:solidFill>
                <a:latin typeface="Times New Roman" pitchFamily="18" charset="0"/>
              </a:rPr>
              <a:t>0 1 2 3 4 5 6 7 8 9 10 11 12 13 1415</a:t>
            </a:r>
          </a:p>
        </p:txBody>
      </p:sp>
      <p:sp>
        <p:nvSpPr>
          <p:cNvPr id="149552" name="Text Box 48"/>
          <p:cNvSpPr txBox="1">
            <a:spLocks noChangeArrowheads="1"/>
          </p:cNvSpPr>
          <p:nvPr/>
        </p:nvSpPr>
        <p:spPr bwMode="auto">
          <a:xfrm>
            <a:off x="8763000" y="1203326"/>
            <a:ext cx="457200" cy="4968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008000"/>
                </a:solidFill>
                <a:latin typeface="Times New Roman" pitchFamily="18" charset="0"/>
              </a:rPr>
              <a:t>0 1 2 3 4 5 6 7 8 9 A B C D E F</a:t>
            </a:r>
          </a:p>
        </p:txBody>
      </p:sp>
      <p:sp>
        <p:nvSpPr>
          <p:cNvPr id="149553" name="Text Box 49"/>
          <p:cNvSpPr txBox="1">
            <a:spLocks noChangeArrowheads="1"/>
          </p:cNvSpPr>
          <p:nvPr/>
        </p:nvSpPr>
        <p:spPr bwMode="auto">
          <a:xfrm>
            <a:off x="9525000" y="1203326"/>
            <a:ext cx="838200" cy="4968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000000"/>
                </a:solidFill>
                <a:latin typeface="Times New Roman" pitchFamily="18" charset="0"/>
              </a:rPr>
              <a:t>0000 0001 0010 0011 0100 0101 0110 0111 1000 1001 1010 1011 1100 1101 1110 1111</a:t>
            </a:r>
          </a:p>
        </p:txBody>
      </p:sp>
      <p:sp>
        <p:nvSpPr>
          <p:cNvPr id="149554" name="Text Box 50"/>
          <p:cNvSpPr txBox="1">
            <a:spLocks noChangeArrowheads="1"/>
          </p:cNvSpPr>
          <p:nvPr/>
        </p:nvSpPr>
        <p:spPr bwMode="auto">
          <a:xfrm>
            <a:off x="7467600" y="914400"/>
            <a:ext cx="1371600" cy="33655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600" dirty="0">
                <a:solidFill>
                  <a:srgbClr val="FF0000"/>
                </a:solidFill>
                <a:latin typeface="Times New Roman" pitchFamily="18" charset="0"/>
              </a:rPr>
              <a:t>Decimal</a:t>
            </a:r>
          </a:p>
        </p:txBody>
      </p:sp>
      <p:sp>
        <p:nvSpPr>
          <p:cNvPr id="149555" name="Text Box 51"/>
          <p:cNvSpPr txBox="1">
            <a:spLocks noChangeArrowheads="1"/>
          </p:cNvSpPr>
          <p:nvPr/>
        </p:nvSpPr>
        <p:spPr bwMode="auto">
          <a:xfrm>
            <a:off x="8305800" y="914400"/>
            <a:ext cx="1371600" cy="33655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600" dirty="0">
                <a:solidFill>
                  <a:srgbClr val="008000"/>
                </a:solidFill>
                <a:latin typeface="Times New Roman" pitchFamily="18" charset="0"/>
              </a:rPr>
              <a:t>Hexadecimal</a:t>
            </a:r>
          </a:p>
        </p:txBody>
      </p:sp>
      <p:sp>
        <p:nvSpPr>
          <p:cNvPr id="149556" name="Text Box 52"/>
          <p:cNvSpPr txBox="1">
            <a:spLocks noChangeArrowheads="1"/>
          </p:cNvSpPr>
          <p:nvPr/>
        </p:nvSpPr>
        <p:spPr bwMode="auto">
          <a:xfrm>
            <a:off x="9525000" y="914400"/>
            <a:ext cx="914400" cy="33655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600" dirty="0">
                <a:solidFill>
                  <a:srgbClr val="000000"/>
                </a:solidFill>
                <a:latin typeface="Times New Roman" pitchFamily="18" charset="0"/>
              </a:rPr>
              <a:t>Binary</a:t>
            </a:r>
          </a:p>
        </p:txBody>
      </p:sp>
      <p:sp>
        <p:nvSpPr>
          <p:cNvPr id="149558" name="Line 54"/>
          <p:cNvSpPr>
            <a:spLocks noChangeShapeType="1"/>
          </p:cNvSpPr>
          <p:nvPr/>
        </p:nvSpPr>
        <p:spPr bwMode="auto">
          <a:xfrm>
            <a:off x="7467600" y="1219200"/>
            <a:ext cx="2819400" cy="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49559" name="Line 55"/>
          <p:cNvSpPr>
            <a:spLocks noChangeShapeType="1"/>
          </p:cNvSpPr>
          <p:nvPr/>
        </p:nvSpPr>
        <p:spPr bwMode="auto">
          <a:xfrm>
            <a:off x="8305800" y="914400"/>
            <a:ext cx="0" cy="525780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49560" name="Line 56"/>
          <p:cNvSpPr>
            <a:spLocks noChangeShapeType="1"/>
          </p:cNvSpPr>
          <p:nvPr/>
        </p:nvSpPr>
        <p:spPr bwMode="auto">
          <a:xfrm>
            <a:off x="9525000" y="914400"/>
            <a:ext cx="0" cy="525780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49563" name="Text Box 59"/>
          <p:cNvSpPr txBox="1">
            <a:spLocks noChangeArrowheads="1"/>
          </p:cNvSpPr>
          <p:nvPr/>
        </p:nvSpPr>
        <p:spPr bwMode="auto">
          <a:xfrm>
            <a:off x="3429000" y="4800601"/>
            <a:ext cx="3886200" cy="7016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Express 1001 0110 0000 1110</a:t>
            </a:r>
            <a:r>
              <a:rPr lang="en-US" sz="2000" baseline="-25000" dirty="0">
                <a:solidFill>
                  <a:prstClr val="black"/>
                </a:solidFill>
                <a:latin typeface="Times New Roman" pitchFamily="18" charset="0"/>
              </a:rPr>
              <a:t>2</a:t>
            </a:r>
            <a:r>
              <a:rPr lang="en-US" sz="2000" dirty="0">
                <a:solidFill>
                  <a:prstClr val="black"/>
                </a:solidFill>
                <a:latin typeface="Times New Roman" pitchFamily="18" charset="0"/>
              </a:rPr>
              <a:t> in hexadecimal:</a:t>
            </a:r>
          </a:p>
        </p:txBody>
      </p:sp>
      <p:sp>
        <p:nvSpPr>
          <p:cNvPr id="149564" name="WordArt 60"/>
          <p:cNvSpPr>
            <a:spLocks noChangeArrowheads="1" noChangeShapeType="1" noTextEdit="1"/>
          </p:cNvSpPr>
          <p:nvPr/>
        </p:nvSpPr>
        <p:spPr bwMode="auto">
          <a:xfrm>
            <a:off x="2133600" y="4860925"/>
            <a:ext cx="1219200" cy="419100"/>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49565" name="WordArt 61"/>
          <p:cNvSpPr>
            <a:spLocks noChangeArrowheads="1" noChangeShapeType="1" noTextEdit="1"/>
          </p:cNvSpPr>
          <p:nvPr/>
        </p:nvSpPr>
        <p:spPr bwMode="auto">
          <a:xfrm>
            <a:off x="2133600" y="5454650"/>
            <a:ext cx="1219200" cy="419100"/>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
        <p:nvSpPr>
          <p:cNvPr id="149566" name="Text Box 62"/>
          <p:cNvSpPr txBox="1">
            <a:spLocks noChangeArrowheads="1"/>
          </p:cNvSpPr>
          <p:nvPr/>
        </p:nvSpPr>
        <p:spPr bwMode="auto">
          <a:xfrm>
            <a:off x="3429000" y="5486401"/>
            <a:ext cx="3962400" cy="701675"/>
          </a:xfrm>
          <a:prstGeom prst="rect">
            <a:avLst/>
          </a:prstGeom>
          <a:noFill/>
          <a:ln w="9525">
            <a:noFill/>
            <a:miter lim="800000"/>
            <a:headEnd/>
            <a:tailEnd/>
          </a:ln>
          <a:effectLst/>
        </p:spPr>
        <p:txBody>
          <a:bodyPr>
            <a:spAutoFit/>
          </a:bodyPr>
          <a:lstStyle/>
          <a:p>
            <a:pPr eaLnBrk="0" fontAlgn="base" hangingPunct="0">
              <a:spcBef>
                <a:spcPct val="10000"/>
              </a:spcBef>
              <a:spcAft>
                <a:spcPct val="0"/>
              </a:spcAft>
            </a:pPr>
            <a:r>
              <a:rPr lang="en-US" sz="2000" dirty="0">
                <a:solidFill>
                  <a:prstClr val="black"/>
                </a:solidFill>
                <a:latin typeface="Times New Roman" pitchFamily="18" charset="0"/>
              </a:rPr>
              <a:t>Group the binary number by 4-bits starting from the right. Thus, </a:t>
            </a:r>
            <a:r>
              <a:rPr lang="en-US" sz="2000" dirty="0">
                <a:solidFill>
                  <a:srgbClr val="FF0000"/>
                </a:solidFill>
                <a:latin typeface="Times New Roman" pitchFamily="18" charset="0"/>
              </a:rPr>
              <a:t>960E</a:t>
            </a:r>
          </a:p>
        </p:txBody>
      </p:sp>
    </p:spTree>
    <p:extLst>
      <p:ext uri="{BB962C8B-B14F-4D97-AF65-F5344CB8AC3E}">
        <p14:creationId xmlns:p14="http://schemas.microsoft.com/office/powerpoint/2010/main" val="34141594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64"/>
                                        </p:tgtEl>
                                        <p:attrNameLst>
                                          <p:attrName>style.visibility</p:attrName>
                                        </p:attrNameLst>
                                      </p:cBhvr>
                                      <p:to>
                                        <p:strVal val="visible"/>
                                      </p:to>
                                    </p:set>
                                    <p:anim calcmode="lin" valueType="num">
                                      <p:cBhvr additive="base">
                                        <p:cTn id="7" dur="500" fill="hold"/>
                                        <p:tgtEl>
                                          <p:spTgt spid="149564"/>
                                        </p:tgtEl>
                                        <p:attrNameLst>
                                          <p:attrName>ppt_x</p:attrName>
                                        </p:attrNameLst>
                                      </p:cBhvr>
                                      <p:tavLst>
                                        <p:tav tm="0">
                                          <p:val>
                                            <p:strVal val="0-#ppt_w/2"/>
                                          </p:val>
                                        </p:tav>
                                        <p:tav tm="100000">
                                          <p:val>
                                            <p:strVal val="#ppt_x"/>
                                          </p:val>
                                        </p:tav>
                                      </p:tavLst>
                                    </p:anim>
                                    <p:anim calcmode="lin" valueType="num">
                                      <p:cBhvr additive="base">
                                        <p:cTn id="8" dur="500" fill="hold"/>
                                        <p:tgtEl>
                                          <p:spTgt spid="14956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9563"/>
                                        </p:tgtEl>
                                        <p:attrNameLst>
                                          <p:attrName>style.visibility</p:attrName>
                                        </p:attrNameLst>
                                      </p:cBhvr>
                                      <p:to>
                                        <p:strVal val="visible"/>
                                      </p:to>
                                    </p:set>
                                    <p:anim calcmode="lin" valueType="num">
                                      <p:cBhvr additive="base">
                                        <p:cTn id="11" dur="500" fill="hold"/>
                                        <p:tgtEl>
                                          <p:spTgt spid="149563"/>
                                        </p:tgtEl>
                                        <p:attrNameLst>
                                          <p:attrName>ppt_x</p:attrName>
                                        </p:attrNameLst>
                                      </p:cBhvr>
                                      <p:tavLst>
                                        <p:tav tm="0">
                                          <p:val>
                                            <p:strVal val="1+#ppt_w/2"/>
                                          </p:val>
                                        </p:tav>
                                        <p:tav tm="100000">
                                          <p:val>
                                            <p:strVal val="#ppt_x"/>
                                          </p:val>
                                        </p:tav>
                                      </p:tavLst>
                                    </p:anim>
                                    <p:anim calcmode="lin" valueType="num">
                                      <p:cBhvr additive="base">
                                        <p:cTn id="12" dur="500" fill="hold"/>
                                        <p:tgtEl>
                                          <p:spTgt spid="14956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9565"/>
                                        </p:tgtEl>
                                        <p:attrNameLst>
                                          <p:attrName>style.visibility</p:attrName>
                                        </p:attrNameLst>
                                      </p:cBhvr>
                                      <p:to>
                                        <p:strVal val="visible"/>
                                      </p:to>
                                    </p:set>
                                    <p:animEffect transition="in" filter="dissolve">
                                      <p:cBhvr>
                                        <p:cTn id="17" dur="500"/>
                                        <p:tgtEl>
                                          <p:spTgt spid="149565"/>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149566"/>
                                        </p:tgtEl>
                                        <p:attrNameLst>
                                          <p:attrName>style.visibility</p:attrName>
                                        </p:attrNameLst>
                                      </p:cBhvr>
                                      <p:to>
                                        <p:strVal val="visible"/>
                                      </p:to>
                                    </p:set>
                                    <p:anim calcmode="lin" valueType="num">
                                      <p:cBhvr additive="base">
                                        <p:cTn id="20" dur="500" fill="hold"/>
                                        <p:tgtEl>
                                          <p:spTgt spid="149566"/>
                                        </p:tgtEl>
                                        <p:attrNameLst>
                                          <p:attrName>ppt_x</p:attrName>
                                        </p:attrNameLst>
                                      </p:cBhvr>
                                      <p:tavLst>
                                        <p:tav tm="0">
                                          <p:val>
                                            <p:strVal val="1+#ppt_w/2"/>
                                          </p:val>
                                        </p:tav>
                                        <p:tav tm="100000">
                                          <p:val>
                                            <p:strVal val="#ppt_x"/>
                                          </p:val>
                                        </p:tav>
                                      </p:tavLst>
                                    </p:anim>
                                    <p:anim calcmode="lin" valueType="num">
                                      <p:cBhvr additive="base">
                                        <p:cTn id="21" dur="500" fill="hold"/>
                                        <p:tgtEl>
                                          <p:spTgt spid="1495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63" grpId="0"/>
      <p:bldP spid="149564" grpId="0" animBg="1"/>
      <p:bldP spid="149565" grpId="0" animBg="1"/>
      <p:bldP spid="149566"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1556" name="Rectangle 4"/>
          <p:cNvSpPr>
            <a:spLocks noChangeArrowheads="1"/>
          </p:cNvSpPr>
          <p:nvPr/>
        </p:nvSpPr>
        <p:spPr bwMode="auto">
          <a:xfrm>
            <a:off x="2438400" y="1143001"/>
            <a:ext cx="1603324" cy="276999"/>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1200" dirty="0">
                <a:solidFill>
                  <a:srgbClr val="FFFF99"/>
                </a:solidFill>
                <a:latin typeface="Times New Roman" pitchFamily="18" charset="0"/>
              </a:rPr>
              <a:t>Hexadecimal Numbers</a:t>
            </a:r>
          </a:p>
        </p:txBody>
      </p:sp>
      <p:sp>
        <p:nvSpPr>
          <p:cNvPr id="151558" name="Text Box 6"/>
          <p:cNvSpPr txBox="1">
            <a:spLocks noChangeArrowheads="1"/>
          </p:cNvSpPr>
          <p:nvPr/>
        </p:nvSpPr>
        <p:spPr bwMode="auto">
          <a:xfrm>
            <a:off x="2438401" y="3276601"/>
            <a:ext cx="7102475" cy="276999"/>
          </a:xfrm>
          <a:prstGeom prst="rect">
            <a:avLst/>
          </a:prstGeom>
          <a:noFill/>
          <a:ln w="9525">
            <a:noFill/>
            <a:miter lim="800000"/>
            <a:headEnd/>
            <a:tailEnd/>
          </a:ln>
          <a:effectLst/>
        </p:spPr>
        <p:txBody>
          <a:bodyPr>
            <a:spAutoFit/>
          </a:bodyPr>
          <a:lstStyle/>
          <a:p>
            <a:pPr eaLnBrk="0" fontAlgn="base" hangingPunct="0">
              <a:spcBef>
                <a:spcPct val="0"/>
              </a:spcBef>
              <a:spcAft>
                <a:spcPct val="0"/>
              </a:spcAft>
            </a:pPr>
            <a:endParaRPr lang="en-US" sz="1200" dirty="0">
              <a:solidFill>
                <a:prstClr val="black"/>
              </a:solidFill>
              <a:latin typeface="Times New Roman" pitchFamily="18" charset="0"/>
            </a:endParaRPr>
          </a:p>
        </p:txBody>
      </p:sp>
      <p:sp>
        <p:nvSpPr>
          <p:cNvPr id="151565" name="Text Box 13"/>
          <p:cNvSpPr txBox="1">
            <a:spLocks noChangeArrowheads="1"/>
          </p:cNvSpPr>
          <p:nvPr/>
        </p:nvSpPr>
        <p:spPr bwMode="auto">
          <a:xfrm>
            <a:off x="2362200" y="1752601"/>
            <a:ext cx="4953000" cy="1015663"/>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Hexadecimal is a weighted number system.  The column weights are powers of 16, which increase from right to left.</a:t>
            </a:r>
          </a:p>
        </p:txBody>
      </p:sp>
      <p:sp>
        <p:nvSpPr>
          <p:cNvPr id="151566" name="Rectangle 14"/>
          <p:cNvSpPr>
            <a:spLocks noChangeArrowheads="1"/>
          </p:cNvSpPr>
          <p:nvPr/>
        </p:nvSpPr>
        <p:spPr bwMode="auto">
          <a:xfrm>
            <a:off x="2971800" y="3352801"/>
            <a:ext cx="4114800" cy="669925"/>
          </a:xfrm>
          <a:prstGeom prst="rect">
            <a:avLst/>
          </a:prstGeom>
          <a:solidFill>
            <a:schemeClr val="accent1"/>
          </a:solidFill>
          <a:ln w="9525">
            <a:solidFill>
              <a:schemeClr val="tx1"/>
            </a:solidFill>
            <a:miter lim="800000"/>
            <a:headEnd/>
            <a:tailEnd/>
          </a:ln>
          <a:effectLst/>
        </p:spPr>
        <p:txBody>
          <a:bodyPr wrap="none" anchor="ctr"/>
          <a:lstStyle/>
          <a:p>
            <a:pPr algn="ctr" fontAlgn="base">
              <a:spcBef>
                <a:spcPct val="0"/>
              </a:spcBef>
              <a:spcAft>
                <a:spcPct val="0"/>
              </a:spcAft>
            </a:pPr>
            <a:endParaRPr lang="en-US" sz="1200" dirty="0">
              <a:solidFill>
                <a:prstClr val="black"/>
              </a:solidFill>
              <a:latin typeface="Times New Roman" pitchFamily="18" charset="0"/>
            </a:endParaRPr>
          </a:p>
        </p:txBody>
      </p:sp>
      <p:sp>
        <p:nvSpPr>
          <p:cNvPr id="151567" name="Text Box 15"/>
          <p:cNvSpPr txBox="1">
            <a:spLocks noChangeArrowheads="1"/>
          </p:cNvSpPr>
          <p:nvPr/>
        </p:nvSpPr>
        <p:spPr bwMode="auto">
          <a:xfrm>
            <a:off x="6629400" y="3413126"/>
            <a:ext cx="457200" cy="396875"/>
          </a:xfrm>
          <a:prstGeom prst="rect">
            <a:avLst/>
          </a:prstGeom>
          <a:noFill/>
          <a:ln w="9525">
            <a:noFill/>
            <a:miter lim="800000"/>
            <a:headEnd/>
            <a:tailEnd/>
          </a:ln>
          <a:effectLst/>
        </p:spPr>
        <p:txBody>
          <a:bodyPr>
            <a:spAutoFit/>
          </a:bodyPr>
          <a:lstStyle/>
          <a:p>
            <a:pPr fontAlgn="base">
              <a:spcBef>
                <a:spcPct val="50000"/>
              </a:spcBef>
              <a:spcAft>
                <a:spcPct val="0"/>
              </a:spcAft>
            </a:pPr>
            <a:r>
              <a:rPr lang="en-US" sz="2000" b="1" dirty="0">
                <a:solidFill>
                  <a:prstClr val="black"/>
                </a:solidFill>
                <a:latin typeface="Times New Roman" pitchFamily="18" charset="0"/>
              </a:rPr>
              <a:t>.</a:t>
            </a:r>
          </a:p>
        </p:txBody>
      </p:sp>
      <p:sp>
        <p:nvSpPr>
          <p:cNvPr id="151568" name="Text Box 16"/>
          <p:cNvSpPr txBox="1">
            <a:spLocks noChangeArrowheads="1"/>
          </p:cNvSpPr>
          <p:nvPr/>
        </p:nvSpPr>
        <p:spPr bwMode="auto">
          <a:xfrm>
            <a:off x="3657600" y="5334001"/>
            <a:ext cx="2590800" cy="396875"/>
          </a:xfrm>
          <a:prstGeom prst="rect">
            <a:avLst/>
          </a:prstGeom>
          <a:noFill/>
          <a:ln w="9525">
            <a:noFill/>
            <a:miter lim="800000"/>
            <a:headEnd/>
            <a:tailEnd/>
          </a:ln>
          <a:effectLst/>
        </p:spPr>
        <p:txBody>
          <a:bodyPr>
            <a:spAutoFit/>
          </a:bodyPr>
          <a:lstStyle/>
          <a:p>
            <a:pPr fontAlgn="base">
              <a:spcBef>
                <a:spcPct val="50000"/>
              </a:spcBef>
              <a:spcAft>
                <a:spcPct val="0"/>
              </a:spcAft>
            </a:pPr>
            <a:r>
              <a:rPr lang="en-US" sz="2000" dirty="0">
                <a:solidFill>
                  <a:prstClr val="black"/>
                </a:solidFill>
                <a:latin typeface="Times New Roman" pitchFamily="18" charset="0"/>
              </a:rPr>
              <a:t>1       A      2    F</a:t>
            </a:r>
            <a:r>
              <a:rPr lang="en-US" sz="2000" baseline="-25000" dirty="0">
                <a:solidFill>
                  <a:prstClr val="black"/>
                </a:solidFill>
                <a:latin typeface="Times New Roman" pitchFamily="18" charset="0"/>
              </a:rPr>
              <a:t>16</a:t>
            </a:r>
            <a:r>
              <a:rPr lang="en-US" sz="2000" dirty="0">
                <a:solidFill>
                  <a:prstClr val="black"/>
                </a:solidFill>
                <a:latin typeface="Times New Roman" pitchFamily="18" charset="0"/>
              </a:rPr>
              <a:t> </a:t>
            </a:r>
          </a:p>
        </p:txBody>
      </p:sp>
      <p:sp>
        <p:nvSpPr>
          <p:cNvPr id="151569" name="Text Box 17"/>
          <p:cNvSpPr txBox="1">
            <a:spLocks noChangeArrowheads="1"/>
          </p:cNvSpPr>
          <p:nvPr/>
        </p:nvSpPr>
        <p:spPr bwMode="auto">
          <a:xfrm>
            <a:off x="6553200" y="5715001"/>
            <a:ext cx="1143000" cy="396875"/>
          </a:xfrm>
          <a:prstGeom prst="rect">
            <a:avLst/>
          </a:prstGeom>
          <a:noFill/>
          <a:ln w="9525">
            <a:noFill/>
            <a:miter lim="800000"/>
            <a:headEnd/>
            <a:tailEnd/>
          </a:ln>
          <a:effectLst/>
        </p:spPr>
        <p:txBody>
          <a:bodyPr>
            <a:spAutoFit/>
          </a:bodyPr>
          <a:lstStyle/>
          <a:p>
            <a:pPr fontAlgn="base">
              <a:spcBef>
                <a:spcPct val="0"/>
              </a:spcBef>
              <a:spcAft>
                <a:spcPct val="0"/>
              </a:spcAft>
            </a:pPr>
            <a:r>
              <a:rPr lang="en-US" sz="2000" dirty="0">
                <a:solidFill>
                  <a:srgbClr val="FF0000"/>
                </a:solidFill>
                <a:latin typeface="Times New Roman" pitchFamily="18" charset="0"/>
              </a:rPr>
              <a:t>6703</a:t>
            </a:r>
            <a:r>
              <a:rPr lang="en-US" sz="2000" baseline="-25000" dirty="0">
                <a:solidFill>
                  <a:srgbClr val="FF0000"/>
                </a:solidFill>
                <a:latin typeface="Times New Roman" pitchFamily="18" charset="0"/>
              </a:rPr>
              <a:t>10</a:t>
            </a:r>
            <a:endParaRPr lang="en-US" sz="2000" dirty="0">
              <a:solidFill>
                <a:srgbClr val="FF0000"/>
              </a:solidFill>
              <a:latin typeface="Times New Roman" pitchFamily="18" charset="0"/>
            </a:endParaRPr>
          </a:p>
        </p:txBody>
      </p:sp>
      <p:sp>
        <p:nvSpPr>
          <p:cNvPr id="151570" name="Text Box 18"/>
          <p:cNvSpPr txBox="1">
            <a:spLocks noChangeArrowheads="1"/>
          </p:cNvSpPr>
          <p:nvPr/>
        </p:nvSpPr>
        <p:spPr bwMode="auto">
          <a:xfrm>
            <a:off x="3048000" y="3489326"/>
            <a:ext cx="2133600" cy="396875"/>
          </a:xfrm>
          <a:prstGeom prst="rect">
            <a:avLst/>
          </a:prstGeom>
          <a:noFill/>
          <a:ln w="9525">
            <a:noFill/>
            <a:miter lim="800000"/>
            <a:headEnd/>
            <a:tailEnd/>
          </a:ln>
          <a:effectLst/>
        </p:spPr>
        <p:txBody>
          <a:bodyPr>
            <a:spAutoFit/>
          </a:bodyPr>
          <a:lstStyle/>
          <a:p>
            <a:pPr fontAlgn="base">
              <a:spcBef>
                <a:spcPct val="50000"/>
              </a:spcBef>
              <a:spcAft>
                <a:spcPct val="0"/>
              </a:spcAft>
            </a:pPr>
            <a:r>
              <a:rPr lang="en-US" sz="2000" dirty="0">
                <a:solidFill>
                  <a:prstClr val="black"/>
                </a:solidFill>
                <a:latin typeface="Times New Roman" pitchFamily="18" charset="0"/>
              </a:rPr>
              <a:t>Column weights</a:t>
            </a:r>
          </a:p>
        </p:txBody>
      </p:sp>
      <p:sp>
        <p:nvSpPr>
          <p:cNvPr id="151572" name="Text Box 20"/>
          <p:cNvSpPr txBox="1">
            <a:spLocks noChangeArrowheads="1"/>
          </p:cNvSpPr>
          <p:nvPr/>
        </p:nvSpPr>
        <p:spPr bwMode="auto">
          <a:xfrm>
            <a:off x="5105400" y="3413126"/>
            <a:ext cx="1752600" cy="366713"/>
          </a:xfrm>
          <a:prstGeom prst="rect">
            <a:avLst/>
          </a:prstGeom>
          <a:noFill/>
          <a:ln w="9525">
            <a:noFill/>
            <a:miter lim="800000"/>
            <a:headEnd/>
            <a:tailEnd/>
          </a:ln>
          <a:effectLst/>
        </p:spPr>
        <p:txBody>
          <a:bodyPr>
            <a:spAutoFit/>
          </a:bodyPr>
          <a:lstStyle/>
          <a:p>
            <a:pPr fontAlgn="base">
              <a:spcBef>
                <a:spcPct val="50000"/>
              </a:spcBef>
              <a:spcAft>
                <a:spcPct val="0"/>
              </a:spcAft>
            </a:pPr>
            <a:r>
              <a:rPr lang="en-US" dirty="0">
                <a:solidFill>
                  <a:prstClr val="black"/>
                </a:solidFill>
                <a:latin typeface="Times New Roman" pitchFamily="18" charset="0"/>
              </a:rPr>
              <a:t>16</a:t>
            </a:r>
            <a:r>
              <a:rPr lang="en-US" baseline="30000" dirty="0">
                <a:solidFill>
                  <a:prstClr val="black"/>
                </a:solidFill>
                <a:latin typeface="Times New Roman" pitchFamily="18" charset="0"/>
              </a:rPr>
              <a:t>3</a:t>
            </a:r>
            <a:r>
              <a:rPr lang="en-US" dirty="0">
                <a:solidFill>
                  <a:prstClr val="black"/>
                </a:solidFill>
                <a:latin typeface="Times New Roman" pitchFamily="18" charset="0"/>
              </a:rPr>
              <a:t>  16</a:t>
            </a:r>
            <a:r>
              <a:rPr lang="en-US" baseline="30000" dirty="0">
                <a:solidFill>
                  <a:prstClr val="black"/>
                </a:solidFill>
                <a:latin typeface="Times New Roman" pitchFamily="18" charset="0"/>
              </a:rPr>
              <a:t>2</a:t>
            </a:r>
            <a:r>
              <a:rPr lang="en-US" dirty="0">
                <a:solidFill>
                  <a:prstClr val="black"/>
                </a:solidFill>
                <a:latin typeface="Times New Roman" pitchFamily="18" charset="0"/>
              </a:rPr>
              <a:t>  16</a:t>
            </a:r>
            <a:r>
              <a:rPr lang="en-US" baseline="30000" dirty="0">
                <a:solidFill>
                  <a:prstClr val="black"/>
                </a:solidFill>
                <a:latin typeface="Times New Roman" pitchFamily="18" charset="0"/>
              </a:rPr>
              <a:t>1</a:t>
            </a:r>
            <a:r>
              <a:rPr lang="en-US" dirty="0">
                <a:solidFill>
                  <a:prstClr val="black"/>
                </a:solidFill>
                <a:latin typeface="Times New Roman" pitchFamily="18" charset="0"/>
              </a:rPr>
              <a:t>  16</a:t>
            </a:r>
            <a:r>
              <a:rPr lang="en-US" baseline="30000" dirty="0">
                <a:solidFill>
                  <a:prstClr val="black"/>
                </a:solidFill>
                <a:latin typeface="Times New Roman" pitchFamily="18" charset="0"/>
              </a:rPr>
              <a:t>0</a:t>
            </a:r>
            <a:r>
              <a:rPr lang="en-US" dirty="0">
                <a:solidFill>
                  <a:prstClr val="black"/>
                </a:solidFill>
                <a:latin typeface="Times New Roman" pitchFamily="18" charset="0"/>
              </a:rPr>
              <a:t> </a:t>
            </a:r>
          </a:p>
        </p:txBody>
      </p:sp>
      <p:sp>
        <p:nvSpPr>
          <p:cNvPr id="151573" name="Text Box 21"/>
          <p:cNvSpPr txBox="1">
            <a:spLocks noChangeArrowheads="1"/>
          </p:cNvSpPr>
          <p:nvPr/>
        </p:nvSpPr>
        <p:spPr bwMode="auto">
          <a:xfrm>
            <a:off x="4953000" y="3641726"/>
            <a:ext cx="1828800" cy="366713"/>
          </a:xfrm>
          <a:prstGeom prst="rect">
            <a:avLst/>
          </a:prstGeom>
          <a:noFill/>
          <a:ln w="9525">
            <a:noFill/>
            <a:miter lim="800000"/>
            <a:headEnd/>
            <a:tailEnd/>
          </a:ln>
          <a:effectLst/>
        </p:spPr>
        <p:txBody>
          <a:bodyPr>
            <a:spAutoFit/>
          </a:bodyPr>
          <a:lstStyle/>
          <a:p>
            <a:pPr fontAlgn="base">
              <a:spcBef>
                <a:spcPct val="50000"/>
              </a:spcBef>
              <a:spcAft>
                <a:spcPct val="0"/>
              </a:spcAft>
            </a:pPr>
            <a:r>
              <a:rPr lang="en-US" dirty="0">
                <a:solidFill>
                  <a:prstClr val="black"/>
                </a:solidFill>
                <a:latin typeface="Times New Roman" pitchFamily="18" charset="0"/>
              </a:rPr>
              <a:t>4096  256   16   1</a:t>
            </a:r>
          </a:p>
        </p:txBody>
      </p:sp>
      <p:sp>
        <p:nvSpPr>
          <p:cNvPr id="151574" name="Text Box 22"/>
          <p:cNvSpPr txBox="1">
            <a:spLocks noChangeArrowheads="1"/>
          </p:cNvSpPr>
          <p:nvPr/>
        </p:nvSpPr>
        <p:spPr bwMode="auto">
          <a:xfrm>
            <a:off x="6629400" y="3641726"/>
            <a:ext cx="457200" cy="396875"/>
          </a:xfrm>
          <a:prstGeom prst="rect">
            <a:avLst/>
          </a:prstGeom>
          <a:noFill/>
          <a:ln w="9525">
            <a:noFill/>
            <a:miter lim="800000"/>
            <a:headEnd/>
            <a:tailEnd/>
          </a:ln>
          <a:effectLst/>
        </p:spPr>
        <p:txBody>
          <a:bodyPr>
            <a:spAutoFit/>
          </a:bodyPr>
          <a:lstStyle/>
          <a:p>
            <a:pPr fontAlgn="base">
              <a:spcBef>
                <a:spcPct val="50000"/>
              </a:spcBef>
              <a:spcAft>
                <a:spcPct val="0"/>
              </a:spcAft>
            </a:pPr>
            <a:r>
              <a:rPr lang="en-US" sz="2000" b="1" dirty="0">
                <a:solidFill>
                  <a:prstClr val="black"/>
                </a:solidFill>
                <a:latin typeface="Times New Roman" pitchFamily="18" charset="0"/>
              </a:rPr>
              <a:t>.</a:t>
            </a:r>
          </a:p>
        </p:txBody>
      </p:sp>
      <p:sp>
        <p:nvSpPr>
          <p:cNvPr id="151575" name="Text Box 23"/>
          <p:cNvSpPr txBox="1">
            <a:spLocks noChangeArrowheads="1"/>
          </p:cNvSpPr>
          <p:nvPr/>
        </p:nvSpPr>
        <p:spPr bwMode="auto">
          <a:xfrm>
            <a:off x="4724400" y="3305175"/>
            <a:ext cx="304800" cy="641350"/>
          </a:xfrm>
          <a:prstGeom prst="rect">
            <a:avLst/>
          </a:prstGeom>
          <a:noFill/>
          <a:ln w="9525">
            <a:noFill/>
            <a:miter lim="800000"/>
            <a:headEnd/>
            <a:tailEnd/>
          </a:ln>
          <a:effectLst/>
        </p:spPr>
        <p:txBody>
          <a:bodyPr>
            <a:spAutoFit/>
          </a:bodyPr>
          <a:lstStyle/>
          <a:p>
            <a:pPr fontAlgn="base">
              <a:spcBef>
                <a:spcPct val="50000"/>
              </a:spcBef>
              <a:spcAft>
                <a:spcPct val="0"/>
              </a:spcAft>
            </a:pPr>
            <a:r>
              <a:rPr lang="en-US" sz="3600" dirty="0">
                <a:solidFill>
                  <a:prstClr val="black"/>
                </a:solidFill>
                <a:latin typeface="Times New Roman" pitchFamily="18" charset="0"/>
              </a:rPr>
              <a:t>{</a:t>
            </a:r>
          </a:p>
        </p:txBody>
      </p:sp>
      <p:sp>
        <p:nvSpPr>
          <p:cNvPr id="151577" name="Text Box 25"/>
          <p:cNvSpPr txBox="1">
            <a:spLocks noChangeArrowheads="1"/>
          </p:cNvSpPr>
          <p:nvPr/>
        </p:nvSpPr>
        <p:spPr bwMode="auto">
          <a:xfrm>
            <a:off x="3505200" y="4206876"/>
            <a:ext cx="38862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Express 1A2F</a:t>
            </a:r>
            <a:r>
              <a:rPr lang="en-US" sz="2000" baseline="-25000" dirty="0">
                <a:solidFill>
                  <a:prstClr val="black"/>
                </a:solidFill>
                <a:latin typeface="Times New Roman" pitchFamily="18" charset="0"/>
              </a:rPr>
              <a:t>16</a:t>
            </a:r>
            <a:r>
              <a:rPr lang="en-US" sz="2000" dirty="0">
                <a:solidFill>
                  <a:prstClr val="black"/>
                </a:solidFill>
                <a:latin typeface="Times New Roman" pitchFamily="18" charset="0"/>
              </a:rPr>
              <a:t> in decimal.</a:t>
            </a:r>
          </a:p>
        </p:txBody>
      </p:sp>
      <p:sp>
        <p:nvSpPr>
          <p:cNvPr id="151578" name="WordArt 26"/>
          <p:cNvSpPr>
            <a:spLocks noChangeArrowheads="1" noChangeShapeType="1" noTextEdit="1"/>
          </p:cNvSpPr>
          <p:nvPr/>
        </p:nvSpPr>
        <p:spPr bwMode="auto">
          <a:xfrm>
            <a:off x="2209800" y="4191000"/>
            <a:ext cx="1219200" cy="419100"/>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51579" name="WordArt 27"/>
          <p:cNvSpPr>
            <a:spLocks noChangeArrowheads="1" noChangeShapeType="1" noTextEdit="1"/>
          </p:cNvSpPr>
          <p:nvPr/>
        </p:nvSpPr>
        <p:spPr bwMode="auto">
          <a:xfrm>
            <a:off x="2209800" y="4784725"/>
            <a:ext cx="1219200" cy="419100"/>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
        <p:nvSpPr>
          <p:cNvPr id="151580" name="Text Box 28"/>
          <p:cNvSpPr txBox="1">
            <a:spLocks noChangeArrowheads="1"/>
          </p:cNvSpPr>
          <p:nvPr/>
        </p:nvSpPr>
        <p:spPr bwMode="auto">
          <a:xfrm>
            <a:off x="3505200" y="4724401"/>
            <a:ext cx="3962400" cy="701675"/>
          </a:xfrm>
          <a:prstGeom prst="rect">
            <a:avLst/>
          </a:prstGeom>
          <a:noFill/>
          <a:ln w="9525">
            <a:noFill/>
            <a:miter lim="800000"/>
            <a:headEnd/>
            <a:tailEnd/>
          </a:ln>
          <a:effectLst/>
        </p:spPr>
        <p:txBody>
          <a:bodyPr>
            <a:spAutoFit/>
          </a:bodyPr>
          <a:lstStyle/>
          <a:p>
            <a:pPr fontAlgn="base">
              <a:spcBef>
                <a:spcPct val="0"/>
              </a:spcBef>
              <a:spcAft>
                <a:spcPct val="0"/>
              </a:spcAft>
            </a:pPr>
            <a:r>
              <a:rPr lang="en-US" sz="2000" dirty="0">
                <a:solidFill>
                  <a:prstClr val="black"/>
                </a:solidFill>
                <a:latin typeface="Times New Roman" pitchFamily="18" charset="0"/>
              </a:rPr>
              <a:t>Start by writing the column weights: </a:t>
            </a:r>
          </a:p>
          <a:p>
            <a:pPr fontAlgn="base">
              <a:spcBef>
                <a:spcPct val="0"/>
              </a:spcBef>
              <a:spcAft>
                <a:spcPct val="0"/>
              </a:spcAft>
            </a:pPr>
            <a:r>
              <a:rPr lang="en-US" sz="2000" dirty="0">
                <a:solidFill>
                  <a:prstClr val="black"/>
                </a:solidFill>
                <a:latin typeface="Times New Roman" pitchFamily="18" charset="0"/>
              </a:rPr>
              <a:t>4096  256   16   1</a:t>
            </a:r>
          </a:p>
        </p:txBody>
      </p:sp>
      <p:sp>
        <p:nvSpPr>
          <p:cNvPr id="151581" name="Text Box 29"/>
          <p:cNvSpPr txBox="1">
            <a:spLocks noChangeArrowheads="1"/>
          </p:cNvSpPr>
          <p:nvPr/>
        </p:nvSpPr>
        <p:spPr bwMode="auto">
          <a:xfrm>
            <a:off x="2819400" y="5715001"/>
            <a:ext cx="48006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1(4096) + 10(256) +2(16) +15(1) =</a:t>
            </a:r>
          </a:p>
        </p:txBody>
      </p:sp>
      <p:sp>
        <p:nvSpPr>
          <p:cNvPr id="151582" name="Rectangle 30"/>
          <p:cNvSpPr>
            <a:spLocks noChangeArrowheads="1"/>
          </p:cNvSpPr>
          <p:nvPr/>
        </p:nvSpPr>
        <p:spPr bwMode="auto">
          <a:xfrm>
            <a:off x="7467600" y="914400"/>
            <a:ext cx="2819400" cy="5257800"/>
          </a:xfrm>
          <a:prstGeom prst="rect">
            <a:avLst/>
          </a:prstGeom>
          <a:solidFill>
            <a:srgbClr val="EAEAEA"/>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51583" name="Text Box 31"/>
          <p:cNvSpPr txBox="1">
            <a:spLocks noChangeArrowheads="1"/>
          </p:cNvSpPr>
          <p:nvPr/>
        </p:nvSpPr>
        <p:spPr bwMode="auto">
          <a:xfrm>
            <a:off x="7772400" y="1203326"/>
            <a:ext cx="457200" cy="4968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FF0000"/>
                </a:solidFill>
                <a:latin typeface="Times New Roman" pitchFamily="18" charset="0"/>
              </a:rPr>
              <a:t>0 1 2 3 4 5 6 7 8 9 10 11 12 13 1415</a:t>
            </a:r>
          </a:p>
        </p:txBody>
      </p:sp>
      <p:sp>
        <p:nvSpPr>
          <p:cNvPr id="151584" name="Text Box 32"/>
          <p:cNvSpPr txBox="1">
            <a:spLocks noChangeArrowheads="1"/>
          </p:cNvSpPr>
          <p:nvPr/>
        </p:nvSpPr>
        <p:spPr bwMode="auto">
          <a:xfrm>
            <a:off x="8763000" y="1203326"/>
            <a:ext cx="457200" cy="4968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008000"/>
                </a:solidFill>
                <a:latin typeface="Times New Roman" pitchFamily="18" charset="0"/>
              </a:rPr>
              <a:t>0 1 2 3 4 5 6 7 8 9 A B C D E F</a:t>
            </a:r>
          </a:p>
        </p:txBody>
      </p:sp>
      <p:sp>
        <p:nvSpPr>
          <p:cNvPr id="151585" name="Text Box 33"/>
          <p:cNvSpPr txBox="1">
            <a:spLocks noChangeArrowheads="1"/>
          </p:cNvSpPr>
          <p:nvPr/>
        </p:nvSpPr>
        <p:spPr bwMode="auto">
          <a:xfrm>
            <a:off x="9525000" y="1203326"/>
            <a:ext cx="838200" cy="4968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000000"/>
                </a:solidFill>
                <a:latin typeface="Times New Roman" pitchFamily="18" charset="0"/>
              </a:rPr>
              <a:t>0000 0001 0010 0011 0100 0101 0110 0111 1000 1001 1010 1011 1100 1101 1110 1111</a:t>
            </a:r>
          </a:p>
        </p:txBody>
      </p:sp>
      <p:sp>
        <p:nvSpPr>
          <p:cNvPr id="151586" name="Text Box 34"/>
          <p:cNvSpPr txBox="1">
            <a:spLocks noChangeArrowheads="1"/>
          </p:cNvSpPr>
          <p:nvPr/>
        </p:nvSpPr>
        <p:spPr bwMode="auto">
          <a:xfrm>
            <a:off x="7467600" y="914400"/>
            <a:ext cx="1371600" cy="33655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600" dirty="0">
                <a:solidFill>
                  <a:srgbClr val="FF0000"/>
                </a:solidFill>
                <a:latin typeface="Times New Roman" pitchFamily="18" charset="0"/>
              </a:rPr>
              <a:t>Decimal</a:t>
            </a:r>
          </a:p>
        </p:txBody>
      </p:sp>
      <p:sp>
        <p:nvSpPr>
          <p:cNvPr id="151587" name="Text Box 35"/>
          <p:cNvSpPr txBox="1">
            <a:spLocks noChangeArrowheads="1"/>
          </p:cNvSpPr>
          <p:nvPr/>
        </p:nvSpPr>
        <p:spPr bwMode="auto">
          <a:xfrm>
            <a:off x="8305800" y="914400"/>
            <a:ext cx="1371600" cy="33655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600" dirty="0">
                <a:solidFill>
                  <a:srgbClr val="008000"/>
                </a:solidFill>
                <a:latin typeface="Times New Roman" pitchFamily="18" charset="0"/>
              </a:rPr>
              <a:t>Hexadecimal</a:t>
            </a:r>
          </a:p>
        </p:txBody>
      </p:sp>
      <p:sp>
        <p:nvSpPr>
          <p:cNvPr id="151588" name="Text Box 36"/>
          <p:cNvSpPr txBox="1">
            <a:spLocks noChangeArrowheads="1"/>
          </p:cNvSpPr>
          <p:nvPr/>
        </p:nvSpPr>
        <p:spPr bwMode="auto">
          <a:xfrm>
            <a:off x="9525000" y="914400"/>
            <a:ext cx="914400" cy="33655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600" dirty="0">
                <a:solidFill>
                  <a:srgbClr val="000000"/>
                </a:solidFill>
                <a:latin typeface="Times New Roman" pitchFamily="18" charset="0"/>
              </a:rPr>
              <a:t>Binary</a:t>
            </a:r>
          </a:p>
        </p:txBody>
      </p:sp>
      <p:sp>
        <p:nvSpPr>
          <p:cNvPr id="151589" name="Line 37"/>
          <p:cNvSpPr>
            <a:spLocks noChangeShapeType="1"/>
          </p:cNvSpPr>
          <p:nvPr/>
        </p:nvSpPr>
        <p:spPr bwMode="auto">
          <a:xfrm>
            <a:off x="7467600" y="1219200"/>
            <a:ext cx="2819400" cy="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51590" name="Line 38"/>
          <p:cNvSpPr>
            <a:spLocks noChangeShapeType="1"/>
          </p:cNvSpPr>
          <p:nvPr/>
        </p:nvSpPr>
        <p:spPr bwMode="auto">
          <a:xfrm>
            <a:off x="8305800" y="914400"/>
            <a:ext cx="0" cy="525780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51591" name="Line 39"/>
          <p:cNvSpPr>
            <a:spLocks noChangeShapeType="1"/>
          </p:cNvSpPr>
          <p:nvPr/>
        </p:nvSpPr>
        <p:spPr bwMode="auto">
          <a:xfrm>
            <a:off x="9525000" y="914400"/>
            <a:ext cx="0" cy="525780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Tree>
    <p:extLst>
      <p:ext uri="{BB962C8B-B14F-4D97-AF65-F5344CB8AC3E}">
        <p14:creationId xmlns:p14="http://schemas.microsoft.com/office/powerpoint/2010/main" val="23761082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1566"/>
                                        </p:tgtEl>
                                        <p:attrNameLst>
                                          <p:attrName>style.visibility</p:attrName>
                                        </p:attrNameLst>
                                      </p:cBhvr>
                                      <p:to>
                                        <p:strVal val="visible"/>
                                      </p:to>
                                    </p:set>
                                    <p:animEffect transition="in" filter="dissolve">
                                      <p:cBhvr>
                                        <p:cTn id="7" dur="500"/>
                                        <p:tgtEl>
                                          <p:spTgt spid="15156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1570"/>
                                        </p:tgtEl>
                                        <p:attrNameLst>
                                          <p:attrName>style.visibility</p:attrName>
                                        </p:attrNameLst>
                                      </p:cBhvr>
                                      <p:to>
                                        <p:strVal val="visible"/>
                                      </p:to>
                                    </p:set>
                                    <p:animEffect transition="in" filter="dissolve">
                                      <p:cBhvr>
                                        <p:cTn id="10" dur="500"/>
                                        <p:tgtEl>
                                          <p:spTgt spid="15157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1575"/>
                                        </p:tgtEl>
                                        <p:attrNameLst>
                                          <p:attrName>style.visibility</p:attrName>
                                        </p:attrNameLst>
                                      </p:cBhvr>
                                      <p:to>
                                        <p:strVal val="visible"/>
                                      </p:to>
                                    </p:set>
                                    <p:animEffect transition="in" filter="dissolve">
                                      <p:cBhvr>
                                        <p:cTn id="13" dur="500"/>
                                        <p:tgtEl>
                                          <p:spTgt spid="151575"/>
                                        </p:tgtEl>
                                      </p:cBhvr>
                                    </p:animEffect>
                                  </p:childTnLst>
                                </p:cTn>
                              </p:par>
                              <p:par>
                                <p:cTn id="14" presetID="43" presetClass="entr" presetSubtype="0" fill="hold" grpId="0" nodeType="withEffect">
                                  <p:stCondLst>
                                    <p:cond delay="0"/>
                                  </p:stCondLst>
                                  <p:childTnLst>
                                    <p:set>
                                      <p:cBhvr>
                                        <p:cTn id="15" dur="1" fill="hold">
                                          <p:stCondLst>
                                            <p:cond delay="0"/>
                                          </p:stCondLst>
                                        </p:cTn>
                                        <p:tgtEl>
                                          <p:spTgt spid="151567"/>
                                        </p:tgtEl>
                                        <p:attrNameLst>
                                          <p:attrName>style.visibility</p:attrName>
                                        </p:attrNameLst>
                                      </p:cBhvr>
                                      <p:to>
                                        <p:strVal val="visible"/>
                                      </p:to>
                                    </p:set>
                                    <p:animEffect transition="in" filter="fade">
                                      <p:cBhvr>
                                        <p:cTn id="16" dur="100"/>
                                        <p:tgtEl>
                                          <p:spTgt spid="151567"/>
                                        </p:tgtEl>
                                      </p:cBhvr>
                                    </p:animEffect>
                                    <p:anim calcmode="lin" valueType="num">
                                      <p:cBhvr>
                                        <p:cTn id="17" dur="400" fill="hold"/>
                                        <p:tgtEl>
                                          <p:spTgt spid="151567"/>
                                        </p:tgtEl>
                                        <p:attrNameLst>
                                          <p:attrName>ppt_x</p:attrName>
                                        </p:attrNameLst>
                                      </p:cBhvr>
                                      <p:tavLst>
                                        <p:tav tm="0">
                                          <p:val>
                                            <p:strVal val="#ppt_x"/>
                                          </p:val>
                                        </p:tav>
                                        <p:tav tm="100000">
                                          <p:val>
                                            <p:strVal val="#ppt_x"/>
                                          </p:val>
                                        </p:tav>
                                      </p:tavLst>
                                    </p:anim>
                                    <p:anim calcmode="lin" valueType="num">
                                      <p:cBhvr>
                                        <p:cTn id="18" dur="400" fill="hold"/>
                                        <p:tgtEl>
                                          <p:spTgt spid="151567"/>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15156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15156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151572"/>
                                        </p:tgtEl>
                                        <p:attrNameLst>
                                          <p:attrName>style.visibility</p:attrName>
                                        </p:attrNameLst>
                                      </p:cBhvr>
                                      <p:to>
                                        <p:strVal val="visible"/>
                                      </p:to>
                                    </p:set>
                                    <p:animEffect transition="in" filter="wipe(right)">
                                      <p:cBhvr>
                                        <p:cTn id="24" dur="1000"/>
                                        <p:tgtEl>
                                          <p:spTgt spid="15157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1574"/>
                                        </p:tgtEl>
                                        <p:attrNameLst>
                                          <p:attrName>style.visibility</p:attrName>
                                        </p:attrNameLst>
                                      </p:cBhvr>
                                      <p:to>
                                        <p:strVal val="visible"/>
                                      </p:to>
                                    </p:set>
                                    <p:anim calcmode="lin" valueType="num">
                                      <p:cBhvr additive="base">
                                        <p:cTn id="29" dur="500" fill="hold"/>
                                        <p:tgtEl>
                                          <p:spTgt spid="151574"/>
                                        </p:tgtEl>
                                        <p:attrNameLst>
                                          <p:attrName>ppt_x</p:attrName>
                                        </p:attrNameLst>
                                      </p:cBhvr>
                                      <p:tavLst>
                                        <p:tav tm="0">
                                          <p:val>
                                            <p:strVal val="#ppt_x"/>
                                          </p:val>
                                        </p:tav>
                                        <p:tav tm="100000">
                                          <p:val>
                                            <p:strVal val="#ppt_x"/>
                                          </p:val>
                                        </p:tav>
                                      </p:tavLst>
                                    </p:anim>
                                    <p:anim calcmode="lin" valueType="num">
                                      <p:cBhvr additive="base">
                                        <p:cTn id="30" dur="500" fill="hold"/>
                                        <p:tgtEl>
                                          <p:spTgt spid="151574"/>
                                        </p:tgtEl>
                                        <p:attrNameLst>
                                          <p:attrName>ppt_y</p:attrName>
                                        </p:attrNameLst>
                                      </p:cBhvr>
                                      <p:tavLst>
                                        <p:tav tm="0">
                                          <p:val>
                                            <p:strVal val="1+#ppt_h/2"/>
                                          </p:val>
                                        </p:tav>
                                        <p:tav tm="100000">
                                          <p:val>
                                            <p:strVal val="#ppt_y"/>
                                          </p:val>
                                        </p:tav>
                                      </p:tavLst>
                                    </p:anim>
                                  </p:childTnLst>
                                </p:cTn>
                              </p:par>
                              <p:par>
                                <p:cTn id="31" presetID="22" presetClass="entr" presetSubtype="2" fill="hold" grpId="0" nodeType="withEffect">
                                  <p:stCondLst>
                                    <p:cond delay="0"/>
                                  </p:stCondLst>
                                  <p:childTnLst>
                                    <p:set>
                                      <p:cBhvr>
                                        <p:cTn id="32" dur="1" fill="hold">
                                          <p:stCondLst>
                                            <p:cond delay="0"/>
                                          </p:stCondLst>
                                        </p:cTn>
                                        <p:tgtEl>
                                          <p:spTgt spid="151573"/>
                                        </p:tgtEl>
                                        <p:attrNameLst>
                                          <p:attrName>style.visibility</p:attrName>
                                        </p:attrNameLst>
                                      </p:cBhvr>
                                      <p:to>
                                        <p:strVal val="visible"/>
                                      </p:to>
                                    </p:set>
                                    <p:animEffect transition="in" filter="wipe(right)">
                                      <p:cBhvr>
                                        <p:cTn id="33" dur="1000"/>
                                        <p:tgtEl>
                                          <p:spTgt spid="15157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51578"/>
                                        </p:tgtEl>
                                        <p:attrNameLst>
                                          <p:attrName>style.visibility</p:attrName>
                                        </p:attrNameLst>
                                      </p:cBhvr>
                                      <p:to>
                                        <p:strVal val="visible"/>
                                      </p:to>
                                    </p:set>
                                    <p:anim calcmode="lin" valueType="num">
                                      <p:cBhvr additive="base">
                                        <p:cTn id="38" dur="500" fill="hold"/>
                                        <p:tgtEl>
                                          <p:spTgt spid="151578"/>
                                        </p:tgtEl>
                                        <p:attrNameLst>
                                          <p:attrName>ppt_x</p:attrName>
                                        </p:attrNameLst>
                                      </p:cBhvr>
                                      <p:tavLst>
                                        <p:tav tm="0">
                                          <p:val>
                                            <p:strVal val="0-#ppt_w/2"/>
                                          </p:val>
                                        </p:tav>
                                        <p:tav tm="100000">
                                          <p:val>
                                            <p:strVal val="#ppt_x"/>
                                          </p:val>
                                        </p:tav>
                                      </p:tavLst>
                                    </p:anim>
                                    <p:anim calcmode="lin" valueType="num">
                                      <p:cBhvr additive="base">
                                        <p:cTn id="39" dur="500" fill="hold"/>
                                        <p:tgtEl>
                                          <p:spTgt spid="151578"/>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51577"/>
                                        </p:tgtEl>
                                        <p:attrNameLst>
                                          <p:attrName>style.visibility</p:attrName>
                                        </p:attrNameLst>
                                      </p:cBhvr>
                                      <p:to>
                                        <p:strVal val="visible"/>
                                      </p:to>
                                    </p:set>
                                    <p:anim calcmode="lin" valueType="num">
                                      <p:cBhvr additive="base">
                                        <p:cTn id="42" dur="500" fill="hold"/>
                                        <p:tgtEl>
                                          <p:spTgt spid="151577"/>
                                        </p:tgtEl>
                                        <p:attrNameLst>
                                          <p:attrName>ppt_x</p:attrName>
                                        </p:attrNameLst>
                                      </p:cBhvr>
                                      <p:tavLst>
                                        <p:tav tm="0">
                                          <p:val>
                                            <p:strVal val="1+#ppt_w/2"/>
                                          </p:val>
                                        </p:tav>
                                        <p:tav tm="100000">
                                          <p:val>
                                            <p:strVal val="#ppt_x"/>
                                          </p:val>
                                        </p:tav>
                                      </p:tavLst>
                                    </p:anim>
                                    <p:anim calcmode="lin" valueType="num">
                                      <p:cBhvr additive="base">
                                        <p:cTn id="43" dur="500" fill="hold"/>
                                        <p:tgtEl>
                                          <p:spTgt spid="15157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51579"/>
                                        </p:tgtEl>
                                        <p:attrNameLst>
                                          <p:attrName>style.visibility</p:attrName>
                                        </p:attrNameLst>
                                      </p:cBhvr>
                                      <p:to>
                                        <p:strVal val="visible"/>
                                      </p:to>
                                    </p:set>
                                    <p:animEffect transition="in" filter="dissolve">
                                      <p:cBhvr>
                                        <p:cTn id="48" dur="500"/>
                                        <p:tgtEl>
                                          <p:spTgt spid="151579"/>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51580"/>
                                        </p:tgtEl>
                                        <p:attrNameLst>
                                          <p:attrName>style.visibility</p:attrName>
                                        </p:attrNameLst>
                                      </p:cBhvr>
                                      <p:to>
                                        <p:strVal val="visible"/>
                                      </p:to>
                                    </p:set>
                                    <p:animEffect transition="in" filter="wipe(left)">
                                      <p:cBhvr>
                                        <p:cTn id="52" dur="1000"/>
                                        <p:tgtEl>
                                          <p:spTgt spid="151580"/>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51568"/>
                                        </p:tgtEl>
                                        <p:attrNameLst>
                                          <p:attrName>style.visibility</p:attrName>
                                        </p:attrNameLst>
                                      </p:cBhvr>
                                      <p:to>
                                        <p:strVal val="visible"/>
                                      </p:to>
                                    </p:set>
                                    <p:anim calcmode="lin" valueType="num">
                                      <p:cBhvr additive="base">
                                        <p:cTn id="57" dur="1000" fill="hold"/>
                                        <p:tgtEl>
                                          <p:spTgt spid="151568"/>
                                        </p:tgtEl>
                                        <p:attrNameLst>
                                          <p:attrName>ppt_x</p:attrName>
                                        </p:attrNameLst>
                                      </p:cBhvr>
                                      <p:tavLst>
                                        <p:tav tm="0">
                                          <p:val>
                                            <p:strVal val="1+#ppt_w/2"/>
                                          </p:val>
                                        </p:tav>
                                        <p:tav tm="100000">
                                          <p:val>
                                            <p:strVal val="#ppt_x"/>
                                          </p:val>
                                        </p:tav>
                                      </p:tavLst>
                                    </p:anim>
                                    <p:anim calcmode="lin" valueType="num">
                                      <p:cBhvr additive="base">
                                        <p:cTn id="58" dur="1000" fill="hold"/>
                                        <p:tgtEl>
                                          <p:spTgt spid="151568"/>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51581"/>
                                        </p:tgtEl>
                                        <p:attrNameLst>
                                          <p:attrName>style.visibility</p:attrName>
                                        </p:attrNameLst>
                                      </p:cBhvr>
                                      <p:to>
                                        <p:strVal val="visible"/>
                                      </p:to>
                                    </p:set>
                                    <p:animEffect transition="in" filter="wipe(left)">
                                      <p:cBhvr>
                                        <p:cTn id="63" dur="500"/>
                                        <p:tgtEl>
                                          <p:spTgt spid="151581"/>
                                        </p:tgtEl>
                                      </p:cBhvr>
                                    </p:animEffect>
                                  </p:childTnLst>
                                </p:cTn>
                              </p:par>
                            </p:childTnLst>
                          </p:cTn>
                        </p:par>
                      </p:childTnLst>
                    </p:cTn>
                  </p:par>
                  <p:par>
                    <p:cTn id="64" fill="hold">
                      <p:stCondLst>
                        <p:cond delay="indefinite"/>
                      </p:stCondLst>
                      <p:childTnLst>
                        <p:par>
                          <p:cTn id="65" fill="hold">
                            <p:stCondLst>
                              <p:cond delay="0"/>
                            </p:stCondLst>
                            <p:childTnLst>
                              <p:par>
                                <p:cTn id="66" presetID="37" presetClass="entr" presetSubtype="0" fill="hold" grpId="0" nodeType="clickEffect">
                                  <p:stCondLst>
                                    <p:cond delay="0"/>
                                  </p:stCondLst>
                                  <p:childTnLst>
                                    <p:set>
                                      <p:cBhvr>
                                        <p:cTn id="67" dur="1" fill="hold">
                                          <p:stCondLst>
                                            <p:cond delay="0"/>
                                          </p:stCondLst>
                                        </p:cTn>
                                        <p:tgtEl>
                                          <p:spTgt spid="151569"/>
                                        </p:tgtEl>
                                        <p:attrNameLst>
                                          <p:attrName>style.visibility</p:attrName>
                                        </p:attrNameLst>
                                      </p:cBhvr>
                                      <p:to>
                                        <p:strVal val="visible"/>
                                      </p:to>
                                    </p:set>
                                    <p:animEffect transition="in" filter="fade">
                                      <p:cBhvr>
                                        <p:cTn id="68" dur="1000"/>
                                        <p:tgtEl>
                                          <p:spTgt spid="151569"/>
                                        </p:tgtEl>
                                      </p:cBhvr>
                                    </p:animEffect>
                                    <p:anim calcmode="lin" valueType="num">
                                      <p:cBhvr>
                                        <p:cTn id="69" dur="1000" fill="hold"/>
                                        <p:tgtEl>
                                          <p:spTgt spid="151569"/>
                                        </p:tgtEl>
                                        <p:attrNameLst>
                                          <p:attrName>ppt_x</p:attrName>
                                        </p:attrNameLst>
                                      </p:cBhvr>
                                      <p:tavLst>
                                        <p:tav tm="0">
                                          <p:val>
                                            <p:strVal val="#ppt_x"/>
                                          </p:val>
                                        </p:tav>
                                        <p:tav tm="100000">
                                          <p:val>
                                            <p:strVal val="#ppt_x"/>
                                          </p:val>
                                        </p:tav>
                                      </p:tavLst>
                                    </p:anim>
                                    <p:anim calcmode="lin" valueType="num">
                                      <p:cBhvr>
                                        <p:cTn id="70" dur="900" decel="100000" fill="hold"/>
                                        <p:tgtEl>
                                          <p:spTgt spid="151569"/>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15156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6" grpId="0" animBg="1"/>
      <p:bldP spid="151567" grpId="0"/>
      <p:bldP spid="151568" grpId="0"/>
      <p:bldP spid="151569" grpId="0"/>
      <p:bldP spid="151570" grpId="0"/>
      <p:bldP spid="151572" grpId="0"/>
      <p:bldP spid="151573" grpId="0"/>
      <p:bldP spid="151574" grpId="0"/>
      <p:bldP spid="151575" grpId="0"/>
      <p:bldP spid="151577" grpId="0"/>
      <p:bldP spid="151578" grpId="0" animBg="1"/>
      <p:bldP spid="151579" grpId="0" animBg="1"/>
      <p:bldP spid="151580" grpId="0"/>
      <p:bldP spid="151581"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7700" name="Rectangle 4"/>
          <p:cNvSpPr>
            <a:spLocks noChangeArrowheads="1"/>
          </p:cNvSpPr>
          <p:nvPr/>
        </p:nvSpPr>
        <p:spPr bwMode="auto">
          <a:xfrm>
            <a:off x="2438400" y="1143001"/>
            <a:ext cx="500458" cy="276999"/>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1200" dirty="0">
                <a:solidFill>
                  <a:srgbClr val="FFFF99"/>
                </a:solidFill>
                <a:latin typeface="Times New Roman" pitchFamily="18" charset="0"/>
              </a:rPr>
              <a:t>BCD</a:t>
            </a:r>
          </a:p>
        </p:txBody>
      </p:sp>
      <p:sp>
        <p:nvSpPr>
          <p:cNvPr id="157701" name="Text Box 5"/>
          <p:cNvSpPr txBox="1">
            <a:spLocks noChangeArrowheads="1"/>
          </p:cNvSpPr>
          <p:nvPr/>
        </p:nvSpPr>
        <p:spPr bwMode="auto">
          <a:xfrm>
            <a:off x="2438401" y="3276601"/>
            <a:ext cx="7102475" cy="276999"/>
          </a:xfrm>
          <a:prstGeom prst="rect">
            <a:avLst/>
          </a:prstGeom>
          <a:noFill/>
          <a:ln w="9525">
            <a:noFill/>
            <a:miter lim="800000"/>
            <a:headEnd/>
            <a:tailEnd/>
          </a:ln>
          <a:effectLst/>
        </p:spPr>
        <p:txBody>
          <a:bodyPr>
            <a:spAutoFit/>
          </a:bodyPr>
          <a:lstStyle/>
          <a:p>
            <a:pPr eaLnBrk="0" fontAlgn="base" hangingPunct="0">
              <a:spcBef>
                <a:spcPct val="0"/>
              </a:spcBef>
              <a:spcAft>
                <a:spcPct val="0"/>
              </a:spcAft>
            </a:pPr>
            <a:endParaRPr lang="en-US" sz="1200" dirty="0">
              <a:solidFill>
                <a:prstClr val="black"/>
              </a:solidFill>
              <a:latin typeface="Times New Roman" pitchFamily="18" charset="0"/>
            </a:endParaRPr>
          </a:p>
        </p:txBody>
      </p:sp>
      <p:sp>
        <p:nvSpPr>
          <p:cNvPr id="157702" name="Text Box 6"/>
          <p:cNvSpPr txBox="1">
            <a:spLocks noChangeArrowheads="1"/>
          </p:cNvSpPr>
          <p:nvPr/>
        </p:nvSpPr>
        <p:spPr bwMode="auto">
          <a:xfrm>
            <a:off x="2169555" y="2043556"/>
            <a:ext cx="4495800" cy="1631216"/>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Binary coded decimal (BCD) is a weighted code that is commonly used in digital systems when it is </a:t>
            </a:r>
            <a:r>
              <a:rPr lang="en-US" sz="2000" i="1" dirty="0">
                <a:solidFill>
                  <a:prstClr val="black"/>
                </a:solidFill>
                <a:latin typeface="Times New Roman" pitchFamily="18" charset="0"/>
              </a:rPr>
              <a:t>necessary</a:t>
            </a:r>
            <a:r>
              <a:rPr lang="en-US" sz="2000" dirty="0">
                <a:solidFill>
                  <a:prstClr val="black"/>
                </a:solidFill>
                <a:latin typeface="Times New Roman" pitchFamily="18" charset="0"/>
              </a:rPr>
              <a:t> to show decimal numbers such as in clock displays. </a:t>
            </a:r>
          </a:p>
        </p:txBody>
      </p:sp>
      <p:sp>
        <p:nvSpPr>
          <p:cNvPr id="157717" name="Rectangle 21"/>
          <p:cNvSpPr>
            <a:spLocks noChangeArrowheads="1"/>
          </p:cNvSpPr>
          <p:nvPr/>
        </p:nvSpPr>
        <p:spPr bwMode="auto">
          <a:xfrm>
            <a:off x="7010400" y="914400"/>
            <a:ext cx="3048000" cy="5257800"/>
          </a:xfrm>
          <a:prstGeom prst="rect">
            <a:avLst/>
          </a:prstGeom>
          <a:solidFill>
            <a:srgbClr val="FFFFCC"/>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57718" name="Text Box 22"/>
          <p:cNvSpPr txBox="1">
            <a:spLocks noChangeArrowheads="1"/>
          </p:cNvSpPr>
          <p:nvPr/>
        </p:nvSpPr>
        <p:spPr bwMode="auto">
          <a:xfrm>
            <a:off x="7315200" y="1203326"/>
            <a:ext cx="457200" cy="4968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FF0000"/>
                </a:solidFill>
                <a:latin typeface="Times New Roman" pitchFamily="18" charset="0"/>
              </a:rPr>
              <a:t>0 1 2 3 4 5 6 7 8 9 10 11 12 13 1415</a:t>
            </a:r>
          </a:p>
        </p:txBody>
      </p:sp>
      <p:sp>
        <p:nvSpPr>
          <p:cNvPr id="157720" name="Text Box 24"/>
          <p:cNvSpPr txBox="1">
            <a:spLocks noChangeArrowheads="1"/>
          </p:cNvSpPr>
          <p:nvPr/>
        </p:nvSpPr>
        <p:spPr bwMode="auto">
          <a:xfrm>
            <a:off x="7924800" y="1203326"/>
            <a:ext cx="838200" cy="4968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000000"/>
                </a:solidFill>
                <a:latin typeface="Times New Roman" pitchFamily="18" charset="0"/>
              </a:rPr>
              <a:t>0000 0001 0010 0011 0100 0101 0110 0111 1000 1001 1010 1011 1100 1101 1110 1111</a:t>
            </a:r>
          </a:p>
        </p:txBody>
      </p:sp>
      <p:sp>
        <p:nvSpPr>
          <p:cNvPr id="157721" name="Text Box 25"/>
          <p:cNvSpPr txBox="1">
            <a:spLocks noChangeArrowheads="1"/>
          </p:cNvSpPr>
          <p:nvPr/>
        </p:nvSpPr>
        <p:spPr bwMode="auto">
          <a:xfrm>
            <a:off x="7010400" y="914400"/>
            <a:ext cx="1371600" cy="33655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600" dirty="0">
                <a:solidFill>
                  <a:srgbClr val="FF0000"/>
                </a:solidFill>
                <a:latin typeface="Times New Roman" pitchFamily="18" charset="0"/>
              </a:rPr>
              <a:t>Decimal</a:t>
            </a:r>
          </a:p>
        </p:txBody>
      </p:sp>
      <p:sp>
        <p:nvSpPr>
          <p:cNvPr id="157723" name="Text Box 27"/>
          <p:cNvSpPr txBox="1">
            <a:spLocks noChangeArrowheads="1"/>
          </p:cNvSpPr>
          <p:nvPr/>
        </p:nvSpPr>
        <p:spPr bwMode="auto">
          <a:xfrm>
            <a:off x="7924800" y="914400"/>
            <a:ext cx="914400" cy="33655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600" dirty="0">
                <a:solidFill>
                  <a:srgbClr val="000000"/>
                </a:solidFill>
                <a:latin typeface="Times New Roman" pitchFamily="18" charset="0"/>
              </a:rPr>
              <a:t>Binary</a:t>
            </a:r>
          </a:p>
        </p:txBody>
      </p:sp>
      <p:sp>
        <p:nvSpPr>
          <p:cNvPr id="157724" name="Line 28"/>
          <p:cNvSpPr>
            <a:spLocks noChangeShapeType="1"/>
          </p:cNvSpPr>
          <p:nvPr/>
        </p:nvSpPr>
        <p:spPr bwMode="auto">
          <a:xfrm>
            <a:off x="7010400" y="1219200"/>
            <a:ext cx="3048000" cy="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57727" name="Text Box 31"/>
          <p:cNvSpPr txBox="1">
            <a:spLocks noChangeArrowheads="1"/>
          </p:cNvSpPr>
          <p:nvPr/>
        </p:nvSpPr>
        <p:spPr bwMode="auto">
          <a:xfrm>
            <a:off x="8991600" y="914400"/>
            <a:ext cx="914400" cy="33655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600" dirty="0">
                <a:solidFill>
                  <a:srgbClr val="008000"/>
                </a:solidFill>
                <a:latin typeface="Times New Roman" pitchFamily="18" charset="0"/>
              </a:rPr>
              <a:t>BCD</a:t>
            </a:r>
          </a:p>
        </p:txBody>
      </p:sp>
      <p:sp>
        <p:nvSpPr>
          <p:cNvPr id="157728" name="Text Box 32"/>
          <p:cNvSpPr txBox="1">
            <a:spLocks noChangeArrowheads="1"/>
          </p:cNvSpPr>
          <p:nvPr/>
        </p:nvSpPr>
        <p:spPr bwMode="auto">
          <a:xfrm>
            <a:off x="8763000" y="4267201"/>
            <a:ext cx="838200" cy="1920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008000"/>
                </a:solidFill>
                <a:latin typeface="Times New Roman" pitchFamily="18" charset="0"/>
              </a:rPr>
              <a:t>0001 0001 0001 0001 0001 0001</a:t>
            </a:r>
          </a:p>
        </p:txBody>
      </p:sp>
      <p:sp>
        <p:nvSpPr>
          <p:cNvPr id="157729" name="Text Box 33"/>
          <p:cNvSpPr txBox="1">
            <a:spLocks noChangeArrowheads="1"/>
          </p:cNvSpPr>
          <p:nvPr/>
        </p:nvSpPr>
        <p:spPr bwMode="auto">
          <a:xfrm>
            <a:off x="9296400" y="1219201"/>
            <a:ext cx="838200" cy="4968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008000"/>
                </a:solidFill>
                <a:latin typeface="Times New Roman" pitchFamily="18" charset="0"/>
              </a:rPr>
              <a:t>0000 0001 0010 0011 0100 0101 0110 0111 1000 1001 0000 0001 0010 0011 0100 0101</a:t>
            </a:r>
            <a:r>
              <a:rPr lang="en-US" sz="2000" dirty="0">
                <a:solidFill>
                  <a:prstClr val="black"/>
                </a:solidFill>
                <a:latin typeface="Times New Roman" pitchFamily="18" charset="0"/>
              </a:rPr>
              <a:t> </a:t>
            </a:r>
          </a:p>
        </p:txBody>
      </p:sp>
      <p:sp>
        <p:nvSpPr>
          <p:cNvPr id="157730" name="Line 34"/>
          <p:cNvSpPr>
            <a:spLocks noChangeShapeType="1"/>
          </p:cNvSpPr>
          <p:nvPr/>
        </p:nvSpPr>
        <p:spPr bwMode="auto">
          <a:xfrm>
            <a:off x="7848600" y="914400"/>
            <a:ext cx="0" cy="525780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57731" name="Line 35"/>
          <p:cNvSpPr>
            <a:spLocks noChangeShapeType="1"/>
          </p:cNvSpPr>
          <p:nvPr/>
        </p:nvSpPr>
        <p:spPr bwMode="auto">
          <a:xfrm>
            <a:off x="8686800" y="914400"/>
            <a:ext cx="0" cy="525780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57732" name="Text Box 36"/>
          <p:cNvSpPr txBox="1">
            <a:spLocks noChangeArrowheads="1"/>
          </p:cNvSpPr>
          <p:nvPr/>
        </p:nvSpPr>
        <p:spPr bwMode="auto">
          <a:xfrm>
            <a:off x="2173514" y="3687763"/>
            <a:ext cx="4343400" cy="2092881"/>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The table illustrates the difference between straight binary and BCD. BCD represents each decimal digit with a 4-bit code. Notice that the codes 1010 through 1111 are not used in BCD. </a:t>
            </a:r>
          </a:p>
          <a:p>
            <a:pPr eaLnBrk="0" fontAlgn="base" hangingPunct="0">
              <a:spcBef>
                <a:spcPct val="50000"/>
              </a:spcBef>
              <a:spcAft>
                <a:spcPct val="0"/>
              </a:spcAft>
            </a:pPr>
            <a:endParaRPr lang="en-US" sz="2000" dirty="0">
              <a:solidFill>
                <a:prstClr val="black"/>
              </a:solidFill>
              <a:latin typeface="Times New Roman" pitchFamily="18" charset="0"/>
            </a:endParaRPr>
          </a:p>
        </p:txBody>
      </p:sp>
    </p:spTree>
    <p:extLst>
      <p:ext uri="{BB962C8B-B14F-4D97-AF65-F5344CB8AC3E}">
        <p14:creationId xmlns:p14="http://schemas.microsoft.com/office/powerpoint/2010/main" val="37739975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732"/>
                                        </p:tgtEl>
                                        <p:attrNameLst>
                                          <p:attrName>style.visibility</p:attrName>
                                        </p:attrNameLst>
                                      </p:cBhvr>
                                      <p:to>
                                        <p:strVal val="visible"/>
                                      </p:to>
                                    </p:set>
                                    <p:anim calcmode="lin" valueType="num">
                                      <p:cBhvr additive="base">
                                        <p:cTn id="7" dur="500" fill="hold"/>
                                        <p:tgtEl>
                                          <p:spTgt spid="157732"/>
                                        </p:tgtEl>
                                        <p:attrNameLst>
                                          <p:attrName>ppt_x</p:attrName>
                                        </p:attrNameLst>
                                      </p:cBhvr>
                                      <p:tavLst>
                                        <p:tav tm="0">
                                          <p:val>
                                            <p:strVal val="0-#ppt_w/2"/>
                                          </p:val>
                                        </p:tav>
                                        <p:tav tm="100000">
                                          <p:val>
                                            <p:strVal val="#ppt_x"/>
                                          </p:val>
                                        </p:tav>
                                      </p:tavLst>
                                    </p:anim>
                                    <p:anim calcmode="lin" valueType="num">
                                      <p:cBhvr additive="base">
                                        <p:cTn id="8" dur="500" fill="hold"/>
                                        <p:tgtEl>
                                          <p:spTgt spid="157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32"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2036" name="Rectangle 4"/>
          <p:cNvSpPr>
            <a:spLocks noChangeArrowheads="1"/>
          </p:cNvSpPr>
          <p:nvPr/>
        </p:nvSpPr>
        <p:spPr bwMode="auto">
          <a:xfrm>
            <a:off x="2438400" y="1143001"/>
            <a:ext cx="500458" cy="276999"/>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1200" dirty="0">
                <a:solidFill>
                  <a:srgbClr val="FFFF99"/>
                </a:solidFill>
                <a:latin typeface="Times New Roman" pitchFamily="18" charset="0"/>
              </a:rPr>
              <a:t>BCD</a:t>
            </a:r>
          </a:p>
        </p:txBody>
      </p:sp>
      <p:sp>
        <p:nvSpPr>
          <p:cNvPr id="172038" name="Text Box 6"/>
          <p:cNvSpPr txBox="1">
            <a:spLocks noChangeArrowheads="1"/>
          </p:cNvSpPr>
          <p:nvPr/>
        </p:nvSpPr>
        <p:spPr bwMode="auto">
          <a:xfrm>
            <a:off x="2362200" y="1752600"/>
            <a:ext cx="7391400" cy="1292662"/>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You can think of BCD in terms of column weights in groups of four bits. For an 8-bit BCD number, the column weights are: 80  40  20  10   8   4   2   1.</a:t>
            </a:r>
          </a:p>
          <a:p>
            <a:pPr eaLnBrk="0" fontAlgn="base" hangingPunct="0">
              <a:spcBef>
                <a:spcPct val="50000"/>
              </a:spcBef>
              <a:spcAft>
                <a:spcPct val="0"/>
              </a:spcAft>
            </a:pPr>
            <a:endParaRPr lang="en-US" sz="1200" dirty="0">
              <a:solidFill>
                <a:prstClr val="black"/>
              </a:solidFill>
              <a:latin typeface="Times New Roman" pitchFamily="18" charset="0"/>
            </a:endParaRPr>
          </a:p>
        </p:txBody>
      </p:sp>
      <p:sp>
        <p:nvSpPr>
          <p:cNvPr id="172055" name="WordArt 23"/>
          <p:cNvSpPr>
            <a:spLocks noChangeArrowheads="1" noChangeShapeType="1" noTextEdit="1"/>
          </p:cNvSpPr>
          <p:nvPr/>
        </p:nvSpPr>
        <p:spPr bwMode="auto">
          <a:xfrm>
            <a:off x="2590800" y="3124200"/>
            <a:ext cx="1219200" cy="419100"/>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Question:</a:t>
            </a:r>
          </a:p>
        </p:txBody>
      </p:sp>
      <p:sp>
        <p:nvSpPr>
          <p:cNvPr id="172056" name="Text Box 24"/>
          <p:cNvSpPr txBox="1">
            <a:spLocks noChangeArrowheads="1"/>
          </p:cNvSpPr>
          <p:nvPr/>
        </p:nvSpPr>
        <p:spPr bwMode="auto">
          <a:xfrm>
            <a:off x="4038600" y="3124201"/>
            <a:ext cx="5410200" cy="7016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What are the column weights for the BCD number </a:t>
            </a:r>
            <a:r>
              <a:rPr lang="en-US" sz="2000" dirty="0">
                <a:solidFill>
                  <a:srgbClr val="663300"/>
                </a:solidFill>
                <a:latin typeface="Times New Roman" pitchFamily="18" charset="0"/>
              </a:rPr>
              <a:t>1000</a:t>
            </a:r>
            <a:r>
              <a:rPr lang="en-US" sz="2000" dirty="0">
                <a:solidFill>
                  <a:prstClr val="black"/>
                </a:solidFill>
                <a:latin typeface="Times New Roman" pitchFamily="18" charset="0"/>
              </a:rPr>
              <a:t> </a:t>
            </a:r>
            <a:r>
              <a:rPr lang="en-US" sz="2000" dirty="0">
                <a:solidFill>
                  <a:srgbClr val="FF0000"/>
                </a:solidFill>
                <a:latin typeface="Times New Roman" pitchFamily="18" charset="0"/>
              </a:rPr>
              <a:t>0011</a:t>
            </a:r>
            <a:r>
              <a:rPr lang="en-US" sz="2000" dirty="0">
                <a:solidFill>
                  <a:prstClr val="black"/>
                </a:solidFill>
                <a:latin typeface="Times New Roman" pitchFamily="18" charset="0"/>
              </a:rPr>
              <a:t> </a:t>
            </a:r>
            <a:r>
              <a:rPr lang="en-US" sz="2000" dirty="0">
                <a:solidFill>
                  <a:srgbClr val="0000FF"/>
                </a:solidFill>
                <a:latin typeface="Times New Roman" pitchFamily="18" charset="0"/>
              </a:rPr>
              <a:t>0101</a:t>
            </a:r>
            <a:r>
              <a:rPr lang="en-US" sz="2000" dirty="0">
                <a:solidFill>
                  <a:prstClr val="black"/>
                </a:solidFill>
                <a:latin typeface="Times New Roman" pitchFamily="18" charset="0"/>
              </a:rPr>
              <a:t> </a:t>
            </a:r>
            <a:r>
              <a:rPr lang="en-US" sz="2000" dirty="0">
                <a:solidFill>
                  <a:srgbClr val="009900"/>
                </a:solidFill>
                <a:latin typeface="Times New Roman" pitchFamily="18" charset="0"/>
              </a:rPr>
              <a:t>1001</a:t>
            </a:r>
            <a:r>
              <a:rPr lang="en-US" sz="2000" dirty="0">
                <a:solidFill>
                  <a:prstClr val="black"/>
                </a:solidFill>
                <a:latin typeface="Times New Roman" pitchFamily="18" charset="0"/>
              </a:rPr>
              <a:t>?</a:t>
            </a:r>
          </a:p>
        </p:txBody>
      </p:sp>
      <p:sp>
        <p:nvSpPr>
          <p:cNvPr id="172057" name="WordArt 25"/>
          <p:cNvSpPr>
            <a:spLocks noChangeArrowheads="1" noChangeShapeType="1" noTextEdit="1"/>
          </p:cNvSpPr>
          <p:nvPr/>
        </p:nvSpPr>
        <p:spPr bwMode="auto">
          <a:xfrm>
            <a:off x="2590800" y="3810000"/>
            <a:ext cx="1219200" cy="419100"/>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Answer:</a:t>
            </a:r>
          </a:p>
        </p:txBody>
      </p:sp>
      <p:sp>
        <p:nvSpPr>
          <p:cNvPr id="172058" name="Text Box 26"/>
          <p:cNvSpPr txBox="1">
            <a:spLocks noChangeArrowheads="1"/>
          </p:cNvSpPr>
          <p:nvPr/>
        </p:nvSpPr>
        <p:spPr bwMode="auto">
          <a:xfrm>
            <a:off x="2667000" y="4191001"/>
            <a:ext cx="71628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663300"/>
                </a:solidFill>
                <a:latin typeface="Times New Roman" pitchFamily="18" charset="0"/>
              </a:rPr>
              <a:t>8000 4000 2000 1000</a:t>
            </a:r>
            <a:r>
              <a:rPr lang="en-US" sz="2000" dirty="0">
                <a:solidFill>
                  <a:prstClr val="black"/>
                </a:solidFill>
                <a:latin typeface="Times New Roman" pitchFamily="18" charset="0"/>
              </a:rPr>
              <a:t>  </a:t>
            </a:r>
            <a:r>
              <a:rPr lang="en-US" sz="2000" dirty="0">
                <a:solidFill>
                  <a:srgbClr val="FF0000"/>
                </a:solidFill>
                <a:latin typeface="Times New Roman" pitchFamily="18" charset="0"/>
              </a:rPr>
              <a:t>800 400 200 100</a:t>
            </a:r>
            <a:r>
              <a:rPr lang="en-US" sz="2000" dirty="0">
                <a:solidFill>
                  <a:prstClr val="black"/>
                </a:solidFill>
                <a:latin typeface="Times New Roman" pitchFamily="18" charset="0"/>
              </a:rPr>
              <a:t>  </a:t>
            </a:r>
            <a:r>
              <a:rPr lang="en-US" sz="2000" dirty="0">
                <a:solidFill>
                  <a:srgbClr val="0000FF"/>
                </a:solidFill>
                <a:latin typeface="Times New Roman" pitchFamily="18" charset="0"/>
              </a:rPr>
              <a:t>80  40  20  10</a:t>
            </a:r>
            <a:r>
              <a:rPr lang="en-US" sz="2000" dirty="0">
                <a:solidFill>
                  <a:prstClr val="black"/>
                </a:solidFill>
                <a:latin typeface="Times New Roman" pitchFamily="18" charset="0"/>
              </a:rPr>
              <a:t>    </a:t>
            </a:r>
            <a:r>
              <a:rPr lang="en-US" sz="2000" dirty="0">
                <a:solidFill>
                  <a:srgbClr val="009900"/>
                </a:solidFill>
                <a:latin typeface="Times New Roman" pitchFamily="18" charset="0"/>
              </a:rPr>
              <a:t>8   4   2   1</a:t>
            </a:r>
          </a:p>
        </p:txBody>
      </p:sp>
      <p:sp>
        <p:nvSpPr>
          <p:cNvPr id="172061" name="Text Box 29"/>
          <p:cNvSpPr txBox="1">
            <a:spLocks noChangeArrowheads="1"/>
          </p:cNvSpPr>
          <p:nvPr/>
        </p:nvSpPr>
        <p:spPr bwMode="auto">
          <a:xfrm>
            <a:off x="2743200" y="4724401"/>
            <a:ext cx="6324600" cy="7016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Note that you could add the column weights where there is a 1 to obtain the decimal number. For this case:</a:t>
            </a:r>
          </a:p>
        </p:txBody>
      </p:sp>
      <p:sp>
        <p:nvSpPr>
          <p:cNvPr id="172062" name="Text Box 30"/>
          <p:cNvSpPr txBox="1">
            <a:spLocks noChangeArrowheads="1"/>
          </p:cNvSpPr>
          <p:nvPr/>
        </p:nvSpPr>
        <p:spPr bwMode="auto">
          <a:xfrm>
            <a:off x="3429000" y="5410201"/>
            <a:ext cx="54864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663300"/>
                </a:solidFill>
                <a:latin typeface="Times New Roman" pitchFamily="18" charset="0"/>
              </a:rPr>
              <a:t>8000</a:t>
            </a:r>
            <a:r>
              <a:rPr lang="en-US" sz="2000" dirty="0">
                <a:solidFill>
                  <a:prstClr val="black"/>
                </a:solidFill>
                <a:latin typeface="Times New Roman" pitchFamily="18" charset="0"/>
              </a:rPr>
              <a:t> + </a:t>
            </a:r>
            <a:r>
              <a:rPr lang="en-US" sz="2000" dirty="0">
                <a:solidFill>
                  <a:srgbClr val="FF0000"/>
                </a:solidFill>
                <a:latin typeface="Times New Roman" pitchFamily="18" charset="0"/>
              </a:rPr>
              <a:t>200</a:t>
            </a:r>
            <a:r>
              <a:rPr lang="en-US" sz="2000" dirty="0">
                <a:solidFill>
                  <a:prstClr val="black"/>
                </a:solidFill>
                <a:latin typeface="Times New Roman" pitchFamily="18" charset="0"/>
              </a:rPr>
              <a:t> +</a:t>
            </a:r>
            <a:r>
              <a:rPr lang="en-US" sz="2000" dirty="0">
                <a:solidFill>
                  <a:srgbClr val="FF0000"/>
                </a:solidFill>
                <a:latin typeface="Times New Roman" pitchFamily="18" charset="0"/>
              </a:rPr>
              <a:t>100</a:t>
            </a:r>
            <a:r>
              <a:rPr lang="en-US" sz="2000" dirty="0">
                <a:solidFill>
                  <a:prstClr val="black"/>
                </a:solidFill>
                <a:latin typeface="Times New Roman" pitchFamily="18" charset="0"/>
              </a:rPr>
              <a:t> + </a:t>
            </a:r>
            <a:r>
              <a:rPr lang="en-US" sz="2000" dirty="0">
                <a:solidFill>
                  <a:srgbClr val="0000FF"/>
                </a:solidFill>
                <a:latin typeface="Times New Roman" pitchFamily="18" charset="0"/>
              </a:rPr>
              <a:t>40</a:t>
            </a:r>
            <a:r>
              <a:rPr lang="en-US" sz="2000" dirty="0">
                <a:solidFill>
                  <a:prstClr val="black"/>
                </a:solidFill>
                <a:latin typeface="Times New Roman" pitchFamily="18" charset="0"/>
              </a:rPr>
              <a:t> + </a:t>
            </a:r>
            <a:r>
              <a:rPr lang="en-US" sz="2000" dirty="0">
                <a:solidFill>
                  <a:srgbClr val="0000FF"/>
                </a:solidFill>
                <a:latin typeface="Times New Roman" pitchFamily="18" charset="0"/>
              </a:rPr>
              <a:t>10</a:t>
            </a:r>
            <a:r>
              <a:rPr lang="en-US" sz="2000" dirty="0">
                <a:solidFill>
                  <a:prstClr val="black"/>
                </a:solidFill>
                <a:latin typeface="Times New Roman" pitchFamily="18" charset="0"/>
              </a:rPr>
              <a:t> + </a:t>
            </a:r>
            <a:r>
              <a:rPr lang="en-US" sz="2000" dirty="0">
                <a:solidFill>
                  <a:srgbClr val="009900"/>
                </a:solidFill>
                <a:latin typeface="Times New Roman" pitchFamily="18" charset="0"/>
              </a:rPr>
              <a:t>8</a:t>
            </a:r>
            <a:r>
              <a:rPr lang="en-US" sz="2000" dirty="0">
                <a:solidFill>
                  <a:prstClr val="black"/>
                </a:solidFill>
                <a:latin typeface="Times New Roman" pitchFamily="18" charset="0"/>
              </a:rPr>
              <a:t> +</a:t>
            </a:r>
            <a:r>
              <a:rPr lang="en-US" sz="2000" dirty="0">
                <a:solidFill>
                  <a:srgbClr val="009900"/>
                </a:solidFill>
                <a:latin typeface="Times New Roman" pitchFamily="18" charset="0"/>
              </a:rPr>
              <a:t>1</a:t>
            </a:r>
            <a:r>
              <a:rPr lang="en-US" sz="2000" dirty="0">
                <a:solidFill>
                  <a:prstClr val="black"/>
                </a:solidFill>
                <a:latin typeface="Times New Roman" pitchFamily="18" charset="0"/>
              </a:rPr>
              <a:t> = </a:t>
            </a:r>
            <a:r>
              <a:rPr lang="en-US" sz="2000" dirty="0">
                <a:solidFill>
                  <a:srgbClr val="000000"/>
                </a:solidFill>
                <a:latin typeface="Times New Roman" pitchFamily="18" charset="0"/>
              </a:rPr>
              <a:t>8</a:t>
            </a:r>
            <a:r>
              <a:rPr lang="en-US" sz="2000" dirty="0">
                <a:solidFill>
                  <a:srgbClr val="FF0000"/>
                </a:solidFill>
                <a:latin typeface="Times New Roman" pitchFamily="18" charset="0"/>
              </a:rPr>
              <a:t>3</a:t>
            </a:r>
            <a:r>
              <a:rPr lang="en-US" sz="2000" dirty="0">
                <a:solidFill>
                  <a:srgbClr val="0000FF"/>
                </a:solidFill>
                <a:latin typeface="Times New Roman" pitchFamily="18" charset="0"/>
              </a:rPr>
              <a:t>5</a:t>
            </a:r>
            <a:r>
              <a:rPr lang="en-US" sz="2000" dirty="0">
                <a:solidFill>
                  <a:srgbClr val="009900"/>
                </a:solidFill>
                <a:latin typeface="Times New Roman" pitchFamily="18" charset="0"/>
              </a:rPr>
              <a:t>9</a:t>
            </a:r>
            <a:r>
              <a:rPr lang="en-US" sz="2000" baseline="-25000" dirty="0">
                <a:solidFill>
                  <a:prstClr val="black"/>
                </a:solidFill>
                <a:latin typeface="Times New Roman" pitchFamily="18" charset="0"/>
              </a:rPr>
              <a:t>10</a:t>
            </a:r>
          </a:p>
        </p:txBody>
      </p:sp>
    </p:spTree>
    <p:extLst>
      <p:ext uri="{BB962C8B-B14F-4D97-AF65-F5344CB8AC3E}">
        <p14:creationId xmlns:p14="http://schemas.microsoft.com/office/powerpoint/2010/main" val="42794874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55"/>
                                        </p:tgtEl>
                                        <p:attrNameLst>
                                          <p:attrName>style.visibility</p:attrName>
                                        </p:attrNameLst>
                                      </p:cBhvr>
                                      <p:to>
                                        <p:strVal val="visible"/>
                                      </p:to>
                                    </p:set>
                                    <p:anim calcmode="lin" valueType="num">
                                      <p:cBhvr additive="base">
                                        <p:cTn id="7" dur="500" fill="hold"/>
                                        <p:tgtEl>
                                          <p:spTgt spid="172055"/>
                                        </p:tgtEl>
                                        <p:attrNameLst>
                                          <p:attrName>ppt_x</p:attrName>
                                        </p:attrNameLst>
                                      </p:cBhvr>
                                      <p:tavLst>
                                        <p:tav tm="0">
                                          <p:val>
                                            <p:strVal val="0-#ppt_w/2"/>
                                          </p:val>
                                        </p:tav>
                                        <p:tav tm="100000">
                                          <p:val>
                                            <p:strVal val="#ppt_x"/>
                                          </p:val>
                                        </p:tav>
                                      </p:tavLst>
                                    </p:anim>
                                    <p:anim calcmode="lin" valueType="num">
                                      <p:cBhvr additive="base">
                                        <p:cTn id="8" dur="500" fill="hold"/>
                                        <p:tgtEl>
                                          <p:spTgt spid="17205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72056"/>
                                        </p:tgtEl>
                                        <p:attrNameLst>
                                          <p:attrName>style.visibility</p:attrName>
                                        </p:attrNameLst>
                                      </p:cBhvr>
                                      <p:to>
                                        <p:strVal val="visible"/>
                                      </p:to>
                                    </p:set>
                                    <p:anim calcmode="lin" valueType="num">
                                      <p:cBhvr additive="base">
                                        <p:cTn id="11" dur="500" fill="hold"/>
                                        <p:tgtEl>
                                          <p:spTgt spid="172056"/>
                                        </p:tgtEl>
                                        <p:attrNameLst>
                                          <p:attrName>ppt_x</p:attrName>
                                        </p:attrNameLst>
                                      </p:cBhvr>
                                      <p:tavLst>
                                        <p:tav tm="0">
                                          <p:val>
                                            <p:strVal val="1+#ppt_w/2"/>
                                          </p:val>
                                        </p:tav>
                                        <p:tav tm="100000">
                                          <p:val>
                                            <p:strVal val="#ppt_x"/>
                                          </p:val>
                                        </p:tav>
                                      </p:tavLst>
                                    </p:anim>
                                    <p:anim calcmode="lin" valueType="num">
                                      <p:cBhvr additive="base">
                                        <p:cTn id="12" dur="500" fill="hold"/>
                                        <p:tgtEl>
                                          <p:spTgt spid="17205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2057"/>
                                        </p:tgtEl>
                                        <p:attrNameLst>
                                          <p:attrName>style.visibility</p:attrName>
                                        </p:attrNameLst>
                                      </p:cBhvr>
                                      <p:to>
                                        <p:strVal val="visible"/>
                                      </p:to>
                                    </p:set>
                                    <p:anim calcmode="lin" valueType="num">
                                      <p:cBhvr additive="base">
                                        <p:cTn id="17" dur="500" fill="hold"/>
                                        <p:tgtEl>
                                          <p:spTgt spid="172057"/>
                                        </p:tgtEl>
                                        <p:attrNameLst>
                                          <p:attrName>ppt_x</p:attrName>
                                        </p:attrNameLst>
                                      </p:cBhvr>
                                      <p:tavLst>
                                        <p:tav tm="0">
                                          <p:val>
                                            <p:strVal val="0-#ppt_w/2"/>
                                          </p:val>
                                        </p:tav>
                                        <p:tav tm="100000">
                                          <p:val>
                                            <p:strVal val="#ppt_x"/>
                                          </p:val>
                                        </p:tav>
                                      </p:tavLst>
                                    </p:anim>
                                    <p:anim calcmode="lin" valueType="num">
                                      <p:cBhvr additive="base">
                                        <p:cTn id="18" dur="500" fill="hold"/>
                                        <p:tgtEl>
                                          <p:spTgt spid="172057"/>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72058"/>
                                        </p:tgtEl>
                                        <p:attrNameLst>
                                          <p:attrName>style.visibility</p:attrName>
                                        </p:attrNameLst>
                                      </p:cBhvr>
                                      <p:to>
                                        <p:strVal val="visible"/>
                                      </p:to>
                                    </p:set>
                                    <p:anim calcmode="lin" valueType="num">
                                      <p:cBhvr additive="base">
                                        <p:cTn id="21" dur="500" fill="hold"/>
                                        <p:tgtEl>
                                          <p:spTgt spid="172058"/>
                                        </p:tgtEl>
                                        <p:attrNameLst>
                                          <p:attrName>ppt_x</p:attrName>
                                        </p:attrNameLst>
                                      </p:cBhvr>
                                      <p:tavLst>
                                        <p:tav tm="0">
                                          <p:val>
                                            <p:strVal val="1+#ppt_w/2"/>
                                          </p:val>
                                        </p:tav>
                                        <p:tav tm="100000">
                                          <p:val>
                                            <p:strVal val="#ppt_x"/>
                                          </p:val>
                                        </p:tav>
                                      </p:tavLst>
                                    </p:anim>
                                    <p:anim calcmode="lin" valueType="num">
                                      <p:cBhvr additive="base">
                                        <p:cTn id="22" dur="500" fill="hold"/>
                                        <p:tgtEl>
                                          <p:spTgt spid="17205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172061"/>
                                        </p:tgtEl>
                                        <p:attrNameLst>
                                          <p:attrName>style.visibility</p:attrName>
                                        </p:attrNameLst>
                                      </p:cBhvr>
                                      <p:to>
                                        <p:strVal val="visible"/>
                                      </p:to>
                                    </p:set>
                                    <p:animEffect transition="in" filter="fade">
                                      <p:cBhvr>
                                        <p:cTn id="27" dur="1000"/>
                                        <p:tgtEl>
                                          <p:spTgt spid="172061"/>
                                        </p:tgtEl>
                                      </p:cBhvr>
                                    </p:animEffect>
                                    <p:anim calcmode="lin" valueType="num">
                                      <p:cBhvr>
                                        <p:cTn id="28" dur="1000" fill="hold"/>
                                        <p:tgtEl>
                                          <p:spTgt spid="172061"/>
                                        </p:tgtEl>
                                        <p:attrNameLst>
                                          <p:attrName>ppt_x</p:attrName>
                                        </p:attrNameLst>
                                      </p:cBhvr>
                                      <p:tavLst>
                                        <p:tav tm="0">
                                          <p:val>
                                            <p:strVal val="#ppt_x"/>
                                          </p:val>
                                        </p:tav>
                                        <p:tav tm="100000">
                                          <p:val>
                                            <p:strVal val="#ppt_x"/>
                                          </p:val>
                                        </p:tav>
                                      </p:tavLst>
                                    </p:anim>
                                    <p:anim calcmode="lin" valueType="num">
                                      <p:cBhvr>
                                        <p:cTn id="29" dur="900" decel="100000" fill="hold"/>
                                        <p:tgtEl>
                                          <p:spTgt spid="172061"/>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72061"/>
                                        </p:tgtEl>
                                        <p:attrNameLst>
                                          <p:attrName>ppt_y</p:attrName>
                                        </p:attrNameLst>
                                      </p:cBhvr>
                                      <p:tavLst>
                                        <p:tav tm="0">
                                          <p:val>
                                            <p:strVal val="#ppt_y-.03"/>
                                          </p:val>
                                        </p:tav>
                                        <p:tav tm="100000">
                                          <p:val>
                                            <p:strVal val="#ppt_y"/>
                                          </p:val>
                                        </p:tav>
                                      </p:tavLst>
                                    </p:anim>
                                  </p:childTnLst>
                                </p:cTn>
                              </p:par>
                            </p:childTnLst>
                          </p:cTn>
                        </p:par>
                        <p:par>
                          <p:cTn id="31" fill="hold">
                            <p:stCondLst>
                              <p:cond delay="1000"/>
                            </p:stCondLst>
                            <p:childTnLst>
                              <p:par>
                                <p:cTn id="32" presetID="15" presetClass="entr" presetSubtype="0" fill="hold" grpId="0" nodeType="afterEffect">
                                  <p:stCondLst>
                                    <p:cond delay="0"/>
                                  </p:stCondLst>
                                  <p:childTnLst>
                                    <p:set>
                                      <p:cBhvr>
                                        <p:cTn id="33" dur="1" fill="hold">
                                          <p:stCondLst>
                                            <p:cond delay="0"/>
                                          </p:stCondLst>
                                        </p:cTn>
                                        <p:tgtEl>
                                          <p:spTgt spid="172062"/>
                                        </p:tgtEl>
                                        <p:attrNameLst>
                                          <p:attrName>style.visibility</p:attrName>
                                        </p:attrNameLst>
                                      </p:cBhvr>
                                      <p:to>
                                        <p:strVal val="visible"/>
                                      </p:to>
                                    </p:set>
                                    <p:anim calcmode="lin" valueType="num">
                                      <p:cBhvr>
                                        <p:cTn id="34" dur="1000" fill="hold"/>
                                        <p:tgtEl>
                                          <p:spTgt spid="172062"/>
                                        </p:tgtEl>
                                        <p:attrNameLst>
                                          <p:attrName>ppt_w</p:attrName>
                                        </p:attrNameLst>
                                      </p:cBhvr>
                                      <p:tavLst>
                                        <p:tav tm="0">
                                          <p:val>
                                            <p:fltVal val="0"/>
                                          </p:val>
                                        </p:tav>
                                        <p:tav tm="100000">
                                          <p:val>
                                            <p:strVal val="#ppt_w"/>
                                          </p:val>
                                        </p:tav>
                                      </p:tavLst>
                                    </p:anim>
                                    <p:anim calcmode="lin" valueType="num">
                                      <p:cBhvr>
                                        <p:cTn id="35" dur="1000" fill="hold"/>
                                        <p:tgtEl>
                                          <p:spTgt spid="172062"/>
                                        </p:tgtEl>
                                        <p:attrNameLst>
                                          <p:attrName>ppt_h</p:attrName>
                                        </p:attrNameLst>
                                      </p:cBhvr>
                                      <p:tavLst>
                                        <p:tav tm="0">
                                          <p:val>
                                            <p:fltVal val="0"/>
                                          </p:val>
                                        </p:tav>
                                        <p:tav tm="100000">
                                          <p:val>
                                            <p:strVal val="#ppt_h"/>
                                          </p:val>
                                        </p:tav>
                                      </p:tavLst>
                                    </p:anim>
                                    <p:anim calcmode="lin" valueType="num">
                                      <p:cBhvr>
                                        <p:cTn id="36" dur="1000" fill="hold"/>
                                        <p:tgtEl>
                                          <p:spTgt spid="172062"/>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17206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55" grpId="0" animBg="1"/>
      <p:bldP spid="172056" grpId="0"/>
      <p:bldP spid="172057" grpId="0" animBg="1"/>
      <p:bldP spid="172058" grpId="0"/>
      <p:bldP spid="172061" grpId="0"/>
      <p:bldP spid="172062"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44" name="Rectangle 4"/>
          <p:cNvSpPr>
            <a:spLocks noChangeArrowheads="1"/>
          </p:cNvSpPr>
          <p:nvPr/>
        </p:nvSpPr>
        <p:spPr bwMode="auto">
          <a:xfrm>
            <a:off x="2438401" y="1143001"/>
            <a:ext cx="585417" cy="276999"/>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1200" dirty="0">
                <a:solidFill>
                  <a:srgbClr val="FFFF99"/>
                </a:solidFill>
                <a:latin typeface="Times New Roman" pitchFamily="18" charset="0"/>
              </a:rPr>
              <a:t>ASCII</a:t>
            </a:r>
          </a:p>
        </p:txBody>
      </p:sp>
      <p:sp>
        <p:nvSpPr>
          <p:cNvPr id="163845" name="Text Box 5"/>
          <p:cNvSpPr txBox="1">
            <a:spLocks noChangeArrowheads="1"/>
          </p:cNvSpPr>
          <p:nvPr/>
        </p:nvSpPr>
        <p:spPr bwMode="auto">
          <a:xfrm>
            <a:off x="2438401" y="3276601"/>
            <a:ext cx="7102475" cy="276999"/>
          </a:xfrm>
          <a:prstGeom prst="rect">
            <a:avLst/>
          </a:prstGeom>
          <a:noFill/>
          <a:ln w="9525">
            <a:noFill/>
            <a:miter lim="800000"/>
            <a:headEnd/>
            <a:tailEnd/>
          </a:ln>
          <a:effectLst/>
        </p:spPr>
        <p:txBody>
          <a:bodyPr>
            <a:spAutoFit/>
          </a:bodyPr>
          <a:lstStyle/>
          <a:p>
            <a:pPr eaLnBrk="0" fontAlgn="base" hangingPunct="0">
              <a:spcBef>
                <a:spcPct val="0"/>
              </a:spcBef>
              <a:spcAft>
                <a:spcPct val="0"/>
              </a:spcAft>
            </a:pPr>
            <a:endParaRPr lang="en-US" sz="1200" dirty="0">
              <a:solidFill>
                <a:prstClr val="black"/>
              </a:solidFill>
              <a:latin typeface="Times New Roman" pitchFamily="18" charset="0"/>
            </a:endParaRPr>
          </a:p>
        </p:txBody>
      </p:sp>
      <p:sp>
        <p:nvSpPr>
          <p:cNvPr id="163847" name="Text Box 7"/>
          <p:cNvSpPr txBox="1">
            <a:spLocks noChangeArrowheads="1"/>
          </p:cNvSpPr>
          <p:nvPr/>
        </p:nvSpPr>
        <p:spPr bwMode="auto">
          <a:xfrm>
            <a:off x="2514600" y="1828800"/>
            <a:ext cx="7543800" cy="2831544"/>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ASCII is a code for alphanumeric characters and control characters. In its original form, ASCII encoded 128 characters and symbols using 7-bits. The first 32 characters are control characters, that are based on obsolete teletype requirements, so these characters are generally assigned to other functions in modern usage. In 1981, IBM introduced extended ASCII, which is an 8-bit code and increased the character set to 256. Other extended sets (such as Unicode) have been introduced to handle characters in languages other than English.</a:t>
            </a:r>
          </a:p>
          <a:p>
            <a:pPr eaLnBrk="0" fontAlgn="base" hangingPunct="0">
              <a:spcBef>
                <a:spcPct val="50000"/>
              </a:spcBef>
              <a:spcAft>
                <a:spcPct val="0"/>
              </a:spcAft>
            </a:pPr>
            <a:endParaRPr lang="en-US" sz="1200" dirty="0">
              <a:solidFill>
                <a:prstClr val="black"/>
              </a:solidFill>
              <a:latin typeface="Times New Roman" pitchFamily="18" charset="0"/>
            </a:endParaRPr>
          </a:p>
        </p:txBody>
      </p:sp>
    </p:spTree>
    <p:extLst>
      <p:ext uri="{BB962C8B-B14F-4D97-AF65-F5344CB8AC3E}">
        <p14:creationId xmlns:p14="http://schemas.microsoft.com/office/powerpoint/2010/main" val="25314639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5893" name="Rectangle 5"/>
          <p:cNvSpPr>
            <a:spLocks noChangeArrowheads="1"/>
          </p:cNvSpPr>
          <p:nvPr/>
        </p:nvSpPr>
        <p:spPr bwMode="auto">
          <a:xfrm>
            <a:off x="2438401" y="1143001"/>
            <a:ext cx="1071127" cy="276999"/>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1200" dirty="0">
                <a:solidFill>
                  <a:srgbClr val="FFFF99"/>
                </a:solidFill>
                <a:latin typeface="Times New Roman" pitchFamily="18" charset="0"/>
              </a:rPr>
              <a:t>Parity Method</a:t>
            </a:r>
          </a:p>
        </p:txBody>
      </p:sp>
      <p:sp>
        <p:nvSpPr>
          <p:cNvPr id="165894" name="Text Box 6"/>
          <p:cNvSpPr txBox="1">
            <a:spLocks noChangeArrowheads="1"/>
          </p:cNvSpPr>
          <p:nvPr/>
        </p:nvSpPr>
        <p:spPr bwMode="auto">
          <a:xfrm>
            <a:off x="2438401" y="3276601"/>
            <a:ext cx="7102475" cy="276999"/>
          </a:xfrm>
          <a:prstGeom prst="rect">
            <a:avLst/>
          </a:prstGeom>
          <a:noFill/>
          <a:ln w="9525">
            <a:noFill/>
            <a:miter lim="800000"/>
            <a:headEnd/>
            <a:tailEnd/>
          </a:ln>
          <a:effectLst/>
        </p:spPr>
        <p:txBody>
          <a:bodyPr>
            <a:spAutoFit/>
          </a:bodyPr>
          <a:lstStyle/>
          <a:p>
            <a:pPr eaLnBrk="0" fontAlgn="base" hangingPunct="0">
              <a:spcBef>
                <a:spcPct val="0"/>
              </a:spcBef>
              <a:spcAft>
                <a:spcPct val="0"/>
              </a:spcAft>
            </a:pPr>
            <a:endParaRPr lang="en-US" sz="1200" dirty="0">
              <a:solidFill>
                <a:prstClr val="black"/>
              </a:solidFill>
              <a:latin typeface="Times New Roman" pitchFamily="18" charset="0"/>
            </a:endParaRPr>
          </a:p>
        </p:txBody>
      </p:sp>
      <p:sp>
        <p:nvSpPr>
          <p:cNvPr id="165895" name="Text Box 7"/>
          <p:cNvSpPr txBox="1">
            <a:spLocks noChangeArrowheads="1"/>
          </p:cNvSpPr>
          <p:nvPr/>
        </p:nvSpPr>
        <p:spPr bwMode="auto">
          <a:xfrm>
            <a:off x="2971800" y="1600201"/>
            <a:ext cx="7086600" cy="1323439"/>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The parity method is a method of error detection for simple transmission errors involving one bit (or an odd number of bits). A parity bit is an “extra” bit attached to a group of bits to force the number of 1’s to be either even (even parity) or odd (odd parity).</a:t>
            </a:r>
          </a:p>
        </p:txBody>
      </p:sp>
      <p:sp>
        <p:nvSpPr>
          <p:cNvPr id="165897" name="Text Box 9"/>
          <p:cNvSpPr txBox="1">
            <a:spLocks noChangeArrowheads="1"/>
          </p:cNvSpPr>
          <p:nvPr/>
        </p:nvSpPr>
        <p:spPr bwMode="auto">
          <a:xfrm>
            <a:off x="3581400" y="3657601"/>
            <a:ext cx="6400800" cy="10064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The ASCII character for “a” is 1100001 and for “A” is 1000001. What is the correct bit to append to make both of these have odd parity?</a:t>
            </a:r>
          </a:p>
        </p:txBody>
      </p:sp>
      <p:sp>
        <p:nvSpPr>
          <p:cNvPr id="165898" name="WordArt 10"/>
          <p:cNvSpPr>
            <a:spLocks noChangeArrowheads="1" noChangeShapeType="1" noTextEdit="1"/>
          </p:cNvSpPr>
          <p:nvPr/>
        </p:nvSpPr>
        <p:spPr bwMode="auto">
          <a:xfrm>
            <a:off x="2286000" y="3641725"/>
            <a:ext cx="1219200" cy="419100"/>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65899" name="WordArt 11"/>
          <p:cNvSpPr>
            <a:spLocks noChangeArrowheads="1" noChangeShapeType="1" noTextEdit="1"/>
          </p:cNvSpPr>
          <p:nvPr/>
        </p:nvSpPr>
        <p:spPr bwMode="auto">
          <a:xfrm>
            <a:off x="2286000" y="4648200"/>
            <a:ext cx="1219200" cy="419100"/>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
        <p:nvSpPr>
          <p:cNvPr id="165900" name="Text Box 12"/>
          <p:cNvSpPr txBox="1">
            <a:spLocks noChangeArrowheads="1"/>
          </p:cNvSpPr>
          <p:nvPr/>
        </p:nvSpPr>
        <p:spPr bwMode="auto">
          <a:xfrm>
            <a:off x="3581400" y="4648201"/>
            <a:ext cx="6477000" cy="1006475"/>
          </a:xfrm>
          <a:prstGeom prst="rect">
            <a:avLst/>
          </a:prstGeom>
          <a:noFill/>
          <a:ln w="9525">
            <a:noFill/>
            <a:miter lim="800000"/>
            <a:headEnd/>
            <a:tailEnd/>
          </a:ln>
          <a:effectLst/>
        </p:spPr>
        <p:txBody>
          <a:bodyPr>
            <a:spAutoFit/>
          </a:bodyPr>
          <a:lstStyle/>
          <a:p>
            <a:pPr fontAlgn="base">
              <a:spcBef>
                <a:spcPct val="0"/>
              </a:spcBef>
              <a:spcAft>
                <a:spcPct val="0"/>
              </a:spcAft>
            </a:pPr>
            <a:r>
              <a:rPr lang="en-US" sz="2000" dirty="0">
                <a:solidFill>
                  <a:prstClr val="black"/>
                </a:solidFill>
                <a:latin typeface="Times New Roman" pitchFamily="18" charset="0"/>
              </a:rPr>
              <a:t>The ASCII “a” has an odd number of bits that are equal to 1; therefore the parity bit is </a:t>
            </a:r>
            <a:r>
              <a:rPr lang="en-US" sz="2000" dirty="0">
                <a:solidFill>
                  <a:srgbClr val="FF0000"/>
                </a:solidFill>
                <a:latin typeface="Times New Roman" pitchFamily="18" charset="0"/>
              </a:rPr>
              <a:t>0</a:t>
            </a:r>
            <a:r>
              <a:rPr lang="en-US" sz="2000" dirty="0">
                <a:solidFill>
                  <a:prstClr val="black"/>
                </a:solidFill>
                <a:latin typeface="Times New Roman" pitchFamily="18" charset="0"/>
              </a:rPr>
              <a:t>. The ASCII “A” has an even number of bits that are equal to 1; therefore the parity bit is </a:t>
            </a:r>
            <a:r>
              <a:rPr lang="en-US" sz="2000" dirty="0">
                <a:solidFill>
                  <a:srgbClr val="FF0000"/>
                </a:solidFill>
                <a:latin typeface="Times New Roman" pitchFamily="18" charset="0"/>
              </a:rPr>
              <a:t>1</a:t>
            </a:r>
            <a:r>
              <a:rPr lang="en-US" sz="2000" dirty="0">
                <a:solidFill>
                  <a:prstClr val="black"/>
                </a:solidFill>
                <a:latin typeface="Times New Roman" pitchFamily="18" charset="0"/>
              </a:rPr>
              <a:t>. </a:t>
            </a:r>
          </a:p>
        </p:txBody>
      </p:sp>
    </p:spTree>
    <p:extLst>
      <p:ext uri="{BB962C8B-B14F-4D97-AF65-F5344CB8AC3E}">
        <p14:creationId xmlns:p14="http://schemas.microsoft.com/office/powerpoint/2010/main" val="10429492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8"/>
                                        </p:tgtEl>
                                        <p:attrNameLst>
                                          <p:attrName>style.visibility</p:attrName>
                                        </p:attrNameLst>
                                      </p:cBhvr>
                                      <p:to>
                                        <p:strVal val="visible"/>
                                      </p:to>
                                    </p:set>
                                    <p:anim calcmode="lin" valueType="num">
                                      <p:cBhvr additive="base">
                                        <p:cTn id="7" dur="500" fill="hold"/>
                                        <p:tgtEl>
                                          <p:spTgt spid="165898"/>
                                        </p:tgtEl>
                                        <p:attrNameLst>
                                          <p:attrName>ppt_x</p:attrName>
                                        </p:attrNameLst>
                                      </p:cBhvr>
                                      <p:tavLst>
                                        <p:tav tm="0">
                                          <p:val>
                                            <p:strVal val="0-#ppt_w/2"/>
                                          </p:val>
                                        </p:tav>
                                        <p:tav tm="100000">
                                          <p:val>
                                            <p:strVal val="#ppt_x"/>
                                          </p:val>
                                        </p:tav>
                                      </p:tavLst>
                                    </p:anim>
                                    <p:anim calcmode="lin" valueType="num">
                                      <p:cBhvr additive="base">
                                        <p:cTn id="8" dur="500" fill="hold"/>
                                        <p:tgtEl>
                                          <p:spTgt spid="16589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5897"/>
                                        </p:tgtEl>
                                        <p:attrNameLst>
                                          <p:attrName>style.visibility</p:attrName>
                                        </p:attrNameLst>
                                      </p:cBhvr>
                                      <p:to>
                                        <p:strVal val="visible"/>
                                      </p:to>
                                    </p:set>
                                    <p:anim calcmode="lin" valueType="num">
                                      <p:cBhvr additive="base">
                                        <p:cTn id="11" dur="500" fill="hold"/>
                                        <p:tgtEl>
                                          <p:spTgt spid="165897"/>
                                        </p:tgtEl>
                                        <p:attrNameLst>
                                          <p:attrName>ppt_x</p:attrName>
                                        </p:attrNameLst>
                                      </p:cBhvr>
                                      <p:tavLst>
                                        <p:tav tm="0">
                                          <p:val>
                                            <p:strVal val="1+#ppt_w/2"/>
                                          </p:val>
                                        </p:tav>
                                        <p:tav tm="100000">
                                          <p:val>
                                            <p:strVal val="#ppt_x"/>
                                          </p:val>
                                        </p:tav>
                                      </p:tavLst>
                                    </p:anim>
                                    <p:anim calcmode="lin" valueType="num">
                                      <p:cBhvr additive="base">
                                        <p:cTn id="12" dur="500" fill="hold"/>
                                        <p:tgtEl>
                                          <p:spTgt spid="16589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5899"/>
                                        </p:tgtEl>
                                        <p:attrNameLst>
                                          <p:attrName>style.visibility</p:attrName>
                                        </p:attrNameLst>
                                      </p:cBhvr>
                                      <p:to>
                                        <p:strVal val="visible"/>
                                      </p:to>
                                    </p:set>
                                    <p:animEffect transition="in" filter="dissolve">
                                      <p:cBhvr>
                                        <p:cTn id="17" dur="500"/>
                                        <p:tgtEl>
                                          <p:spTgt spid="165899"/>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65900"/>
                                        </p:tgtEl>
                                        <p:attrNameLst>
                                          <p:attrName>style.visibility</p:attrName>
                                        </p:attrNameLst>
                                      </p:cBhvr>
                                      <p:to>
                                        <p:strVal val="visible"/>
                                      </p:to>
                                    </p:set>
                                    <p:animEffect transition="in" filter="wipe(left)">
                                      <p:cBhvr>
                                        <p:cTn id="21" dur="1000"/>
                                        <p:tgtEl>
                                          <p:spTgt spid="165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7" grpId="0"/>
      <p:bldP spid="165898" grpId="0" animBg="1"/>
      <p:bldP spid="165899" grpId="0" animBg="1"/>
      <p:bldP spid="165900"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 name="TextBox 12"/>
          <p:cNvSpPr txBox="1"/>
          <p:nvPr/>
        </p:nvSpPr>
        <p:spPr>
          <a:xfrm>
            <a:off x="2286000" y="609601"/>
            <a:ext cx="2438400" cy="954107"/>
          </a:xfrm>
          <a:prstGeom prst="rect">
            <a:avLst/>
          </a:prstGeom>
          <a:noFill/>
        </p:spPr>
        <p:txBody>
          <a:bodyPr wrap="square" rtlCol="0">
            <a:spAutoFit/>
          </a:bodyPr>
          <a:lstStyle/>
          <a:p>
            <a:pPr eaLnBrk="0" fontAlgn="base" hangingPunct="0">
              <a:spcBef>
                <a:spcPct val="0"/>
              </a:spcBef>
              <a:spcAft>
                <a:spcPct val="0"/>
              </a:spcAft>
            </a:pPr>
            <a:r>
              <a:rPr lang="en-GB" sz="2800" i="1" dirty="0">
                <a:solidFill>
                  <a:srgbClr val="FF0000"/>
                </a:solidFill>
                <a:latin typeface="Times New Roman" pitchFamily="18" charset="0"/>
              </a:rPr>
              <a:t>Problems/ solutions</a:t>
            </a:r>
          </a:p>
        </p:txBody>
      </p:sp>
      <p:sp>
        <p:nvSpPr>
          <p:cNvPr id="14" name="TextBox 13"/>
          <p:cNvSpPr txBox="1"/>
          <p:nvPr/>
        </p:nvSpPr>
        <p:spPr>
          <a:xfrm>
            <a:off x="2438400" y="1447801"/>
            <a:ext cx="5867400" cy="461665"/>
          </a:xfrm>
          <a:prstGeom prst="rect">
            <a:avLst/>
          </a:prstGeom>
          <a:noFill/>
        </p:spPr>
        <p:txBody>
          <a:bodyPr wrap="square" rtlCol="0">
            <a:spAutoFit/>
          </a:bodyPr>
          <a:lstStyle/>
          <a:p>
            <a:pPr eaLnBrk="0" fontAlgn="base" hangingPunct="0">
              <a:spcBef>
                <a:spcPct val="0"/>
              </a:spcBef>
              <a:spcAft>
                <a:spcPct val="0"/>
              </a:spcAft>
            </a:pPr>
            <a:r>
              <a:rPr lang="en-GB" sz="1200" dirty="0">
                <a:solidFill>
                  <a:prstClr val="black"/>
                </a:solidFill>
                <a:latin typeface="Times New Roman" pitchFamily="18" charset="0"/>
              </a:rPr>
              <a:t>Convert the following binary numbers to decimal</a:t>
            </a:r>
          </a:p>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5" name="Rectangle 14"/>
          <p:cNvSpPr/>
          <p:nvPr/>
        </p:nvSpPr>
        <p:spPr>
          <a:xfrm>
            <a:off x="2590800" y="1828800"/>
            <a:ext cx="4572000" cy="1569660"/>
          </a:xfrm>
          <a:prstGeom prst="rect">
            <a:avLst/>
          </a:prstGeom>
        </p:spPr>
        <p:txBody>
          <a:bodyPr>
            <a:spAutoFit/>
          </a:bodyPr>
          <a:lstStyle/>
          <a:p>
            <a:pPr eaLnBrk="0" fontAlgn="base" hangingPunct="0">
              <a:spcBef>
                <a:spcPct val="0"/>
              </a:spcBef>
              <a:spcAft>
                <a:spcPct val="0"/>
              </a:spcAft>
            </a:pPr>
            <a:r>
              <a:rPr lang="pt-BR" sz="1200" dirty="0">
                <a:solidFill>
                  <a:prstClr val="black"/>
                </a:solidFill>
                <a:latin typeface="Times New Roman" pitchFamily="18" charset="0"/>
              </a:rPr>
              <a:t>(a) 11 = 1 × 21 + 1 × 20 = 2 + 1 = 3</a:t>
            </a:r>
          </a:p>
          <a:p>
            <a:pPr eaLnBrk="0" fontAlgn="base" hangingPunct="0">
              <a:spcBef>
                <a:spcPct val="0"/>
              </a:spcBef>
              <a:spcAft>
                <a:spcPct val="0"/>
              </a:spcAft>
            </a:pPr>
            <a:r>
              <a:rPr lang="pl-PL" sz="1200" dirty="0">
                <a:solidFill>
                  <a:prstClr val="black"/>
                </a:solidFill>
                <a:latin typeface="Times New Roman" pitchFamily="18" charset="0"/>
              </a:rPr>
              <a:t>(b) 100 = 1 × 22 + 0 × 21 + 0 × 20 = 4</a:t>
            </a:r>
          </a:p>
          <a:p>
            <a:pPr eaLnBrk="0" fontAlgn="base" hangingPunct="0">
              <a:spcBef>
                <a:spcPct val="0"/>
              </a:spcBef>
              <a:spcAft>
                <a:spcPct val="0"/>
              </a:spcAft>
            </a:pPr>
            <a:r>
              <a:rPr lang="en-GB" sz="1200" dirty="0">
                <a:solidFill>
                  <a:prstClr val="black"/>
                </a:solidFill>
                <a:latin typeface="Times New Roman" pitchFamily="18" charset="0"/>
              </a:rPr>
              <a:t>(c) 111 = 1 × 22 + 1 × 21 + 1 × 20 = 4 + 2 + 1 = 7</a:t>
            </a:r>
          </a:p>
          <a:p>
            <a:pPr eaLnBrk="0" fontAlgn="base" hangingPunct="0">
              <a:spcBef>
                <a:spcPct val="0"/>
              </a:spcBef>
              <a:spcAft>
                <a:spcPct val="0"/>
              </a:spcAft>
            </a:pPr>
            <a:r>
              <a:rPr lang="en-GB" sz="1200" dirty="0">
                <a:solidFill>
                  <a:prstClr val="black"/>
                </a:solidFill>
                <a:latin typeface="Times New Roman" pitchFamily="18" charset="0"/>
              </a:rPr>
              <a:t>(d) 1000 = 1 × 23 + 0 × 22 + 0 × 21 + 0 × 20 = 8</a:t>
            </a:r>
          </a:p>
          <a:p>
            <a:pPr eaLnBrk="0" fontAlgn="base" hangingPunct="0">
              <a:spcBef>
                <a:spcPct val="0"/>
              </a:spcBef>
              <a:spcAft>
                <a:spcPct val="0"/>
              </a:spcAft>
            </a:pPr>
            <a:r>
              <a:rPr lang="en-GB" sz="1200" dirty="0">
                <a:solidFill>
                  <a:prstClr val="black"/>
                </a:solidFill>
                <a:latin typeface="Times New Roman" pitchFamily="18" charset="0"/>
              </a:rPr>
              <a:t>(e) 1001 = 1 × 23 + 0 × 22 + 0 × 21 + 1 × 20 = 8 + 1 = 9</a:t>
            </a:r>
          </a:p>
          <a:p>
            <a:pPr eaLnBrk="0" fontAlgn="base" hangingPunct="0">
              <a:spcBef>
                <a:spcPct val="0"/>
              </a:spcBef>
              <a:spcAft>
                <a:spcPct val="0"/>
              </a:spcAft>
            </a:pPr>
            <a:r>
              <a:rPr lang="en-GB" sz="1200" dirty="0">
                <a:solidFill>
                  <a:prstClr val="black"/>
                </a:solidFill>
                <a:latin typeface="Times New Roman" pitchFamily="18" charset="0"/>
              </a:rPr>
              <a:t>(f) 1100 = 1 × 23 + 1 × 22 + 0 × 21 + 0 × 20 = 8 + 4 = 12</a:t>
            </a:r>
          </a:p>
          <a:p>
            <a:pPr eaLnBrk="0" fontAlgn="base" hangingPunct="0">
              <a:spcBef>
                <a:spcPct val="0"/>
              </a:spcBef>
              <a:spcAft>
                <a:spcPct val="0"/>
              </a:spcAft>
            </a:pPr>
            <a:r>
              <a:rPr lang="nn-NO" sz="1200" dirty="0">
                <a:solidFill>
                  <a:prstClr val="black"/>
                </a:solidFill>
                <a:latin typeface="Times New Roman" pitchFamily="18" charset="0"/>
              </a:rPr>
              <a:t>(g) 1011 = 1 × 23 + 0 × 22 + 1 × 21 + 1 × 20 = 8 + 2 + 1 = 11</a:t>
            </a:r>
          </a:p>
          <a:p>
            <a:pPr eaLnBrk="0" fontAlgn="base" hangingPunct="0">
              <a:spcBef>
                <a:spcPct val="0"/>
              </a:spcBef>
              <a:spcAft>
                <a:spcPct val="0"/>
              </a:spcAft>
            </a:pPr>
            <a:r>
              <a:rPr lang="pt-BR" sz="1200" dirty="0">
                <a:solidFill>
                  <a:prstClr val="black"/>
                </a:solidFill>
                <a:latin typeface="Times New Roman" pitchFamily="18" charset="0"/>
              </a:rPr>
              <a:t>(h) 1111 = 1 × 23 + 1 × 22 + 1 × 21 + 1 × 20 = 8 + 4 + 2 + 1 = 15</a:t>
            </a:r>
            <a:endParaRPr lang="en-GB" sz="1200" dirty="0">
              <a:solidFill>
                <a:prstClr val="black"/>
              </a:solidFill>
              <a:latin typeface="Times New Roman" pitchFamily="18" charset="0"/>
            </a:endParaRPr>
          </a:p>
        </p:txBody>
      </p:sp>
      <p:sp>
        <p:nvSpPr>
          <p:cNvPr id="16" name="Rectangle 15"/>
          <p:cNvSpPr/>
          <p:nvPr/>
        </p:nvSpPr>
        <p:spPr>
          <a:xfrm>
            <a:off x="2667000" y="4267201"/>
            <a:ext cx="4572000" cy="1200329"/>
          </a:xfrm>
          <a:prstGeom prst="rect">
            <a:avLst/>
          </a:prstGeom>
        </p:spPr>
        <p:txBody>
          <a:bodyPr>
            <a:spAutoFit/>
          </a:bodyPr>
          <a:lstStyle/>
          <a:p>
            <a:pPr eaLnBrk="0" fontAlgn="base" hangingPunct="0">
              <a:spcBef>
                <a:spcPct val="0"/>
              </a:spcBef>
              <a:spcAft>
                <a:spcPct val="0"/>
              </a:spcAft>
            </a:pPr>
            <a:r>
              <a:rPr lang="pt-BR" sz="1200" dirty="0">
                <a:solidFill>
                  <a:prstClr val="black"/>
                </a:solidFill>
                <a:latin typeface="Times New Roman" pitchFamily="18" charset="0"/>
              </a:rPr>
              <a:t>(a) 110011.11 = 1 × 25 + 1 × 24 + 1 × 21 + 1 × 20 + 1 × 2−1 + 1 × 2−2</a:t>
            </a:r>
          </a:p>
          <a:p>
            <a:pPr eaLnBrk="0" fontAlgn="base" hangingPunct="0">
              <a:spcBef>
                <a:spcPct val="0"/>
              </a:spcBef>
              <a:spcAft>
                <a:spcPct val="0"/>
              </a:spcAft>
            </a:pPr>
            <a:r>
              <a:rPr lang="en-GB" sz="1200" dirty="0">
                <a:solidFill>
                  <a:prstClr val="black"/>
                </a:solidFill>
                <a:latin typeface="Times New Roman" pitchFamily="18" charset="0"/>
              </a:rPr>
              <a:t>= 32 + 16 + 2 + 1 + 0.5 + 0.25 = 51.75</a:t>
            </a:r>
          </a:p>
          <a:p>
            <a:pPr eaLnBrk="0" fontAlgn="base" hangingPunct="0">
              <a:spcBef>
                <a:spcPct val="0"/>
              </a:spcBef>
              <a:spcAft>
                <a:spcPct val="0"/>
              </a:spcAft>
            </a:pPr>
            <a:r>
              <a:rPr lang="pl-PL" sz="1200" dirty="0">
                <a:solidFill>
                  <a:prstClr val="black"/>
                </a:solidFill>
                <a:latin typeface="Times New Roman" pitchFamily="18" charset="0"/>
              </a:rPr>
              <a:t>(b) 101010.01 = 1 × 25 + 1 × 23 + 1 × 21 + 1 × 2−2 = 32 + 8 + 2 + 0.25</a:t>
            </a:r>
          </a:p>
          <a:p>
            <a:pPr eaLnBrk="0" fontAlgn="base" hangingPunct="0">
              <a:spcBef>
                <a:spcPct val="0"/>
              </a:spcBef>
              <a:spcAft>
                <a:spcPct val="0"/>
              </a:spcAft>
            </a:pPr>
            <a:r>
              <a:rPr lang="en-GB" sz="1200" dirty="0">
                <a:solidFill>
                  <a:prstClr val="black"/>
                </a:solidFill>
                <a:latin typeface="Times New Roman" pitchFamily="18" charset="0"/>
              </a:rPr>
              <a:t>= 42.25</a:t>
            </a:r>
          </a:p>
          <a:p>
            <a:pPr eaLnBrk="0" fontAlgn="base" hangingPunct="0">
              <a:spcBef>
                <a:spcPct val="0"/>
              </a:spcBef>
              <a:spcAft>
                <a:spcPct val="0"/>
              </a:spcAft>
            </a:pPr>
            <a:r>
              <a:rPr lang="en-GB" sz="1200" dirty="0">
                <a:solidFill>
                  <a:prstClr val="black"/>
                </a:solidFill>
                <a:latin typeface="Times New Roman" pitchFamily="18" charset="0"/>
              </a:rPr>
              <a:t>(c) 1000001.111 = 1 × 26 + 1 × 20 + 1 × 2−1 + 1 × 2−2 + 1 × 2−3</a:t>
            </a:r>
          </a:p>
          <a:p>
            <a:pPr eaLnBrk="0" fontAlgn="base" hangingPunct="0">
              <a:spcBef>
                <a:spcPct val="0"/>
              </a:spcBef>
              <a:spcAft>
                <a:spcPct val="0"/>
              </a:spcAft>
            </a:pPr>
            <a:r>
              <a:rPr lang="en-GB" sz="1200" dirty="0">
                <a:solidFill>
                  <a:prstClr val="black"/>
                </a:solidFill>
                <a:latin typeface="Times New Roman" pitchFamily="18" charset="0"/>
              </a:rPr>
              <a:t>= 64 + 1 + 0.5 + 0.25 + 0.125 = 65.875</a:t>
            </a:r>
          </a:p>
        </p:txBody>
      </p:sp>
      <p:sp>
        <p:nvSpPr>
          <p:cNvPr id="18" name="TextBox 17"/>
          <p:cNvSpPr txBox="1"/>
          <p:nvPr/>
        </p:nvSpPr>
        <p:spPr>
          <a:xfrm>
            <a:off x="2514600" y="3657601"/>
            <a:ext cx="5867400" cy="461665"/>
          </a:xfrm>
          <a:prstGeom prst="rect">
            <a:avLst/>
          </a:prstGeom>
          <a:noFill/>
        </p:spPr>
        <p:txBody>
          <a:bodyPr wrap="square" rtlCol="0">
            <a:spAutoFit/>
          </a:bodyPr>
          <a:lstStyle/>
          <a:p>
            <a:pPr eaLnBrk="0" fontAlgn="base" hangingPunct="0">
              <a:spcBef>
                <a:spcPct val="0"/>
              </a:spcBef>
              <a:spcAft>
                <a:spcPct val="0"/>
              </a:spcAft>
            </a:pPr>
            <a:r>
              <a:rPr lang="en-GB" sz="1200" dirty="0">
                <a:solidFill>
                  <a:prstClr val="black"/>
                </a:solidFill>
                <a:latin typeface="Times New Roman" pitchFamily="18" charset="0"/>
              </a:rPr>
              <a:t>Convert the following binary numbers to decimal</a:t>
            </a:r>
          </a:p>
          <a:p>
            <a:pPr eaLnBrk="0" fontAlgn="base" hangingPunct="0">
              <a:spcBef>
                <a:spcPct val="0"/>
              </a:spcBef>
              <a:spcAft>
                <a:spcPct val="0"/>
              </a:spcAft>
            </a:pPr>
            <a:endParaRPr lang="en-GB" sz="1200" dirty="0">
              <a:solidFill>
                <a:prstClr val="black"/>
              </a:solidFill>
              <a:latin typeface="Times New Roman" pitchFamily="18" charset="0"/>
            </a:endParaRPr>
          </a:p>
        </p:txBody>
      </p:sp>
    </p:spTree>
    <p:extLst>
      <p:ext uri="{BB962C8B-B14F-4D97-AF65-F5344CB8AC3E}">
        <p14:creationId xmlns:p14="http://schemas.microsoft.com/office/powerpoint/2010/main" val="5127587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8550" name="Rectangle 6"/>
          <p:cNvSpPr>
            <a:spLocks noChangeArrowheads="1"/>
          </p:cNvSpPr>
          <p:nvPr/>
        </p:nvSpPr>
        <p:spPr bwMode="auto">
          <a:xfrm>
            <a:off x="2438400" y="1143001"/>
            <a:ext cx="1311578" cy="276999"/>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1200">
                <a:solidFill>
                  <a:srgbClr val="FFFF99"/>
                </a:solidFill>
                <a:latin typeface="Times New Roman" pitchFamily="18" charset="0"/>
              </a:rPr>
              <a:t>Decimal Numbers</a:t>
            </a:r>
          </a:p>
        </p:txBody>
      </p:sp>
      <p:sp>
        <p:nvSpPr>
          <p:cNvPr id="108554" name="Text Box 10"/>
          <p:cNvSpPr txBox="1">
            <a:spLocks noChangeArrowheads="1"/>
          </p:cNvSpPr>
          <p:nvPr/>
        </p:nvSpPr>
        <p:spPr bwMode="auto">
          <a:xfrm>
            <a:off x="3657600" y="4495801"/>
            <a:ext cx="6324600" cy="7016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Express the number 480.52 as the sum of values of each digit.</a:t>
            </a:r>
          </a:p>
        </p:txBody>
      </p:sp>
      <p:sp>
        <p:nvSpPr>
          <p:cNvPr id="108557" name="WordArt 13"/>
          <p:cNvSpPr>
            <a:spLocks noChangeArrowheads="1" noChangeShapeType="1" noTextEdit="1"/>
          </p:cNvSpPr>
          <p:nvPr/>
        </p:nvSpPr>
        <p:spPr bwMode="auto">
          <a:xfrm>
            <a:off x="2286000" y="4419601"/>
            <a:ext cx="1219200" cy="449263"/>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08558" name="WordArt 14"/>
          <p:cNvSpPr>
            <a:spLocks noChangeArrowheads="1" noChangeShapeType="1" noTextEdit="1"/>
          </p:cNvSpPr>
          <p:nvPr/>
        </p:nvSpPr>
        <p:spPr bwMode="auto">
          <a:xfrm>
            <a:off x="2286000" y="5181601"/>
            <a:ext cx="1219200" cy="449263"/>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
        <p:nvSpPr>
          <p:cNvPr id="108563" name="Rectangle 19"/>
          <p:cNvSpPr>
            <a:spLocks noChangeArrowheads="1"/>
          </p:cNvSpPr>
          <p:nvPr/>
        </p:nvSpPr>
        <p:spPr bwMode="auto">
          <a:xfrm>
            <a:off x="3276600" y="3300324"/>
            <a:ext cx="6019800" cy="1200329"/>
          </a:xfrm>
          <a:prstGeom prst="rect">
            <a:avLst/>
          </a:prstGeom>
          <a:noFill/>
          <a:ln w="9525">
            <a:noFill/>
            <a:miter lim="800000"/>
            <a:headEnd/>
            <a:tailEnd/>
          </a:ln>
          <a:effectLst/>
        </p:spPr>
        <p:txBody>
          <a:bodyPr anchor="ctr">
            <a:spAutoFit/>
          </a:bodyPr>
          <a:lstStyle/>
          <a:p>
            <a:pPr fontAlgn="base">
              <a:spcBef>
                <a:spcPct val="0"/>
              </a:spcBef>
              <a:spcAft>
                <a:spcPct val="0"/>
              </a:spcAft>
            </a:pPr>
            <a:r>
              <a:rPr lang="en-US" sz="2000" dirty="0">
                <a:solidFill>
                  <a:prstClr val="black"/>
                </a:solidFill>
                <a:latin typeface="Times New Roman" pitchFamily="18" charset="0"/>
              </a:rPr>
              <a:t>     (9 </a:t>
            </a:r>
            <a:r>
              <a:rPr lang="en-US" sz="2000" dirty="0">
                <a:solidFill>
                  <a:prstClr val="black"/>
                </a:solidFill>
                <a:latin typeface="Microsoft Sans Serif" pitchFamily="34" charset="0"/>
              </a:rPr>
              <a:t>x</a:t>
            </a:r>
            <a:r>
              <a:rPr lang="en-US" sz="2000" dirty="0">
                <a:solidFill>
                  <a:prstClr val="black"/>
                </a:solidFill>
                <a:latin typeface="Times New Roman" pitchFamily="18" charset="0"/>
              </a:rPr>
              <a:t> 10</a:t>
            </a:r>
            <a:r>
              <a:rPr lang="en-US" sz="2000" baseline="30000" dirty="0">
                <a:solidFill>
                  <a:prstClr val="black"/>
                </a:solidFill>
                <a:latin typeface="Times New Roman" pitchFamily="18" charset="0"/>
              </a:rPr>
              <a:t>3</a:t>
            </a:r>
            <a:r>
              <a:rPr lang="en-US" sz="2000" dirty="0">
                <a:solidFill>
                  <a:prstClr val="black"/>
                </a:solidFill>
                <a:latin typeface="Times New Roman" pitchFamily="18" charset="0"/>
              </a:rPr>
              <a:t>) + (2 </a:t>
            </a:r>
            <a:r>
              <a:rPr lang="en-US" sz="2000" dirty="0">
                <a:solidFill>
                  <a:prstClr val="black"/>
                </a:solidFill>
                <a:latin typeface="Microsoft Sans Serif" pitchFamily="34" charset="0"/>
              </a:rPr>
              <a:t>x</a:t>
            </a:r>
            <a:r>
              <a:rPr lang="en-US" sz="2000" dirty="0">
                <a:solidFill>
                  <a:prstClr val="black"/>
                </a:solidFill>
                <a:latin typeface="Times New Roman" pitchFamily="18" charset="0"/>
              </a:rPr>
              <a:t> 10</a:t>
            </a:r>
            <a:r>
              <a:rPr lang="en-US" sz="2000" baseline="30000" dirty="0">
                <a:solidFill>
                  <a:prstClr val="black"/>
                </a:solidFill>
                <a:latin typeface="Times New Roman" pitchFamily="18" charset="0"/>
              </a:rPr>
              <a:t>2</a:t>
            </a:r>
            <a:r>
              <a:rPr lang="en-US" sz="2000" dirty="0">
                <a:solidFill>
                  <a:prstClr val="black"/>
                </a:solidFill>
                <a:latin typeface="Times New Roman" pitchFamily="18" charset="0"/>
              </a:rPr>
              <a:t>) + (4 </a:t>
            </a:r>
            <a:r>
              <a:rPr lang="en-US" sz="2000" dirty="0">
                <a:solidFill>
                  <a:prstClr val="black"/>
                </a:solidFill>
                <a:latin typeface="Microsoft Sans Serif" pitchFamily="34" charset="0"/>
              </a:rPr>
              <a:t>x</a:t>
            </a:r>
            <a:r>
              <a:rPr lang="en-US" sz="2000" dirty="0">
                <a:solidFill>
                  <a:prstClr val="black"/>
                </a:solidFill>
                <a:latin typeface="Times New Roman" pitchFamily="18" charset="0"/>
              </a:rPr>
              <a:t> 10</a:t>
            </a:r>
            <a:r>
              <a:rPr lang="en-US" sz="2000" baseline="30000" dirty="0">
                <a:solidFill>
                  <a:prstClr val="black"/>
                </a:solidFill>
                <a:latin typeface="Times New Roman" pitchFamily="18" charset="0"/>
              </a:rPr>
              <a:t>1</a:t>
            </a:r>
            <a:r>
              <a:rPr lang="en-US" sz="2000" dirty="0">
                <a:solidFill>
                  <a:prstClr val="black"/>
                </a:solidFill>
                <a:latin typeface="Times New Roman" pitchFamily="18" charset="0"/>
              </a:rPr>
              <a:t>) + (0 </a:t>
            </a:r>
            <a:r>
              <a:rPr lang="en-US" sz="2000" dirty="0">
                <a:solidFill>
                  <a:prstClr val="black"/>
                </a:solidFill>
                <a:latin typeface="Microsoft Sans Serif" pitchFamily="34" charset="0"/>
              </a:rPr>
              <a:t>x</a:t>
            </a:r>
            <a:r>
              <a:rPr lang="en-US" sz="2000" dirty="0">
                <a:solidFill>
                  <a:prstClr val="black"/>
                </a:solidFill>
                <a:latin typeface="Times New Roman" pitchFamily="18" charset="0"/>
              </a:rPr>
              <a:t> 10</a:t>
            </a:r>
            <a:r>
              <a:rPr lang="en-US" sz="2000" baseline="30000" dirty="0">
                <a:solidFill>
                  <a:prstClr val="black"/>
                </a:solidFill>
                <a:latin typeface="Times New Roman" pitchFamily="18" charset="0"/>
              </a:rPr>
              <a:t>0</a:t>
            </a:r>
            <a:r>
              <a:rPr lang="en-US" sz="2000" dirty="0">
                <a:solidFill>
                  <a:prstClr val="black"/>
                </a:solidFill>
                <a:latin typeface="Times New Roman" pitchFamily="18" charset="0"/>
              </a:rPr>
              <a:t>)</a:t>
            </a:r>
          </a:p>
          <a:p>
            <a:pPr fontAlgn="base">
              <a:spcBef>
                <a:spcPct val="0"/>
              </a:spcBef>
              <a:spcAft>
                <a:spcPct val="0"/>
              </a:spcAft>
            </a:pPr>
            <a:r>
              <a:rPr lang="en-US" sz="2000" dirty="0">
                <a:solidFill>
                  <a:prstClr val="black"/>
                </a:solidFill>
                <a:latin typeface="Times New Roman" pitchFamily="18" charset="0"/>
              </a:rPr>
              <a:t>or</a:t>
            </a:r>
          </a:p>
          <a:p>
            <a:pPr fontAlgn="base">
              <a:spcBef>
                <a:spcPct val="0"/>
              </a:spcBef>
              <a:spcAft>
                <a:spcPct val="0"/>
              </a:spcAft>
            </a:pPr>
            <a:r>
              <a:rPr lang="en-US" sz="2000" dirty="0">
                <a:solidFill>
                  <a:prstClr val="black"/>
                </a:solidFill>
                <a:latin typeface="Times New Roman" pitchFamily="18" charset="0"/>
              </a:rPr>
              <a:t>     9 x 1,000 + 2  x 100 + 4 x 10 + 0 x 1 </a:t>
            </a:r>
          </a:p>
          <a:p>
            <a:pPr fontAlgn="base">
              <a:spcBef>
                <a:spcPct val="0"/>
              </a:spcBef>
              <a:spcAft>
                <a:spcPct val="0"/>
              </a:spcAft>
            </a:pPr>
            <a:endParaRPr lang="en-US" sz="1200" dirty="0">
              <a:solidFill>
                <a:prstClr val="black"/>
              </a:solidFill>
              <a:latin typeface="Times New Roman" pitchFamily="18" charset="0"/>
            </a:endParaRPr>
          </a:p>
        </p:txBody>
      </p:sp>
      <p:sp>
        <p:nvSpPr>
          <p:cNvPr id="108564" name="Text Box 20"/>
          <p:cNvSpPr txBox="1">
            <a:spLocks noChangeArrowheads="1"/>
          </p:cNvSpPr>
          <p:nvPr/>
        </p:nvSpPr>
        <p:spPr bwMode="auto">
          <a:xfrm>
            <a:off x="2438400" y="1905001"/>
            <a:ext cx="7620000" cy="1015663"/>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Decimal numbers can be expressed as the sum of the products of each digit times the column value for that digit. Thus, the number 9240 can be expressed as</a:t>
            </a:r>
          </a:p>
        </p:txBody>
      </p:sp>
      <p:sp>
        <p:nvSpPr>
          <p:cNvPr id="108565" name="Text Box 21"/>
          <p:cNvSpPr txBox="1">
            <a:spLocks noChangeArrowheads="1"/>
          </p:cNvSpPr>
          <p:nvPr/>
        </p:nvSpPr>
        <p:spPr bwMode="auto">
          <a:xfrm>
            <a:off x="2819400" y="5638801"/>
            <a:ext cx="71628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480.52 =</a:t>
            </a:r>
            <a:r>
              <a:rPr lang="en-US" sz="2000">
                <a:solidFill>
                  <a:srgbClr val="FF0000"/>
                </a:solidFill>
                <a:latin typeface="Times New Roman" pitchFamily="18" charset="0"/>
              </a:rPr>
              <a:t> (4 </a:t>
            </a:r>
            <a:r>
              <a:rPr lang="en-US" sz="2000">
                <a:solidFill>
                  <a:srgbClr val="FF0000"/>
                </a:solidFill>
                <a:latin typeface="Arial" charset="0"/>
              </a:rPr>
              <a:t>x</a:t>
            </a:r>
            <a:r>
              <a:rPr lang="en-US" sz="2000">
                <a:solidFill>
                  <a:srgbClr val="FF0000"/>
                </a:solidFill>
                <a:latin typeface="Times New Roman" pitchFamily="18" charset="0"/>
              </a:rPr>
              <a:t> 10</a:t>
            </a:r>
            <a:r>
              <a:rPr lang="en-US" sz="2000" baseline="30000">
                <a:solidFill>
                  <a:srgbClr val="FF0000"/>
                </a:solidFill>
                <a:latin typeface="Times New Roman" pitchFamily="18" charset="0"/>
              </a:rPr>
              <a:t>2</a:t>
            </a:r>
            <a:r>
              <a:rPr lang="en-US" sz="2000">
                <a:solidFill>
                  <a:srgbClr val="FF0000"/>
                </a:solidFill>
                <a:latin typeface="Times New Roman" pitchFamily="18" charset="0"/>
              </a:rPr>
              <a:t>) + (8 </a:t>
            </a:r>
            <a:r>
              <a:rPr lang="en-US" sz="2000">
                <a:solidFill>
                  <a:srgbClr val="FF0000"/>
                </a:solidFill>
                <a:latin typeface="Arial" charset="0"/>
              </a:rPr>
              <a:t>x</a:t>
            </a:r>
            <a:r>
              <a:rPr lang="en-US" sz="2000">
                <a:solidFill>
                  <a:srgbClr val="FF0000"/>
                </a:solidFill>
                <a:latin typeface="Times New Roman" pitchFamily="18" charset="0"/>
              </a:rPr>
              <a:t> 10</a:t>
            </a:r>
            <a:r>
              <a:rPr lang="en-US" sz="2000" baseline="30000">
                <a:solidFill>
                  <a:srgbClr val="FF0000"/>
                </a:solidFill>
                <a:latin typeface="Times New Roman" pitchFamily="18" charset="0"/>
              </a:rPr>
              <a:t>1</a:t>
            </a:r>
            <a:r>
              <a:rPr lang="en-US" sz="2000">
                <a:solidFill>
                  <a:srgbClr val="FF0000"/>
                </a:solidFill>
                <a:latin typeface="Times New Roman" pitchFamily="18" charset="0"/>
              </a:rPr>
              <a:t>) + (0 </a:t>
            </a:r>
            <a:r>
              <a:rPr lang="en-US" sz="2000">
                <a:solidFill>
                  <a:srgbClr val="FF0000"/>
                </a:solidFill>
                <a:latin typeface="Arial" charset="0"/>
              </a:rPr>
              <a:t>x</a:t>
            </a:r>
            <a:r>
              <a:rPr lang="en-US" sz="2000">
                <a:solidFill>
                  <a:srgbClr val="FF0000"/>
                </a:solidFill>
                <a:latin typeface="Times New Roman" pitchFamily="18" charset="0"/>
              </a:rPr>
              <a:t> 10</a:t>
            </a:r>
            <a:r>
              <a:rPr lang="en-US" sz="2000" baseline="30000">
                <a:solidFill>
                  <a:srgbClr val="FF0000"/>
                </a:solidFill>
                <a:latin typeface="Times New Roman" pitchFamily="18" charset="0"/>
              </a:rPr>
              <a:t>0</a:t>
            </a:r>
            <a:r>
              <a:rPr lang="en-US" sz="2000">
                <a:solidFill>
                  <a:srgbClr val="FF0000"/>
                </a:solidFill>
                <a:latin typeface="Times New Roman" pitchFamily="18" charset="0"/>
              </a:rPr>
              <a:t>) + (5 </a:t>
            </a:r>
            <a:r>
              <a:rPr lang="en-US" sz="2000">
                <a:solidFill>
                  <a:srgbClr val="FF0000"/>
                </a:solidFill>
                <a:latin typeface="Arial" charset="0"/>
              </a:rPr>
              <a:t>x</a:t>
            </a:r>
            <a:r>
              <a:rPr lang="en-US" sz="2000">
                <a:solidFill>
                  <a:srgbClr val="FF0000"/>
                </a:solidFill>
                <a:latin typeface="Times New Roman" pitchFamily="18" charset="0"/>
              </a:rPr>
              <a:t> 10</a:t>
            </a:r>
            <a:r>
              <a:rPr lang="en-US" sz="2000" baseline="30000">
                <a:solidFill>
                  <a:srgbClr val="FF0000"/>
                </a:solidFill>
                <a:latin typeface="Times New Roman" pitchFamily="18" charset="0"/>
              </a:rPr>
              <a:t>-1</a:t>
            </a:r>
            <a:r>
              <a:rPr lang="en-US" sz="2000">
                <a:solidFill>
                  <a:srgbClr val="FF0000"/>
                </a:solidFill>
                <a:latin typeface="Times New Roman" pitchFamily="18" charset="0"/>
              </a:rPr>
              <a:t>) +(2 </a:t>
            </a:r>
            <a:r>
              <a:rPr lang="en-US" sz="2000">
                <a:solidFill>
                  <a:srgbClr val="FF0000"/>
                </a:solidFill>
                <a:latin typeface="Arial" charset="0"/>
              </a:rPr>
              <a:t>x</a:t>
            </a:r>
            <a:r>
              <a:rPr lang="en-US" sz="2000">
                <a:solidFill>
                  <a:srgbClr val="FF0000"/>
                </a:solidFill>
                <a:latin typeface="Times New Roman" pitchFamily="18" charset="0"/>
              </a:rPr>
              <a:t> 10</a:t>
            </a:r>
            <a:r>
              <a:rPr lang="en-US" sz="2000" baseline="30000">
                <a:solidFill>
                  <a:srgbClr val="FF0000"/>
                </a:solidFill>
                <a:latin typeface="Times New Roman" pitchFamily="18" charset="0"/>
              </a:rPr>
              <a:t>-2</a:t>
            </a:r>
            <a:r>
              <a:rPr lang="en-US" sz="2000">
                <a:solidFill>
                  <a:srgbClr val="FF0000"/>
                </a:solidFill>
                <a:latin typeface="Times New Roman" pitchFamily="18" charset="0"/>
              </a:rPr>
              <a:t>)</a:t>
            </a:r>
          </a:p>
        </p:txBody>
      </p:sp>
    </p:spTree>
    <p:extLst>
      <p:ext uri="{BB962C8B-B14F-4D97-AF65-F5344CB8AC3E}">
        <p14:creationId xmlns:p14="http://schemas.microsoft.com/office/powerpoint/2010/main" val="36530848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57"/>
                                        </p:tgtEl>
                                        <p:attrNameLst>
                                          <p:attrName>style.visibility</p:attrName>
                                        </p:attrNameLst>
                                      </p:cBhvr>
                                      <p:to>
                                        <p:strVal val="visible"/>
                                      </p:to>
                                    </p:set>
                                    <p:anim calcmode="lin" valueType="num">
                                      <p:cBhvr additive="base">
                                        <p:cTn id="7" dur="500" fill="hold"/>
                                        <p:tgtEl>
                                          <p:spTgt spid="108557"/>
                                        </p:tgtEl>
                                        <p:attrNameLst>
                                          <p:attrName>ppt_x</p:attrName>
                                        </p:attrNameLst>
                                      </p:cBhvr>
                                      <p:tavLst>
                                        <p:tav tm="0">
                                          <p:val>
                                            <p:strVal val="0-#ppt_w/2"/>
                                          </p:val>
                                        </p:tav>
                                        <p:tav tm="100000">
                                          <p:val>
                                            <p:strVal val="#ppt_x"/>
                                          </p:val>
                                        </p:tav>
                                      </p:tavLst>
                                    </p:anim>
                                    <p:anim calcmode="lin" valueType="num">
                                      <p:cBhvr additive="base">
                                        <p:cTn id="8" dur="500" fill="hold"/>
                                        <p:tgtEl>
                                          <p:spTgt spid="10855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8554"/>
                                        </p:tgtEl>
                                        <p:attrNameLst>
                                          <p:attrName>style.visibility</p:attrName>
                                        </p:attrNameLst>
                                      </p:cBhvr>
                                      <p:to>
                                        <p:strVal val="visible"/>
                                      </p:to>
                                    </p:set>
                                    <p:anim calcmode="lin" valueType="num">
                                      <p:cBhvr additive="base">
                                        <p:cTn id="11" dur="500" fill="hold"/>
                                        <p:tgtEl>
                                          <p:spTgt spid="108554"/>
                                        </p:tgtEl>
                                        <p:attrNameLst>
                                          <p:attrName>ppt_x</p:attrName>
                                        </p:attrNameLst>
                                      </p:cBhvr>
                                      <p:tavLst>
                                        <p:tav tm="0">
                                          <p:val>
                                            <p:strVal val="0-#ppt_w/2"/>
                                          </p:val>
                                        </p:tav>
                                        <p:tav tm="100000">
                                          <p:val>
                                            <p:strVal val="#ppt_x"/>
                                          </p:val>
                                        </p:tav>
                                      </p:tavLst>
                                    </p:anim>
                                    <p:anim calcmode="lin" valueType="num">
                                      <p:cBhvr additive="base">
                                        <p:cTn id="12" dur="500" fill="hold"/>
                                        <p:tgtEl>
                                          <p:spTgt spid="10855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8558"/>
                                        </p:tgtEl>
                                        <p:attrNameLst>
                                          <p:attrName>style.visibility</p:attrName>
                                        </p:attrNameLst>
                                      </p:cBhvr>
                                      <p:to>
                                        <p:strVal val="visible"/>
                                      </p:to>
                                    </p:set>
                                    <p:animEffect transition="in" filter="dissolve">
                                      <p:cBhvr>
                                        <p:cTn id="17" dur="500"/>
                                        <p:tgtEl>
                                          <p:spTgt spid="108558"/>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08565"/>
                                        </p:tgtEl>
                                        <p:attrNameLst>
                                          <p:attrName>style.visibility</p:attrName>
                                        </p:attrNameLst>
                                      </p:cBhvr>
                                      <p:to>
                                        <p:strVal val="visible"/>
                                      </p:to>
                                    </p:set>
                                    <p:animEffect transition="in" filter="wipe(left)">
                                      <p:cBhvr>
                                        <p:cTn id="21" dur="1000"/>
                                        <p:tgtEl>
                                          <p:spTgt spid="108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4" grpId="0"/>
      <p:bldP spid="108557" grpId="0" animBg="1"/>
      <p:bldP spid="108558" grpId="0" animBg="1"/>
      <p:bldP spid="108565"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 name="TextBox 13"/>
          <p:cNvSpPr txBox="1"/>
          <p:nvPr/>
        </p:nvSpPr>
        <p:spPr>
          <a:xfrm>
            <a:off x="2362200" y="1219201"/>
            <a:ext cx="5867400" cy="461665"/>
          </a:xfrm>
          <a:prstGeom prst="rect">
            <a:avLst/>
          </a:prstGeom>
          <a:noFill/>
        </p:spPr>
        <p:txBody>
          <a:bodyPr wrap="square" rtlCol="0">
            <a:spAutoFit/>
          </a:bodyPr>
          <a:lstStyle/>
          <a:p>
            <a:pPr eaLnBrk="0" fontAlgn="base" hangingPunct="0">
              <a:spcBef>
                <a:spcPct val="0"/>
              </a:spcBef>
              <a:spcAft>
                <a:spcPct val="0"/>
              </a:spcAft>
              <a:buFont typeface="Arial" pitchFamily="34" charset="0"/>
              <a:buChar char="•"/>
            </a:pPr>
            <a:r>
              <a:rPr lang="en-GB" sz="1200" dirty="0">
                <a:solidFill>
                  <a:prstClr val="black"/>
                </a:solidFill>
                <a:latin typeface="Times New Roman" pitchFamily="18" charset="0"/>
              </a:rPr>
              <a:t>Convert the following to binary using the sum of weights method</a:t>
            </a:r>
          </a:p>
          <a:p>
            <a:pPr eaLnBrk="0" fontAlgn="base" hangingPunct="0">
              <a:spcBef>
                <a:spcPct val="0"/>
              </a:spcBef>
              <a:spcAft>
                <a:spcPct val="0"/>
              </a:spcAft>
            </a:pPr>
            <a:endParaRPr lang="en-GB" sz="1200" dirty="0">
              <a:solidFill>
                <a:prstClr val="black"/>
              </a:solidFill>
              <a:latin typeface="Times New Roman" pitchFamily="18" charset="0"/>
            </a:endParaRPr>
          </a:p>
        </p:txBody>
      </p:sp>
      <p:pic>
        <p:nvPicPr>
          <p:cNvPr id="179202" name="Picture 2"/>
          <p:cNvPicPr>
            <a:picLocks noChangeAspect="1" noChangeArrowheads="1"/>
          </p:cNvPicPr>
          <p:nvPr/>
        </p:nvPicPr>
        <p:blipFill>
          <a:blip r:embed="rId3" cstate="print"/>
          <a:srcRect/>
          <a:stretch>
            <a:fillRect/>
          </a:stretch>
        </p:blipFill>
        <p:spPr bwMode="auto">
          <a:xfrm>
            <a:off x="2362200" y="1447801"/>
            <a:ext cx="5867400" cy="1786814"/>
          </a:xfrm>
          <a:prstGeom prst="rect">
            <a:avLst/>
          </a:prstGeom>
          <a:noFill/>
          <a:ln w="9525">
            <a:noFill/>
            <a:miter lim="800000"/>
            <a:headEnd/>
            <a:tailEnd/>
          </a:ln>
        </p:spPr>
      </p:pic>
      <p:pic>
        <p:nvPicPr>
          <p:cNvPr id="179203" name="Picture 3"/>
          <p:cNvPicPr>
            <a:picLocks noChangeAspect="1" noChangeArrowheads="1"/>
          </p:cNvPicPr>
          <p:nvPr/>
        </p:nvPicPr>
        <p:blipFill>
          <a:blip r:embed="rId4" cstate="print"/>
          <a:srcRect/>
          <a:stretch>
            <a:fillRect/>
          </a:stretch>
        </p:blipFill>
        <p:spPr bwMode="auto">
          <a:xfrm>
            <a:off x="2286001" y="3810001"/>
            <a:ext cx="4419600" cy="1655398"/>
          </a:xfrm>
          <a:prstGeom prst="rect">
            <a:avLst/>
          </a:prstGeom>
          <a:noFill/>
          <a:ln w="9525">
            <a:noFill/>
            <a:miter lim="800000"/>
            <a:headEnd/>
            <a:tailEnd/>
          </a:ln>
        </p:spPr>
      </p:pic>
      <p:sp>
        <p:nvSpPr>
          <p:cNvPr id="11" name="TextBox 10"/>
          <p:cNvSpPr txBox="1"/>
          <p:nvPr/>
        </p:nvSpPr>
        <p:spPr>
          <a:xfrm>
            <a:off x="2362200" y="3429001"/>
            <a:ext cx="5867400" cy="830997"/>
          </a:xfrm>
          <a:prstGeom prst="rect">
            <a:avLst/>
          </a:prstGeom>
          <a:noFill/>
        </p:spPr>
        <p:txBody>
          <a:bodyPr wrap="square" rtlCol="0">
            <a:spAutoFit/>
          </a:bodyPr>
          <a:lstStyle/>
          <a:p>
            <a:pPr eaLnBrk="0" fontAlgn="base" hangingPunct="0">
              <a:spcBef>
                <a:spcPct val="0"/>
              </a:spcBef>
              <a:spcAft>
                <a:spcPct val="0"/>
              </a:spcAft>
              <a:buFont typeface="Arial" pitchFamily="34" charset="0"/>
              <a:buChar char="•"/>
            </a:pPr>
            <a:r>
              <a:rPr lang="en-GB" sz="1200" dirty="0">
                <a:solidFill>
                  <a:prstClr val="black"/>
                </a:solidFill>
                <a:latin typeface="Times New Roman" pitchFamily="18" charset="0"/>
              </a:rPr>
              <a:t>Convert the following to binary by repeated division by 2</a:t>
            </a:r>
          </a:p>
          <a:p>
            <a:pPr eaLnBrk="0" fontAlgn="base" hangingPunct="0">
              <a:spcBef>
                <a:spcPct val="0"/>
              </a:spcBef>
              <a:spcAft>
                <a:spcPct val="0"/>
              </a:spcAft>
            </a:pPr>
            <a:r>
              <a:rPr lang="en-GB" sz="1200" dirty="0">
                <a:solidFill>
                  <a:prstClr val="black"/>
                </a:solidFill>
                <a:latin typeface="Times New Roman" pitchFamily="18" charset="0"/>
              </a:rPr>
              <a:t>15, 21, 28</a:t>
            </a:r>
          </a:p>
          <a:p>
            <a:pPr eaLnBrk="0" fontAlgn="base" hangingPunct="0">
              <a:spcBef>
                <a:spcPct val="0"/>
              </a:spcBef>
              <a:spcAft>
                <a:spcPct val="0"/>
              </a:spcAft>
            </a:pPr>
            <a:endParaRPr lang="en-GB" sz="1200" dirty="0">
              <a:solidFill>
                <a:prstClr val="black"/>
              </a:solidFill>
              <a:latin typeface="Times New Roman" pitchFamily="18" charset="0"/>
            </a:endParaRPr>
          </a:p>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7" name="TextBox 6"/>
          <p:cNvSpPr txBox="1"/>
          <p:nvPr/>
        </p:nvSpPr>
        <p:spPr>
          <a:xfrm>
            <a:off x="2286000" y="381001"/>
            <a:ext cx="2438400" cy="954107"/>
          </a:xfrm>
          <a:prstGeom prst="rect">
            <a:avLst/>
          </a:prstGeom>
          <a:noFill/>
        </p:spPr>
        <p:txBody>
          <a:bodyPr wrap="square" rtlCol="0">
            <a:spAutoFit/>
          </a:bodyPr>
          <a:lstStyle/>
          <a:p>
            <a:pPr eaLnBrk="0" fontAlgn="base" hangingPunct="0">
              <a:spcBef>
                <a:spcPct val="0"/>
              </a:spcBef>
              <a:spcAft>
                <a:spcPct val="0"/>
              </a:spcAft>
            </a:pPr>
            <a:r>
              <a:rPr lang="en-GB" sz="2800" i="1" dirty="0">
                <a:solidFill>
                  <a:srgbClr val="FF0000"/>
                </a:solidFill>
                <a:latin typeface="Times New Roman" pitchFamily="18" charset="0"/>
              </a:rPr>
              <a:t>Problems/ solutions</a:t>
            </a:r>
          </a:p>
        </p:txBody>
      </p:sp>
    </p:spTree>
    <p:extLst>
      <p:ext uri="{BB962C8B-B14F-4D97-AF65-F5344CB8AC3E}">
        <p14:creationId xmlns:p14="http://schemas.microsoft.com/office/powerpoint/2010/main" val="24228242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 name="TextBox 13"/>
          <p:cNvSpPr txBox="1"/>
          <p:nvPr/>
        </p:nvSpPr>
        <p:spPr>
          <a:xfrm>
            <a:off x="2438400" y="1447801"/>
            <a:ext cx="5867400" cy="461665"/>
          </a:xfrm>
          <a:prstGeom prst="rect">
            <a:avLst/>
          </a:prstGeom>
          <a:noFill/>
        </p:spPr>
        <p:txBody>
          <a:bodyPr wrap="square" rtlCol="0">
            <a:spAutoFit/>
          </a:bodyPr>
          <a:lstStyle/>
          <a:p>
            <a:pPr eaLnBrk="0" fontAlgn="base" hangingPunct="0">
              <a:spcBef>
                <a:spcPct val="0"/>
              </a:spcBef>
              <a:spcAft>
                <a:spcPct val="0"/>
              </a:spcAft>
            </a:pPr>
            <a:r>
              <a:rPr lang="en-GB" sz="1200" dirty="0">
                <a:solidFill>
                  <a:prstClr val="black"/>
                </a:solidFill>
                <a:latin typeface="Times New Roman" pitchFamily="18" charset="0"/>
              </a:rPr>
              <a:t>Add the following binary  numbers</a:t>
            </a:r>
          </a:p>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18" name="TextBox 17"/>
          <p:cNvSpPr txBox="1"/>
          <p:nvPr/>
        </p:nvSpPr>
        <p:spPr>
          <a:xfrm>
            <a:off x="2514600" y="3657601"/>
            <a:ext cx="5867400" cy="461665"/>
          </a:xfrm>
          <a:prstGeom prst="rect">
            <a:avLst/>
          </a:prstGeom>
          <a:noFill/>
        </p:spPr>
        <p:txBody>
          <a:bodyPr wrap="square" rtlCol="0">
            <a:spAutoFit/>
          </a:bodyPr>
          <a:lstStyle/>
          <a:p>
            <a:pPr eaLnBrk="0" fontAlgn="base" hangingPunct="0">
              <a:spcBef>
                <a:spcPct val="0"/>
              </a:spcBef>
              <a:spcAft>
                <a:spcPct val="0"/>
              </a:spcAft>
            </a:pPr>
            <a:r>
              <a:rPr lang="en-GB" sz="1200" dirty="0">
                <a:solidFill>
                  <a:prstClr val="black"/>
                </a:solidFill>
                <a:latin typeface="Times New Roman" pitchFamily="18" charset="0"/>
              </a:rPr>
              <a:t>Subtract the following binary numbers</a:t>
            </a:r>
          </a:p>
          <a:p>
            <a:pPr eaLnBrk="0" fontAlgn="base" hangingPunct="0">
              <a:spcBef>
                <a:spcPct val="0"/>
              </a:spcBef>
              <a:spcAft>
                <a:spcPct val="0"/>
              </a:spcAft>
            </a:pPr>
            <a:endParaRPr lang="en-GB" sz="1200" dirty="0">
              <a:solidFill>
                <a:prstClr val="black"/>
              </a:solidFill>
              <a:latin typeface="Times New Roman" pitchFamily="18" charset="0"/>
            </a:endParaRPr>
          </a:p>
        </p:txBody>
      </p:sp>
      <p:pic>
        <p:nvPicPr>
          <p:cNvPr id="180226" name="Picture 2"/>
          <p:cNvPicPr>
            <a:picLocks noChangeAspect="1" noChangeArrowheads="1"/>
          </p:cNvPicPr>
          <p:nvPr/>
        </p:nvPicPr>
        <p:blipFill>
          <a:blip r:embed="rId3" cstate="print"/>
          <a:srcRect/>
          <a:stretch>
            <a:fillRect/>
          </a:stretch>
        </p:blipFill>
        <p:spPr bwMode="auto">
          <a:xfrm>
            <a:off x="2438400" y="1752600"/>
            <a:ext cx="5181600" cy="1615044"/>
          </a:xfrm>
          <a:prstGeom prst="rect">
            <a:avLst/>
          </a:prstGeom>
          <a:noFill/>
          <a:ln w="9525">
            <a:noFill/>
            <a:miter lim="800000"/>
            <a:headEnd/>
            <a:tailEnd/>
          </a:ln>
        </p:spPr>
      </p:pic>
      <p:pic>
        <p:nvPicPr>
          <p:cNvPr id="180227" name="Picture 3"/>
          <p:cNvPicPr>
            <a:picLocks noChangeAspect="1" noChangeArrowheads="1"/>
          </p:cNvPicPr>
          <p:nvPr/>
        </p:nvPicPr>
        <p:blipFill>
          <a:blip r:embed="rId4" cstate="print"/>
          <a:srcRect/>
          <a:stretch>
            <a:fillRect/>
          </a:stretch>
        </p:blipFill>
        <p:spPr bwMode="auto">
          <a:xfrm>
            <a:off x="2590800" y="4038601"/>
            <a:ext cx="5638800" cy="1714641"/>
          </a:xfrm>
          <a:prstGeom prst="rect">
            <a:avLst/>
          </a:prstGeom>
          <a:noFill/>
          <a:ln w="9525">
            <a:noFill/>
            <a:miter lim="800000"/>
            <a:headEnd/>
            <a:tailEnd/>
          </a:ln>
        </p:spPr>
      </p:pic>
      <p:sp>
        <p:nvSpPr>
          <p:cNvPr id="7" name="TextBox 6"/>
          <p:cNvSpPr txBox="1"/>
          <p:nvPr/>
        </p:nvSpPr>
        <p:spPr>
          <a:xfrm>
            <a:off x="2286000" y="609601"/>
            <a:ext cx="2438400" cy="954107"/>
          </a:xfrm>
          <a:prstGeom prst="rect">
            <a:avLst/>
          </a:prstGeom>
          <a:noFill/>
        </p:spPr>
        <p:txBody>
          <a:bodyPr wrap="square" rtlCol="0">
            <a:spAutoFit/>
          </a:bodyPr>
          <a:lstStyle/>
          <a:p>
            <a:pPr eaLnBrk="0" fontAlgn="base" hangingPunct="0">
              <a:spcBef>
                <a:spcPct val="0"/>
              </a:spcBef>
              <a:spcAft>
                <a:spcPct val="0"/>
              </a:spcAft>
            </a:pPr>
            <a:r>
              <a:rPr lang="en-GB" sz="2800" i="1" dirty="0">
                <a:solidFill>
                  <a:srgbClr val="FF0000"/>
                </a:solidFill>
                <a:latin typeface="Times New Roman" pitchFamily="18" charset="0"/>
              </a:rPr>
              <a:t>Problems/ solutions</a:t>
            </a:r>
          </a:p>
        </p:txBody>
      </p:sp>
    </p:spTree>
    <p:extLst>
      <p:ext uri="{BB962C8B-B14F-4D97-AF65-F5344CB8AC3E}">
        <p14:creationId xmlns:p14="http://schemas.microsoft.com/office/powerpoint/2010/main" val="23328949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 name="TextBox 13"/>
          <p:cNvSpPr txBox="1"/>
          <p:nvPr/>
        </p:nvSpPr>
        <p:spPr>
          <a:xfrm>
            <a:off x="2438400" y="1066801"/>
            <a:ext cx="5867400" cy="646331"/>
          </a:xfrm>
          <a:prstGeom prst="rect">
            <a:avLst/>
          </a:prstGeom>
          <a:noFill/>
        </p:spPr>
        <p:txBody>
          <a:bodyPr wrap="square" rtlCol="0">
            <a:spAutoFit/>
          </a:bodyPr>
          <a:lstStyle/>
          <a:p>
            <a:pPr eaLnBrk="0" fontAlgn="base" hangingPunct="0">
              <a:spcBef>
                <a:spcPct val="0"/>
              </a:spcBef>
              <a:spcAft>
                <a:spcPct val="0"/>
              </a:spcAft>
            </a:pPr>
            <a:r>
              <a:rPr lang="en-GB" sz="1200" dirty="0">
                <a:solidFill>
                  <a:prstClr val="black"/>
                </a:solidFill>
                <a:latin typeface="Times New Roman" pitchFamily="18" charset="0"/>
              </a:rPr>
              <a:t>Determine the 2’s complement of the following</a:t>
            </a:r>
          </a:p>
          <a:p>
            <a:pPr eaLnBrk="0" fontAlgn="base" hangingPunct="0">
              <a:spcBef>
                <a:spcPct val="0"/>
              </a:spcBef>
              <a:spcAft>
                <a:spcPct val="0"/>
              </a:spcAft>
            </a:pPr>
            <a:r>
              <a:rPr lang="en-GB" sz="1200" dirty="0">
                <a:solidFill>
                  <a:prstClr val="black"/>
                </a:solidFill>
                <a:latin typeface="Times New Roman" pitchFamily="18" charset="0"/>
              </a:rPr>
              <a:t>10, 111, 1001, 1101, 11100, 10011, 10110000, 00111101</a:t>
            </a:r>
          </a:p>
          <a:p>
            <a:pPr eaLnBrk="0" fontAlgn="base" hangingPunct="0">
              <a:spcBef>
                <a:spcPct val="0"/>
              </a:spcBef>
              <a:spcAft>
                <a:spcPct val="0"/>
              </a:spcAft>
            </a:pPr>
            <a:endParaRPr lang="en-GB" sz="1200" dirty="0">
              <a:solidFill>
                <a:prstClr val="black"/>
              </a:solidFill>
              <a:latin typeface="Times New Roman" pitchFamily="18" charset="0"/>
            </a:endParaRPr>
          </a:p>
        </p:txBody>
      </p:sp>
      <p:pic>
        <p:nvPicPr>
          <p:cNvPr id="181250" name="Picture 2"/>
          <p:cNvPicPr>
            <a:picLocks noChangeAspect="1" noChangeArrowheads="1"/>
          </p:cNvPicPr>
          <p:nvPr/>
        </p:nvPicPr>
        <p:blipFill>
          <a:blip r:embed="rId3" cstate="print"/>
          <a:srcRect/>
          <a:stretch>
            <a:fillRect/>
          </a:stretch>
        </p:blipFill>
        <p:spPr bwMode="auto">
          <a:xfrm>
            <a:off x="2590800" y="1752600"/>
            <a:ext cx="5105400" cy="1154146"/>
          </a:xfrm>
          <a:prstGeom prst="rect">
            <a:avLst/>
          </a:prstGeom>
          <a:noFill/>
          <a:ln w="9525">
            <a:noFill/>
            <a:miter lim="800000"/>
            <a:headEnd/>
            <a:tailEnd/>
          </a:ln>
        </p:spPr>
      </p:pic>
      <p:pic>
        <p:nvPicPr>
          <p:cNvPr id="181251" name="Picture 3"/>
          <p:cNvPicPr>
            <a:picLocks noChangeAspect="1" noChangeArrowheads="1"/>
          </p:cNvPicPr>
          <p:nvPr/>
        </p:nvPicPr>
        <p:blipFill>
          <a:blip r:embed="rId4" cstate="print"/>
          <a:srcRect/>
          <a:stretch>
            <a:fillRect/>
          </a:stretch>
        </p:blipFill>
        <p:spPr bwMode="auto">
          <a:xfrm>
            <a:off x="2314575" y="3581401"/>
            <a:ext cx="7083084" cy="1752599"/>
          </a:xfrm>
          <a:prstGeom prst="rect">
            <a:avLst/>
          </a:prstGeom>
          <a:noFill/>
          <a:ln w="9525">
            <a:noFill/>
            <a:miter lim="800000"/>
            <a:headEnd/>
            <a:tailEnd/>
          </a:ln>
        </p:spPr>
      </p:pic>
      <p:sp>
        <p:nvSpPr>
          <p:cNvPr id="9" name="TextBox 8"/>
          <p:cNvSpPr txBox="1"/>
          <p:nvPr/>
        </p:nvSpPr>
        <p:spPr>
          <a:xfrm>
            <a:off x="2438400" y="2971801"/>
            <a:ext cx="5867400" cy="461665"/>
          </a:xfrm>
          <a:prstGeom prst="rect">
            <a:avLst/>
          </a:prstGeom>
          <a:noFill/>
        </p:spPr>
        <p:txBody>
          <a:bodyPr wrap="square" rtlCol="0">
            <a:spAutoFit/>
          </a:bodyPr>
          <a:lstStyle/>
          <a:p>
            <a:pPr eaLnBrk="0" fontAlgn="base" hangingPunct="0">
              <a:spcBef>
                <a:spcPct val="0"/>
              </a:spcBef>
              <a:spcAft>
                <a:spcPct val="0"/>
              </a:spcAft>
            </a:pPr>
            <a:r>
              <a:rPr lang="en-GB" sz="1200" dirty="0">
                <a:solidFill>
                  <a:prstClr val="black"/>
                </a:solidFill>
                <a:latin typeface="Times New Roman" pitchFamily="18" charset="0"/>
              </a:rPr>
              <a:t>Convert each pair of decimal numbers to binary and  add  using  2’s complement form</a:t>
            </a:r>
          </a:p>
          <a:p>
            <a:pPr eaLnBrk="0" fontAlgn="base" hangingPunct="0">
              <a:spcBef>
                <a:spcPct val="0"/>
              </a:spcBef>
              <a:spcAft>
                <a:spcPct val="0"/>
              </a:spcAft>
            </a:pPr>
            <a:endParaRPr lang="en-GB" sz="1200" dirty="0">
              <a:solidFill>
                <a:prstClr val="black"/>
              </a:solidFill>
              <a:latin typeface="Times New Roman" pitchFamily="18" charset="0"/>
            </a:endParaRPr>
          </a:p>
        </p:txBody>
      </p:sp>
      <p:sp>
        <p:nvSpPr>
          <p:cNvPr id="7" name="TextBox 6"/>
          <p:cNvSpPr txBox="1"/>
          <p:nvPr/>
        </p:nvSpPr>
        <p:spPr>
          <a:xfrm>
            <a:off x="2286000" y="381000"/>
            <a:ext cx="3124200" cy="523220"/>
          </a:xfrm>
          <a:prstGeom prst="rect">
            <a:avLst/>
          </a:prstGeom>
          <a:noFill/>
        </p:spPr>
        <p:txBody>
          <a:bodyPr wrap="square" rtlCol="0">
            <a:spAutoFit/>
          </a:bodyPr>
          <a:lstStyle/>
          <a:p>
            <a:pPr eaLnBrk="0" fontAlgn="base" hangingPunct="0">
              <a:spcBef>
                <a:spcPct val="0"/>
              </a:spcBef>
              <a:spcAft>
                <a:spcPct val="0"/>
              </a:spcAft>
            </a:pPr>
            <a:r>
              <a:rPr lang="en-GB" sz="2800" i="1" dirty="0">
                <a:solidFill>
                  <a:srgbClr val="FF0000"/>
                </a:solidFill>
                <a:latin typeface="Times New Roman" pitchFamily="18" charset="0"/>
              </a:rPr>
              <a:t>Problems/ solutions</a:t>
            </a:r>
          </a:p>
        </p:txBody>
      </p:sp>
    </p:spTree>
    <p:extLst>
      <p:ext uri="{BB962C8B-B14F-4D97-AF65-F5344CB8AC3E}">
        <p14:creationId xmlns:p14="http://schemas.microsoft.com/office/powerpoint/2010/main" val="3824038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 name="TextBox 13"/>
          <p:cNvSpPr txBox="1"/>
          <p:nvPr/>
        </p:nvSpPr>
        <p:spPr>
          <a:xfrm>
            <a:off x="2438400" y="1447801"/>
            <a:ext cx="5867400" cy="276999"/>
          </a:xfrm>
          <a:prstGeom prst="rect">
            <a:avLst/>
          </a:prstGeom>
          <a:noFill/>
        </p:spPr>
        <p:txBody>
          <a:bodyPr wrap="square" rtlCol="0">
            <a:spAutoFit/>
          </a:bodyPr>
          <a:lstStyle/>
          <a:p>
            <a:pPr eaLnBrk="0" fontAlgn="base" hangingPunct="0">
              <a:spcBef>
                <a:spcPct val="0"/>
              </a:spcBef>
              <a:spcAft>
                <a:spcPct val="0"/>
              </a:spcAft>
            </a:pPr>
            <a:r>
              <a:rPr lang="en-GB" sz="1200" dirty="0">
                <a:solidFill>
                  <a:prstClr val="black"/>
                </a:solidFill>
                <a:latin typeface="Times New Roman" pitchFamily="18" charset="0"/>
              </a:rPr>
              <a:t>Convert these hex numbers to binary</a:t>
            </a:r>
          </a:p>
        </p:txBody>
      </p:sp>
      <p:pic>
        <p:nvPicPr>
          <p:cNvPr id="182274" name="Picture 2"/>
          <p:cNvPicPr>
            <a:picLocks noChangeAspect="1" noChangeArrowheads="1"/>
          </p:cNvPicPr>
          <p:nvPr/>
        </p:nvPicPr>
        <p:blipFill>
          <a:blip r:embed="rId3" cstate="print"/>
          <a:srcRect/>
          <a:stretch>
            <a:fillRect/>
          </a:stretch>
        </p:blipFill>
        <p:spPr bwMode="auto">
          <a:xfrm>
            <a:off x="2667000" y="1905001"/>
            <a:ext cx="2438400" cy="1251974"/>
          </a:xfrm>
          <a:prstGeom prst="rect">
            <a:avLst/>
          </a:prstGeom>
          <a:noFill/>
          <a:ln w="9525">
            <a:noFill/>
            <a:miter lim="800000"/>
            <a:headEnd/>
            <a:tailEnd/>
          </a:ln>
        </p:spPr>
      </p:pic>
      <p:pic>
        <p:nvPicPr>
          <p:cNvPr id="182275" name="Picture 3"/>
          <p:cNvPicPr>
            <a:picLocks noChangeAspect="1" noChangeArrowheads="1"/>
          </p:cNvPicPr>
          <p:nvPr/>
        </p:nvPicPr>
        <p:blipFill>
          <a:blip r:embed="rId4" cstate="print"/>
          <a:srcRect/>
          <a:stretch>
            <a:fillRect/>
          </a:stretch>
        </p:blipFill>
        <p:spPr bwMode="auto">
          <a:xfrm>
            <a:off x="3048001" y="3505200"/>
            <a:ext cx="1981199" cy="2256970"/>
          </a:xfrm>
          <a:prstGeom prst="rect">
            <a:avLst/>
          </a:prstGeom>
          <a:noFill/>
          <a:ln w="9525">
            <a:noFill/>
            <a:miter lim="800000"/>
            <a:headEnd/>
            <a:tailEnd/>
          </a:ln>
        </p:spPr>
      </p:pic>
      <p:sp>
        <p:nvSpPr>
          <p:cNvPr id="10" name="TextBox 9"/>
          <p:cNvSpPr txBox="1"/>
          <p:nvPr/>
        </p:nvSpPr>
        <p:spPr>
          <a:xfrm>
            <a:off x="2286000" y="3124201"/>
            <a:ext cx="5867400" cy="276999"/>
          </a:xfrm>
          <a:prstGeom prst="rect">
            <a:avLst/>
          </a:prstGeom>
          <a:noFill/>
        </p:spPr>
        <p:txBody>
          <a:bodyPr wrap="square" rtlCol="0">
            <a:spAutoFit/>
          </a:bodyPr>
          <a:lstStyle/>
          <a:p>
            <a:pPr eaLnBrk="0" fontAlgn="base" hangingPunct="0">
              <a:spcBef>
                <a:spcPct val="0"/>
              </a:spcBef>
              <a:spcAft>
                <a:spcPct val="0"/>
              </a:spcAft>
            </a:pPr>
            <a:r>
              <a:rPr lang="en-GB" sz="1200" dirty="0">
                <a:solidFill>
                  <a:prstClr val="black"/>
                </a:solidFill>
                <a:latin typeface="Times New Roman" pitchFamily="18" charset="0"/>
              </a:rPr>
              <a:t>Convert  to BCD</a:t>
            </a:r>
          </a:p>
        </p:txBody>
      </p:sp>
      <p:sp>
        <p:nvSpPr>
          <p:cNvPr id="7" name="TextBox 6"/>
          <p:cNvSpPr txBox="1"/>
          <p:nvPr/>
        </p:nvSpPr>
        <p:spPr>
          <a:xfrm>
            <a:off x="2286000" y="609601"/>
            <a:ext cx="2438400" cy="954107"/>
          </a:xfrm>
          <a:prstGeom prst="rect">
            <a:avLst/>
          </a:prstGeom>
          <a:noFill/>
        </p:spPr>
        <p:txBody>
          <a:bodyPr wrap="square" rtlCol="0">
            <a:spAutoFit/>
          </a:bodyPr>
          <a:lstStyle/>
          <a:p>
            <a:pPr eaLnBrk="0" fontAlgn="base" hangingPunct="0">
              <a:spcBef>
                <a:spcPct val="0"/>
              </a:spcBef>
              <a:spcAft>
                <a:spcPct val="0"/>
              </a:spcAft>
            </a:pPr>
            <a:r>
              <a:rPr lang="en-GB" sz="2800" i="1" dirty="0">
                <a:solidFill>
                  <a:srgbClr val="FF0000"/>
                </a:solidFill>
                <a:latin typeface="Times New Roman" pitchFamily="18" charset="0"/>
              </a:rPr>
              <a:t>Problems/ solutions</a:t>
            </a:r>
          </a:p>
        </p:txBody>
      </p:sp>
    </p:spTree>
    <p:extLst>
      <p:ext uri="{BB962C8B-B14F-4D97-AF65-F5344CB8AC3E}">
        <p14:creationId xmlns:p14="http://schemas.microsoft.com/office/powerpoint/2010/main" val="9672565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 name="TextBox 13"/>
          <p:cNvSpPr txBox="1"/>
          <p:nvPr/>
        </p:nvSpPr>
        <p:spPr>
          <a:xfrm>
            <a:off x="2438400" y="1447801"/>
            <a:ext cx="5867400" cy="276999"/>
          </a:xfrm>
          <a:prstGeom prst="rect">
            <a:avLst/>
          </a:prstGeom>
          <a:noFill/>
        </p:spPr>
        <p:txBody>
          <a:bodyPr wrap="square" rtlCol="0">
            <a:spAutoFit/>
          </a:bodyPr>
          <a:lstStyle/>
          <a:p>
            <a:pPr eaLnBrk="0" fontAlgn="base" hangingPunct="0">
              <a:spcBef>
                <a:spcPct val="0"/>
              </a:spcBef>
              <a:spcAft>
                <a:spcPct val="0"/>
              </a:spcAft>
            </a:pPr>
            <a:r>
              <a:rPr lang="en-GB" sz="1200" dirty="0">
                <a:solidFill>
                  <a:prstClr val="black"/>
                </a:solidFill>
                <a:latin typeface="Times New Roman" pitchFamily="18" charset="0"/>
              </a:rPr>
              <a:t>Convert these BCD numbers to Decimal</a:t>
            </a:r>
          </a:p>
        </p:txBody>
      </p:sp>
      <p:pic>
        <p:nvPicPr>
          <p:cNvPr id="183298" name="Picture 2"/>
          <p:cNvPicPr>
            <a:picLocks noChangeAspect="1" noChangeArrowheads="1"/>
          </p:cNvPicPr>
          <p:nvPr/>
        </p:nvPicPr>
        <p:blipFill>
          <a:blip r:embed="rId3" cstate="print"/>
          <a:srcRect/>
          <a:stretch>
            <a:fillRect/>
          </a:stretch>
        </p:blipFill>
        <p:spPr bwMode="auto">
          <a:xfrm>
            <a:off x="2209800" y="1828800"/>
            <a:ext cx="2590800" cy="2008430"/>
          </a:xfrm>
          <a:prstGeom prst="rect">
            <a:avLst/>
          </a:prstGeom>
          <a:noFill/>
          <a:ln w="9525">
            <a:noFill/>
            <a:miter lim="800000"/>
            <a:headEnd/>
            <a:tailEnd/>
          </a:ln>
        </p:spPr>
      </p:pic>
      <p:sp>
        <p:nvSpPr>
          <p:cNvPr id="5" name="TextBox 4"/>
          <p:cNvSpPr txBox="1"/>
          <p:nvPr/>
        </p:nvSpPr>
        <p:spPr>
          <a:xfrm>
            <a:off x="2286000" y="609601"/>
            <a:ext cx="2438400" cy="954107"/>
          </a:xfrm>
          <a:prstGeom prst="rect">
            <a:avLst/>
          </a:prstGeom>
          <a:noFill/>
        </p:spPr>
        <p:txBody>
          <a:bodyPr wrap="square" rtlCol="0">
            <a:spAutoFit/>
          </a:bodyPr>
          <a:lstStyle/>
          <a:p>
            <a:pPr eaLnBrk="0" fontAlgn="base" hangingPunct="0">
              <a:spcBef>
                <a:spcPct val="0"/>
              </a:spcBef>
              <a:spcAft>
                <a:spcPct val="0"/>
              </a:spcAft>
            </a:pPr>
            <a:r>
              <a:rPr lang="en-GB" sz="2800" i="1" dirty="0">
                <a:solidFill>
                  <a:srgbClr val="FF0000"/>
                </a:solidFill>
                <a:latin typeface="Times New Roman" pitchFamily="18" charset="0"/>
              </a:rPr>
              <a:t>Problems/ solutions</a:t>
            </a:r>
          </a:p>
        </p:txBody>
      </p:sp>
    </p:spTree>
    <p:extLst>
      <p:ext uri="{BB962C8B-B14F-4D97-AF65-F5344CB8AC3E}">
        <p14:creationId xmlns:p14="http://schemas.microsoft.com/office/powerpoint/2010/main" val="38307495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 name="TextBox 13"/>
          <p:cNvSpPr txBox="1"/>
          <p:nvPr/>
        </p:nvSpPr>
        <p:spPr>
          <a:xfrm>
            <a:off x="2438400" y="1447801"/>
            <a:ext cx="5867400" cy="276999"/>
          </a:xfrm>
          <a:prstGeom prst="rect">
            <a:avLst/>
          </a:prstGeom>
          <a:noFill/>
        </p:spPr>
        <p:txBody>
          <a:bodyPr wrap="square" rtlCol="0">
            <a:spAutoFit/>
          </a:bodyPr>
          <a:lstStyle/>
          <a:p>
            <a:pPr eaLnBrk="0" fontAlgn="base" hangingPunct="0">
              <a:spcBef>
                <a:spcPct val="0"/>
              </a:spcBef>
              <a:spcAft>
                <a:spcPct val="0"/>
              </a:spcAft>
            </a:pPr>
            <a:r>
              <a:rPr lang="en-GB" sz="1200" dirty="0">
                <a:solidFill>
                  <a:prstClr val="black"/>
                </a:solidFill>
                <a:latin typeface="Times New Roman" pitchFamily="18" charset="0"/>
              </a:rPr>
              <a:t>Attach an  even parity bit to the following bytes</a:t>
            </a:r>
          </a:p>
        </p:txBody>
      </p:sp>
      <p:pic>
        <p:nvPicPr>
          <p:cNvPr id="185346" name="Picture 2"/>
          <p:cNvPicPr>
            <a:picLocks noChangeAspect="1" noChangeArrowheads="1"/>
          </p:cNvPicPr>
          <p:nvPr/>
        </p:nvPicPr>
        <p:blipFill>
          <a:blip r:embed="rId3" cstate="print"/>
          <a:srcRect/>
          <a:stretch>
            <a:fillRect/>
          </a:stretch>
        </p:blipFill>
        <p:spPr bwMode="auto">
          <a:xfrm>
            <a:off x="2514601" y="1828800"/>
            <a:ext cx="6276975" cy="419100"/>
          </a:xfrm>
          <a:prstGeom prst="rect">
            <a:avLst/>
          </a:prstGeom>
          <a:noFill/>
          <a:ln w="9525">
            <a:noFill/>
            <a:miter lim="800000"/>
            <a:headEnd/>
            <a:tailEnd/>
          </a:ln>
        </p:spPr>
      </p:pic>
      <p:sp>
        <p:nvSpPr>
          <p:cNvPr id="5" name="TextBox 4"/>
          <p:cNvSpPr txBox="1"/>
          <p:nvPr/>
        </p:nvSpPr>
        <p:spPr>
          <a:xfrm>
            <a:off x="2286000" y="609601"/>
            <a:ext cx="2438400" cy="954107"/>
          </a:xfrm>
          <a:prstGeom prst="rect">
            <a:avLst/>
          </a:prstGeom>
          <a:noFill/>
        </p:spPr>
        <p:txBody>
          <a:bodyPr wrap="square" rtlCol="0">
            <a:spAutoFit/>
          </a:bodyPr>
          <a:lstStyle/>
          <a:p>
            <a:pPr eaLnBrk="0" fontAlgn="base" hangingPunct="0">
              <a:spcBef>
                <a:spcPct val="0"/>
              </a:spcBef>
              <a:spcAft>
                <a:spcPct val="0"/>
              </a:spcAft>
            </a:pPr>
            <a:r>
              <a:rPr lang="en-GB" sz="2800" i="1" dirty="0">
                <a:solidFill>
                  <a:srgbClr val="FF0000"/>
                </a:solidFill>
                <a:latin typeface="Times New Roman" pitchFamily="18" charset="0"/>
              </a:rPr>
              <a:t>Problems/ solutions</a:t>
            </a:r>
          </a:p>
        </p:txBody>
      </p:sp>
    </p:spTree>
    <p:extLst>
      <p:ext uri="{BB962C8B-B14F-4D97-AF65-F5344CB8AC3E}">
        <p14:creationId xmlns:p14="http://schemas.microsoft.com/office/powerpoint/2010/main" val="2016670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50" name="Text Box 10"/>
          <p:cNvSpPr txBox="1">
            <a:spLocks noChangeArrowheads="1"/>
          </p:cNvSpPr>
          <p:nvPr/>
        </p:nvSpPr>
        <p:spPr bwMode="auto">
          <a:xfrm>
            <a:off x="2438400" y="1752600"/>
            <a:ext cx="7620000" cy="707886"/>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Arial" panose="020B0604020202020204"/>
                <a:ea typeface="Verdana" pitchFamily="34" charset="0"/>
                <a:cs typeface="Verdana" pitchFamily="34" charset="0"/>
              </a:rPr>
              <a:t>For digital systems, the binary number system is used. Binary has a radix of two an d uses the digits 0 and 1 to represent quantities.  </a:t>
            </a:r>
          </a:p>
        </p:txBody>
      </p:sp>
      <p:sp>
        <p:nvSpPr>
          <p:cNvPr id="112651" name="Text Box 11"/>
          <p:cNvSpPr txBox="1">
            <a:spLocks noChangeArrowheads="1"/>
          </p:cNvSpPr>
          <p:nvPr/>
        </p:nvSpPr>
        <p:spPr bwMode="auto">
          <a:xfrm>
            <a:off x="2362200" y="2895600"/>
            <a:ext cx="7696200" cy="707886"/>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Arial" panose="020B0604020202020204"/>
                <a:ea typeface="Verdana" pitchFamily="34" charset="0"/>
                <a:cs typeface="Verdana" pitchFamily="34" charset="0"/>
              </a:rPr>
              <a:t>The column weights of binary numbers are powers of two that increase from right to left beginning with 2</a:t>
            </a:r>
            <a:r>
              <a:rPr lang="en-US" sz="2000" baseline="30000" dirty="0">
                <a:solidFill>
                  <a:prstClr val="black"/>
                </a:solidFill>
                <a:latin typeface="Arial" panose="020B0604020202020204"/>
                <a:ea typeface="Verdana" pitchFamily="34" charset="0"/>
                <a:cs typeface="Verdana" pitchFamily="34" charset="0"/>
              </a:rPr>
              <a:t>0</a:t>
            </a:r>
            <a:r>
              <a:rPr lang="en-US" sz="2000" dirty="0">
                <a:solidFill>
                  <a:prstClr val="black"/>
                </a:solidFill>
                <a:latin typeface="Arial" panose="020B0604020202020204"/>
                <a:ea typeface="Verdana" pitchFamily="34" charset="0"/>
                <a:cs typeface="Verdana" pitchFamily="34" charset="0"/>
              </a:rPr>
              <a:t> =1:</a:t>
            </a:r>
          </a:p>
        </p:txBody>
      </p:sp>
      <p:sp>
        <p:nvSpPr>
          <p:cNvPr id="112652" name="Text Box 12"/>
          <p:cNvSpPr txBox="1">
            <a:spLocks noChangeArrowheads="1"/>
          </p:cNvSpPr>
          <p:nvPr/>
        </p:nvSpPr>
        <p:spPr bwMode="auto">
          <a:xfrm>
            <a:off x="5029200" y="3733800"/>
            <a:ext cx="40386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srgbClr val="FF0000"/>
                </a:solidFill>
                <a:latin typeface="Arial" panose="020B0604020202020204"/>
              </a:rPr>
              <a:t>…2</a:t>
            </a:r>
            <a:r>
              <a:rPr lang="en-US" sz="2000" baseline="30000" dirty="0">
                <a:solidFill>
                  <a:srgbClr val="FF0000"/>
                </a:solidFill>
                <a:latin typeface="Arial" panose="020B0604020202020204"/>
              </a:rPr>
              <a:t>5</a:t>
            </a:r>
            <a:r>
              <a:rPr lang="en-US" sz="2000" dirty="0">
                <a:solidFill>
                  <a:srgbClr val="FF0000"/>
                </a:solidFill>
                <a:latin typeface="Arial" panose="020B0604020202020204"/>
              </a:rPr>
              <a:t> 2</a:t>
            </a:r>
            <a:r>
              <a:rPr lang="en-US" sz="2000" baseline="30000" dirty="0">
                <a:solidFill>
                  <a:srgbClr val="FF0000"/>
                </a:solidFill>
                <a:latin typeface="Arial" panose="020B0604020202020204"/>
              </a:rPr>
              <a:t>4</a:t>
            </a:r>
            <a:r>
              <a:rPr lang="en-US" sz="2000" dirty="0">
                <a:solidFill>
                  <a:srgbClr val="FF0000"/>
                </a:solidFill>
                <a:latin typeface="Arial" panose="020B0604020202020204"/>
              </a:rPr>
              <a:t> 2</a:t>
            </a:r>
            <a:r>
              <a:rPr lang="en-US" sz="2000" baseline="30000" dirty="0">
                <a:solidFill>
                  <a:srgbClr val="FF0000"/>
                </a:solidFill>
                <a:latin typeface="Arial" panose="020B0604020202020204"/>
              </a:rPr>
              <a:t>3</a:t>
            </a:r>
            <a:r>
              <a:rPr lang="en-US" sz="2000" dirty="0">
                <a:solidFill>
                  <a:srgbClr val="FF0000"/>
                </a:solidFill>
                <a:latin typeface="Arial" panose="020B0604020202020204"/>
              </a:rPr>
              <a:t> 2</a:t>
            </a:r>
            <a:r>
              <a:rPr lang="en-US" sz="2000" baseline="30000" dirty="0">
                <a:solidFill>
                  <a:srgbClr val="FF0000"/>
                </a:solidFill>
                <a:latin typeface="Arial" panose="020B0604020202020204"/>
              </a:rPr>
              <a:t>2</a:t>
            </a:r>
            <a:r>
              <a:rPr lang="en-US" sz="2000" dirty="0">
                <a:solidFill>
                  <a:srgbClr val="FF0000"/>
                </a:solidFill>
                <a:latin typeface="Arial" panose="020B0604020202020204"/>
              </a:rPr>
              <a:t> 2</a:t>
            </a:r>
            <a:r>
              <a:rPr lang="en-US" sz="2000" baseline="30000" dirty="0">
                <a:solidFill>
                  <a:srgbClr val="FF0000"/>
                </a:solidFill>
                <a:latin typeface="Arial" panose="020B0604020202020204"/>
              </a:rPr>
              <a:t>1</a:t>
            </a:r>
            <a:r>
              <a:rPr lang="en-US" sz="2000" dirty="0">
                <a:solidFill>
                  <a:srgbClr val="FF0000"/>
                </a:solidFill>
                <a:latin typeface="Arial" panose="020B0604020202020204"/>
              </a:rPr>
              <a:t> 2</a:t>
            </a:r>
            <a:r>
              <a:rPr lang="en-US" sz="2000" baseline="30000" dirty="0">
                <a:solidFill>
                  <a:srgbClr val="FF0000"/>
                </a:solidFill>
                <a:latin typeface="Arial" panose="020B0604020202020204"/>
              </a:rPr>
              <a:t>0</a:t>
            </a:r>
            <a:r>
              <a:rPr lang="en-US" sz="2000" b="1" dirty="0">
                <a:solidFill>
                  <a:prstClr val="black"/>
                </a:solidFill>
                <a:latin typeface="Arial" panose="020B0604020202020204"/>
              </a:rPr>
              <a:t>.</a:t>
            </a:r>
          </a:p>
        </p:txBody>
      </p:sp>
      <p:sp>
        <p:nvSpPr>
          <p:cNvPr id="112653" name="Text Box 13"/>
          <p:cNvSpPr txBox="1">
            <a:spLocks noChangeArrowheads="1"/>
          </p:cNvSpPr>
          <p:nvPr/>
        </p:nvSpPr>
        <p:spPr bwMode="auto">
          <a:xfrm>
            <a:off x="2362200" y="4267200"/>
            <a:ext cx="7696200" cy="707886"/>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Arial" panose="020B0604020202020204"/>
                <a:ea typeface="Verdana" pitchFamily="34" charset="0"/>
                <a:cs typeface="Verdana" pitchFamily="34" charset="0"/>
              </a:rPr>
              <a:t>For fractional binary numbers, the column weights are negative powers of two that decrease from  left to right:</a:t>
            </a:r>
          </a:p>
        </p:txBody>
      </p:sp>
      <p:sp>
        <p:nvSpPr>
          <p:cNvPr id="112654" name="Text Box 14"/>
          <p:cNvSpPr txBox="1">
            <a:spLocks noChangeArrowheads="1"/>
          </p:cNvSpPr>
          <p:nvPr/>
        </p:nvSpPr>
        <p:spPr bwMode="auto">
          <a:xfrm>
            <a:off x="3733800" y="5181600"/>
            <a:ext cx="4724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Arial" panose="020B0604020202020204"/>
              </a:rPr>
              <a:t>2</a:t>
            </a:r>
            <a:r>
              <a:rPr lang="en-US" sz="2000" baseline="30000" dirty="0">
                <a:solidFill>
                  <a:prstClr val="black"/>
                </a:solidFill>
                <a:latin typeface="Arial" panose="020B0604020202020204"/>
              </a:rPr>
              <a:t>2</a:t>
            </a:r>
            <a:r>
              <a:rPr lang="en-US" sz="2000" dirty="0">
                <a:solidFill>
                  <a:prstClr val="black"/>
                </a:solidFill>
                <a:latin typeface="Arial" panose="020B0604020202020204"/>
              </a:rPr>
              <a:t> 2</a:t>
            </a:r>
            <a:r>
              <a:rPr lang="en-US" sz="2000" baseline="30000" dirty="0">
                <a:solidFill>
                  <a:prstClr val="black"/>
                </a:solidFill>
                <a:latin typeface="Arial" panose="020B0604020202020204"/>
              </a:rPr>
              <a:t>1</a:t>
            </a:r>
            <a:r>
              <a:rPr lang="en-US" sz="2000" dirty="0">
                <a:solidFill>
                  <a:prstClr val="black"/>
                </a:solidFill>
                <a:latin typeface="Arial" panose="020B0604020202020204"/>
              </a:rPr>
              <a:t> 2</a:t>
            </a:r>
            <a:r>
              <a:rPr lang="en-US" sz="2000" baseline="30000" dirty="0">
                <a:solidFill>
                  <a:prstClr val="black"/>
                </a:solidFill>
                <a:latin typeface="Arial" panose="020B0604020202020204"/>
              </a:rPr>
              <a:t>0</a:t>
            </a:r>
            <a:r>
              <a:rPr lang="en-US" sz="2000" b="1" dirty="0">
                <a:solidFill>
                  <a:prstClr val="black"/>
                </a:solidFill>
                <a:latin typeface="Arial" panose="020B0604020202020204"/>
              </a:rPr>
              <a:t>. </a:t>
            </a:r>
            <a:r>
              <a:rPr lang="en-US" sz="2000" dirty="0">
                <a:solidFill>
                  <a:srgbClr val="FF0000"/>
                </a:solidFill>
                <a:latin typeface="Arial" panose="020B0604020202020204"/>
              </a:rPr>
              <a:t>2</a:t>
            </a:r>
            <a:r>
              <a:rPr lang="en-US" sz="2000" baseline="30000" dirty="0">
                <a:solidFill>
                  <a:srgbClr val="FF0000"/>
                </a:solidFill>
                <a:latin typeface="Arial" panose="020B0604020202020204"/>
              </a:rPr>
              <a:t>-1</a:t>
            </a:r>
            <a:r>
              <a:rPr lang="en-US" sz="2000" dirty="0">
                <a:solidFill>
                  <a:srgbClr val="FF0000"/>
                </a:solidFill>
                <a:latin typeface="Arial" panose="020B0604020202020204"/>
              </a:rPr>
              <a:t> 2</a:t>
            </a:r>
            <a:r>
              <a:rPr lang="en-US" sz="2000" baseline="30000" dirty="0">
                <a:solidFill>
                  <a:srgbClr val="FF0000"/>
                </a:solidFill>
                <a:latin typeface="Arial" panose="020B0604020202020204"/>
              </a:rPr>
              <a:t>-2</a:t>
            </a:r>
            <a:r>
              <a:rPr lang="en-US" sz="2000" dirty="0">
                <a:solidFill>
                  <a:srgbClr val="FF0000"/>
                </a:solidFill>
                <a:latin typeface="Arial" panose="020B0604020202020204"/>
              </a:rPr>
              <a:t> 2</a:t>
            </a:r>
            <a:r>
              <a:rPr lang="en-US" sz="2000" baseline="30000" dirty="0">
                <a:solidFill>
                  <a:srgbClr val="FF0000"/>
                </a:solidFill>
                <a:latin typeface="Arial" panose="020B0604020202020204"/>
              </a:rPr>
              <a:t>-3</a:t>
            </a:r>
            <a:r>
              <a:rPr lang="en-US" sz="2000" dirty="0">
                <a:solidFill>
                  <a:srgbClr val="FF0000"/>
                </a:solidFill>
                <a:latin typeface="Arial" panose="020B0604020202020204"/>
              </a:rPr>
              <a:t> 2</a:t>
            </a:r>
            <a:r>
              <a:rPr lang="en-US" sz="2000" baseline="30000" dirty="0">
                <a:solidFill>
                  <a:srgbClr val="FF0000"/>
                </a:solidFill>
                <a:latin typeface="Arial" panose="020B0604020202020204"/>
              </a:rPr>
              <a:t>-4</a:t>
            </a:r>
            <a:r>
              <a:rPr lang="en-US" sz="2000" dirty="0">
                <a:solidFill>
                  <a:srgbClr val="FF0000"/>
                </a:solidFill>
                <a:latin typeface="Arial" panose="020B0604020202020204"/>
              </a:rPr>
              <a:t> …</a:t>
            </a:r>
          </a:p>
        </p:txBody>
      </p:sp>
    </p:spTree>
    <p:extLst>
      <p:ext uri="{BB962C8B-B14F-4D97-AF65-F5344CB8AC3E}">
        <p14:creationId xmlns:p14="http://schemas.microsoft.com/office/powerpoint/2010/main" val="1101178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51"/>
                                        </p:tgtEl>
                                        <p:attrNameLst>
                                          <p:attrName>style.visibility</p:attrName>
                                        </p:attrNameLst>
                                      </p:cBhvr>
                                      <p:to>
                                        <p:strVal val="visible"/>
                                      </p:to>
                                    </p:set>
                                    <p:anim calcmode="lin" valueType="num">
                                      <p:cBhvr additive="base">
                                        <p:cTn id="7" dur="500" fill="hold"/>
                                        <p:tgtEl>
                                          <p:spTgt spid="112651"/>
                                        </p:tgtEl>
                                        <p:attrNameLst>
                                          <p:attrName>ppt_x</p:attrName>
                                        </p:attrNameLst>
                                      </p:cBhvr>
                                      <p:tavLst>
                                        <p:tav tm="0">
                                          <p:val>
                                            <p:strVal val="0-#ppt_w/2"/>
                                          </p:val>
                                        </p:tav>
                                        <p:tav tm="100000">
                                          <p:val>
                                            <p:strVal val="#ppt_x"/>
                                          </p:val>
                                        </p:tav>
                                      </p:tavLst>
                                    </p:anim>
                                    <p:anim calcmode="lin" valueType="num">
                                      <p:cBhvr additive="base">
                                        <p:cTn id="8" dur="500" fill="hold"/>
                                        <p:tgtEl>
                                          <p:spTgt spid="11265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112652"/>
                                        </p:tgtEl>
                                        <p:attrNameLst>
                                          <p:attrName>style.visibility</p:attrName>
                                        </p:attrNameLst>
                                      </p:cBhvr>
                                      <p:to>
                                        <p:strVal val="visible"/>
                                      </p:to>
                                    </p:set>
                                    <p:animEffect transition="in" filter="wipe(right)">
                                      <p:cBhvr>
                                        <p:cTn id="12" dur="2000"/>
                                        <p:tgtEl>
                                          <p:spTgt spid="11265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2653"/>
                                        </p:tgtEl>
                                        <p:attrNameLst>
                                          <p:attrName>style.visibility</p:attrName>
                                        </p:attrNameLst>
                                      </p:cBhvr>
                                      <p:to>
                                        <p:strVal val="visible"/>
                                      </p:to>
                                    </p:set>
                                    <p:anim calcmode="lin" valueType="num">
                                      <p:cBhvr additive="base">
                                        <p:cTn id="17" dur="500" fill="hold"/>
                                        <p:tgtEl>
                                          <p:spTgt spid="112653"/>
                                        </p:tgtEl>
                                        <p:attrNameLst>
                                          <p:attrName>ppt_x</p:attrName>
                                        </p:attrNameLst>
                                      </p:cBhvr>
                                      <p:tavLst>
                                        <p:tav tm="0">
                                          <p:val>
                                            <p:strVal val="0-#ppt_w/2"/>
                                          </p:val>
                                        </p:tav>
                                        <p:tav tm="100000">
                                          <p:val>
                                            <p:strVal val="#ppt_x"/>
                                          </p:val>
                                        </p:tav>
                                      </p:tavLst>
                                    </p:anim>
                                    <p:anim calcmode="lin" valueType="num">
                                      <p:cBhvr additive="base">
                                        <p:cTn id="18" dur="500" fill="hold"/>
                                        <p:tgtEl>
                                          <p:spTgt spid="112653"/>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12654"/>
                                        </p:tgtEl>
                                        <p:attrNameLst>
                                          <p:attrName>style.visibility</p:attrName>
                                        </p:attrNameLst>
                                      </p:cBhvr>
                                      <p:to>
                                        <p:strVal val="visible"/>
                                      </p:to>
                                    </p:set>
                                    <p:animEffect transition="in" filter="wipe(left)">
                                      <p:cBhvr>
                                        <p:cTn id="22" dur="1000"/>
                                        <p:tgtEl>
                                          <p:spTgt spid="112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1" grpId="0"/>
      <p:bldP spid="112652" grpId="0"/>
      <p:bldP spid="112653" grpId="0"/>
      <p:bldP spid="112654"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4719" name="Rectangle 31"/>
          <p:cNvSpPr>
            <a:spLocks noChangeArrowheads="1"/>
          </p:cNvSpPr>
          <p:nvPr/>
        </p:nvSpPr>
        <p:spPr bwMode="auto">
          <a:xfrm>
            <a:off x="8867775" y="3667125"/>
            <a:ext cx="153988" cy="2438400"/>
          </a:xfrm>
          <a:prstGeom prst="rect">
            <a:avLst/>
          </a:prstGeom>
          <a:solidFill>
            <a:schemeClr val="accent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14705" name="Rectangle 17"/>
          <p:cNvSpPr>
            <a:spLocks noChangeArrowheads="1"/>
          </p:cNvSpPr>
          <p:nvPr/>
        </p:nvSpPr>
        <p:spPr bwMode="auto">
          <a:xfrm>
            <a:off x="9467850" y="1524000"/>
            <a:ext cx="153988" cy="304800"/>
          </a:xfrm>
          <a:prstGeom prst="rect">
            <a:avLst/>
          </a:prstGeom>
          <a:solidFill>
            <a:schemeClr val="accent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14706" name="Rectangle 18"/>
          <p:cNvSpPr>
            <a:spLocks noChangeArrowheads="1"/>
          </p:cNvSpPr>
          <p:nvPr/>
        </p:nvSpPr>
        <p:spPr bwMode="auto">
          <a:xfrm>
            <a:off x="9467850" y="2133600"/>
            <a:ext cx="153988" cy="304800"/>
          </a:xfrm>
          <a:prstGeom prst="rect">
            <a:avLst/>
          </a:prstGeom>
          <a:solidFill>
            <a:schemeClr val="accent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14707" name="Rectangle 19"/>
          <p:cNvSpPr>
            <a:spLocks noChangeArrowheads="1"/>
          </p:cNvSpPr>
          <p:nvPr/>
        </p:nvSpPr>
        <p:spPr bwMode="auto">
          <a:xfrm>
            <a:off x="9467850" y="2743200"/>
            <a:ext cx="153988" cy="304800"/>
          </a:xfrm>
          <a:prstGeom prst="rect">
            <a:avLst/>
          </a:prstGeom>
          <a:solidFill>
            <a:schemeClr val="accent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14708" name="Rectangle 20"/>
          <p:cNvSpPr>
            <a:spLocks noChangeArrowheads="1"/>
          </p:cNvSpPr>
          <p:nvPr/>
        </p:nvSpPr>
        <p:spPr bwMode="auto">
          <a:xfrm>
            <a:off x="9467850" y="3352800"/>
            <a:ext cx="153988" cy="304800"/>
          </a:xfrm>
          <a:prstGeom prst="rect">
            <a:avLst/>
          </a:prstGeom>
          <a:solidFill>
            <a:schemeClr val="accent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14709" name="Rectangle 21"/>
          <p:cNvSpPr>
            <a:spLocks noChangeArrowheads="1"/>
          </p:cNvSpPr>
          <p:nvPr/>
        </p:nvSpPr>
        <p:spPr bwMode="auto">
          <a:xfrm>
            <a:off x="9467850" y="3962400"/>
            <a:ext cx="153988" cy="304800"/>
          </a:xfrm>
          <a:prstGeom prst="rect">
            <a:avLst/>
          </a:prstGeom>
          <a:solidFill>
            <a:schemeClr val="accent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14710" name="Rectangle 22"/>
          <p:cNvSpPr>
            <a:spLocks noChangeArrowheads="1"/>
          </p:cNvSpPr>
          <p:nvPr/>
        </p:nvSpPr>
        <p:spPr bwMode="auto">
          <a:xfrm>
            <a:off x="9467850" y="4572000"/>
            <a:ext cx="153988" cy="304800"/>
          </a:xfrm>
          <a:prstGeom prst="rect">
            <a:avLst/>
          </a:prstGeom>
          <a:solidFill>
            <a:schemeClr val="accent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14711" name="Rectangle 23"/>
          <p:cNvSpPr>
            <a:spLocks noChangeArrowheads="1"/>
          </p:cNvSpPr>
          <p:nvPr/>
        </p:nvSpPr>
        <p:spPr bwMode="auto">
          <a:xfrm>
            <a:off x="9467850" y="5181600"/>
            <a:ext cx="153988" cy="304800"/>
          </a:xfrm>
          <a:prstGeom prst="rect">
            <a:avLst/>
          </a:prstGeom>
          <a:solidFill>
            <a:schemeClr val="accent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14712" name="Rectangle 24"/>
          <p:cNvSpPr>
            <a:spLocks noChangeArrowheads="1"/>
          </p:cNvSpPr>
          <p:nvPr/>
        </p:nvSpPr>
        <p:spPr bwMode="auto">
          <a:xfrm>
            <a:off x="9467850" y="5791200"/>
            <a:ext cx="153988" cy="304800"/>
          </a:xfrm>
          <a:prstGeom prst="rect">
            <a:avLst/>
          </a:prstGeom>
          <a:solidFill>
            <a:schemeClr val="accent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14713" name="Rectangle 25"/>
          <p:cNvSpPr>
            <a:spLocks noChangeArrowheads="1"/>
          </p:cNvSpPr>
          <p:nvPr/>
        </p:nvSpPr>
        <p:spPr bwMode="auto">
          <a:xfrm>
            <a:off x="9266239" y="1838325"/>
            <a:ext cx="153987" cy="609600"/>
          </a:xfrm>
          <a:prstGeom prst="rect">
            <a:avLst/>
          </a:prstGeom>
          <a:solidFill>
            <a:schemeClr val="accent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14714" name="Rectangle 26"/>
          <p:cNvSpPr>
            <a:spLocks noChangeArrowheads="1"/>
          </p:cNvSpPr>
          <p:nvPr/>
        </p:nvSpPr>
        <p:spPr bwMode="auto">
          <a:xfrm>
            <a:off x="9266239" y="3057525"/>
            <a:ext cx="153987" cy="609600"/>
          </a:xfrm>
          <a:prstGeom prst="rect">
            <a:avLst/>
          </a:prstGeom>
          <a:solidFill>
            <a:schemeClr val="accent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14715" name="Rectangle 27"/>
          <p:cNvSpPr>
            <a:spLocks noChangeArrowheads="1"/>
          </p:cNvSpPr>
          <p:nvPr/>
        </p:nvSpPr>
        <p:spPr bwMode="auto">
          <a:xfrm>
            <a:off x="9266239" y="4276725"/>
            <a:ext cx="153987" cy="609600"/>
          </a:xfrm>
          <a:prstGeom prst="rect">
            <a:avLst/>
          </a:prstGeom>
          <a:solidFill>
            <a:schemeClr val="accent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14716" name="Rectangle 28"/>
          <p:cNvSpPr>
            <a:spLocks noChangeArrowheads="1"/>
          </p:cNvSpPr>
          <p:nvPr/>
        </p:nvSpPr>
        <p:spPr bwMode="auto">
          <a:xfrm>
            <a:off x="9266239" y="5495925"/>
            <a:ext cx="153987" cy="609600"/>
          </a:xfrm>
          <a:prstGeom prst="rect">
            <a:avLst/>
          </a:prstGeom>
          <a:solidFill>
            <a:schemeClr val="accent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14717" name="Rectangle 29"/>
          <p:cNvSpPr>
            <a:spLocks noChangeArrowheads="1"/>
          </p:cNvSpPr>
          <p:nvPr/>
        </p:nvSpPr>
        <p:spPr bwMode="auto">
          <a:xfrm>
            <a:off x="9066214" y="2438400"/>
            <a:ext cx="153987" cy="1219200"/>
          </a:xfrm>
          <a:prstGeom prst="rect">
            <a:avLst/>
          </a:prstGeom>
          <a:solidFill>
            <a:schemeClr val="accent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14718" name="Rectangle 30"/>
          <p:cNvSpPr>
            <a:spLocks noChangeArrowheads="1"/>
          </p:cNvSpPr>
          <p:nvPr/>
        </p:nvSpPr>
        <p:spPr bwMode="auto">
          <a:xfrm>
            <a:off x="9066214" y="4876800"/>
            <a:ext cx="153987" cy="1219200"/>
          </a:xfrm>
          <a:prstGeom prst="rect">
            <a:avLst/>
          </a:prstGeom>
          <a:solidFill>
            <a:schemeClr val="accent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14692" name="Rectangle 4"/>
          <p:cNvSpPr>
            <a:spLocks noChangeArrowheads="1"/>
          </p:cNvSpPr>
          <p:nvPr/>
        </p:nvSpPr>
        <p:spPr bwMode="auto">
          <a:xfrm>
            <a:off x="2438400" y="1143001"/>
            <a:ext cx="1207382" cy="276999"/>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1200">
                <a:solidFill>
                  <a:srgbClr val="FFFF99"/>
                </a:solidFill>
                <a:latin typeface="Times New Roman" pitchFamily="18" charset="0"/>
              </a:rPr>
              <a:t>Binary Numbers</a:t>
            </a:r>
          </a:p>
        </p:txBody>
      </p:sp>
      <p:sp>
        <p:nvSpPr>
          <p:cNvPr id="114693" name="Text Box 5"/>
          <p:cNvSpPr txBox="1">
            <a:spLocks noChangeArrowheads="1"/>
          </p:cNvSpPr>
          <p:nvPr/>
        </p:nvSpPr>
        <p:spPr bwMode="auto">
          <a:xfrm>
            <a:off x="2438400" y="1752600"/>
            <a:ext cx="5334000" cy="707886"/>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A binary counting sequence for numbers from zero to fifteen is shown.</a:t>
            </a:r>
          </a:p>
        </p:txBody>
      </p:sp>
      <p:sp>
        <p:nvSpPr>
          <p:cNvPr id="114700" name="Rectangle 12"/>
          <p:cNvSpPr>
            <a:spLocks noChangeArrowheads="1"/>
          </p:cNvSpPr>
          <p:nvPr/>
        </p:nvSpPr>
        <p:spPr bwMode="auto">
          <a:xfrm>
            <a:off x="7924800" y="1143000"/>
            <a:ext cx="1828800" cy="5029200"/>
          </a:xfrm>
          <a:prstGeom prst="rect">
            <a:avLst/>
          </a:prstGeom>
          <a:no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14698" name="Text Box 10"/>
          <p:cNvSpPr txBox="1">
            <a:spLocks noChangeArrowheads="1"/>
          </p:cNvSpPr>
          <p:nvPr/>
        </p:nvSpPr>
        <p:spPr bwMode="auto">
          <a:xfrm>
            <a:off x="8153400" y="1143001"/>
            <a:ext cx="1524000" cy="4968875"/>
          </a:xfrm>
          <a:prstGeom prst="rect">
            <a:avLst/>
          </a:prstGeom>
          <a:noFill/>
          <a:ln w="9525">
            <a:noFill/>
            <a:miter lim="800000"/>
            <a:headEnd/>
            <a:tailEnd/>
          </a:ln>
          <a:effectLst/>
        </p:spPr>
        <p:txBody>
          <a:bodyPr>
            <a:spAutoFit/>
          </a:bodyPr>
          <a:lstStyle/>
          <a:p>
            <a:pPr algn="r" eaLnBrk="0" fontAlgn="base" hangingPunct="0">
              <a:spcBef>
                <a:spcPct val="0"/>
              </a:spcBef>
              <a:spcAft>
                <a:spcPct val="0"/>
              </a:spcAft>
            </a:pPr>
            <a:r>
              <a:rPr lang="en-US" sz="2000" dirty="0">
                <a:solidFill>
                  <a:prstClr val="black"/>
                </a:solidFill>
                <a:latin typeface="Times New Roman" pitchFamily="18" charset="0"/>
              </a:rPr>
              <a:t> 0       0 0 0 0</a:t>
            </a:r>
          </a:p>
          <a:p>
            <a:pPr algn="r" eaLnBrk="0" fontAlgn="base" hangingPunct="0">
              <a:spcBef>
                <a:spcPct val="0"/>
              </a:spcBef>
              <a:spcAft>
                <a:spcPct val="0"/>
              </a:spcAft>
            </a:pPr>
            <a:r>
              <a:rPr lang="en-US" sz="2000" dirty="0">
                <a:solidFill>
                  <a:prstClr val="black"/>
                </a:solidFill>
                <a:latin typeface="Times New Roman" pitchFamily="18" charset="0"/>
              </a:rPr>
              <a:t> 1       0 0 0 1</a:t>
            </a:r>
          </a:p>
          <a:p>
            <a:pPr algn="r" eaLnBrk="0" fontAlgn="base" hangingPunct="0">
              <a:spcBef>
                <a:spcPct val="0"/>
              </a:spcBef>
              <a:spcAft>
                <a:spcPct val="0"/>
              </a:spcAft>
            </a:pPr>
            <a:r>
              <a:rPr lang="en-US" sz="2000" dirty="0">
                <a:solidFill>
                  <a:prstClr val="black"/>
                </a:solidFill>
                <a:latin typeface="Times New Roman" pitchFamily="18" charset="0"/>
              </a:rPr>
              <a:t> 2       0 0 1 0</a:t>
            </a:r>
          </a:p>
          <a:p>
            <a:pPr algn="r" eaLnBrk="0" fontAlgn="base" hangingPunct="0">
              <a:spcBef>
                <a:spcPct val="0"/>
              </a:spcBef>
              <a:spcAft>
                <a:spcPct val="0"/>
              </a:spcAft>
            </a:pPr>
            <a:r>
              <a:rPr lang="en-US" sz="2000" dirty="0">
                <a:solidFill>
                  <a:prstClr val="black"/>
                </a:solidFill>
                <a:latin typeface="Times New Roman" pitchFamily="18" charset="0"/>
              </a:rPr>
              <a:t> 3       0 0 1 1</a:t>
            </a:r>
          </a:p>
          <a:p>
            <a:pPr algn="r" eaLnBrk="0" fontAlgn="base" hangingPunct="0">
              <a:spcBef>
                <a:spcPct val="0"/>
              </a:spcBef>
              <a:spcAft>
                <a:spcPct val="0"/>
              </a:spcAft>
            </a:pPr>
            <a:r>
              <a:rPr lang="en-US" sz="2000" dirty="0">
                <a:solidFill>
                  <a:prstClr val="black"/>
                </a:solidFill>
                <a:latin typeface="Times New Roman" pitchFamily="18" charset="0"/>
              </a:rPr>
              <a:t> 4       0 1 0 0</a:t>
            </a:r>
          </a:p>
          <a:p>
            <a:pPr algn="r" eaLnBrk="0" fontAlgn="base" hangingPunct="0">
              <a:spcBef>
                <a:spcPct val="0"/>
              </a:spcBef>
              <a:spcAft>
                <a:spcPct val="0"/>
              </a:spcAft>
            </a:pPr>
            <a:r>
              <a:rPr lang="en-US" sz="2000" dirty="0">
                <a:solidFill>
                  <a:prstClr val="black"/>
                </a:solidFill>
                <a:latin typeface="Times New Roman" pitchFamily="18" charset="0"/>
              </a:rPr>
              <a:t> 5       0 1 0 1</a:t>
            </a:r>
          </a:p>
          <a:p>
            <a:pPr algn="r" eaLnBrk="0" fontAlgn="base" hangingPunct="0">
              <a:spcBef>
                <a:spcPct val="0"/>
              </a:spcBef>
              <a:spcAft>
                <a:spcPct val="0"/>
              </a:spcAft>
            </a:pPr>
            <a:r>
              <a:rPr lang="en-US" sz="2000" dirty="0">
                <a:solidFill>
                  <a:prstClr val="black"/>
                </a:solidFill>
                <a:latin typeface="Times New Roman" pitchFamily="18" charset="0"/>
              </a:rPr>
              <a:t> 6       0 1 1 0</a:t>
            </a:r>
          </a:p>
          <a:p>
            <a:pPr algn="r" eaLnBrk="0" fontAlgn="base" hangingPunct="0">
              <a:spcBef>
                <a:spcPct val="0"/>
              </a:spcBef>
              <a:spcAft>
                <a:spcPct val="0"/>
              </a:spcAft>
            </a:pPr>
            <a:r>
              <a:rPr lang="en-US" sz="2000" dirty="0">
                <a:solidFill>
                  <a:prstClr val="black"/>
                </a:solidFill>
                <a:latin typeface="Times New Roman" pitchFamily="18" charset="0"/>
              </a:rPr>
              <a:t> 7       0 1 1 1</a:t>
            </a:r>
          </a:p>
          <a:p>
            <a:pPr algn="r" eaLnBrk="0" fontAlgn="base" hangingPunct="0">
              <a:spcBef>
                <a:spcPct val="0"/>
              </a:spcBef>
              <a:spcAft>
                <a:spcPct val="0"/>
              </a:spcAft>
            </a:pPr>
            <a:r>
              <a:rPr lang="en-US" sz="2000" dirty="0">
                <a:solidFill>
                  <a:prstClr val="black"/>
                </a:solidFill>
                <a:latin typeface="Times New Roman" pitchFamily="18" charset="0"/>
              </a:rPr>
              <a:t> 8       1 0 0 0</a:t>
            </a:r>
          </a:p>
          <a:p>
            <a:pPr algn="r" eaLnBrk="0" fontAlgn="base" hangingPunct="0">
              <a:spcBef>
                <a:spcPct val="0"/>
              </a:spcBef>
              <a:spcAft>
                <a:spcPct val="0"/>
              </a:spcAft>
            </a:pPr>
            <a:r>
              <a:rPr lang="en-US" sz="2000" dirty="0">
                <a:solidFill>
                  <a:prstClr val="black"/>
                </a:solidFill>
                <a:latin typeface="Times New Roman" pitchFamily="18" charset="0"/>
              </a:rPr>
              <a:t> 9       1 0 0 1</a:t>
            </a:r>
          </a:p>
          <a:p>
            <a:pPr algn="r" eaLnBrk="0" fontAlgn="base" hangingPunct="0">
              <a:spcBef>
                <a:spcPct val="0"/>
              </a:spcBef>
              <a:spcAft>
                <a:spcPct val="0"/>
              </a:spcAft>
            </a:pPr>
            <a:r>
              <a:rPr lang="en-US" sz="2000" dirty="0">
                <a:solidFill>
                  <a:prstClr val="black"/>
                </a:solidFill>
                <a:latin typeface="Times New Roman" pitchFamily="18" charset="0"/>
              </a:rPr>
              <a:t>10      1 0 1 0</a:t>
            </a:r>
          </a:p>
          <a:p>
            <a:pPr algn="r" eaLnBrk="0" fontAlgn="base" hangingPunct="0">
              <a:spcBef>
                <a:spcPct val="0"/>
              </a:spcBef>
              <a:spcAft>
                <a:spcPct val="0"/>
              </a:spcAft>
            </a:pPr>
            <a:r>
              <a:rPr lang="en-US" sz="2000" dirty="0">
                <a:solidFill>
                  <a:prstClr val="black"/>
                </a:solidFill>
                <a:latin typeface="Times New Roman" pitchFamily="18" charset="0"/>
              </a:rPr>
              <a:t>11      1 0 1 1</a:t>
            </a:r>
          </a:p>
          <a:p>
            <a:pPr algn="r" eaLnBrk="0" fontAlgn="base" hangingPunct="0">
              <a:spcBef>
                <a:spcPct val="0"/>
              </a:spcBef>
              <a:spcAft>
                <a:spcPct val="0"/>
              </a:spcAft>
            </a:pPr>
            <a:r>
              <a:rPr lang="en-US" sz="2000" dirty="0">
                <a:solidFill>
                  <a:prstClr val="black"/>
                </a:solidFill>
                <a:latin typeface="Times New Roman" pitchFamily="18" charset="0"/>
              </a:rPr>
              <a:t>12      1 1 0 0</a:t>
            </a:r>
          </a:p>
          <a:p>
            <a:pPr algn="r" eaLnBrk="0" fontAlgn="base" hangingPunct="0">
              <a:spcBef>
                <a:spcPct val="0"/>
              </a:spcBef>
              <a:spcAft>
                <a:spcPct val="0"/>
              </a:spcAft>
            </a:pPr>
            <a:r>
              <a:rPr lang="en-US" sz="2000" dirty="0">
                <a:solidFill>
                  <a:prstClr val="black"/>
                </a:solidFill>
                <a:latin typeface="Times New Roman" pitchFamily="18" charset="0"/>
              </a:rPr>
              <a:t>13      1 1 0 1</a:t>
            </a:r>
          </a:p>
          <a:p>
            <a:pPr algn="r" eaLnBrk="0" fontAlgn="base" hangingPunct="0">
              <a:spcBef>
                <a:spcPct val="0"/>
              </a:spcBef>
              <a:spcAft>
                <a:spcPct val="0"/>
              </a:spcAft>
            </a:pPr>
            <a:r>
              <a:rPr lang="en-US" sz="2000" dirty="0">
                <a:solidFill>
                  <a:prstClr val="black"/>
                </a:solidFill>
                <a:latin typeface="Times New Roman" pitchFamily="18" charset="0"/>
              </a:rPr>
              <a:t>14      1 1 1 0</a:t>
            </a:r>
          </a:p>
          <a:p>
            <a:pPr algn="r" eaLnBrk="0" fontAlgn="base" hangingPunct="0">
              <a:spcBef>
                <a:spcPct val="0"/>
              </a:spcBef>
              <a:spcAft>
                <a:spcPct val="0"/>
              </a:spcAft>
            </a:pPr>
            <a:r>
              <a:rPr lang="en-US" sz="2000" dirty="0">
                <a:solidFill>
                  <a:prstClr val="black"/>
                </a:solidFill>
                <a:latin typeface="Times New Roman" pitchFamily="18" charset="0"/>
              </a:rPr>
              <a:t>15      1 1 1 1</a:t>
            </a:r>
          </a:p>
        </p:txBody>
      </p:sp>
      <p:sp>
        <p:nvSpPr>
          <p:cNvPr id="114701" name="Line 13"/>
          <p:cNvSpPr>
            <a:spLocks noChangeShapeType="1"/>
          </p:cNvSpPr>
          <p:nvPr/>
        </p:nvSpPr>
        <p:spPr bwMode="auto">
          <a:xfrm>
            <a:off x="8763000" y="1143000"/>
            <a:ext cx="0" cy="5029200"/>
          </a:xfrm>
          <a:prstGeom prst="line">
            <a:avLst/>
          </a:prstGeom>
          <a:noFill/>
          <a:ln w="9525">
            <a:solidFill>
              <a:schemeClr val="tx1"/>
            </a:solidFill>
            <a:round/>
            <a:headEnd/>
            <a:tailEnd/>
          </a:ln>
          <a:effectLst/>
        </p:spPr>
        <p:txBody>
          <a:bodyPr/>
          <a:lstStyle/>
          <a:p>
            <a:pPr eaLnBrk="0" fontAlgn="base" hangingPunct="0">
              <a:spcBef>
                <a:spcPct val="0"/>
              </a:spcBef>
              <a:spcAft>
                <a:spcPct val="0"/>
              </a:spcAft>
            </a:pPr>
            <a:endParaRPr lang="en-GB" sz="1200">
              <a:solidFill>
                <a:prstClr val="black"/>
              </a:solidFill>
              <a:latin typeface="Times New Roman" pitchFamily="18" charset="0"/>
            </a:endParaRPr>
          </a:p>
        </p:txBody>
      </p:sp>
      <p:sp>
        <p:nvSpPr>
          <p:cNvPr id="114702" name="Text Box 14"/>
          <p:cNvSpPr txBox="1">
            <a:spLocks noChangeArrowheads="1"/>
          </p:cNvSpPr>
          <p:nvPr/>
        </p:nvSpPr>
        <p:spPr bwMode="auto">
          <a:xfrm>
            <a:off x="7924800" y="533401"/>
            <a:ext cx="1066800" cy="58102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600">
                <a:solidFill>
                  <a:prstClr val="black"/>
                </a:solidFill>
                <a:latin typeface="Times New Roman" pitchFamily="18" charset="0"/>
              </a:rPr>
              <a:t>Decimal Number</a:t>
            </a:r>
          </a:p>
        </p:txBody>
      </p:sp>
      <p:sp>
        <p:nvSpPr>
          <p:cNvPr id="114703" name="Text Box 15"/>
          <p:cNvSpPr txBox="1">
            <a:spLocks noChangeArrowheads="1"/>
          </p:cNvSpPr>
          <p:nvPr/>
        </p:nvSpPr>
        <p:spPr bwMode="auto">
          <a:xfrm>
            <a:off x="8839200" y="533401"/>
            <a:ext cx="1066800" cy="58102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1600">
                <a:solidFill>
                  <a:prstClr val="black"/>
                </a:solidFill>
                <a:latin typeface="Times New Roman" pitchFamily="18" charset="0"/>
              </a:rPr>
              <a:t>Binary Number</a:t>
            </a:r>
          </a:p>
        </p:txBody>
      </p:sp>
      <p:sp>
        <p:nvSpPr>
          <p:cNvPr id="114704" name="Text Box 16"/>
          <p:cNvSpPr txBox="1">
            <a:spLocks noChangeArrowheads="1"/>
          </p:cNvSpPr>
          <p:nvPr/>
        </p:nvSpPr>
        <p:spPr bwMode="auto">
          <a:xfrm>
            <a:off x="2438400" y="2590800"/>
            <a:ext cx="4876800" cy="707886"/>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Notice the pattern of zeros and ones in each column. </a:t>
            </a:r>
          </a:p>
        </p:txBody>
      </p:sp>
      <p:graphicFrame>
        <p:nvGraphicFramePr>
          <p:cNvPr id="114721" name="Object 33"/>
          <p:cNvGraphicFramePr>
            <a:graphicFrameLocks noChangeAspect="1"/>
          </p:cNvGraphicFramePr>
          <p:nvPr/>
        </p:nvGraphicFramePr>
        <p:xfrm>
          <a:off x="2819400" y="4267200"/>
          <a:ext cx="4953000" cy="1873250"/>
        </p:xfrm>
        <a:graphic>
          <a:graphicData uri="http://schemas.openxmlformats.org/presentationml/2006/ole">
            <mc:AlternateContent xmlns:mc="http://schemas.openxmlformats.org/markup-compatibility/2006">
              <mc:Choice xmlns:v="urn:schemas-microsoft-com:vml" Requires="v">
                <p:oleObj spid="_x0000_s4102" name="CorelDRAW" r:id="rId4" imgW="4073760" imgH="1519920" progId="">
                  <p:embed/>
                </p:oleObj>
              </mc:Choice>
              <mc:Fallback>
                <p:oleObj name="CorelDRAW" r:id="rId4" imgW="4073760" imgH="1519920" progId="">
                  <p:embed/>
                  <p:pic>
                    <p:nvPicPr>
                      <p:cNvPr id="114721"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267200"/>
                        <a:ext cx="4953000"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722" name="Text Box 34"/>
          <p:cNvSpPr txBox="1">
            <a:spLocks noChangeArrowheads="1"/>
          </p:cNvSpPr>
          <p:nvPr/>
        </p:nvSpPr>
        <p:spPr bwMode="auto">
          <a:xfrm>
            <a:off x="2438400" y="3352800"/>
            <a:ext cx="5105400" cy="707886"/>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Digital counters frequently have this same pattern of digits:</a:t>
            </a:r>
          </a:p>
        </p:txBody>
      </p:sp>
    </p:spTree>
    <p:extLst>
      <p:ext uri="{BB962C8B-B14F-4D97-AF65-F5344CB8AC3E}">
        <p14:creationId xmlns:p14="http://schemas.microsoft.com/office/powerpoint/2010/main" val="17864382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704"/>
                                        </p:tgtEl>
                                        <p:attrNameLst>
                                          <p:attrName>style.visibility</p:attrName>
                                        </p:attrNameLst>
                                      </p:cBhvr>
                                      <p:to>
                                        <p:strVal val="visible"/>
                                      </p:to>
                                    </p:set>
                                    <p:anim calcmode="lin" valueType="num">
                                      <p:cBhvr additive="base">
                                        <p:cTn id="7" dur="500" fill="hold"/>
                                        <p:tgtEl>
                                          <p:spTgt spid="114704"/>
                                        </p:tgtEl>
                                        <p:attrNameLst>
                                          <p:attrName>ppt_x</p:attrName>
                                        </p:attrNameLst>
                                      </p:cBhvr>
                                      <p:tavLst>
                                        <p:tav tm="0">
                                          <p:val>
                                            <p:strVal val="0-#ppt_w/2"/>
                                          </p:val>
                                        </p:tav>
                                        <p:tav tm="100000">
                                          <p:val>
                                            <p:strVal val="#ppt_x"/>
                                          </p:val>
                                        </p:tav>
                                      </p:tavLst>
                                    </p:anim>
                                    <p:anim calcmode="lin" valueType="num">
                                      <p:cBhvr additive="base">
                                        <p:cTn id="8" dur="500" fill="hold"/>
                                        <p:tgtEl>
                                          <p:spTgt spid="1147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14705"/>
                                        </p:tgtEl>
                                        <p:attrNameLst>
                                          <p:attrName>style.visibility</p:attrName>
                                        </p:attrNameLst>
                                      </p:cBhvr>
                                      <p:to>
                                        <p:strVal val="visible"/>
                                      </p:to>
                                    </p:set>
                                    <p:animEffect transition="in" filter="wipe(up)">
                                      <p:cBhvr>
                                        <p:cTn id="13" dur="500"/>
                                        <p:tgtEl>
                                          <p:spTgt spid="114705"/>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14706"/>
                                        </p:tgtEl>
                                        <p:attrNameLst>
                                          <p:attrName>style.visibility</p:attrName>
                                        </p:attrNameLst>
                                      </p:cBhvr>
                                      <p:to>
                                        <p:strVal val="visible"/>
                                      </p:to>
                                    </p:set>
                                    <p:animEffect transition="in" filter="wipe(up)">
                                      <p:cBhvr>
                                        <p:cTn id="16" dur="500"/>
                                        <p:tgtEl>
                                          <p:spTgt spid="11470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14707"/>
                                        </p:tgtEl>
                                        <p:attrNameLst>
                                          <p:attrName>style.visibility</p:attrName>
                                        </p:attrNameLst>
                                      </p:cBhvr>
                                      <p:to>
                                        <p:strVal val="visible"/>
                                      </p:to>
                                    </p:set>
                                    <p:animEffect transition="in" filter="wipe(up)">
                                      <p:cBhvr>
                                        <p:cTn id="19" dur="500"/>
                                        <p:tgtEl>
                                          <p:spTgt spid="11470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4708"/>
                                        </p:tgtEl>
                                        <p:attrNameLst>
                                          <p:attrName>style.visibility</p:attrName>
                                        </p:attrNameLst>
                                      </p:cBhvr>
                                      <p:to>
                                        <p:strVal val="visible"/>
                                      </p:to>
                                    </p:set>
                                    <p:animEffect transition="in" filter="wipe(up)">
                                      <p:cBhvr>
                                        <p:cTn id="22" dur="500"/>
                                        <p:tgtEl>
                                          <p:spTgt spid="114708"/>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14709"/>
                                        </p:tgtEl>
                                        <p:attrNameLst>
                                          <p:attrName>style.visibility</p:attrName>
                                        </p:attrNameLst>
                                      </p:cBhvr>
                                      <p:to>
                                        <p:strVal val="visible"/>
                                      </p:to>
                                    </p:set>
                                    <p:animEffect transition="in" filter="wipe(up)">
                                      <p:cBhvr>
                                        <p:cTn id="25" dur="500"/>
                                        <p:tgtEl>
                                          <p:spTgt spid="114709"/>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14710"/>
                                        </p:tgtEl>
                                        <p:attrNameLst>
                                          <p:attrName>style.visibility</p:attrName>
                                        </p:attrNameLst>
                                      </p:cBhvr>
                                      <p:to>
                                        <p:strVal val="visible"/>
                                      </p:to>
                                    </p:set>
                                    <p:animEffect transition="in" filter="wipe(up)">
                                      <p:cBhvr>
                                        <p:cTn id="28" dur="500"/>
                                        <p:tgtEl>
                                          <p:spTgt spid="114710"/>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14711"/>
                                        </p:tgtEl>
                                        <p:attrNameLst>
                                          <p:attrName>style.visibility</p:attrName>
                                        </p:attrNameLst>
                                      </p:cBhvr>
                                      <p:to>
                                        <p:strVal val="visible"/>
                                      </p:to>
                                    </p:set>
                                    <p:animEffect transition="in" filter="wipe(up)">
                                      <p:cBhvr>
                                        <p:cTn id="31" dur="500"/>
                                        <p:tgtEl>
                                          <p:spTgt spid="114711"/>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14712"/>
                                        </p:tgtEl>
                                        <p:attrNameLst>
                                          <p:attrName>style.visibility</p:attrName>
                                        </p:attrNameLst>
                                      </p:cBhvr>
                                      <p:to>
                                        <p:strVal val="visible"/>
                                      </p:to>
                                    </p:set>
                                    <p:animEffect transition="in" filter="wipe(up)">
                                      <p:cBhvr>
                                        <p:cTn id="34" dur="500"/>
                                        <p:tgtEl>
                                          <p:spTgt spid="1147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14713"/>
                                        </p:tgtEl>
                                        <p:attrNameLst>
                                          <p:attrName>style.visibility</p:attrName>
                                        </p:attrNameLst>
                                      </p:cBhvr>
                                      <p:to>
                                        <p:strVal val="visible"/>
                                      </p:to>
                                    </p:set>
                                    <p:animEffect transition="in" filter="wipe(up)">
                                      <p:cBhvr>
                                        <p:cTn id="39" dur="500"/>
                                        <p:tgtEl>
                                          <p:spTgt spid="114713"/>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14714"/>
                                        </p:tgtEl>
                                        <p:attrNameLst>
                                          <p:attrName>style.visibility</p:attrName>
                                        </p:attrNameLst>
                                      </p:cBhvr>
                                      <p:to>
                                        <p:strVal val="visible"/>
                                      </p:to>
                                    </p:set>
                                    <p:animEffect transition="in" filter="wipe(up)">
                                      <p:cBhvr>
                                        <p:cTn id="42" dur="500"/>
                                        <p:tgtEl>
                                          <p:spTgt spid="11471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14715"/>
                                        </p:tgtEl>
                                        <p:attrNameLst>
                                          <p:attrName>style.visibility</p:attrName>
                                        </p:attrNameLst>
                                      </p:cBhvr>
                                      <p:to>
                                        <p:strVal val="visible"/>
                                      </p:to>
                                    </p:set>
                                    <p:animEffect transition="in" filter="wipe(up)">
                                      <p:cBhvr>
                                        <p:cTn id="45" dur="500"/>
                                        <p:tgtEl>
                                          <p:spTgt spid="11471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14716"/>
                                        </p:tgtEl>
                                        <p:attrNameLst>
                                          <p:attrName>style.visibility</p:attrName>
                                        </p:attrNameLst>
                                      </p:cBhvr>
                                      <p:to>
                                        <p:strVal val="visible"/>
                                      </p:to>
                                    </p:set>
                                    <p:animEffect transition="in" filter="wipe(up)">
                                      <p:cBhvr>
                                        <p:cTn id="48" dur="500"/>
                                        <p:tgtEl>
                                          <p:spTgt spid="11471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114717"/>
                                        </p:tgtEl>
                                        <p:attrNameLst>
                                          <p:attrName>style.visibility</p:attrName>
                                        </p:attrNameLst>
                                      </p:cBhvr>
                                      <p:to>
                                        <p:strVal val="visible"/>
                                      </p:to>
                                    </p:set>
                                    <p:animEffect transition="in" filter="wipe(up)">
                                      <p:cBhvr>
                                        <p:cTn id="53" dur="500"/>
                                        <p:tgtEl>
                                          <p:spTgt spid="114717"/>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114718"/>
                                        </p:tgtEl>
                                        <p:attrNameLst>
                                          <p:attrName>style.visibility</p:attrName>
                                        </p:attrNameLst>
                                      </p:cBhvr>
                                      <p:to>
                                        <p:strVal val="visible"/>
                                      </p:to>
                                    </p:set>
                                    <p:animEffect transition="in" filter="wipe(up)">
                                      <p:cBhvr>
                                        <p:cTn id="56" dur="500"/>
                                        <p:tgtEl>
                                          <p:spTgt spid="11471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14719"/>
                                        </p:tgtEl>
                                        <p:attrNameLst>
                                          <p:attrName>style.visibility</p:attrName>
                                        </p:attrNameLst>
                                      </p:cBhvr>
                                      <p:to>
                                        <p:strVal val="visible"/>
                                      </p:to>
                                    </p:set>
                                    <p:animEffect transition="in" filter="wipe(up)">
                                      <p:cBhvr>
                                        <p:cTn id="61" dur="500"/>
                                        <p:tgtEl>
                                          <p:spTgt spid="114719"/>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114722"/>
                                        </p:tgtEl>
                                        <p:attrNameLst>
                                          <p:attrName>style.visibility</p:attrName>
                                        </p:attrNameLst>
                                      </p:cBhvr>
                                      <p:to>
                                        <p:strVal val="visible"/>
                                      </p:to>
                                    </p:set>
                                    <p:anim calcmode="lin" valueType="num">
                                      <p:cBhvr additive="base">
                                        <p:cTn id="66" dur="500" fill="hold"/>
                                        <p:tgtEl>
                                          <p:spTgt spid="114722"/>
                                        </p:tgtEl>
                                        <p:attrNameLst>
                                          <p:attrName>ppt_x</p:attrName>
                                        </p:attrNameLst>
                                      </p:cBhvr>
                                      <p:tavLst>
                                        <p:tav tm="0">
                                          <p:val>
                                            <p:strVal val="0-#ppt_w/2"/>
                                          </p:val>
                                        </p:tav>
                                        <p:tav tm="100000">
                                          <p:val>
                                            <p:strVal val="#ppt_x"/>
                                          </p:val>
                                        </p:tav>
                                      </p:tavLst>
                                    </p:anim>
                                    <p:anim calcmode="lin" valueType="num">
                                      <p:cBhvr additive="base">
                                        <p:cTn id="67" dur="500" fill="hold"/>
                                        <p:tgtEl>
                                          <p:spTgt spid="114722"/>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9" presetClass="entr" presetSubtype="0" fill="hold" nodeType="afterEffect">
                                  <p:stCondLst>
                                    <p:cond delay="0"/>
                                  </p:stCondLst>
                                  <p:childTnLst>
                                    <p:set>
                                      <p:cBhvr>
                                        <p:cTn id="70" dur="1" fill="hold">
                                          <p:stCondLst>
                                            <p:cond delay="0"/>
                                          </p:stCondLst>
                                        </p:cTn>
                                        <p:tgtEl>
                                          <p:spTgt spid="114721"/>
                                        </p:tgtEl>
                                        <p:attrNameLst>
                                          <p:attrName>style.visibility</p:attrName>
                                        </p:attrNameLst>
                                      </p:cBhvr>
                                      <p:to>
                                        <p:strVal val="visible"/>
                                      </p:to>
                                    </p:set>
                                    <p:animEffect transition="in" filter="dissolve">
                                      <p:cBhvr>
                                        <p:cTn id="71" dur="500"/>
                                        <p:tgtEl>
                                          <p:spTgt spid="114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19" grpId="0" animBg="1"/>
      <p:bldP spid="114705" grpId="0" animBg="1"/>
      <p:bldP spid="114706" grpId="0" animBg="1"/>
      <p:bldP spid="114707" grpId="0" animBg="1"/>
      <p:bldP spid="114708" grpId="0" animBg="1"/>
      <p:bldP spid="114709" grpId="0" animBg="1"/>
      <p:bldP spid="114710" grpId="0" animBg="1"/>
      <p:bldP spid="114711" grpId="0" animBg="1"/>
      <p:bldP spid="114712" grpId="0" animBg="1"/>
      <p:bldP spid="114713" grpId="0" animBg="1"/>
      <p:bldP spid="114714" grpId="0" animBg="1"/>
      <p:bldP spid="114715" grpId="0" animBg="1"/>
      <p:bldP spid="114716" grpId="0" animBg="1"/>
      <p:bldP spid="114717" grpId="0" animBg="1"/>
      <p:bldP spid="114718" grpId="0" animBg="1"/>
      <p:bldP spid="114704" grpId="0"/>
      <p:bldP spid="11472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6755" name="Rectangle 19"/>
          <p:cNvSpPr>
            <a:spLocks noChangeArrowheads="1"/>
          </p:cNvSpPr>
          <p:nvPr/>
        </p:nvSpPr>
        <p:spPr bwMode="auto">
          <a:xfrm>
            <a:off x="2438400" y="1143000"/>
            <a:ext cx="2226892" cy="400110"/>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2000">
                <a:solidFill>
                  <a:srgbClr val="FFFF99"/>
                </a:solidFill>
                <a:latin typeface="Times New Roman" pitchFamily="18" charset="0"/>
              </a:rPr>
              <a:t>Binary Conversions</a:t>
            </a:r>
          </a:p>
        </p:txBody>
      </p:sp>
      <p:sp>
        <p:nvSpPr>
          <p:cNvPr id="116756" name="Text Box 20"/>
          <p:cNvSpPr txBox="1">
            <a:spLocks noChangeArrowheads="1"/>
          </p:cNvSpPr>
          <p:nvPr/>
        </p:nvSpPr>
        <p:spPr bwMode="auto">
          <a:xfrm>
            <a:off x="2438400" y="1752601"/>
            <a:ext cx="7620000" cy="1015663"/>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The decimal equivalent of a binary number can be determined by adding the column values of all of the bits that are 1 and discarding all of the bits that are 0.</a:t>
            </a:r>
          </a:p>
        </p:txBody>
      </p:sp>
      <p:sp>
        <p:nvSpPr>
          <p:cNvPr id="116765" name="Text Box 29"/>
          <p:cNvSpPr txBox="1">
            <a:spLocks noChangeArrowheads="1"/>
          </p:cNvSpPr>
          <p:nvPr/>
        </p:nvSpPr>
        <p:spPr bwMode="auto">
          <a:xfrm>
            <a:off x="3505200" y="3048000"/>
            <a:ext cx="63246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Convert the binary number 100101.01 to decimal.</a:t>
            </a:r>
          </a:p>
        </p:txBody>
      </p:sp>
      <p:sp>
        <p:nvSpPr>
          <p:cNvPr id="116766" name="WordArt 30"/>
          <p:cNvSpPr>
            <a:spLocks noChangeArrowheads="1" noChangeShapeType="1" noTextEdit="1"/>
          </p:cNvSpPr>
          <p:nvPr/>
        </p:nvSpPr>
        <p:spPr bwMode="auto">
          <a:xfrm>
            <a:off x="2133600" y="2971801"/>
            <a:ext cx="1219200" cy="449263"/>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0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16767" name="WordArt 31"/>
          <p:cNvSpPr>
            <a:spLocks noChangeArrowheads="1" noChangeShapeType="1" noTextEdit="1"/>
          </p:cNvSpPr>
          <p:nvPr/>
        </p:nvSpPr>
        <p:spPr bwMode="auto">
          <a:xfrm>
            <a:off x="2133600" y="3581401"/>
            <a:ext cx="1219200" cy="449263"/>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0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
        <p:nvSpPr>
          <p:cNvPr id="116769" name="Text Box 33"/>
          <p:cNvSpPr txBox="1">
            <a:spLocks noChangeArrowheads="1"/>
          </p:cNvSpPr>
          <p:nvPr/>
        </p:nvSpPr>
        <p:spPr bwMode="auto">
          <a:xfrm>
            <a:off x="3505200" y="3581400"/>
            <a:ext cx="6629400" cy="707886"/>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Start by writing the column weights; then add the weights that correspond to each 1 in the number. </a:t>
            </a:r>
          </a:p>
        </p:txBody>
      </p:sp>
      <p:sp>
        <p:nvSpPr>
          <p:cNvPr id="116770" name="Text Box 34"/>
          <p:cNvSpPr txBox="1">
            <a:spLocks noChangeArrowheads="1"/>
          </p:cNvSpPr>
          <p:nvPr/>
        </p:nvSpPr>
        <p:spPr bwMode="auto">
          <a:xfrm>
            <a:off x="3733800" y="4403726"/>
            <a:ext cx="33528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FF0000"/>
                </a:solidFill>
                <a:latin typeface="Times New Roman" pitchFamily="18" charset="0"/>
              </a:rPr>
              <a:t>2</a:t>
            </a:r>
            <a:r>
              <a:rPr lang="en-US" sz="2000" baseline="30000">
                <a:solidFill>
                  <a:srgbClr val="FF0000"/>
                </a:solidFill>
                <a:latin typeface="Times New Roman" pitchFamily="18" charset="0"/>
              </a:rPr>
              <a:t>5</a:t>
            </a:r>
            <a:r>
              <a:rPr lang="en-US" sz="2000">
                <a:solidFill>
                  <a:srgbClr val="FF0000"/>
                </a:solidFill>
                <a:latin typeface="Times New Roman" pitchFamily="18" charset="0"/>
              </a:rPr>
              <a:t>  2</a:t>
            </a:r>
            <a:r>
              <a:rPr lang="en-US" sz="2000" baseline="30000">
                <a:solidFill>
                  <a:srgbClr val="FF0000"/>
                </a:solidFill>
                <a:latin typeface="Times New Roman" pitchFamily="18" charset="0"/>
              </a:rPr>
              <a:t>4</a:t>
            </a:r>
            <a:r>
              <a:rPr lang="en-US" sz="2000">
                <a:solidFill>
                  <a:srgbClr val="FF0000"/>
                </a:solidFill>
                <a:latin typeface="Times New Roman" pitchFamily="18" charset="0"/>
              </a:rPr>
              <a:t>  2</a:t>
            </a:r>
            <a:r>
              <a:rPr lang="en-US" sz="2000" baseline="30000">
                <a:solidFill>
                  <a:srgbClr val="FF0000"/>
                </a:solidFill>
                <a:latin typeface="Times New Roman" pitchFamily="18" charset="0"/>
              </a:rPr>
              <a:t>3</a:t>
            </a:r>
            <a:r>
              <a:rPr lang="en-US" sz="2000">
                <a:solidFill>
                  <a:srgbClr val="FF0000"/>
                </a:solidFill>
                <a:latin typeface="Times New Roman" pitchFamily="18" charset="0"/>
              </a:rPr>
              <a:t>  2</a:t>
            </a:r>
            <a:r>
              <a:rPr lang="en-US" sz="2000" baseline="30000">
                <a:solidFill>
                  <a:srgbClr val="FF0000"/>
                </a:solidFill>
                <a:latin typeface="Times New Roman" pitchFamily="18" charset="0"/>
              </a:rPr>
              <a:t>2</a:t>
            </a:r>
            <a:r>
              <a:rPr lang="en-US" sz="2000">
                <a:solidFill>
                  <a:srgbClr val="FF0000"/>
                </a:solidFill>
                <a:latin typeface="Times New Roman" pitchFamily="18" charset="0"/>
              </a:rPr>
              <a:t>  2</a:t>
            </a:r>
            <a:r>
              <a:rPr lang="en-US" sz="2000" baseline="30000">
                <a:solidFill>
                  <a:srgbClr val="FF0000"/>
                </a:solidFill>
                <a:latin typeface="Times New Roman" pitchFamily="18" charset="0"/>
              </a:rPr>
              <a:t>1</a:t>
            </a:r>
            <a:r>
              <a:rPr lang="en-US" sz="2000">
                <a:solidFill>
                  <a:srgbClr val="FF0000"/>
                </a:solidFill>
                <a:latin typeface="Times New Roman" pitchFamily="18" charset="0"/>
              </a:rPr>
              <a:t> 2</a:t>
            </a:r>
            <a:r>
              <a:rPr lang="en-US" sz="2000" baseline="30000">
                <a:solidFill>
                  <a:srgbClr val="FF0000"/>
                </a:solidFill>
                <a:latin typeface="Times New Roman" pitchFamily="18" charset="0"/>
              </a:rPr>
              <a:t>0</a:t>
            </a:r>
            <a:r>
              <a:rPr lang="en-US" sz="2000">
                <a:solidFill>
                  <a:srgbClr val="FF0000"/>
                </a:solidFill>
                <a:latin typeface="Times New Roman" pitchFamily="18" charset="0"/>
              </a:rPr>
              <a:t>. 2</a:t>
            </a:r>
            <a:r>
              <a:rPr lang="en-US" sz="2000" baseline="30000">
                <a:solidFill>
                  <a:srgbClr val="FF0000"/>
                </a:solidFill>
                <a:latin typeface="Times New Roman" pitchFamily="18" charset="0"/>
              </a:rPr>
              <a:t>-1</a:t>
            </a:r>
            <a:r>
              <a:rPr lang="en-US" sz="2000">
                <a:solidFill>
                  <a:srgbClr val="FF0000"/>
                </a:solidFill>
                <a:latin typeface="Times New Roman" pitchFamily="18" charset="0"/>
              </a:rPr>
              <a:t> 2</a:t>
            </a:r>
            <a:r>
              <a:rPr lang="en-US" sz="2000" baseline="30000">
                <a:solidFill>
                  <a:srgbClr val="FF0000"/>
                </a:solidFill>
                <a:latin typeface="Times New Roman" pitchFamily="18" charset="0"/>
              </a:rPr>
              <a:t>-2</a:t>
            </a:r>
          </a:p>
        </p:txBody>
      </p:sp>
      <p:sp>
        <p:nvSpPr>
          <p:cNvPr id="116771" name="Text Box 35"/>
          <p:cNvSpPr txBox="1">
            <a:spLocks noChangeArrowheads="1"/>
          </p:cNvSpPr>
          <p:nvPr/>
        </p:nvSpPr>
        <p:spPr bwMode="auto">
          <a:xfrm>
            <a:off x="3733800" y="4708526"/>
            <a:ext cx="30480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32 16  8   4   2   1 .  ½  ¼ </a:t>
            </a:r>
          </a:p>
        </p:txBody>
      </p:sp>
      <p:sp>
        <p:nvSpPr>
          <p:cNvPr id="116772" name="Text Box 36"/>
          <p:cNvSpPr txBox="1">
            <a:spLocks noChangeArrowheads="1"/>
          </p:cNvSpPr>
          <p:nvPr/>
        </p:nvSpPr>
        <p:spPr bwMode="auto">
          <a:xfrm>
            <a:off x="3810000" y="5089526"/>
            <a:ext cx="32766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1   0   0   1   0   1.   0   1</a:t>
            </a:r>
          </a:p>
        </p:txBody>
      </p:sp>
      <p:sp>
        <p:nvSpPr>
          <p:cNvPr id="116773" name="Text Box 37"/>
          <p:cNvSpPr txBox="1">
            <a:spLocks noChangeArrowheads="1"/>
          </p:cNvSpPr>
          <p:nvPr/>
        </p:nvSpPr>
        <p:spPr bwMode="auto">
          <a:xfrm>
            <a:off x="3733800" y="5470526"/>
            <a:ext cx="35814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32           +4     +1       +¼ =</a:t>
            </a:r>
          </a:p>
        </p:txBody>
      </p:sp>
      <p:sp>
        <p:nvSpPr>
          <p:cNvPr id="116774" name="Text Box 38"/>
          <p:cNvSpPr txBox="1">
            <a:spLocks noChangeArrowheads="1"/>
          </p:cNvSpPr>
          <p:nvPr/>
        </p:nvSpPr>
        <p:spPr bwMode="auto">
          <a:xfrm>
            <a:off x="6705600" y="5470526"/>
            <a:ext cx="9906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FF0000"/>
                </a:solidFill>
                <a:latin typeface="Times New Roman" pitchFamily="18" charset="0"/>
              </a:rPr>
              <a:t>37¼ </a:t>
            </a:r>
          </a:p>
        </p:txBody>
      </p:sp>
    </p:spTree>
    <p:extLst>
      <p:ext uri="{BB962C8B-B14F-4D97-AF65-F5344CB8AC3E}">
        <p14:creationId xmlns:p14="http://schemas.microsoft.com/office/powerpoint/2010/main" val="2935752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66"/>
                                        </p:tgtEl>
                                        <p:attrNameLst>
                                          <p:attrName>style.visibility</p:attrName>
                                        </p:attrNameLst>
                                      </p:cBhvr>
                                      <p:to>
                                        <p:strVal val="visible"/>
                                      </p:to>
                                    </p:set>
                                    <p:anim calcmode="lin" valueType="num">
                                      <p:cBhvr additive="base">
                                        <p:cTn id="7" dur="500" fill="hold"/>
                                        <p:tgtEl>
                                          <p:spTgt spid="116766"/>
                                        </p:tgtEl>
                                        <p:attrNameLst>
                                          <p:attrName>ppt_x</p:attrName>
                                        </p:attrNameLst>
                                      </p:cBhvr>
                                      <p:tavLst>
                                        <p:tav tm="0">
                                          <p:val>
                                            <p:strVal val="0-#ppt_w/2"/>
                                          </p:val>
                                        </p:tav>
                                        <p:tav tm="100000">
                                          <p:val>
                                            <p:strVal val="#ppt_x"/>
                                          </p:val>
                                        </p:tav>
                                      </p:tavLst>
                                    </p:anim>
                                    <p:anim calcmode="lin" valueType="num">
                                      <p:cBhvr additive="base">
                                        <p:cTn id="8" dur="500" fill="hold"/>
                                        <p:tgtEl>
                                          <p:spTgt spid="11676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6765"/>
                                        </p:tgtEl>
                                        <p:attrNameLst>
                                          <p:attrName>style.visibility</p:attrName>
                                        </p:attrNameLst>
                                      </p:cBhvr>
                                      <p:to>
                                        <p:strVal val="visible"/>
                                      </p:to>
                                    </p:set>
                                    <p:anim calcmode="lin" valueType="num">
                                      <p:cBhvr additive="base">
                                        <p:cTn id="11" dur="500" fill="hold"/>
                                        <p:tgtEl>
                                          <p:spTgt spid="116765"/>
                                        </p:tgtEl>
                                        <p:attrNameLst>
                                          <p:attrName>ppt_x</p:attrName>
                                        </p:attrNameLst>
                                      </p:cBhvr>
                                      <p:tavLst>
                                        <p:tav tm="0">
                                          <p:val>
                                            <p:strVal val="1+#ppt_w/2"/>
                                          </p:val>
                                        </p:tav>
                                        <p:tav tm="100000">
                                          <p:val>
                                            <p:strVal val="#ppt_x"/>
                                          </p:val>
                                        </p:tav>
                                      </p:tavLst>
                                    </p:anim>
                                    <p:anim calcmode="lin" valueType="num">
                                      <p:cBhvr additive="base">
                                        <p:cTn id="12" dur="500" fill="hold"/>
                                        <p:tgtEl>
                                          <p:spTgt spid="11676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6767"/>
                                        </p:tgtEl>
                                        <p:attrNameLst>
                                          <p:attrName>style.visibility</p:attrName>
                                        </p:attrNameLst>
                                      </p:cBhvr>
                                      <p:to>
                                        <p:strVal val="visible"/>
                                      </p:to>
                                    </p:set>
                                    <p:animEffect transition="in" filter="dissolve">
                                      <p:cBhvr>
                                        <p:cTn id="17" dur="500"/>
                                        <p:tgtEl>
                                          <p:spTgt spid="116767"/>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116769"/>
                                        </p:tgtEl>
                                        <p:attrNameLst>
                                          <p:attrName>style.visibility</p:attrName>
                                        </p:attrNameLst>
                                      </p:cBhvr>
                                      <p:to>
                                        <p:strVal val="visible"/>
                                      </p:to>
                                    </p:set>
                                    <p:anim calcmode="lin" valueType="num">
                                      <p:cBhvr additive="base">
                                        <p:cTn id="20" dur="500" fill="hold"/>
                                        <p:tgtEl>
                                          <p:spTgt spid="116769"/>
                                        </p:tgtEl>
                                        <p:attrNameLst>
                                          <p:attrName>ppt_x</p:attrName>
                                        </p:attrNameLst>
                                      </p:cBhvr>
                                      <p:tavLst>
                                        <p:tav tm="0">
                                          <p:val>
                                            <p:strVal val="1+#ppt_w/2"/>
                                          </p:val>
                                        </p:tav>
                                        <p:tav tm="100000">
                                          <p:val>
                                            <p:strVal val="#ppt_x"/>
                                          </p:val>
                                        </p:tav>
                                      </p:tavLst>
                                    </p:anim>
                                    <p:anim calcmode="lin" valueType="num">
                                      <p:cBhvr additive="base">
                                        <p:cTn id="21" dur="500" fill="hold"/>
                                        <p:tgtEl>
                                          <p:spTgt spid="116769"/>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16770"/>
                                        </p:tgtEl>
                                        <p:attrNameLst>
                                          <p:attrName>style.visibility</p:attrName>
                                        </p:attrNameLst>
                                      </p:cBhvr>
                                      <p:to>
                                        <p:strVal val="visible"/>
                                      </p:to>
                                    </p:set>
                                    <p:animEffect transition="in" filter="wipe(left)">
                                      <p:cBhvr>
                                        <p:cTn id="25" dur="1000"/>
                                        <p:tgtEl>
                                          <p:spTgt spid="11677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6771"/>
                                        </p:tgtEl>
                                        <p:attrNameLst>
                                          <p:attrName>style.visibility</p:attrName>
                                        </p:attrNameLst>
                                      </p:cBhvr>
                                      <p:to>
                                        <p:strVal val="visible"/>
                                      </p:to>
                                    </p:set>
                                    <p:anim calcmode="lin" valueType="num">
                                      <p:cBhvr additive="base">
                                        <p:cTn id="30" dur="500" fill="hold"/>
                                        <p:tgtEl>
                                          <p:spTgt spid="116771"/>
                                        </p:tgtEl>
                                        <p:attrNameLst>
                                          <p:attrName>ppt_x</p:attrName>
                                        </p:attrNameLst>
                                      </p:cBhvr>
                                      <p:tavLst>
                                        <p:tav tm="0">
                                          <p:val>
                                            <p:strVal val="#ppt_x"/>
                                          </p:val>
                                        </p:tav>
                                        <p:tav tm="100000">
                                          <p:val>
                                            <p:strVal val="#ppt_x"/>
                                          </p:val>
                                        </p:tav>
                                      </p:tavLst>
                                    </p:anim>
                                    <p:anim calcmode="lin" valueType="num">
                                      <p:cBhvr additive="base">
                                        <p:cTn id="31" dur="500" fill="hold"/>
                                        <p:tgtEl>
                                          <p:spTgt spid="11677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6772"/>
                                        </p:tgtEl>
                                        <p:attrNameLst>
                                          <p:attrName>style.visibility</p:attrName>
                                        </p:attrNameLst>
                                      </p:cBhvr>
                                      <p:to>
                                        <p:strVal val="visible"/>
                                      </p:to>
                                    </p:set>
                                    <p:anim calcmode="lin" valueType="num">
                                      <p:cBhvr additive="base">
                                        <p:cTn id="36" dur="500" fill="hold"/>
                                        <p:tgtEl>
                                          <p:spTgt spid="116772"/>
                                        </p:tgtEl>
                                        <p:attrNameLst>
                                          <p:attrName>ppt_x</p:attrName>
                                        </p:attrNameLst>
                                      </p:cBhvr>
                                      <p:tavLst>
                                        <p:tav tm="0">
                                          <p:val>
                                            <p:strVal val="#ppt_x"/>
                                          </p:val>
                                        </p:tav>
                                        <p:tav tm="100000">
                                          <p:val>
                                            <p:strVal val="#ppt_x"/>
                                          </p:val>
                                        </p:tav>
                                      </p:tavLst>
                                    </p:anim>
                                    <p:anim calcmode="lin" valueType="num">
                                      <p:cBhvr additive="base">
                                        <p:cTn id="37" dur="500" fill="hold"/>
                                        <p:tgtEl>
                                          <p:spTgt spid="11677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6773"/>
                                        </p:tgtEl>
                                        <p:attrNameLst>
                                          <p:attrName>style.visibility</p:attrName>
                                        </p:attrNameLst>
                                      </p:cBhvr>
                                      <p:to>
                                        <p:strVal val="visible"/>
                                      </p:to>
                                    </p:set>
                                    <p:anim calcmode="lin" valueType="num">
                                      <p:cBhvr additive="base">
                                        <p:cTn id="42" dur="500" fill="hold"/>
                                        <p:tgtEl>
                                          <p:spTgt spid="116773"/>
                                        </p:tgtEl>
                                        <p:attrNameLst>
                                          <p:attrName>ppt_x</p:attrName>
                                        </p:attrNameLst>
                                      </p:cBhvr>
                                      <p:tavLst>
                                        <p:tav tm="0">
                                          <p:val>
                                            <p:strVal val="#ppt_x"/>
                                          </p:val>
                                        </p:tav>
                                        <p:tav tm="100000">
                                          <p:val>
                                            <p:strVal val="#ppt_x"/>
                                          </p:val>
                                        </p:tav>
                                      </p:tavLst>
                                    </p:anim>
                                    <p:anim calcmode="lin" valueType="num">
                                      <p:cBhvr additive="base">
                                        <p:cTn id="43" dur="500" fill="hold"/>
                                        <p:tgtEl>
                                          <p:spTgt spid="11677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5" presetClass="entr" presetSubtype="0" fill="hold" grpId="0" nodeType="clickEffect">
                                  <p:stCondLst>
                                    <p:cond delay="0"/>
                                  </p:stCondLst>
                                  <p:childTnLst>
                                    <p:set>
                                      <p:cBhvr>
                                        <p:cTn id="47" dur="1" fill="hold">
                                          <p:stCondLst>
                                            <p:cond delay="0"/>
                                          </p:stCondLst>
                                        </p:cTn>
                                        <p:tgtEl>
                                          <p:spTgt spid="116774"/>
                                        </p:tgtEl>
                                        <p:attrNameLst>
                                          <p:attrName>style.visibility</p:attrName>
                                        </p:attrNameLst>
                                      </p:cBhvr>
                                      <p:to>
                                        <p:strVal val="visible"/>
                                      </p:to>
                                    </p:set>
                                    <p:anim calcmode="lin" valueType="num">
                                      <p:cBhvr>
                                        <p:cTn id="48" dur="1000" fill="hold"/>
                                        <p:tgtEl>
                                          <p:spTgt spid="116774"/>
                                        </p:tgtEl>
                                        <p:attrNameLst>
                                          <p:attrName>ppt_w</p:attrName>
                                        </p:attrNameLst>
                                      </p:cBhvr>
                                      <p:tavLst>
                                        <p:tav tm="0">
                                          <p:val>
                                            <p:fltVal val="0"/>
                                          </p:val>
                                        </p:tav>
                                        <p:tav tm="100000">
                                          <p:val>
                                            <p:strVal val="#ppt_w"/>
                                          </p:val>
                                        </p:tav>
                                      </p:tavLst>
                                    </p:anim>
                                    <p:anim calcmode="lin" valueType="num">
                                      <p:cBhvr>
                                        <p:cTn id="49" dur="1000" fill="hold"/>
                                        <p:tgtEl>
                                          <p:spTgt spid="116774"/>
                                        </p:tgtEl>
                                        <p:attrNameLst>
                                          <p:attrName>ppt_h</p:attrName>
                                        </p:attrNameLst>
                                      </p:cBhvr>
                                      <p:tavLst>
                                        <p:tav tm="0">
                                          <p:val>
                                            <p:fltVal val="0"/>
                                          </p:val>
                                        </p:tav>
                                        <p:tav tm="100000">
                                          <p:val>
                                            <p:strVal val="#ppt_h"/>
                                          </p:val>
                                        </p:tav>
                                      </p:tavLst>
                                    </p:anim>
                                    <p:anim calcmode="lin" valueType="num">
                                      <p:cBhvr>
                                        <p:cTn id="50" dur="1000" fill="hold"/>
                                        <p:tgtEl>
                                          <p:spTgt spid="116774"/>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11677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p:bldP spid="116766" grpId="0" animBg="1"/>
      <p:bldP spid="116767" grpId="0" animBg="1"/>
      <p:bldP spid="116769" grpId="0"/>
      <p:bldP spid="116770" grpId="0"/>
      <p:bldP spid="116771" grpId="0"/>
      <p:bldP spid="116772" grpId="0"/>
      <p:bldP spid="116773" grpId="0"/>
      <p:bldP spid="11677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8788" name="Rectangle 4"/>
          <p:cNvSpPr>
            <a:spLocks noChangeArrowheads="1"/>
          </p:cNvSpPr>
          <p:nvPr/>
        </p:nvSpPr>
        <p:spPr bwMode="auto">
          <a:xfrm>
            <a:off x="2438400" y="1143000"/>
            <a:ext cx="2226892" cy="400110"/>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2000">
                <a:solidFill>
                  <a:srgbClr val="FFFF99"/>
                </a:solidFill>
                <a:latin typeface="Times New Roman" pitchFamily="18" charset="0"/>
              </a:rPr>
              <a:t>Binary Conversions</a:t>
            </a:r>
          </a:p>
        </p:txBody>
      </p:sp>
      <p:sp>
        <p:nvSpPr>
          <p:cNvPr id="118789" name="Text Box 5"/>
          <p:cNvSpPr txBox="1">
            <a:spLocks noChangeArrowheads="1"/>
          </p:cNvSpPr>
          <p:nvPr/>
        </p:nvSpPr>
        <p:spPr bwMode="auto">
          <a:xfrm>
            <a:off x="2438400" y="1752601"/>
            <a:ext cx="7620000" cy="1015663"/>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You can convert a decimal whole number to binary by reversing the procedure. Write the decimal weight of each column and place 1’s in the columns that sum to the decimal number.</a:t>
            </a:r>
          </a:p>
        </p:txBody>
      </p:sp>
      <p:sp>
        <p:nvSpPr>
          <p:cNvPr id="118790" name="Text Box 6"/>
          <p:cNvSpPr txBox="1">
            <a:spLocks noChangeArrowheads="1"/>
          </p:cNvSpPr>
          <p:nvPr/>
        </p:nvSpPr>
        <p:spPr bwMode="auto">
          <a:xfrm>
            <a:off x="3505200" y="3413125"/>
            <a:ext cx="63246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Convert the decimal number 49 to binary.</a:t>
            </a:r>
          </a:p>
        </p:txBody>
      </p:sp>
      <p:sp>
        <p:nvSpPr>
          <p:cNvPr id="118791" name="WordArt 7"/>
          <p:cNvSpPr>
            <a:spLocks noChangeArrowheads="1" noChangeShapeType="1" noTextEdit="1"/>
          </p:cNvSpPr>
          <p:nvPr/>
        </p:nvSpPr>
        <p:spPr bwMode="auto">
          <a:xfrm>
            <a:off x="2133600" y="3336926"/>
            <a:ext cx="1219200" cy="449263"/>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0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18792" name="WordArt 8"/>
          <p:cNvSpPr>
            <a:spLocks noChangeArrowheads="1" noChangeShapeType="1" noTextEdit="1"/>
          </p:cNvSpPr>
          <p:nvPr/>
        </p:nvSpPr>
        <p:spPr bwMode="auto">
          <a:xfrm>
            <a:off x="2133600" y="3946526"/>
            <a:ext cx="1219200" cy="449263"/>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0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
        <p:nvSpPr>
          <p:cNvPr id="118793" name="Text Box 9"/>
          <p:cNvSpPr txBox="1">
            <a:spLocks noChangeArrowheads="1"/>
          </p:cNvSpPr>
          <p:nvPr/>
        </p:nvSpPr>
        <p:spPr bwMode="auto">
          <a:xfrm>
            <a:off x="3505200" y="3946526"/>
            <a:ext cx="6629400" cy="1015663"/>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The column weights double in each position to the right. Write down column weights until the last number is larger than the one you want to convert.</a:t>
            </a:r>
          </a:p>
        </p:txBody>
      </p:sp>
      <p:sp>
        <p:nvSpPr>
          <p:cNvPr id="118794" name="Text Box 10"/>
          <p:cNvSpPr txBox="1">
            <a:spLocks noChangeArrowheads="1"/>
          </p:cNvSpPr>
          <p:nvPr/>
        </p:nvSpPr>
        <p:spPr bwMode="auto">
          <a:xfrm>
            <a:off x="4419600" y="5165726"/>
            <a:ext cx="33528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FF0000"/>
                </a:solidFill>
                <a:latin typeface="Times New Roman" pitchFamily="18" charset="0"/>
              </a:rPr>
              <a:t>2</a:t>
            </a:r>
            <a:r>
              <a:rPr lang="en-US" sz="2000" baseline="30000">
                <a:solidFill>
                  <a:srgbClr val="FF0000"/>
                </a:solidFill>
                <a:latin typeface="Times New Roman" pitchFamily="18" charset="0"/>
              </a:rPr>
              <a:t>6</a:t>
            </a:r>
            <a:r>
              <a:rPr lang="en-US" sz="2000">
                <a:solidFill>
                  <a:srgbClr val="FF0000"/>
                </a:solidFill>
                <a:latin typeface="Times New Roman" pitchFamily="18" charset="0"/>
              </a:rPr>
              <a:t>  2</a:t>
            </a:r>
            <a:r>
              <a:rPr lang="en-US" sz="2000" baseline="30000">
                <a:solidFill>
                  <a:srgbClr val="FF0000"/>
                </a:solidFill>
                <a:latin typeface="Times New Roman" pitchFamily="18" charset="0"/>
              </a:rPr>
              <a:t>5</a:t>
            </a:r>
            <a:r>
              <a:rPr lang="en-US" sz="2000">
                <a:solidFill>
                  <a:srgbClr val="FF0000"/>
                </a:solidFill>
                <a:latin typeface="Times New Roman" pitchFamily="18" charset="0"/>
              </a:rPr>
              <a:t>  2</a:t>
            </a:r>
            <a:r>
              <a:rPr lang="en-US" sz="2000" baseline="30000">
                <a:solidFill>
                  <a:srgbClr val="FF0000"/>
                </a:solidFill>
                <a:latin typeface="Times New Roman" pitchFamily="18" charset="0"/>
              </a:rPr>
              <a:t>4</a:t>
            </a:r>
            <a:r>
              <a:rPr lang="en-US" sz="2000">
                <a:solidFill>
                  <a:srgbClr val="FF0000"/>
                </a:solidFill>
                <a:latin typeface="Times New Roman" pitchFamily="18" charset="0"/>
              </a:rPr>
              <a:t>  2</a:t>
            </a:r>
            <a:r>
              <a:rPr lang="en-US" sz="2000" baseline="30000">
                <a:solidFill>
                  <a:srgbClr val="FF0000"/>
                </a:solidFill>
                <a:latin typeface="Times New Roman" pitchFamily="18" charset="0"/>
              </a:rPr>
              <a:t>3</a:t>
            </a:r>
            <a:r>
              <a:rPr lang="en-US" sz="2000">
                <a:solidFill>
                  <a:srgbClr val="FF0000"/>
                </a:solidFill>
                <a:latin typeface="Times New Roman" pitchFamily="18" charset="0"/>
              </a:rPr>
              <a:t>  2</a:t>
            </a:r>
            <a:r>
              <a:rPr lang="en-US" sz="2000" baseline="30000">
                <a:solidFill>
                  <a:srgbClr val="FF0000"/>
                </a:solidFill>
                <a:latin typeface="Times New Roman" pitchFamily="18" charset="0"/>
              </a:rPr>
              <a:t>2</a:t>
            </a:r>
            <a:r>
              <a:rPr lang="en-US" sz="2000">
                <a:solidFill>
                  <a:srgbClr val="FF0000"/>
                </a:solidFill>
                <a:latin typeface="Times New Roman" pitchFamily="18" charset="0"/>
              </a:rPr>
              <a:t> 2</a:t>
            </a:r>
            <a:r>
              <a:rPr lang="en-US" sz="2000" baseline="30000">
                <a:solidFill>
                  <a:srgbClr val="FF0000"/>
                </a:solidFill>
                <a:latin typeface="Times New Roman" pitchFamily="18" charset="0"/>
              </a:rPr>
              <a:t>1</a:t>
            </a:r>
            <a:r>
              <a:rPr lang="en-US" sz="2000">
                <a:solidFill>
                  <a:srgbClr val="FF0000"/>
                </a:solidFill>
                <a:latin typeface="Times New Roman" pitchFamily="18" charset="0"/>
              </a:rPr>
              <a:t>  2</a:t>
            </a:r>
            <a:r>
              <a:rPr lang="en-US" sz="2000" baseline="30000">
                <a:solidFill>
                  <a:srgbClr val="FF0000"/>
                </a:solidFill>
                <a:latin typeface="Times New Roman" pitchFamily="18" charset="0"/>
              </a:rPr>
              <a:t>0</a:t>
            </a:r>
            <a:r>
              <a:rPr lang="en-US" sz="2000">
                <a:solidFill>
                  <a:srgbClr val="FF0000"/>
                </a:solidFill>
                <a:latin typeface="Times New Roman" pitchFamily="18" charset="0"/>
              </a:rPr>
              <a:t>.</a:t>
            </a:r>
            <a:endParaRPr lang="en-US" sz="2000" baseline="30000">
              <a:solidFill>
                <a:srgbClr val="FF0000"/>
              </a:solidFill>
              <a:latin typeface="Times New Roman" pitchFamily="18" charset="0"/>
            </a:endParaRPr>
          </a:p>
        </p:txBody>
      </p:sp>
      <p:sp>
        <p:nvSpPr>
          <p:cNvPr id="118795" name="Text Box 11"/>
          <p:cNvSpPr txBox="1">
            <a:spLocks noChangeArrowheads="1"/>
          </p:cNvSpPr>
          <p:nvPr/>
        </p:nvSpPr>
        <p:spPr bwMode="auto">
          <a:xfrm>
            <a:off x="4419600" y="5470526"/>
            <a:ext cx="30480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64 32 16  8   4   2   1. </a:t>
            </a:r>
          </a:p>
        </p:txBody>
      </p:sp>
      <p:sp>
        <p:nvSpPr>
          <p:cNvPr id="118796" name="Text Box 12"/>
          <p:cNvSpPr txBox="1">
            <a:spLocks noChangeArrowheads="1"/>
          </p:cNvSpPr>
          <p:nvPr/>
        </p:nvSpPr>
        <p:spPr bwMode="auto">
          <a:xfrm>
            <a:off x="4495800" y="5775326"/>
            <a:ext cx="3276600" cy="396875"/>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FF0000"/>
                </a:solidFill>
                <a:latin typeface="Times New Roman" pitchFamily="18" charset="0"/>
              </a:rPr>
              <a:t>0   1   1   0   0   0   1.   </a:t>
            </a:r>
          </a:p>
        </p:txBody>
      </p:sp>
    </p:spTree>
    <p:extLst>
      <p:ext uri="{BB962C8B-B14F-4D97-AF65-F5344CB8AC3E}">
        <p14:creationId xmlns:p14="http://schemas.microsoft.com/office/powerpoint/2010/main" val="27972524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791"/>
                                        </p:tgtEl>
                                        <p:attrNameLst>
                                          <p:attrName>style.visibility</p:attrName>
                                        </p:attrNameLst>
                                      </p:cBhvr>
                                      <p:to>
                                        <p:strVal val="visible"/>
                                      </p:to>
                                    </p:set>
                                    <p:anim calcmode="lin" valueType="num">
                                      <p:cBhvr additive="base">
                                        <p:cTn id="7" dur="500" fill="hold"/>
                                        <p:tgtEl>
                                          <p:spTgt spid="118791"/>
                                        </p:tgtEl>
                                        <p:attrNameLst>
                                          <p:attrName>ppt_x</p:attrName>
                                        </p:attrNameLst>
                                      </p:cBhvr>
                                      <p:tavLst>
                                        <p:tav tm="0">
                                          <p:val>
                                            <p:strVal val="0-#ppt_w/2"/>
                                          </p:val>
                                        </p:tav>
                                        <p:tav tm="100000">
                                          <p:val>
                                            <p:strVal val="#ppt_x"/>
                                          </p:val>
                                        </p:tav>
                                      </p:tavLst>
                                    </p:anim>
                                    <p:anim calcmode="lin" valueType="num">
                                      <p:cBhvr additive="base">
                                        <p:cTn id="8" dur="500" fill="hold"/>
                                        <p:tgtEl>
                                          <p:spTgt spid="11879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8790"/>
                                        </p:tgtEl>
                                        <p:attrNameLst>
                                          <p:attrName>style.visibility</p:attrName>
                                        </p:attrNameLst>
                                      </p:cBhvr>
                                      <p:to>
                                        <p:strVal val="visible"/>
                                      </p:to>
                                    </p:set>
                                    <p:anim calcmode="lin" valueType="num">
                                      <p:cBhvr additive="base">
                                        <p:cTn id="11" dur="500" fill="hold"/>
                                        <p:tgtEl>
                                          <p:spTgt spid="118790"/>
                                        </p:tgtEl>
                                        <p:attrNameLst>
                                          <p:attrName>ppt_x</p:attrName>
                                        </p:attrNameLst>
                                      </p:cBhvr>
                                      <p:tavLst>
                                        <p:tav tm="0">
                                          <p:val>
                                            <p:strVal val="1+#ppt_w/2"/>
                                          </p:val>
                                        </p:tav>
                                        <p:tav tm="100000">
                                          <p:val>
                                            <p:strVal val="#ppt_x"/>
                                          </p:val>
                                        </p:tav>
                                      </p:tavLst>
                                    </p:anim>
                                    <p:anim calcmode="lin" valueType="num">
                                      <p:cBhvr additive="base">
                                        <p:cTn id="12" dur="500" fill="hold"/>
                                        <p:tgtEl>
                                          <p:spTgt spid="11879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8792"/>
                                        </p:tgtEl>
                                        <p:attrNameLst>
                                          <p:attrName>style.visibility</p:attrName>
                                        </p:attrNameLst>
                                      </p:cBhvr>
                                      <p:to>
                                        <p:strVal val="visible"/>
                                      </p:to>
                                    </p:set>
                                    <p:animEffect transition="in" filter="dissolve">
                                      <p:cBhvr>
                                        <p:cTn id="17" dur="500"/>
                                        <p:tgtEl>
                                          <p:spTgt spid="118792"/>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118793"/>
                                        </p:tgtEl>
                                        <p:attrNameLst>
                                          <p:attrName>style.visibility</p:attrName>
                                        </p:attrNameLst>
                                      </p:cBhvr>
                                      <p:to>
                                        <p:strVal val="visible"/>
                                      </p:to>
                                    </p:set>
                                    <p:anim calcmode="lin" valueType="num">
                                      <p:cBhvr additive="base">
                                        <p:cTn id="20" dur="500" fill="hold"/>
                                        <p:tgtEl>
                                          <p:spTgt spid="118793"/>
                                        </p:tgtEl>
                                        <p:attrNameLst>
                                          <p:attrName>ppt_x</p:attrName>
                                        </p:attrNameLst>
                                      </p:cBhvr>
                                      <p:tavLst>
                                        <p:tav tm="0">
                                          <p:val>
                                            <p:strVal val="1+#ppt_w/2"/>
                                          </p:val>
                                        </p:tav>
                                        <p:tav tm="100000">
                                          <p:val>
                                            <p:strVal val="#ppt_x"/>
                                          </p:val>
                                        </p:tav>
                                      </p:tavLst>
                                    </p:anim>
                                    <p:anim calcmode="lin" valueType="num">
                                      <p:cBhvr additive="base">
                                        <p:cTn id="21" dur="500" fill="hold"/>
                                        <p:tgtEl>
                                          <p:spTgt spid="118793"/>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18794"/>
                                        </p:tgtEl>
                                        <p:attrNameLst>
                                          <p:attrName>style.visibility</p:attrName>
                                        </p:attrNameLst>
                                      </p:cBhvr>
                                      <p:to>
                                        <p:strVal val="visible"/>
                                      </p:to>
                                    </p:set>
                                    <p:animEffect transition="in" filter="wipe(right)">
                                      <p:cBhvr>
                                        <p:cTn id="25" dur="2000"/>
                                        <p:tgtEl>
                                          <p:spTgt spid="118794"/>
                                        </p:tgtEl>
                                      </p:cBhvr>
                                    </p:animEffect>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118795"/>
                                        </p:tgtEl>
                                        <p:attrNameLst>
                                          <p:attrName>style.visibility</p:attrName>
                                        </p:attrNameLst>
                                      </p:cBhvr>
                                      <p:to>
                                        <p:strVal val="visible"/>
                                      </p:to>
                                    </p:set>
                                    <p:anim calcmode="lin" valueType="num">
                                      <p:cBhvr additive="base">
                                        <p:cTn id="29" dur="500" fill="hold"/>
                                        <p:tgtEl>
                                          <p:spTgt spid="118795"/>
                                        </p:tgtEl>
                                        <p:attrNameLst>
                                          <p:attrName>ppt_x</p:attrName>
                                        </p:attrNameLst>
                                      </p:cBhvr>
                                      <p:tavLst>
                                        <p:tav tm="0">
                                          <p:val>
                                            <p:strVal val="#ppt_x"/>
                                          </p:val>
                                        </p:tav>
                                        <p:tav tm="100000">
                                          <p:val>
                                            <p:strVal val="#ppt_x"/>
                                          </p:val>
                                        </p:tav>
                                      </p:tavLst>
                                    </p:anim>
                                    <p:anim calcmode="lin" valueType="num">
                                      <p:cBhvr additive="base">
                                        <p:cTn id="30" dur="500" fill="hold"/>
                                        <p:tgtEl>
                                          <p:spTgt spid="11879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8796"/>
                                        </p:tgtEl>
                                        <p:attrNameLst>
                                          <p:attrName>style.visibility</p:attrName>
                                        </p:attrNameLst>
                                      </p:cBhvr>
                                      <p:to>
                                        <p:strVal val="visible"/>
                                      </p:to>
                                    </p:set>
                                    <p:animEffect transition="in" filter="wipe(left)">
                                      <p:cBhvr>
                                        <p:cTn id="35" dur="2000"/>
                                        <p:tgtEl>
                                          <p:spTgt spid="118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0" grpId="0"/>
      <p:bldP spid="118791" grpId="0" animBg="1"/>
      <p:bldP spid="118792" grpId="0" animBg="1"/>
      <p:bldP spid="118793" grpId="0"/>
      <p:bldP spid="118794" grpId="0"/>
      <p:bldP spid="118795" grpId="0"/>
      <p:bldP spid="118796"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885" name="Text Box 5"/>
          <p:cNvSpPr txBox="1">
            <a:spLocks noChangeArrowheads="1"/>
          </p:cNvSpPr>
          <p:nvPr/>
        </p:nvSpPr>
        <p:spPr bwMode="auto">
          <a:xfrm>
            <a:off x="2438400" y="1752601"/>
            <a:ext cx="7620000" cy="1015663"/>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You can convert a decimal fraction to binary by repeatedly multiplying the fractional results of successive multiplications by 2. The carries form the binary number.</a:t>
            </a:r>
          </a:p>
        </p:txBody>
      </p:sp>
      <p:sp>
        <p:nvSpPr>
          <p:cNvPr id="122886" name="Text Box 6"/>
          <p:cNvSpPr txBox="1">
            <a:spLocks noChangeArrowheads="1"/>
          </p:cNvSpPr>
          <p:nvPr/>
        </p:nvSpPr>
        <p:spPr bwMode="auto">
          <a:xfrm>
            <a:off x="3429000" y="3063875"/>
            <a:ext cx="6629400" cy="707886"/>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Convert the decimal fraction 0.188 to binary by repeatedly multiplying the fractional results by 2. </a:t>
            </a:r>
          </a:p>
        </p:txBody>
      </p:sp>
      <p:sp>
        <p:nvSpPr>
          <p:cNvPr id="122887" name="WordArt 7"/>
          <p:cNvSpPr>
            <a:spLocks noChangeArrowheads="1" noChangeShapeType="1" noTextEdit="1"/>
          </p:cNvSpPr>
          <p:nvPr/>
        </p:nvSpPr>
        <p:spPr bwMode="auto">
          <a:xfrm>
            <a:off x="2133600" y="3124201"/>
            <a:ext cx="1219200" cy="449263"/>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0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22888" name="WordArt 8"/>
          <p:cNvSpPr>
            <a:spLocks noChangeArrowheads="1" noChangeShapeType="1" noTextEdit="1"/>
          </p:cNvSpPr>
          <p:nvPr/>
        </p:nvSpPr>
        <p:spPr bwMode="auto">
          <a:xfrm>
            <a:off x="2133600" y="3817938"/>
            <a:ext cx="1219200" cy="449262"/>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0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
        <p:nvSpPr>
          <p:cNvPr id="122929" name="Text Box 49"/>
          <p:cNvSpPr txBox="1">
            <a:spLocks noChangeArrowheads="1"/>
          </p:cNvSpPr>
          <p:nvPr/>
        </p:nvSpPr>
        <p:spPr bwMode="auto">
          <a:xfrm>
            <a:off x="3733800" y="4038600"/>
            <a:ext cx="4572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0.188 </a:t>
            </a:r>
            <a:r>
              <a:rPr lang="en-US" sz="2000">
                <a:solidFill>
                  <a:prstClr val="black"/>
                </a:solidFill>
                <a:latin typeface="Arial" charset="0"/>
              </a:rPr>
              <a:t>x</a:t>
            </a:r>
            <a:r>
              <a:rPr lang="en-US" sz="2000">
                <a:solidFill>
                  <a:prstClr val="black"/>
                </a:solidFill>
                <a:latin typeface="Times New Roman" pitchFamily="18" charset="0"/>
              </a:rPr>
              <a:t> 2 = </a:t>
            </a:r>
            <a:r>
              <a:rPr lang="en-US" sz="2000">
                <a:solidFill>
                  <a:srgbClr val="FF0000"/>
                </a:solidFill>
                <a:latin typeface="Times New Roman" pitchFamily="18" charset="0"/>
              </a:rPr>
              <a:t>0</a:t>
            </a:r>
            <a:r>
              <a:rPr lang="en-US" sz="2000">
                <a:solidFill>
                  <a:prstClr val="black"/>
                </a:solidFill>
                <a:latin typeface="Times New Roman" pitchFamily="18" charset="0"/>
              </a:rPr>
              <a:t>.</a:t>
            </a:r>
            <a:r>
              <a:rPr lang="en-US" sz="2000">
                <a:solidFill>
                  <a:srgbClr val="008000"/>
                </a:solidFill>
                <a:latin typeface="Times New Roman" pitchFamily="18" charset="0"/>
              </a:rPr>
              <a:t>376</a:t>
            </a:r>
            <a:r>
              <a:rPr lang="en-US" sz="2000">
                <a:solidFill>
                  <a:prstClr val="black"/>
                </a:solidFill>
                <a:latin typeface="Times New Roman" pitchFamily="18" charset="0"/>
              </a:rPr>
              <a:t> 	carry = </a:t>
            </a:r>
            <a:r>
              <a:rPr lang="en-US" sz="2000">
                <a:solidFill>
                  <a:srgbClr val="FF0000"/>
                </a:solidFill>
                <a:latin typeface="Times New Roman" pitchFamily="18" charset="0"/>
              </a:rPr>
              <a:t>0</a:t>
            </a:r>
          </a:p>
        </p:txBody>
      </p:sp>
      <p:sp>
        <p:nvSpPr>
          <p:cNvPr id="122930" name="Text Box 50"/>
          <p:cNvSpPr txBox="1">
            <a:spLocks noChangeArrowheads="1"/>
          </p:cNvSpPr>
          <p:nvPr/>
        </p:nvSpPr>
        <p:spPr bwMode="auto">
          <a:xfrm>
            <a:off x="3733800" y="4343400"/>
            <a:ext cx="4572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0.</a:t>
            </a:r>
            <a:r>
              <a:rPr lang="en-US" sz="2000">
                <a:solidFill>
                  <a:srgbClr val="008000"/>
                </a:solidFill>
                <a:latin typeface="Times New Roman" pitchFamily="18" charset="0"/>
              </a:rPr>
              <a:t>376</a:t>
            </a:r>
            <a:r>
              <a:rPr lang="en-US" sz="2000">
                <a:solidFill>
                  <a:prstClr val="black"/>
                </a:solidFill>
                <a:latin typeface="Times New Roman" pitchFamily="18" charset="0"/>
              </a:rPr>
              <a:t> </a:t>
            </a:r>
            <a:r>
              <a:rPr lang="en-US" sz="2000">
                <a:solidFill>
                  <a:prstClr val="black"/>
                </a:solidFill>
                <a:latin typeface="Arial" charset="0"/>
              </a:rPr>
              <a:t>x</a:t>
            </a:r>
            <a:r>
              <a:rPr lang="en-US" sz="2000">
                <a:solidFill>
                  <a:prstClr val="black"/>
                </a:solidFill>
                <a:latin typeface="Times New Roman" pitchFamily="18" charset="0"/>
              </a:rPr>
              <a:t> 2 = </a:t>
            </a:r>
            <a:r>
              <a:rPr lang="en-US" sz="2000">
                <a:solidFill>
                  <a:srgbClr val="FF0000"/>
                </a:solidFill>
                <a:latin typeface="Times New Roman" pitchFamily="18" charset="0"/>
              </a:rPr>
              <a:t>0</a:t>
            </a:r>
            <a:r>
              <a:rPr lang="en-US" sz="2000">
                <a:solidFill>
                  <a:prstClr val="black"/>
                </a:solidFill>
                <a:latin typeface="Times New Roman" pitchFamily="18" charset="0"/>
              </a:rPr>
              <a:t>.</a:t>
            </a:r>
            <a:r>
              <a:rPr lang="en-US" sz="2000">
                <a:solidFill>
                  <a:srgbClr val="008000"/>
                </a:solidFill>
                <a:latin typeface="Times New Roman" pitchFamily="18" charset="0"/>
              </a:rPr>
              <a:t>752</a:t>
            </a:r>
            <a:r>
              <a:rPr lang="en-US" sz="2000">
                <a:solidFill>
                  <a:prstClr val="black"/>
                </a:solidFill>
                <a:latin typeface="Times New Roman" pitchFamily="18" charset="0"/>
              </a:rPr>
              <a:t> 	carry = </a:t>
            </a:r>
            <a:r>
              <a:rPr lang="en-US" sz="2000">
                <a:solidFill>
                  <a:srgbClr val="FF0000"/>
                </a:solidFill>
                <a:latin typeface="Times New Roman" pitchFamily="18" charset="0"/>
              </a:rPr>
              <a:t>0</a:t>
            </a:r>
          </a:p>
        </p:txBody>
      </p:sp>
      <p:sp>
        <p:nvSpPr>
          <p:cNvPr id="122931" name="Text Box 51"/>
          <p:cNvSpPr txBox="1">
            <a:spLocks noChangeArrowheads="1"/>
          </p:cNvSpPr>
          <p:nvPr/>
        </p:nvSpPr>
        <p:spPr bwMode="auto">
          <a:xfrm>
            <a:off x="3733800" y="4648200"/>
            <a:ext cx="4572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0.</a:t>
            </a:r>
            <a:r>
              <a:rPr lang="en-US" sz="2000">
                <a:solidFill>
                  <a:srgbClr val="008000"/>
                </a:solidFill>
                <a:latin typeface="Times New Roman" pitchFamily="18" charset="0"/>
              </a:rPr>
              <a:t>752</a:t>
            </a:r>
            <a:r>
              <a:rPr lang="en-US" sz="2000">
                <a:solidFill>
                  <a:prstClr val="black"/>
                </a:solidFill>
                <a:latin typeface="Times New Roman" pitchFamily="18" charset="0"/>
              </a:rPr>
              <a:t> </a:t>
            </a:r>
            <a:r>
              <a:rPr lang="en-US" sz="2000">
                <a:solidFill>
                  <a:prstClr val="black"/>
                </a:solidFill>
                <a:latin typeface="Arial" charset="0"/>
              </a:rPr>
              <a:t>x</a:t>
            </a:r>
            <a:r>
              <a:rPr lang="en-US" sz="2000">
                <a:solidFill>
                  <a:prstClr val="black"/>
                </a:solidFill>
                <a:latin typeface="Times New Roman" pitchFamily="18" charset="0"/>
              </a:rPr>
              <a:t> 2 = </a:t>
            </a:r>
            <a:r>
              <a:rPr lang="en-US" sz="2000">
                <a:solidFill>
                  <a:srgbClr val="FF0000"/>
                </a:solidFill>
                <a:latin typeface="Times New Roman" pitchFamily="18" charset="0"/>
              </a:rPr>
              <a:t>1</a:t>
            </a:r>
            <a:r>
              <a:rPr lang="en-US" sz="2000">
                <a:solidFill>
                  <a:prstClr val="black"/>
                </a:solidFill>
                <a:latin typeface="Times New Roman" pitchFamily="18" charset="0"/>
              </a:rPr>
              <a:t>.</a:t>
            </a:r>
            <a:r>
              <a:rPr lang="en-US" sz="2000">
                <a:solidFill>
                  <a:srgbClr val="008000"/>
                </a:solidFill>
                <a:latin typeface="Times New Roman" pitchFamily="18" charset="0"/>
              </a:rPr>
              <a:t>504</a:t>
            </a:r>
            <a:r>
              <a:rPr lang="en-US" sz="2000">
                <a:solidFill>
                  <a:prstClr val="black"/>
                </a:solidFill>
                <a:latin typeface="Times New Roman" pitchFamily="18" charset="0"/>
              </a:rPr>
              <a:t> 	carry = </a:t>
            </a:r>
            <a:r>
              <a:rPr lang="en-US" sz="2000">
                <a:solidFill>
                  <a:srgbClr val="FF0000"/>
                </a:solidFill>
                <a:latin typeface="Times New Roman" pitchFamily="18" charset="0"/>
              </a:rPr>
              <a:t>1</a:t>
            </a:r>
          </a:p>
        </p:txBody>
      </p:sp>
      <p:sp>
        <p:nvSpPr>
          <p:cNvPr id="122932" name="Text Box 52"/>
          <p:cNvSpPr txBox="1">
            <a:spLocks noChangeArrowheads="1"/>
          </p:cNvSpPr>
          <p:nvPr/>
        </p:nvSpPr>
        <p:spPr bwMode="auto">
          <a:xfrm>
            <a:off x="3733800" y="4953000"/>
            <a:ext cx="4572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0.</a:t>
            </a:r>
            <a:r>
              <a:rPr lang="en-US" sz="2000">
                <a:solidFill>
                  <a:srgbClr val="008000"/>
                </a:solidFill>
                <a:latin typeface="Times New Roman" pitchFamily="18" charset="0"/>
              </a:rPr>
              <a:t>504</a:t>
            </a:r>
            <a:r>
              <a:rPr lang="en-US" sz="2000">
                <a:solidFill>
                  <a:prstClr val="black"/>
                </a:solidFill>
                <a:latin typeface="Times New Roman" pitchFamily="18" charset="0"/>
              </a:rPr>
              <a:t> </a:t>
            </a:r>
            <a:r>
              <a:rPr lang="en-US" sz="2000">
                <a:solidFill>
                  <a:prstClr val="black"/>
                </a:solidFill>
                <a:latin typeface="Arial" charset="0"/>
              </a:rPr>
              <a:t>x</a:t>
            </a:r>
            <a:r>
              <a:rPr lang="en-US" sz="2000">
                <a:solidFill>
                  <a:prstClr val="black"/>
                </a:solidFill>
                <a:latin typeface="Times New Roman" pitchFamily="18" charset="0"/>
              </a:rPr>
              <a:t> 2 = </a:t>
            </a:r>
            <a:r>
              <a:rPr lang="en-US" sz="2000">
                <a:solidFill>
                  <a:srgbClr val="FF0000"/>
                </a:solidFill>
                <a:latin typeface="Times New Roman" pitchFamily="18" charset="0"/>
              </a:rPr>
              <a:t>1</a:t>
            </a:r>
            <a:r>
              <a:rPr lang="en-US" sz="2000">
                <a:solidFill>
                  <a:prstClr val="black"/>
                </a:solidFill>
                <a:latin typeface="Times New Roman" pitchFamily="18" charset="0"/>
              </a:rPr>
              <a:t>.</a:t>
            </a:r>
            <a:r>
              <a:rPr lang="en-US" sz="2000">
                <a:solidFill>
                  <a:srgbClr val="008000"/>
                </a:solidFill>
                <a:latin typeface="Times New Roman" pitchFamily="18" charset="0"/>
              </a:rPr>
              <a:t>008</a:t>
            </a:r>
            <a:r>
              <a:rPr lang="en-US" sz="2000">
                <a:solidFill>
                  <a:prstClr val="black"/>
                </a:solidFill>
                <a:latin typeface="Times New Roman" pitchFamily="18" charset="0"/>
              </a:rPr>
              <a:t> 	carry = </a:t>
            </a:r>
            <a:r>
              <a:rPr lang="en-US" sz="2000">
                <a:solidFill>
                  <a:srgbClr val="FF0000"/>
                </a:solidFill>
                <a:latin typeface="Times New Roman" pitchFamily="18" charset="0"/>
              </a:rPr>
              <a:t>1</a:t>
            </a:r>
          </a:p>
        </p:txBody>
      </p:sp>
      <p:sp>
        <p:nvSpPr>
          <p:cNvPr id="122933" name="Text Box 53"/>
          <p:cNvSpPr txBox="1">
            <a:spLocks noChangeArrowheads="1"/>
          </p:cNvSpPr>
          <p:nvPr/>
        </p:nvSpPr>
        <p:spPr bwMode="auto">
          <a:xfrm>
            <a:off x="3733800" y="5257800"/>
            <a:ext cx="4572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0.</a:t>
            </a:r>
            <a:r>
              <a:rPr lang="en-US" sz="2000">
                <a:solidFill>
                  <a:srgbClr val="008000"/>
                </a:solidFill>
                <a:latin typeface="Times New Roman" pitchFamily="18" charset="0"/>
              </a:rPr>
              <a:t>008</a:t>
            </a:r>
            <a:r>
              <a:rPr lang="en-US" sz="2000">
                <a:solidFill>
                  <a:prstClr val="black"/>
                </a:solidFill>
                <a:latin typeface="Times New Roman" pitchFamily="18" charset="0"/>
              </a:rPr>
              <a:t> </a:t>
            </a:r>
            <a:r>
              <a:rPr lang="en-US" sz="2000">
                <a:solidFill>
                  <a:prstClr val="black"/>
                </a:solidFill>
                <a:latin typeface="Arial" charset="0"/>
              </a:rPr>
              <a:t>x</a:t>
            </a:r>
            <a:r>
              <a:rPr lang="en-US" sz="2000">
                <a:solidFill>
                  <a:prstClr val="black"/>
                </a:solidFill>
                <a:latin typeface="Times New Roman" pitchFamily="18" charset="0"/>
              </a:rPr>
              <a:t> 2 = </a:t>
            </a:r>
            <a:r>
              <a:rPr lang="en-US" sz="2000">
                <a:solidFill>
                  <a:srgbClr val="FF0000"/>
                </a:solidFill>
                <a:latin typeface="Times New Roman" pitchFamily="18" charset="0"/>
              </a:rPr>
              <a:t>0</a:t>
            </a:r>
            <a:r>
              <a:rPr lang="en-US" sz="2000">
                <a:solidFill>
                  <a:prstClr val="black"/>
                </a:solidFill>
                <a:latin typeface="Times New Roman" pitchFamily="18" charset="0"/>
              </a:rPr>
              <a:t>.</a:t>
            </a:r>
            <a:r>
              <a:rPr lang="en-US" sz="2000">
                <a:solidFill>
                  <a:srgbClr val="008000"/>
                </a:solidFill>
                <a:latin typeface="Times New Roman" pitchFamily="18" charset="0"/>
              </a:rPr>
              <a:t>016</a:t>
            </a:r>
            <a:r>
              <a:rPr lang="en-US" sz="2000">
                <a:solidFill>
                  <a:prstClr val="black"/>
                </a:solidFill>
                <a:latin typeface="Times New Roman" pitchFamily="18" charset="0"/>
              </a:rPr>
              <a:t> 	carry = </a:t>
            </a:r>
            <a:r>
              <a:rPr lang="en-US" sz="2000">
                <a:solidFill>
                  <a:srgbClr val="FF0000"/>
                </a:solidFill>
                <a:latin typeface="Times New Roman" pitchFamily="18" charset="0"/>
              </a:rPr>
              <a:t>0</a:t>
            </a:r>
          </a:p>
        </p:txBody>
      </p:sp>
      <p:sp>
        <p:nvSpPr>
          <p:cNvPr id="122934" name="Text Box 54"/>
          <p:cNvSpPr txBox="1">
            <a:spLocks noChangeArrowheads="1"/>
          </p:cNvSpPr>
          <p:nvPr/>
        </p:nvSpPr>
        <p:spPr bwMode="auto">
          <a:xfrm>
            <a:off x="5029200" y="5638800"/>
            <a:ext cx="4953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Answer = </a:t>
            </a:r>
            <a:r>
              <a:rPr lang="en-US" sz="2000">
                <a:solidFill>
                  <a:srgbClr val="FF0000"/>
                </a:solidFill>
                <a:latin typeface="Times New Roman" pitchFamily="18" charset="0"/>
              </a:rPr>
              <a:t>.00110 (for five significant digits) </a:t>
            </a:r>
          </a:p>
        </p:txBody>
      </p:sp>
      <p:sp>
        <p:nvSpPr>
          <p:cNvPr id="122935" name="Line 55"/>
          <p:cNvSpPr>
            <a:spLocks noChangeShapeType="1"/>
          </p:cNvSpPr>
          <p:nvPr/>
        </p:nvSpPr>
        <p:spPr bwMode="auto">
          <a:xfrm>
            <a:off x="8153400" y="4114800"/>
            <a:ext cx="0" cy="1371600"/>
          </a:xfrm>
          <a:prstGeom prst="line">
            <a:avLst/>
          </a:prstGeom>
          <a:noFill/>
          <a:ln w="9525">
            <a:solidFill>
              <a:schemeClr val="tx1"/>
            </a:solidFill>
            <a:round/>
            <a:headEnd/>
            <a:tailEnd type="triangle" w="med" len="med"/>
          </a:ln>
          <a:effectLst/>
        </p:spPr>
        <p:txBody>
          <a:bodyPr/>
          <a:lstStyle/>
          <a:p>
            <a:pPr eaLnBrk="0" fontAlgn="base" hangingPunct="0">
              <a:spcBef>
                <a:spcPct val="0"/>
              </a:spcBef>
              <a:spcAft>
                <a:spcPct val="0"/>
              </a:spcAft>
            </a:pPr>
            <a:endParaRPr lang="en-GB" sz="2000">
              <a:solidFill>
                <a:prstClr val="black"/>
              </a:solidFill>
              <a:latin typeface="Times New Roman" pitchFamily="18" charset="0"/>
            </a:endParaRPr>
          </a:p>
        </p:txBody>
      </p:sp>
      <p:sp>
        <p:nvSpPr>
          <p:cNvPr id="122936" name="Text Box 56"/>
          <p:cNvSpPr txBox="1">
            <a:spLocks noChangeArrowheads="1"/>
          </p:cNvSpPr>
          <p:nvPr/>
        </p:nvSpPr>
        <p:spPr bwMode="auto">
          <a:xfrm>
            <a:off x="8229600" y="4038600"/>
            <a:ext cx="9906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MSB</a:t>
            </a:r>
          </a:p>
        </p:txBody>
      </p:sp>
      <p:sp>
        <p:nvSpPr>
          <p:cNvPr id="122937" name="Rectangle 57"/>
          <p:cNvSpPr>
            <a:spLocks noChangeArrowheads="1"/>
          </p:cNvSpPr>
          <p:nvPr/>
        </p:nvSpPr>
        <p:spPr bwMode="auto">
          <a:xfrm>
            <a:off x="2438400" y="1143000"/>
            <a:ext cx="2226892" cy="400110"/>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2000">
                <a:solidFill>
                  <a:srgbClr val="FFFF99"/>
                </a:solidFill>
                <a:latin typeface="Times New Roman" pitchFamily="18" charset="0"/>
              </a:rPr>
              <a:t>Binary Conversions</a:t>
            </a:r>
          </a:p>
        </p:txBody>
      </p:sp>
    </p:spTree>
    <p:extLst>
      <p:ext uri="{BB962C8B-B14F-4D97-AF65-F5344CB8AC3E}">
        <p14:creationId xmlns:p14="http://schemas.microsoft.com/office/powerpoint/2010/main" val="21977793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7"/>
                                        </p:tgtEl>
                                        <p:attrNameLst>
                                          <p:attrName>style.visibility</p:attrName>
                                        </p:attrNameLst>
                                      </p:cBhvr>
                                      <p:to>
                                        <p:strVal val="visible"/>
                                      </p:to>
                                    </p:set>
                                    <p:anim calcmode="lin" valueType="num">
                                      <p:cBhvr additive="base">
                                        <p:cTn id="7" dur="500" fill="hold"/>
                                        <p:tgtEl>
                                          <p:spTgt spid="122887"/>
                                        </p:tgtEl>
                                        <p:attrNameLst>
                                          <p:attrName>ppt_x</p:attrName>
                                        </p:attrNameLst>
                                      </p:cBhvr>
                                      <p:tavLst>
                                        <p:tav tm="0">
                                          <p:val>
                                            <p:strVal val="0-#ppt_w/2"/>
                                          </p:val>
                                        </p:tav>
                                        <p:tav tm="100000">
                                          <p:val>
                                            <p:strVal val="#ppt_x"/>
                                          </p:val>
                                        </p:tav>
                                      </p:tavLst>
                                    </p:anim>
                                    <p:anim calcmode="lin" valueType="num">
                                      <p:cBhvr additive="base">
                                        <p:cTn id="8" dur="500" fill="hold"/>
                                        <p:tgtEl>
                                          <p:spTgt spid="12288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2886"/>
                                        </p:tgtEl>
                                        <p:attrNameLst>
                                          <p:attrName>style.visibility</p:attrName>
                                        </p:attrNameLst>
                                      </p:cBhvr>
                                      <p:to>
                                        <p:strVal val="visible"/>
                                      </p:to>
                                    </p:set>
                                    <p:anim calcmode="lin" valueType="num">
                                      <p:cBhvr additive="base">
                                        <p:cTn id="11" dur="500" fill="hold"/>
                                        <p:tgtEl>
                                          <p:spTgt spid="122886"/>
                                        </p:tgtEl>
                                        <p:attrNameLst>
                                          <p:attrName>ppt_x</p:attrName>
                                        </p:attrNameLst>
                                      </p:cBhvr>
                                      <p:tavLst>
                                        <p:tav tm="0">
                                          <p:val>
                                            <p:strVal val="1+#ppt_w/2"/>
                                          </p:val>
                                        </p:tav>
                                        <p:tav tm="100000">
                                          <p:val>
                                            <p:strVal val="#ppt_x"/>
                                          </p:val>
                                        </p:tav>
                                      </p:tavLst>
                                    </p:anim>
                                    <p:anim calcmode="lin" valueType="num">
                                      <p:cBhvr additive="base">
                                        <p:cTn id="12" dur="500" fill="hold"/>
                                        <p:tgtEl>
                                          <p:spTgt spid="12288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888"/>
                                        </p:tgtEl>
                                        <p:attrNameLst>
                                          <p:attrName>style.visibility</p:attrName>
                                        </p:attrNameLst>
                                      </p:cBhvr>
                                      <p:to>
                                        <p:strVal val="visible"/>
                                      </p:to>
                                    </p:set>
                                    <p:animEffect transition="in" filter="dissolve">
                                      <p:cBhvr>
                                        <p:cTn id="17" dur="500"/>
                                        <p:tgtEl>
                                          <p:spTgt spid="122888"/>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22929"/>
                                        </p:tgtEl>
                                        <p:attrNameLst>
                                          <p:attrName>style.visibility</p:attrName>
                                        </p:attrNameLst>
                                      </p:cBhvr>
                                      <p:to>
                                        <p:strVal val="visible"/>
                                      </p:to>
                                    </p:set>
                                    <p:animEffect transition="in" filter="wipe(left)">
                                      <p:cBhvr>
                                        <p:cTn id="21" dur="1000"/>
                                        <p:tgtEl>
                                          <p:spTgt spid="1229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2930"/>
                                        </p:tgtEl>
                                        <p:attrNameLst>
                                          <p:attrName>style.visibility</p:attrName>
                                        </p:attrNameLst>
                                      </p:cBhvr>
                                      <p:to>
                                        <p:strVal val="visible"/>
                                      </p:to>
                                    </p:set>
                                    <p:animEffect transition="in" filter="wipe(left)">
                                      <p:cBhvr>
                                        <p:cTn id="26" dur="1000"/>
                                        <p:tgtEl>
                                          <p:spTgt spid="1229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2931"/>
                                        </p:tgtEl>
                                        <p:attrNameLst>
                                          <p:attrName>style.visibility</p:attrName>
                                        </p:attrNameLst>
                                      </p:cBhvr>
                                      <p:to>
                                        <p:strVal val="visible"/>
                                      </p:to>
                                    </p:set>
                                    <p:animEffect transition="in" filter="wipe(left)">
                                      <p:cBhvr>
                                        <p:cTn id="31" dur="1000"/>
                                        <p:tgtEl>
                                          <p:spTgt spid="1229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2932"/>
                                        </p:tgtEl>
                                        <p:attrNameLst>
                                          <p:attrName>style.visibility</p:attrName>
                                        </p:attrNameLst>
                                      </p:cBhvr>
                                      <p:to>
                                        <p:strVal val="visible"/>
                                      </p:to>
                                    </p:set>
                                    <p:animEffect transition="in" filter="wipe(left)">
                                      <p:cBhvr>
                                        <p:cTn id="36" dur="1000"/>
                                        <p:tgtEl>
                                          <p:spTgt spid="12293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2933"/>
                                        </p:tgtEl>
                                        <p:attrNameLst>
                                          <p:attrName>style.visibility</p:attrName>
                                        </p:attrNameLst>
                                      </p:cBhvr>
                                      <p:to>
                                        <p:strVal val="visible"/>
                                      </p:to>
                                    </p:set>
                                    <p:animEffect transition="in" filter="wipe(left)">
                                      <p:cBhvr>
                                        <p:cTn id="41" dur="1000"/>
                                        <p:tgtEl>
                                          <p:spTgt spid="122933"/>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22935"/>
                                        </p:tgtEl>
                                        <p:attrNameLst>
                                          <p:attrName>style.visibility</p:attrName>
                                        </p:attrNameLst>
                                      </p:cBhvr>
                                      <p:to>
                                        <p:strVal val="visible"/>
                                      </p:to>
                                    </p:set>
                                    <p:animEffect transition="in" filter="wipe(up)">
                                      <p:cBhvr>
                                        <p:cTn id="44" dur="500"/>
                                        <p:tgtEl>
                                          <p:spTgt spid="122935"/>
                                        </p:tgtEl>
                                      </p:cBhvr>
                                    </p:animEffect>
                                  </p:childTnLst>
                                </p:cTn>
                              </p:par>
                              <p:par>
                                <p:cTn id="45" presetID="2" presetClass="entr" presetSubtype="1" fill="hold" grpId="0" nodeType="withEffect">
                                  <p:stCondLst>
                                    <p:cond delay="0"/>
                                  </p:stCondLst>
                                  <p:childTnLst>
                                    <p:set>
                                      <p:cBhvr>
                                        <p:cTn id="46" dur="1" fill="hold">
                                          <p:stCondLst>
                                            <p:cond delay="0"/>
                                          </p:stCondLst>
                                        </p:cTn>
                                        <p:tgtEl>
                                          <p:spTgt spid="122936"/>
                                        </p:tgtEl>
                                        <p:attrNameLst>
                                          <p:attrName>style.visibility</p:attrName>
                                        </p:attrNameLst>
                                      </p:cBhvr>
                                      <p:to>
                                        <p:strVal val="visible"/>
                                      </p:to>
                                    </p:set>
                                    <p:anim calcmode="lin" valueType="num">
                                      <p:cBhvr additive="base">
                                        <p:cTn id="47" dur="500" fill="hold"/>
                                        <p:tgtEl>
                                          <p:spTgt spid="122936"/>
                                        </p:tgtEl>
                                        <p:attrNameLst>
                                          <p:attrName>ppt_x</p:attrName>
                                        </p:attrNameLst>
                                      </p:cBhvr>
                                      <p:tavLst>
                                        <p:tav tm="0">
                                          <p:val>
                                            <p:strVal val="#ppt_x"/>
                                          </p:val>
                                        </p:tav>
                                        <p:tav tm="100000">
                                          <p:val>
                                            <p:strVal val="#ppt_x"/>
                                          </p:val>
                                        </p:tav>
                                      </p:tavLst>
                                    </p:anim>
                                    <p:anim calcmode="lin" valueType="num">
                                      <p:cBhvr additive="base">
                                        <p:cTn id="48" dur="500" fill="hold"/>
                                        <p:tgtEl>
                                          <p:spTgt spid="122936"/>
                                        </p:tgtEl>
                                        <p:attrNameLst>
                                          <p:attrName>ppt_y</p:attrName>
                                        </p:attrNameLst>
                                      </p:cBhvr>
                                      <p:tavLst>
                                        <p:tav tm="0">
                                          <p:val>
                                            <p:strVal val="0-#ppt_h/2"/>
                                          </p:val>
                                        </p:tav>
                                        <p:tav tm="100000">
                                          <p:val>
                                            <p:strVal val="#ppt_y"/>
                                          </p:val>
                                        </p:tav>
                                      </p:tavLst>
                                    </p:anim>
                                  </p:childTnLst>
                                </p:cTn>
                              </p:par>
                            </p:childTnLst>
                          </p:cTn>
                        </p:par>
                        <p:par>
                          <p:cTn id="49" fill="hold">
                            <p:stCondLst>
                              <p:cond delay="1000"/>
                            </p:stCondLst>
                            <p:childTnLst>
                              <p:par>
                                <p:cTn id="50" presetID="37" presetClass="entr" presetSubtype="0" fill="hold" grpId="0" nodeType="afterEffect">
                                  <p:stCondLst>
                                    <p:cond delay="0"/>
                                  </p:stCondLst>
                                  <p:childTnLst>
                                    <p:set>
                                      <p:cBhvr>
                                        <p:cTn id="51" dur="1" fill="hold">
                                          <p:stCondLst>
                                            <p:cond delay="0"/>
                                          </p:stCondLst>
                                        </p:cTn>
                                        <p:tgtEl>
                                          <p:spTgt spid="122934"/>
                                        </p:tgtEl>
                                        <p:attrNameLst>
                                          <p:attrName>style.visibility</p:attrName>
                                        </p:attrNameLst>
                                      </p:cBhvr>
                                      <p:to>
                                        <p:strVal val="visible"/>
                                      </p:to>
                                    </p:set>
                                    <p:animEffect transition="in" filter="fade">
                                      <p:cBhvr>
                                        <p:cTn id="52" dur="1000"/>
                                        <p:tgtEl>
                                          <p:spTgt spid="122934"/>
                                        </p:tgtEl>
                                      </p:cBhvr>
                                    </p:animEffect>
                                    <p:anim calcmode="lin" valueType="num">
                                      <p:cBhvr>
                                        <p:cTn id="53" dur="1000" fill="hold"/>
                                        <p:tgtEl>
                                          <p:spTgt spid="122934"/>
                                        </p:tgtEl>
                                        <p:attrNameLst>
                                          <p:attrName>ppt_x</p:attrName>
                                        </p:attrNameLst>
                                      </p:cBhvr>
                                      <p:tavLst>
                                        <p:tav tm="0">
                                          <p:val>
                                            <p:strVal val="#ppt_x"/>
                                          </p:val>
                                        </p:tav>
                                        <p:tav tm="100000">
                                          <p:val>
                                            <p:strVal val="#ppt_x"/>
                                          </p:val>
                                        </p:tav>
                                      </p:tavLst>
                                    </p:anim>
                                    <p:anim calcmode="lin" valueType="num">
                                      <p:cBhvr>
                                        <p:cTn id="54" dur="900" decel="100000" fill="hold"/>
                                        <p:tgtEl>
                                          <p:spTgt spid="122934"/>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12293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6" grpId="0"/>
      <p:bldP spid="122887" grpId="0" animBg="1"/>
      <p:bldP spid="122888" grpId="0" animBg="1"/>
      <p:bldP spid="122929" grpId="0"/>
      <p:bldP spid="122930" grpId="0"/>
      <p:bldP spid="122931" grpId="0"/>
      <p:bldP spid="122932" grpId="0"/>
      <p:bldP spid="122933" grpId="0"/>
      <p:bldP spid="122934" grpId="0"/>
      <p:bldP spid="122935" grpId="0" animBg="1"/>
      <p:bldP spid="12293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4648200" y="4953000"/>
            <a:ext cx="2362200" cy="304800"/>
          </a:xfrm>
          <a:prstGeom prst="rect">
            <a:avLst/>
          </a:prstGeom>
          <a:solidFill>
            <a:schemeClr val="accent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GB" sz="2000">
              <a:solidFill>
                <a:prstClr val="black"/>
              </a:solidFill>
              <a:latin typeface="Times New Roman" pitchFamily="18" charset="0"/>
            </a:endParaRPr>
          </a:p>
        </p:txBody>
      </p:sp>
      <p:sp>
        <p:nvSpPr>
          <p:cNvPr id="124931" name="Text Box 3"/>
          <p:cNvSpPr txBox="1">
            <a:spLocks noChangeArrowheads="1"/>
          </p:cNvSpPr>
          <p:nvPr/>
        </p:nvSpPr>
        <p:spPr bwMode="auto">
          <a:xfrm>
            <a:off x="6705600" y="4876800"/>
            <a:ext cx="6858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a:t>
            </a:r>
          </a:p>
        </p:txBody>
      </p:sp>
      <p:sp>
        <p:nvSpPr>
          <p:cNvPr id="124932" name="Text Box 4"/>
          <p:cNvSpPr txBox="1">
            <a:spLocks noChangeArrowheads="1"/>
          </p:cNvSpPr>
          <p:nvPr/>
        </p:nvSpPr>
        <p:spPr bwMode="auto">
          <a:xfrm>
            <a:off x="6248400" y="4876800"/>
            <a:ext cx="4572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0</a:t>
            </a:r>
          </a:p>
        </p:txBody>
      </p:sp>
      <p:sp>
        <p:nvSpPr>
          <p:cNvPr id="124933" name="Text Box 5"/>
          <p:cNvSpPr txBox="1">
            <a:spLocks noChangeArrowheads="1"/>
          </p:cNvSpPr>
          <p:nvPr/>
        </p:nvSpPr>
        <p:spPr bwMode="auto">
          <a:xfrm>
            <a:off x="5791200" y="4876800"/>
            <a:ext cx="4572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0</a:t>
            </a:r>
          </a:p>
        </p:txBody>
      </p:sp>
      <p:sp>
        <p:nvSpPr>
          <p:cNvPr id="124934" name="Text Box 6"/>
          <p:cNvSpPr txBox="1">
            <a:spLocks noChangeArrowheads="1"/>
          </p:cNvSpPr>
          <p:nvPr/>
        </p:nvSpPr>
        <p:spPr bwMode="auto">
          <a:xfrm>
            <a:off x="5029200" y="4876800"/>
            <a:ext cx="4572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a:t>
            </a:r>
          </a:p>
        </p:txBody>
      </p:sp>
      <p:sp>
        <p:nvSpPr>
          <p:cNvPr id="124935" name="Text Box 7"/>
          <p:cNvSpPr txBox="1">
            <a:spLocks noChangeArrowheads="1"/>
          </p:cNvSpPr>
          <p:nvPr/>
        </p:nvSpPr>
        <p:spPr bwMode="auto">
          <a:xfrm>
            <a:off x="4648200" y="4876800"/>
            <a:ext cx="381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a:t>
            </a:r>
          </a:p>
        </p:txBody>
      </p:sp>
      <p:sp>
        <p:nvSpPr>
          <p:cNvPr id="124936" name="Text Box 8"/>
          <p:cNvSpPr txBox="1">
            <a:spLocks noChangeArrowheads="1"/>
          </p:cNvSpPr>
          <p:nvPr/>
        </p:nvSpPr>
        <p:spPr bwMode="auto">
          <a:xfrm>
            <a:off x="5334000" y="4876800"/>
            <a:ext cx="4572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0</a:t>
            </a:r>
          </a:p>
        </p:txBody>
      </p:sp>
      <p:sp>
        <p:nvSpPr>
          <p:cNvPr id="124940" name="Text Box 12"/>
          <p:cNvSpPr txBox="1">
            <a:spLocks noChangeArrowheads="1"/>
          </p:cNvSpPr>
          <p:nvPr/>
        </p:nvSpPr>
        <p:spPr bwMode="auto">
          <a:xfrm>
            <a:off x="2438400" y="1752600"/>
            <a:ext cx="7620000" cy="707886"/>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You can convert decimal to any other base by repeatedly dividing by the base. For binary, repeatedly divide by 2:</a:t>
            </a:r>
          </a:p>
        </p:txBody>
      </p:sp>
      <p:sp>
        <p:nvSpPr>
          <p:cNvPr id="124941" name="Text Box 13"/>
          <p:cNvSpPr txBox="1">
            <a:spLocks noChangeArrowheads="1"/>
          </p:cNvSpPr>
          <p:nvPr/>
        </p:nvSpPr>
        <p:spPr bwMode="auto">
          <a:xfrm>
            <a:off x="3429000" y="2667000"/>
            <a:ext cx="6629400" cy="707886"/>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Convert the decimal number 49 to binary by repeatedly dividing by 2. </a:t>
            </a:r>
          </a:p>
        </p:txBody>
      </p:sp>
      <p:sp>
        <p:nvSpPr>
          <p:cNvPr id="124942" name="WordArt 14"/>
          <p:cNvSpPr>
            <a:spLocks noChangeArrowheads="1" noChangeShapeType="1" noTextEdit="1"/>
          </p:cNvSpPr>
          <p:nvPr/>
        </p:nvSpPr>
        <p:spPr bwMode="auto">
          <a:xfrm>
            <a:off x="2133600" y="2743201"/>
            <a:ext cx="1219200" cy="449263"/>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0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24943" name="WordArt 15"/>
          <p:cNvSpPr>
            <a:spLocks noChangeArrowheads="1" noChangeShapeType="1" noTextEdit="1"/>
          </p:cNvSpPr>
          <p:nvPr/>
        </p:nvSpPr>
        <p:spPr bwMode="auto">
          <a:xfrm>
            <a:off x="2133600" y="3581401"/>
            <a:ext cx="1219200" cy="449263"/>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0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
        <p:nvSpPr>
          <p:cNvPr id="124944" name="Text Box 16"/>
          <p:cNvSpPr txBox="1">
            <a:spLocks noChangeArrowheads="1"/>
          </p:cNvSpPr>
          <p:nvPr/>
        </p:nvSpPr>
        <p:spPr bwMode="auto">
          <a:xfrm>
            <a:off x="3429000" y="3581401"/>
            <a:ext cx="6400800" cy="1015663"/>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You can do this by “reverse division” and the answer will read from left to right. Put quotients to the left and remainders on top.</a:t>
            </a:r>
          </a:p>
        </p:txBody>
      </p:sp>
      <p:grpSp>
        <p:nvGrpSpPr>
          <p:cNvPr id="2" name="Group 17"/>
          <p:cNvGrpSpPr>
            <a:grpSpLocks/>
          </p:cNvGrpSpPr>
          <p:nvPr/>
        </p:nvGrpSpPr>
        <p:grpSpPr bwMode="auto">
          <a:xfrm>
            <a:off x="3962400" y="5181606"/>
            <a:ext cx="3962400" cy="401638"/>
            <a:chOff x="1536" y="3264"/>
            <a:chExt cx="2496" cy="253"/>
          </a:xfrm>
        </p:grpSpPr>
        <p:sp>
          <p:nvSpPr>
            <p:cNvPr id="124946" name="Text Box 18"/>
            <p:cNvSpPr txBox="1">
              <a:spLocks noChangeArrowheads="1"/>
            </p:cNvSpPr>
            <p:nvPr/>
          </p:nvSpPr>
          <p:spPr bwMode="auto">
            <a:xfrm>
              <a:off x="3192" y="3264"/>
              <a:ext cx="840" cy="252"/>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49   2</a:t>
              </a:r>
            </a:p>
          </p:txBody>
        </p:sp>
        <p:sp>
          <p:nvSpPr>
            <p:cNvPr id="124947" name="Freeform 19"/>
            <p:cNvSpPr>
              <a:spLocks/>
            </p:cNvSpPr>
            <p:nvPr/>
          </p:nvSpPr>
          <p:spPr bwMode="auto">
            <a:xfrm>
              <a:off x="1536" y="3305"/>
              <a:ext cx="2035" cy="212"/>
            </a:xfrm>
            <a:custGeom>
              <a:avLst/>
              <a:gdLst/>
              <a:ahLst/>
              <a:cxnLst>
                <a:cxn ang="0">
                  <a:pos x="2005" y="212"/>
                </a:cxn>
                <a:cxn ang="0">
                  <a:pos x="1966" y="157"/>
                </a:cxn>
                <a:cxn ang="0">
                  <a:pos x="1954" y="101"/>
                </a:cxn>
                <a:cxn ang="0">
                  <a:pos x="1892" y="15"/>
                </a:cxn>
                <a:cxn ang="0">
                  <a:pos x="1096" y="8"/>
                </a:cxn>
                <a:cxn ang="0">
                  <a:pos x="0" y="19"/>
                </a:cxn>
              </a:cxnLst>
              <a:rect l="0" t="0" r="r" b="b"/>
              <a:pathLst>
                <a:path w="2035" h="212">
                  <a:moveTo>
                    <a:pt x="2005" y="212"/>
                  </a:moveTo>
                  <a:cubicBezTo>
                    <a:pt x="1998" y="203"/>
                    <a:pt x="1974" y="175"/>
                    <a:pt x="1966" y="157"/>
                  </a:cubicBezTo>
                  <a:cubicBezTo>
                    <a:pt x="1958" y="139"/>
                    <a:pt x="1966" y="125"/>
                    <a:pt x="1954" y="101"/>
                  </a:cubicBezTo>
                  <a:cubicBezTo>
                    <a:pt x="1942" y="77"/>
                    <a:pt x="2035" y="30"/>
                    <a:pt x="1892" y="15"/>
                  </a:cubicBezTo>
                  <a:cubicBezTo>
                    <a:pt x="1749" y="0"/>
                    <a:pt x="1411" y="7"/>
                    <a:pt x="1096" y="8"/>
                  </a:cubicBezTo>
                  <a:cubicBezTo>
                    <a:pt x="781" y="9"/>
                    <a:pt x="228" y="17"/>
                    <a:pt x="0" y="19"/>
                  </a:cubicBezTo>
                </a:path>
              </a:pathLst>
            </a:custGeom>
            <a:noFill/>
            <a:ln w="19050" cmpd="sng">
              <a:solidFill>
                <a:schemeClr val="tx1"/>
              </a:solidFill>
              <a:round/>
              <a:headEnd/>
              <a:tailEnd/>
            </a:ln>
            <a:effectLst/>
          </p:spPr>
          <p:txBody>
            <a:bodyPr/>
            <a:lstStyle/>
            <a:p>
              <a:pPr eaLnBrk="0" fontAlgn="base" hangingPunct="0">
                <a:spcBef>
                  <a:spcPct val="0"/>
                </a:spcBef>
                <a:spcAft>
                  <a:spcPct val="0"/>
                </a:spcAft>
              </a:pPr>
              <a:endParaRPr lang="en-GB" sz="2000">
                <a:solidFill>
                  <a:prstClr val="black"/>
                </a:solidFill>
                <a:latin typeface="Times New Roman" pitchFamily="18" charset="0"/>
              </a:endParaRPr>
            </a:p>
          </p:txBody>
        </p:sp>
      </p:grpSp>
      <p:grpSp>
        <p:nvGrpSpPr>
          <p:cNvPr id="3" name="Group 20"/>
          <p:cNvGrpSpPr>
            <a:grpSpLocks/>
          </p:cNvGrpSpPr>
          <p:nvPr/>
        </p:nvGrpSpPr>
        <p:grpSpPr bwMode="auto">
          <a:xfrm>
            <a:off x="6477000" y="5562601"/>
            <a:ext cx="2057400" cy="860425"/>
            <a:chOff x="3216" y="3504"/>
            <a:chExt cx="1296" cy="542"/>
          </a:xfrm>
        </p:grpSpPr>
        <p:sp>
          <p:nvSpPr>
            <p:cNvPr id="124949" name="Text Box 21"/>
            <p:cNvSpPr txBox="1">
              <a:spLocks noChangeArrowheads="1"/>
            </p:cNvSpPr>
            <p:nvPr/>
          </p:nvSpPr>
          <p:spPr bwMode="auto">
            <a:xfrm>
              <a:off x="3216" y="3600"/>
              <a:ext cx="864" cy="446"/>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Decimal number</a:t>
              </a:r>
            </a:p>
          </p:txBody>
        </p:sp>
        <p:sp>
          <p:nvSpPr>
            <p:cNvPr id="124950" name="Line 22"/>
            <p:cNvSpPr>
              <a:spLocks noChangeShapeType="1"/>
            </p:cNvSpPr>
            <p:nvPr/>
          </p:nvSpPr>
          <p:spPr bwMode="auto">
            <a:xfrm flipH="1" flipV="1">
              <a:off x="3456" y="3504"/>
              <a:ext cx="0" cy="144"/>
            </a:xfrm>
            <a:prstGeom prst="line">
              <a:avLst/>
            </a:prstGeom>
            <a:noFill/>
            <a:ln w="9525">
              <a:solidFill>
                <a:schemeClr val="tx1"/>
              </a:solidFill>
              <a:round/>
              <a:headEnd/>
              <a:tailEnd type="triangle" w="med" len="med"/>
            </a:ln>
            <a:effectLst/>
          </p:spPr>
          <p:txBody>
            <a:bodyPr/>
            <a:lstStyle/>
            <a:p>
              <a:pPr eaLnBrk="0" fontAlgn="base" hangingPunct="0">
                <a:spcBef>
                  <a:spcPct val="0"/>
                </a:spcBef>
                <a:spcAft>
                  <a:spcPct val="0"/>
                </a:spcAft>
              </a:pPr>
              <a:endParaRPr lang="en-GB" sz="2000">
                <a:solidFill>
                  <a:prstClr val="black"/>
                </a:solidFill>
                <a:latin typeface="Times New Roman" pitchFamily="18" charset="0"/>
              </a:endParaRPr>
            </a:p>
          </p:txBody>
        </p:sp>
        <p:sp>
          <p:nvSpPr>
            <p:cNvPr id="124951" name="Text Box 23"/>
            <p:cNvSpPr txBox="1">
              <a:spLocks noChangeArrowheads="1"/>
            </p:cNvSpPr>
            <p:nvPr/>
          </p:nvSpPr>
          <p:spPr bwMode="auto">
            <a:xfrm>
              <a:off x="3888" y="3610"/>
              <a:ext cx="624" cy="252"/>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base</a:t>
              </a:r>
            </a:p>
          </p:txBody>
        </p:sp>
        <p:sp>
          <p:nvSpPr>
            <p:cNvPr id="124952" name="Line 24"/>
            <p:cNvSpPr>
              <a:spLocks noChangeShapeType="1"/>
            </p:cNvSpPr>
            <p:nvPr/>
          </p:nvSpPr>
          <p:spPr bwMode="auto">
            <a:xfrm flipH="1" flipV="1">
              <a:off x="3792" y="3514"/>
              <a:ext cx="144" cy="144"/>
            </a:xfrm>
            <a:prstGeom prst="line">
              <a:avLst/>
            </a:prstGeom>
            <a:noFill/>
            <a:ln w="9525">
              <a:solidFill>
                <a:schemeClr val="tx1"/>
              </a:solidFill>
              <a:round/>
              <a:headEnd/>
              <a:tailEnd type="triangle" w="med" len="med"/>
            </a:ln>
            <a:effectLst/>
          </p:spPr>
          <p:txBody>
            <a:bodyPr/>
            <a:lstStyle/>
            <a:p>
              <a:pPr eaLnBrk="0" fontAlgn="base" hangingPunct="0">
                <a:spcBef>
                  <a:spcPct val="0"/>
                </a:spcBef>
                <a:spcAft>
                  <a:spcPct val="0"/>
                </a:spcAft>
              </a:pPr>
              <a:endParaRPr lang="en-GB" sz="2000">
                <a:solidFill>
                  <a:prstClr val="black"/>
                </a:solidFill>
                <a:latin typeface="Times New Roman" pitchFamily="18" charset="0"/>
              </a:endParaRPr>
            </a:p>
          </p:txBody>
        </p:sp>
      </p:grpSp>
      <p:sp>
        <p:nvSpPr>
          <p:cNvPr id="124953" name="Text Box 25"/>
          <p:cNvSpPr txBox="1">
            <a:spLocks noChangeArrowheads="1"/>
          </p:cNvSpPr>
          <p:nvPr/>
        </p:nvSpPr>
        <p:spPr bwMode="auto">
          <a:xfrm>
            <a:off x="6172200" y="5181600"/>
            <a:ext cx="533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24</a:t>
            </a:r>
          </a:p>
        </p:txBody>
      </p:sp>
      <p:grpSp>
        <p:nvGrpSpPr>
          <p:cNvPr id="4" name="Group 26"/>
          <p:cNvGrpSpPr>
            <a:grpSpLocks/>
          </p:cNvGrpSpPr>
          <p:nvPr/>
        </p:nvGrpSpPr>
        <p:grpSpPr bwMode="auto">
          <a:xfrm>
            <a:off x="5486400" y="4876801"/>
            <a:ext cx="3543300" cy="1622425"/>
            <a:chOff x="2496" y="3072"/>
            <a:chExt cx="1776" cy="1022"/>
          </a:xfrm>
        </p:grpSpPr>
        <p:grpSp>
          <p:nvGrpSpPr>
            <p:cNvPr id="5" name="Group 27"/>
            <p:cNvGrpSpPr>
              <a:grpSpLocks/>
            </p:cNvGrpSpPr>
            <p:nvPr/>
          </p:nvGrpSpPr>
          <p:grpSpPr bwMode="auto">
            <a:xfrm>
              <a:off x="3456" y="3072"/>
              <a:ext cx="816" cy="446"/>
              <a:chOff x="3456" y="3072"/>
              <a:chExt cx="816" cy="446"/>
            </a:xfrm>
          </p:grpSpPr>
          <p:sp>
            <p:nvSpPr>
              <p:cNvPr id="124956" name="Text Box 28"/>
              <p:cNvSpPr txBox="1">
                <a:spLocks noChangeArrowheads="1"/>
              </p:cNvSpPr>
              <p:nvPr/>
            </p:nvSpPr>
            <p:spPr bwMode="auto">
              <a:xfrm>
                <a:off x="3648" y="3072"/>
                <a:ext cx="624" cy="446"/>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dirty="0">
                    <a:solidFill>
                      <a:prstClr val="black"/>
                    </a:solidFill>
                    <a:latin typeface="Times New Roman" pitchFamily="18" charset="0"/>
                  </a:rPr>
                  <a:t>remainder</a:t>
                </a:r>
              </a:p>
            </p:txBody>
          </p:sp>
          <p:sp>
            <p:nvSpPr>
              <p:cNvPr id="124957" name="Line 29"/>
              <p:cNvSpPr>
                <a:spLocks noChangeShapeType="1"/>
              </p:cNvSpPr>
              <p:nvPr/>
            </p:nvSpPr>
            <p:spPr bwMode="auto">
              <a:xfrm flipH="1">
                <a:off x="3456" y="3168"/>
                <a:ext cx="192" cy="0"/>
              </a:xfrm>
              <a:prstGeom prst="line">
                <a:avLst/>
              </a:prstGeom>
              <a:noFill/>
              <a:ln w="9525">
                <a:solidFill>
                  <a:schemeClr val="tx1"/>
                </a:solidFill>
                <a:round/>
                <a:headEnd/>
                <a:tailEnd type="triangle" w="med" len="med"/>
              </a:ln>
              <a:effectLst/>
            </p:spPr>
            <p:txBody>
              <a:bodyPr/>
              <a:lstStyle/>
              <a:p>
                <a:pPr eaLnBrk="0" fontAlgn="base" hangingPunct="0">
                  <a:spcBef>
                    <a:spcPct val="0"/>
                  </a:spcBef>
                  <a:spcAft>
                    <a:spcPct val="0"/>
                  </a:spcAft>
                </a:pPr>
                <a:endParaRPr lang="en-GB" sz="2000">
                  <a:solidFill>
                    <a:prstClr val="black"/>
                  </a:solidFill>
                  <a:latin typeface="Times New Roman" pitchFamily="18" charset="0"/>
                </a:endParaRPr>
              </a:p>
            </p:txBody>
          </p:sp>
        </p:grpSp>
        <p:grpSp>
          <p:nvGrpSpPr>
            <p:cNvPr id="6" name="Group 30"/>
            <p:cNvGrpSpPr>
              <a:grpSpLocks/>
            </p:cNvGrpSpPr>
            <p:nvPr/>
          </p:nvGrpSpPr>
          <p:grpSpPr bwMode="auto">
            <a:xfrm>
              <a:off x="2496" y="3504"/>
              <a:ext cx="672" cy="590"/>
              <a:chOff x="2496" y="3504"/>
              <a:chExt cx="672" cy="590"/>
            </a:xfrm>
          </p:grpSpPr>
          <p:sp>
            <p:nvSpPr>
              <p:cNvPr id="124959" name="Text Box 31"/>
              <p:cNvSpPr txBox="1">
                <a:spLocks noChangeArrowheads="1"/>
              </p:cNvSpPr>
              <p:nvPr/>
            </p:nvSpPr>
            <p:spPr bwMode="auto">
              <a:xfrm>
                <a:off x="2496" y="3648"/>
                <a:ext cx="672" cy="446"/>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Quotient</a:t>
                </a:r>
              </a:p>
            </p:txBody>
          </p:sp>
          <p:sp>
            <p:nvSpPr>
              <p:cNvPr id="124960" name="Line 32"/>
              <p:cNvSpPr>
                <a:spLocks noChangeShapeType="1"/>
              </p:cNvSpPr>
              <p:nvPr/>
            </p:nvSpPr>
            <p:spPr bwMode="auto">
              <a:xfrm flipV="1">
                <a:off x="2880" y="3504"/>
                <a:ext cx="96" cy="144"/>
              </a:xfrm>
              <a:prstGeom prst="line">
                <a:avLst/>
              </a:prstGeom>
              <a:noFill/>
              <a:ln w="9525">
                <a:solidFill>
                  <a:schemeClr val="tx1"/>
                </a:solidFill>
                <a:round/>
                <a:headEnd/>
                <a:tailEnd type="triangle" w="med" len="med"/>
              </a:ln>
              <a:effectLst/>
            </p:spPr>
            <p:txBody>
              <a:bodyPr/>
              <a:lstStyle/>
              <a:p>
                <a:pPr eaLnBrk="0" fontAlgn="base" hangingPunct="0">
                  <a:spcBef>
                    <a:spcPct val="0"/>
                  </a:spcBef>
                  <a:spcAft>
                    <a:spcPct val="0"/>
                  </a:spcAft>
                </a:pPr>
                <a:endParaRPr lang="en-GB" sz="2000">
                  <a:solidFill>
                    <a:prstClr val="black"/>
                  </a:solidFill>
                  <a:latin typeface="Times New Roman" pitchFamily="18" charset="0"/>
                </a:endParaRPr>
              </a:p>
            </p:txBody>
          </p:sp>
        </p:grpSp>
      </p:grpSp>
      <p:sp>
        <p:nvSpPr>
          <p:cNvPr id="124961" name="Text Box 33"/>
          <p:cNvSpPr txBox="1">
            <a:spLocks noChangeArrowheads="1"/>
          </p:cNvSpPr>
          <p:nvPr/>
        </p:nvSpPr>
        <p:spPr bwMode="auto">
          <a:xfrm>
            <a:off x="5638800" y="5181600"/>
            <a:ext cx="5334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12</a:t>
            </a:r>
          </a:p>
        </p:txBody>
      </p:sp>
      <p:sp>
        <p:nvSpPr>
          <p:cNvPr id="124962" name="Text Box 34"/>
          <p:cNvSpPr txBox="1">
            <a:spLocks noChangeArrowheads="1"/>
          </p:cNvSpPr>
          <p:nvPr/>
        </p:nvSpPr>
        <p:spPr bwMode="auto">
          <a:xfrm>
            <a:off x="5334000" y="5181600"/>
            <a:ext cx="6096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6</a:t>
            </a:r>
          </a:p>
        </p:txBody>
      </p:sp>
      <p:sp>
        <p:nvSpPr>
          <p:cNvPr id="124963" name="Text Box 35"/>
          <p:cNvSpPr txBox="1">
            <a:spLocks noChangeArrowheads="1"/>
          </p:cNvSpPr>
          <p:nvPr/>
        </p:nvSpPr>
        <p:spPr bwMode="auto">
          <a:xfrm>
            <a:off x="5029200" y="5181600"/>
            <a:ext cx="4572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3</a:t>
            </a:r>
          </a:p>
        </p:txBody>
      </p:sp>
      <p:sp>
        <p:nvSpPr>
          <p:cNvPr id="124964" name="Text Box 36"/>
          <p:cNvSpPr txBox="1">
            <a:spLocks noChangeArrowheads="1"/>
          </p:cNvSpPr>
          <p:nvPr/>
        </p:nvSpPr>
        <p:spPr bwMode="auto">
          <a:xfrm>
            <a:off x="4648200" y="5181600"/>
            <a:ext cx="3810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1</a:t>
            </a:r>
          </a:p>
        </p:txBody>
      </p:sp>
      <p:sp>
        <p:nvSpPr>
          <p:cNvPr id="124965" name="Text Box 37"/>
          <p:cNvSpPr txBox="1">
            <a:spLocks noChangeArrowheads="1"/>
          </p:cNvSpPr>
          <p:nvPr/>
        </p:nvSpPr>
        <p:spPr bwMode="auto">
          <a:xfrm>
            <a:off x="4267200" y="5181600"/>
            <a:ext cx="6858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0</a:t>
            </a:r>
          </a:p>
        </p:txBody>
      </p:sp>
      <p:sp>
        <p:nvSpPr>
          <p:cNvPr id="124966" name="Text Box 38"/>
          <p:cNvSpPr txBox="1">
            <a:spLocks noChangeArrowheads="1"/>
          </p:cNvSpPr>
          <p:nvPr/>
        </p:nvSpPr>
        <p:spPr bwMode="auto">
          <a:xfrm>
            <a:off x="2819400" y="5638801"/>
            <a:ext cx="1676400" cy="1015663"/>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prstClr val="black"/>
                </a:solidFill>
                <a:latin typeface="Times New Roman" pitchFamily="18" charset="0"/>
              </a:rPr>
              <a:t>Continue until the last quotient is 0</a:t>
            </a:r>
          </a:p>
        </p:txBody>
      </p:sp>
      <p:sp>
        <p:nvSpPr>
          <p:cNvPr id="124967" name="Line 39"/>
          <p:cNvSpPr>
            <a:spLocks noChangeShapeType="1"/>
          </p:cNvSpPr>
          <p:nvPr/>
        </p:nvSpPr>
        <p:spPr bwMode="auto">
          <a:xfrm flipV="1">
            <a:off x="3962400" y="5410200"/>
            <a:ext cx="381000" cy="304800"/>
          </a:xfrm>
          <a:prstGeom prst="line">
            <a:avLst/>
          </a:prstGeom>
          <a:noFill/>
          <a:ln w="9525">
            <a:solidFill>
              <a:schemeClr val="tx1"/>
            </a:solidFill>
            <a:round/>
            <a:headEnd/>
            <a:tailEnd type="triangle" w="med" len="med"/>
          </a:ln>
          <a:effectLst/>
        </p:spPr>
        <p:txBody>
          <a:bodyPr/>
          <a:lstStyle/>
          <a:p>
            <a:pPr eaLnBrk="0" fontAlgn="base" hangingPunct="0">
              <a:spcBef>
                <a:spcPct val="0"/>
              </a:spcBef>
              <a:spcAft>
                <a:spcPct val="0"/>
              </a:spcAft>
            </a:pPr>
            <a:endParaRPr lang="en-GB" sz="2000">
              <a:solidFill>
                <a:prstClr val="black"/>
              </a:solidFill>
              <a:latin typeface="Times New Roman" pitchFamily="18" charset="0"/>
            </a:endParaRPr>
          </a:p>
        </p:txBody>
      </p:sp>
      <p:sp>
        <p:nvSpPr>
          <p:cNvPr id="124968" name="Text Box 40"/>
          <p:cNvSpPr txBox="1">
            <a:spLocks noChangeArrowheads="1"/>
          </p:cNvSpPr>
          <p:nvPr/>
        </p:nvSpPr>
        <p:spPr bwMode="auto">
          <a:xfrm>
            <a:off x="3505200" y="4876800"/>
            <a:ext cx="12192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000">
                <a:solidFill>
                  <a:srgbClr val="FF0000"/>
                </a:solidFill>
                <a:latin typeface="Times New Roman" pitchFamily="18" charset="0"/>
              </a:rPr>
              <a:t>Answer:</a:t>
            </a:r>
          </a:p>
        </p:txBody>
      </p:sp>
      <p:sp>
        <p:nvSpPr>
          <p:cNvPr id="124969" name="Rectangle 41"/>
          <p:cNvSpPr>
            <a:spLocks noChangeArrowheads="1"/>
          </p:cNvSpPr>
          <p:nvPr/>
        </p:nvSpPr>
        <p:spPr bwMode="auto">
          <a:xfrm>
            <a:off x="2438400" y="1143000"/>
            <a:ext cx="2226892" cy="400110"/>
          </a:xfrm>
          <a:prstGeom prst="rect">
            <a:avLst/>
          </a:prstGeom>
          <a:solidFill>
            <a:srgbClr val="996633"/>
          </a:solidFill>
          <a:ln w="9525">
            <a:solidFill>
              <a:srgbClr val="000000"/>
            </a:solidFill>
            <a:miter lim="800000"/>
            <a:headEnd/>
            <a:tailEnd/>
          </a:ln>
          <a:effectLst/>
        </p:spPr>
        <p:txBody>
          <a:bodyPr wrap="none">
            <a:spAutoFit/>
          </a:bodyPr>
          <a:lstStyle/>
          <a:p>
            <a:pPr fontAlgn="base">
              <a:spcBef>
                <a:spcPct val="0"/>
              </a:spcBef>
              <a:spcAft>
                <a:spcPct val="0"/>
              </a:spcAft>
            </a:pPr>
            <a:r>
              <a:rPr lang="en-US" sz="2000">
                <a:solidFill>
                  <a:srgbClr val="FFFF99"/>
                </a:solidFill>
                <a:latin typeface="Times New Roman" pitchFamily="18" charset="0"/>
              </a:rPr>
              <a:t>Binary Conversions</a:t>
            </a:r>
          </a:p>
        </p:txBody>
      </p:sp>
    </p:spTree>
    <p:extLst>
      <p:ext uri="{BB962C8B-B14F-4D97-AF65-F5344CB8AC3E}">
        <p14:creationId xmlns:p14="http://schemas.microsoft.com/office/powerpoint/2010/main" val="31618332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42"/>
                                        </p:tgtEl>
                                        <p:attrNameLst>
                                          <p:attrName>style.visibility</p:attrName>
                                        </p:attrNameLst>
                                      </p:cBhvr>
                                      <p:to>
                                        <p:strVal val="visible"/>
                                      </p:to>
                                    </p:set>
                                    <p:anim calcmode="lin" valueType="num">
                                      <p:cBhvr additive="base">
                                        <p:cTn id="7" dur="500" fill="hold"/>
                                        <p:tgtEl>
                                          <p:spTgt spid="124942"/>
                                        </p:tgtEl>
                                        <p:attrNameLst>
                                          <p:attrName>ppt_x</p:attrName>
                                        </p:attrNameLst>
                                      </p:cBhvr>
                                      <p:tavLst>
                                        <p:tav tm="0">
                                          <p:val>
                                            <p:strVal val="0-#ppt_w/2"/>
                                          </p:val>
                                        </p:tav>
                                        <p:tav tm="100000">
                                          <p:val>
                                            <p:strVal val="#ppt_x"/>
                                          </p:val>
                                        </p:tav>
                                      </p:tavLst>
                                    </p:anim>
                                    <p:anim calcmode="lin" valueType="num">
                                      <p:cBhvr additive="base">
                                        <p:cTn id="8" dur="500" fill="hold"/>
                                        <p:tgtEl>
                                          <p:spTgt spid="12494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4941"/>
                                        </p:tgtEl>
                                        <p:attrNameLst>
                                          <p:attrName>style.visibility</p:attrName>
                                        </p:attrNameLst>
                                      </p:cBhvr>
                                      <p:to>
                                        <p:strVal val="visible"/>
                                      </p:to>
                                    </p:set>
                                    <p:anim calcmode="lin" valueType="num">
                                      <p:cBhvr additive="base">
                                        <p:cTn id="11" dur="500" fill="hold"/>
                                        <p:tgtEl>
                                          <p:spTgt spid="124941"/>
                                        </p:tgtEl>
                                        <p:attrNameLst>
                                          <p:attrName>ppt_x</p:attrName>
                                        </p:attrNameLst>
                                      </p:cBhvr>
                                      <p:tavLst>
                                        <p:tav tm="0">
                                          <p:val>
                                            <p:strVal val="1+#ppt_w/2"/>
                                          </p:val>
                                        </p:tav>
                                        <p:tav tm="100000">
                                          <p:val>
                                            <p:strVal val="#ppt_x"/>
                                          </p:val>
                                        </p:tav>
                                      </p:tavLst>
                                    </p:anim>
                                    <p:anim calcmode="lin" valueType="num">
                                      <p:cBhvr additive="base">
                                        <p:cTn id="12" dur="500" fill="hold"/>
                                        <p:tgtEl>
                                          <p:spTgt spid="12494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4943"/>
                                        </p:tgtEl>
                                        <p:attrNameLst>
                                          <p:attrName>style.visibility</p:attrName>
                                        </p:attrNameLst>
                                      </p:cBhvr>
                                      <p:to>
                                        <p:strVal val="visible"/>
                                      </p:to>
                                    </p:set>
                                    <p:animEffect transition="in" filter="dissolve">
                                      <p:cBhvr>
                                        <p:cTn id="17" dur="500"/>
                                        <p:tgtEl>
                                          <p:spTgt spid="124943"/>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124944"/>
                                        </p:tgtEl>
                                        <p:attrNameLst>
                                          <p:attrName>style.visibility</p:attrName>
                                        </p:attrNameLst>
                                      </p:cBhvr>
                                      <p:to>
                                        <p:strVal val="visible"/>
                                      </p:to>
                                    </p:set>
                                    <p:anim calcmode="lin" valueType="num">
                                      <p:cBhvr additive="base">
                                        <p:cTn id="20" dur="500" fill="hold"/>
                                        <p:tgtEl>
                                          <p:spTgt spid="124944"/>
                                        </p:tgtEl>
                                        <p:attrNameLst>
                                          <p:attrName>ppt_x</p:attrName>
                                        </p:attrNameLst>
                                      </p:cBhvr>
                                      <p:tavLst>
                                        <p:tav tm="0">
                                          <p:val>
                                            <p:strVal val="1+#ppt_w/2"/>
                                          </p:val>
                                        </p:tav>
                                        <p:tav tm="100000">
                                          <p:val>
                                            <p:strVal val="#ppt_x"/>
                                          </p:val>
                                        </p:tav>
                                      </p:tavLst>
                                    </p:anim>
                                    <p:anim calcmode="lin" valueType="num">
                                      <p:cBhvr additive="base">
                                        <p:cTn id="21" dur="500" fill="hold"/>
                                        <p:tgtEl>
                                          <p:spTgt spid="124944"/>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24953"/>
                                        </p:tgtEl>
                                        <p:attrNameLst>
                                          <p:attrName>style.visibility</p:attrName>
                                        </p:attrNameLst>
                                      </p:cBhvr>
                                      <p:to>
                                        <p:strVal val="visible"/>
                                      </p:to>
                                    </p:set>
                                    <p:animEffect transition="in" filter="dissolve">
                                      <p:cBhvr>
                                        <p:cTn id="38" dur="500"/>
                                        <p:tgtEl>
                                          <p:spTgt spid="124953"/>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124931"/>
                                        </p:tgtEl>
                                        <p:attrNameLst>
                                          <p:attrName>style.visibility</p:attrName>
                                        </p:attrNameLst>
                                      </p:cBhvr>
                                      <p:to>
                                        <p:strVal val="visible"/>
                                      </p:to>
                                    </p:set>
                                    <p:animEffect transition="in" filter="dissolve">
                                      <p:cBhvr>
                                        <p:cTn id="42" dur="500"/>
                                        <p:tgtEl>
                                          <p:spTgt spid="124931"/>
                                        </p:tgtEl>
                                      </p:cBhvr>
                                    </p:animEffect>
                                  </p:childTnLst>
                                </p:cTn>
                              </p:par>
                              <p:par>
                                <p:cTn id="43" presetID="2" presetClass="entr" presetSubtype="6" fill="hold" nodeType="with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1+#ppt_w/2"/>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24961"/>
                                        </p:tgtEl>
                                        <p:attrNameLst>
                                          <p:attrName>style.visibility</p:attrName>
                                        </p:attrNameLst>
                                      </p:cBhvr>
                                      <p:to>
                                        <p:strVal val="visible"/>
                                      </p:to>
                                    </p:set>
                                    <p:animEffect transition="in" filter="dissolve">
                                      <p:cBhvr>
                                        <p:cTn id="51" dur="500"/>
                                        <p:tgtEl>
                                          <p:spTgt spid="124961"/>
                                        </p:tgtEl>
                                      </p:cBhvr>
                                    </p:animEffect>
                                  </p:childTnLst>
                                </p:cTn>
                              </p:par>
                            </p:childTnLst>
                          </p:cTn>
                        </p:par>
                        <p:par>
                          <p:cTn id="52" fill="hold">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124932"/>
                                        </p:tgtEl>
                                        <p:attrNameLst>
                                          <p:attrName>style.visibility</p:attrName>
                                        </p:attrNameLst>
                                      </p:cBhvr>
                                      <p:to>
                                        <p:strVal val="visible"/>
                                      </p:to>
                                    </p:set>
                                    <p:animEffect transition="in" filter="dissolve">
                                      <p:cBhvr>
                                        <p:cTn id="55" dur="500"/>
                                        <p:tgtEl>
                                          <p:spTgt spid="124932"/>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24962"/>
                                        </p:tgtEl>
                                        <p:attrNameLst>
                                          <p:attrName>style.visibility</p:attrName>
                                        </p:attrNameLst>
                                      </p:cBhvr>
                                      <p:to>
                                        <p:strVal val="visible"/>
                                      </p:to>
                                    </p:set>
                                    <p:animEffect transition="in" filter="dissolve">
                                      <p:cBhvr>
                                        <p:cTn id="60" dur="500"/>
                                        <p:tgtEl>
                                          <p:spTgt spid="124962"/>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124933"/>
                                        </p:tgtEl>
                                        <p:attrNameLst>
                                          <p:attrName>style.visibility</p:attrName>
                                        </p:attrNameLst>
                                      </p:cBhvr>
                                      <p:to>
                                        <p:strVal val="visible"/>
                                      </p:to>
                                    </p:set>
                                    <p:animEffect transition="in" filter="dissolve">
                                      <p:cBhvr>
                                        <p:cTn id="64" dur="500"/>
                                        <p:tgtEl>
                                          <p:spTgt spid="124933"/>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24963"/>
                                        </p:tgtEl>
                                        <p:attrNameLst>
                                          <p:attrName>style.visibility</p:attrName>
                                        </p:attrNameLst>
                                      </p:cBhvr>
                                      <p:to>
                                        <p:strVal val="visible"/>
                                      </p:to>
                                    </p:set>
                                    <p:animEffect transition="in" filter="dissolve">
                                      <p:cBhvr>
                                        <p:cTn id="69" dur="500"/>
                                        <p:tgtEl>
                                          <p:spTgt spid="124963"/>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124936"/>
                                        </p:tgtEl>
                                        <p:attrNameLst>
                                          <p:attrName>style.visibility</p:attrName>
                                        </p:attrNameLst>
                                      </p:cBhvr>
                                      <p:to>
                                        <p:strVal val="visible"/>
                                      </p:to>
                                    </p:set>
                                    <p:animEffect transition="in" filter="dissolve">
                                      <p:cBhvr>
                                        <p:cTn id="73" dur="500"/>
                                        <p:tgtEl>
                                          <p:spTgt spid="124936"/>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24964"/>
                                        </p:tgtEl>
                                        <p:attrNameLst>
                                          <p:attrName>style.visibility</p:attrName>
                                        </p:attrNameLst>
                                      </p:cBhvr>
                                      <p:to>
                                        <p:strVal val="visible"/>
                                      </p:to>
                                    </p:set>
                                    <p:animEffect transition="in" filter="dissolve">
                                      <p:cBhvr>
                                        <p:cTn id="78" dur="500"/>
                                        <p:tgtEl>
                                          <p:spTgt spid="124964"/>
                                        </p:tgtEl>
                                      </p:cBhvr>
                                    </p:animEffect>
                                  </p:childTnLst>
                                </p:cTn>
                              </p:par>
                            </p:childTnLst>
                          </p:cTn>
                        </p:par>
                        <p:par>
                          <p:cTn id="79" fill="hold">
                            <p:stCondLst>
                              <p:cond delay="500"/>
                            </p:stCondLst>
                            <p:childTnLst>
                              <p:par>
                                <p:cTn id="80" presetID="9" presetClass="entr" presetSubtype="0" fill="hold" grpId="0" nodeType="afterEffect">
                                  <p:stCondLst>
                                    <p:cond delay="0"/>
                                  </p:stCondLst>
                                  <p:childTnLst>
                                    <p:set>
                                      <p:cBhvr>
                                        <p:cTn id="81" dur="1" fill="hold">
                                          <p:stCondLst>
                                            <p:cond delay="0"/>
                                          </p:stCondLst>
                                        </p:cTn>
                                        <p:tgtEl>
                                          <p:spTgt spid="124934"/>
                                        </p:tgtEl>
                                        <p:attrNameLst>
                                          <p:attrName>style.visibility</p:attrName>
                                        </p:attrNameLst>
                                      </p:cBhvr>
                                      <p:to>
                                        <p:strVal val="visible"/>
                                      </p:to>
                                    </p:set>
                                    <p:animEffect transition="in" filter="dissolve">
                                      <p:cBhvr>
                                        <p:cTn id="82" dur="500"/>
                                        <p:tgtEl>
                                          <p:spTgt spid="124934"/>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24965"/>
                                        </p:tgtEl>
                                        <p:attrNameLst>
                                          <p:attrName>style.visibility</p:attrName>
                                        </p:attrNameLst>
                                      </p:cBhvr>
                                      <p:to>
                                        <p:strVal val="visible"/>
                                      </p:to>
                                    </p:set>
                                    <p:animEffect transition="in" filter="dissolve">
                                      <p:cBhvr>
                                        <p:cTn id="87" dur="500"/>
                                        <p:tgtEl>
                                          <p:spTgt spid="124965"/>
                                        </p:tgtEl>
                                      </p:cBhvr>
                                    </p:animEffect>
                                  </p:childTnLst>
                                </p:cTn>
                              </p:par>
                            </p:childTnLst>
                          </p:cTn>
                        </p:par>
                        <p:par>
                          <p:cTn id="88" fill="hold">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124935"/>
                                        </p:tgtEl>
                                        <p:attrNameLst>
                                          <p:attrName>style.visibility</p:attrName>
                                        </p:attrNameLst>
                                      </p:cBhvr>
                                      <p:to>
                                        <p:strVal val="visible"/>
                                      </p:to>
                                    </p:set>
                                    <p:animEffect transition="in" filter="dissolve">
                                      <p:cBhvr>
                                        <p:cTn id="91" dur="500"/>
                                        <p:tgtEl>
                                          <p:spTgt spid="124935"/>
                                        </p:tgtEl>
                                      </p:cBhvr>
                                    </p:animEffect>
                                  </p:childTnLst>
                                </p:cTn>
                              </p:par>
                            </p:childTnLst>
                          </p:cTn>
                        </p:par>
                        <p:par>
                          <p:cTn id="92" fill="hold">
                            <p:stCondLst>
                              <p:cond delay="1000"/>
                            </p:stCondLst>
                            <p:childTnLst>
                              <p:par>
                                <p:cTn id="93" presetID="2" presetClass="entr" presetSubtype="4" fill="hold" grpId="0" nodeType="afterEffect">
                                  <p:stCondLst>
                                    <p:cond delay="0"/>
                                  </p:stCondLst>
                                  <p:childTnLst>
                                    <p:set>
                                      <p:cBhvr>
                                        <p:cTn id="94" dur="1" fill="hold">
                                          <p:stCondLst>
                                            <p:cond delay="0"/>
                                          </p:stCondLst>
                                        </p:cTn>
                                        <p:tgtEl>
                                          <p:spTgt spid="124966"/>
                                        </p:tgtEl>
                                        <p:attrNameLst>
                                          <p:attrName>style.visibility</p:attrName>
                                        </p:attrNameLst>
                                      </p:cBhvr>
                                      <p:to>
                                        <p:strVal val="visible"/>
                                      </p:to>
                                    </p:set>
                                    <p:anim calcmode="lin" valueType="num">
                                      <p:cBhvr additive="base">
                                        <p:cTn id="95" dur="500" fill="hold"/>
                                        <p:tgtEl>
                                          <p:spTgt spid="124966"/>
                                        </p:tgtEl>
                                        <p:attrNameLst>
                                          <p:attrName>ppt_x</p:attrName>
                                        </p:attrNameLst>
                                      </p:cBhvr>
                                      <p:tavLst>
                                        <p:tav tm="0">
                                          <p:val>
                                            <p:strVal val="#ppt_x"/>
                                          </p:val>
                                        </p:tav>
                                        <p:tav tm="100000">
                                          <p:val>
                                            <p:strVal val="#ppt_x"/>
                                          </p:val>
                                        </p:tav>
                                      </p:tavLst>
                                    </p:anim>
                                    <p:anim calcmode="lin" valueType="num">
                                      <p:cBhvr additive="base">
                                        <p:cTn id="96" dur="500" fill="hold"/>
                                        <p:tgtEl>
                                          <p:spTgt spid="12496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24967"/>
                                        </p:tgtEl>
                                        <p:attrNameLst>
                                          <p:attrName>style.visibility</p:attrName>
                                        </p:attrNameLst>
                                      </p:cBhvr>
                                      <p:to>
                                        <p:strVal val="visible"/>
                                      </p:to>
                                    </p:set>
                                    <p:anim calcmode="lin" valueType="num">
                                      <p:cBhvr additive="base">
                                        <p:cTn id="99" dur="500" fill="hold"/>
                                        <p:tgtEl>
                                          <p:spTgt spid="124967"/>
                                        </p:tgtEl>
                                        <p:attrNameLst>
                                          <p:attrName>ppt_x</p:attrName>
                                        </p:attrNameLst>
                                      </p:cBhvr>
                                      <p:tavLst>
                                        <p:tav tm="0">
                                          <p:val>
                                            <p:strVal val="#ppt_x"/>
                                          </p:val>
                                        </p:tav>
                                        <p:tav tm="100000">
                                          <p:val>
                                            <p:strVal val="#ppt_x"/>
                                          </p:val>
                                        </p:tav>
                                      </p:tavLst>
                                    </p:anim>
                                    <p:anim calcmode="lin" valueType="num">
                                      <p:cBhvr additive="base">
                                        <p:cTn id="100" dur="500" fill="hold"/>
                                        <p:tgtEl>
                                          <p:spTgt spid="124967"/>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8" fill="hold" grpId="0" nodeType="clickEffect">
                                  <p:stCondLst>
                                    <p:cond delay="0"/>
                                  </p:stCondLst>
                                  <p:childTnLst>
                                    <p:set>
                                      <p:cBhvr>
                                        <p:cTn id="104" dur="1" fill="hold">
                                          <p:stCondLst>
                                            <p:cond delay="0"/>
                                          </p:stCondLst>
                                        </p:cTn>
                                        <p:tgtEl>
                                          <p:spTgt spid="124968"/>
                                        </p:tgtEl>
                                        <p:attrNameLst>
                                          <p:attrName>style.visibility</p:attrName>
                                        </p:attrNameLst>
                                      </p:cBhvr>
                                      <p:to>
                                        <p:strVal val="visible"/>
                                      </p:to>
                                    </p:set>
                                    <p:anim calcmode="lin" valueType="num">
                                      <p:cBhvr additive="base">
                                        <p:cTn id="105" dur="500" fill="hold"/>
                                        <p:tgtEl>
                                          <p:spTgt spid="124968"/>
                                        </p:tgtEl>
                                        <p:attrNameLst>
                                          <p:attrName>ppt_x</p:attrName>
                                        </p:attrNameLst>
                                      </p:cBhvr>
                                      <p:tavLst>
                                        <p:tav tm="0">
                                          <p:val>
                                            <p:strVal val="0-#ppt_w/2"/>
                                          </p:val>
                                        </p:tav>
                                        <p:tav tm="100000">
                                          <p:val>
                                            <p:strVal val="#ppt_x"/>
                                          </p:val>
                                        </p:tav>
                                      </p:tavLst>
                                    </p:anim>
                                    <p:anim calcmode="lin" valueType="num">
                                      <p:cBhvr additive="base">
                                        <p:cTn id="106" dur="500" fill="hold"/>
                                        <p:tgtEl>
                                          <p:spTgt spid="124968"/>
                                        </p:tgtEl>
                                        <p:attrNameLst>
                                          <p:attrName>ppt_y</p:attrName>
                                        </p:attrNameLst>
                                      </p:cBhvr>
                                      <p:tavLst>
                                        <p:tav tm="0">
                                          <p:val>
                                            <p:strVal val="#ppt_y"/>
                                          </p:val>
                                        </p:tav>
                                        <p:tav tm="100000">
                                          <p:val>
                                            <p:strVal val="#ppt_y"/>
                                          </p:val>
                                        </p:tav>
                                      </p:tavLst>
                                    </p:anim>
                                  </p:childTnLst>
                                </p:cTn>
                              </p:par>
                              <p:par>
                                <p:cTn id="107" presetID="9" presetClass="entr" presetSubtype="0" fill="hold" grpId="0" nodeType="withEffect">
                                  <p:stCondLst>
                                    <p:cond delay="0"/>
                                  </p:stCondLst>
                                  <p:childTnLst>
                                    <p:set>
                                      <p:cBhvr>
                                        <p:cTn id="108" dur="1" fill="hold">
                                          <p:stCondLst>
                                            <p:cond delay="0"/>
                                          </p:stCondLst>
                                        </p:cTn>
                                        <p:tgtEl>
                                          <p:spTgt spid="124930"/>
                                        </p:tgtEl>
                                        <p:attrNameLst>
                                          <p:attrName>style.visibility</p:attrName>
                                        </p:attrNameLst>
                                      </p:cBhvr>
                                      <p:to>
                                        <p:strVal val="visible"/>
                                      </p:to>
                                    </p:set>
                                    <p:animEffect transition="in" filter="dissolve">
                                      <p:cBhvr>
                                        <p:cTn id="109" dur="500"/>
                                        <p:tgtEl>
                                          <p:spTgt spid="124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nimBg="1"/>
      <p:bldP spid="124931" grpId="0"/>
      <p:bldP spid="124932" grpId="0"/>
      <p:bldP spid="124933" grpId="0"/>
      <p:bldP spid="124934" grpId="0"/>
      <p:bldP spid="124935" grpId="0"/>
      <p:bldP spid="124936" grpId="0"/>
      <p:bldP spid="124941" grpId="0"/>
      <p:bldP spid="124942" grpId="0" animBg="1"/>
      <p:bldP spid="124943" grpId="0" animBg="1"/>
      <p:bldP spid="124944" grpId="0"/>
      <p:bldP spid="124953" grpId="0"/>
      <p:bldP spid="124961" grpId="0"/>
      <p:bldP spid="124962" grpId="0"/>
      <p:bldP spid="124963" grpId="0"/>
      <p:bldP spid="124964" grpId="0"/>
      <p:bldP spid="124965" grpId="0"/>
      <p:bldP spid="124966" grpId="0"/>
      <p:bldP spid="124967" grpId="0" animBg="1"/>
      <p:bldP spid="12496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TotalTime>
  <Words>3117</Words>
  <Application>Microsoft Office PowerPoint</Application>
  <PresentationFormat>Widescreen</PresentationFormat>
  <Paragraphs>420</Paragraphs>
  <Slides>35</Slides>
  <Notes>34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7" baseType="lpstr">
      <vt:lpstr>Arial</vt:lpstr>
      <vt:lpstr>Calibri</vt:lpstr>
      <vt:lpstr>Impact</vt:lpstr>
      <vt:lpstr>Microsoft Sans Serif</vt:lpstr>
      <vt:lpstr>Symbol</vt:lpstr>
      <vt:lpstr>Times New Roman</vt:lpstr>
      <vt:lpstr>Tw Cen MT</vt:lpstr>
      <vt:lpstr>Tw Cen MT Condensed</vt:lpstr>
      <vt:lpstr>Verdana</vt:lpstr>
      <vt:lpstr>Wingdings 3</vt:lpstr>
      <vt:lpstr>Integral</vt:lpstr>
      <vt:lpstr>CorelDRAW</vt:lpstr>
      <vt:lpstr>Digital Logic Design I CS1026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Design I CS1026</dc:title>
  <dc:creator>Paula Roberts</dc:creator>
  <cp:lastModifiedBy>Paula</cp:lastModifiedBy>
  <cp:revision>6</cp:revision>
  <dcterms:created xsi:type="dcterms:W3CDTF">2017-09-27T10:05:16Z</dcterms:created>
  <dcterms:modified xsi:type="dcterms:W3CDTF">2017-09-27T14:37:59Z</dcterms:modified>
</cp:coreProperties>
</file>