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86" r:id="rId4"/>
    <p:sldId id="273" r:id="rId5"/>
    <p:sldId id="272" r:id="rId6"/>
    <p:sldId id="269" r:id="rId7"/>
    <p:sldId id="267" r:id="rId8"/>
    <p:sldId id="264" r:id="rId9"/>
    <p:sldId id="262" r:id="rId10"/>
    <p:sldId id="275" r:id="rId11"/>
    <p:sldId id="284" r:id="rId12"/>
    <p:sldId id="278" r:id="rId13"/>
    <p:sldId id="279" r:id="rId14"/>
    <p:sldId id="285" r:id="rId15"/>
    <p:sldId id="282" r:id="rId16"/>
    <p:sldId id="283" r:id="rId17"/>
    <p:sldId id="280" r:id="rId18"/>
    <p:sldId id="287" r:id="rId19"/>
    <p:sldId id="288"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aike Rutten" initials="MR" lastIdx="11" clrIdx="0">
    <p:extLst>
      <p:ext uri="{19B8F6BF-5375-455C-9EA6-DF929625EA0E}">
        <p15:presenceInfo xmlns:p15="http://schemas.microsoft.com/office/powerpoint/2012/main" userId="ed323b55145ebca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8" d="100"/>
          <a:sy n="88" d="100"/>
        </p:scale>
        <p:origin x="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1-24T17:00:02.482" idx="1">
    <p:pos x="10" y="10"/>
    <p:text>0.5 minutes</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1-24T17:39:34.913" idx="3">
    <p:pos x="10" y="10"/>
    <p:text>discribe the dataset</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1-24T17:39:34.913" idx="3">
    <p:pos x="10" y="10"/>
    <p:text>discribe the dataset</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1-24T17:39:34.913" idx="3">
    <p:pos x="10" y="10"/>
    <p:text>This is the complete dataset for the 500 Cities project 2018 release. This dataset includes 2016, 2015 model-based small area estimates for 27 measures of chronic disease related to unhealthy behaviors (5), health outcomes (13), and use of preventive services (9). Data were provided by the Centers for Disease Control and Prevention (CDC), Division of Population Health, Epidemiology and Surveillance Branch. The project was funded by the Robert Wood Johnson Foundation (RWJF) in conjunction with the CDC Foundation. It represents a first-of-its kind effort to release information on a large scale for cities and for small areas within those cities. It includes estimates for the 500 largest US cities and approximately 28,000 census tracts within these cities. These estimates can be used to identify emerging health problems and to inform development and implementation of effective, targeted public health prevention activities. Because the small area model cannot detect effects due to local interventions, users are cautioned against using these estimates for program or policy evaluations. Data sources used to generate these measures include Behavioral Risk Factor Surveillance System (BRFSS) data (2016, 2015), Census Bureau 2010 census population data, and American Community Survey (ACS) 2012-2016, 2011-2015 estimates. Because some questions are only asked every other year in the BRFSS, there are 4 measures (high blood pressure, taking high blood pressure medication, high cholesterol, cholesterol screening) from the 2015 BRFSS that are the same in the 2018 release as the previous 2017 release.</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1-24T22:29:24.656" idx="11">
    <p:pos x="106" y="106"/>
    <p:text>add box plot of correlation + conclusion</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9524EC-80D4-40FB-9B8E-C184A8884E4E}"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2925E-DBBA-4C56-845F-0E198C729F1A}" type="slidenum">
              <a:rPr lang="en-US" smtClean="0"/>
              <a:t>‹#›</a:t>
            </a:fld>
            <a:endParaRPr lang="en-US"/>
          </a:p>
        </p:txBody>
      </p:sp>
    </p:spTree>
    <p:extLst>
      <p:ext uri="{BB962C8B-B14F-4D97-AF65-F5344CB8AC3E}">
        <p14:creationId xmlns:p14="http://schemas.microsoft.com/office/powerpoint/2010/main" val="2938524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9524EC-80D4-40FB-9B8E-C184A8884E4E}"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2925E-DBBA-4C56-845F-0E198C729F1A}" type="slidenum">
              <a:rPr lang="en-US" smtClean="0"/>
              <a:t>‹#›</a:t>
            </a:fld>
            <a:endParaRPr lang="en-US"/>
          </a:p>
        </p:txBody>
      </p:sp>
    </p:spTree>
    <p:extLst>
      <p:ext uri="{BB962C8B-B14F-4D97-AF65-F5344CB8AC3E}">
        <p14:creationId xmlns:p14="http://schemas.microsoft.com/office/powerpoint/2010/main" val="114152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9524EC-80D4-40FB-9B8E-C184A8884E4E}"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2925E-DBBA-4C56-845F-0E198C729F1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90649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9524EC-80D4-40FB-9B8E-C184A8884E4E}"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2925E-DBBA-4C56-845F-0E198C729F1A}" type="slidenum">
              <a:rPr lang="en-US" smtClean="0"/>
              <a:t>‹#›</a:t>
            </a:fld>
            <a:endParaRPr lang="en-US"/>
          </a:p>
        </p:txBody>
      </p:sp>
    </p:spTree>
    <p:extLst>
      <p:ext uri="{BB962C8B-B14F-4D97-AF65-F5344CB8AC3E}">
        <p14:creationId xmlns:p14="http://schemas.microsoft.com/office/powerpoint/2010/main" val="2005238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9524EC-80D4-40FB-9B8E-C184A8884E4E}"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2925E-DBBA-4C56-845F-0E198C729F1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917180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9524EC-80D4-40FB-9B8E-C184A8884E4E}"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2925E-DBBA-4C56-845F-0E198C729F1A}" type="slidenum">
              <a:rPr lang="en-US" smtClean="0"/>
              <a:t>‹#›</a:t>
            </a:fld>
            <a:endParaRPr lang="en-US"/>
          </a:p>
        </p:txBody>
      </p:sp>
    </p:spTree>
    <p:extLst>
      <p:ext uri="{BB962C8B-B14F-4D97-AF65-F5344CB8AC3E}">
        <p14:creationId xmlns:p14="http://schemas.microsoft.com/office/powerpoint/2010/main" val="15834200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524EC-80D4-40FB-9B8E-C184A8884E4E}"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2925E-DBBA-4C56-845F-0E198C729F1A}" type="slidenum">
              <a:rPr lang="en-US" smtClean="0"/>
              <a:t>‹#›</a:t>
            </a:fld>
            <a:endParaRPr lang="en-US"/>
          </a:p>
        </p:txBody>
      </p:sp>
    </p:spTree>
    <p:extLst>
      <p:ext uri="{BB962C8B-B14F-4D97-AF65-F5344CB8AC3E}">
        <p14:creationId xmlns:p14="http://schemas.microsoft.com/office/powerpoint/2010/main" val="2690043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524EC-80D4-40FB-9B8E-C184A8884E4E}"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2925E-DBBA-4C56-845F-0E198C729F1A}" type="slidenum">
              <a:rPr lang="en-US" smtClean="0"/>
              <a:t>‹#›</a:t>
            </a:fld>
            <a:endParaRPr lang="en-US"/>
          </a:p>
        </p:txBody>
      </p:sp>
    </p:spTree>
    <p:extLst>
      <p:ext uri="{BB962C8B-B14F-4D97-AF65-F5344CB8AC3E}">
        <p14:creationId xmlns:p14="http://schemas.microsoft.com/office/powerpoint/2010/main" val="2128955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524EC-80D4-40FB-9B8E-C184A8884E4E}"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2925E-DBBA-4C56-845F-0E198C729F1A}" type="slidenum">
              <a:rPr lang="en-US" smtClean="0"/>
              <a:t>‹#›</a:t>
            </a:fld>
            <a:endParaRPr lang="en-US"/>
          </a:p>
        </p:txBody>
      </p:sp>
    </p:spTree>
    <p:extLst>
      <p:ext uri="{BB962C8B-B14F-4D97-AF65-F5344CB8AC3E}">
        <p14:creationId xmlns:p14="http://schemas.microsoft.com/office/powerpoint/2010/main" val="360480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9524EC-80D4-40FB-9B8E-C184A8884E4E}"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2925E-DBBA-4C56-845F-0E198C729F1A}" type="slidenum">
              <a:rPr lang="en-US" smtClean="0"/>
              <a:t>‹#›</a:t>
            </a:fld>
            <a:endParaRPr lang="en-US"/>
          </a:p>
        </p:txBody>
      </p:sp>
    </p:spTree>
    <p:extLst>
      <p:ext uri="{BB962C8B-B14F-4D97-AF65-F5344CB8AC3E}">
        <p14:creationId xmlns:p14="http://schemas.microsoft.com/office/powerpoint/2010/main" val="2199553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9524EC-80D4-40FB-9B8E-C184A8884E4E}"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E2925E-DBBA-4C56-845F-0E198C729F1A}" type="slidenum">
              <a:rPr lang="en-US" smtClean="0"/>
              <a:t>‹#›</a:t>
            </a:fld>
            <a:endParaRPr lang="en-US"/>
          </a:p>
        </p:txBody>
      </p:sp>
    </p:spTree>
    <p:extLst>
      <p:ext uri="{BB962C8B-B14F-4D97-AF65-F5344CB8AC3E}">
        <p14:creationId xmlns:p14="http://schemas.microsoft.com/office/powerpoint/2010/main" val="4277967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9524EC-80D4-40FB-9B8E-C184A8884E4E}" type="datetimeFigureOut">
              <a:rPr lang="en-US" smtClean="0"/>
              <a:t>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E2925E-DBBA-4C56-845F-0E198C729F1A}" type="slidenum">
              <a:rPr lang="en-US" smtClean="0"/>
              <a:t>‹#›</a:t>
            </a:fld>
            <a:endParaRPr lang="en-US"/>
          </a:p>
        </p:txBody>
      </p:sp>
    </p:spTree>
    <p:extLst>
      <p:ext uri="{BB962C8B-B14F-4D97-AF65-F5344CB8AC3E}">
        <p14:creationId xmlns:p14="http://schemas.microsoft.com/office/powerpoint/2010/main" val="1001914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9524EC-80D4-40FB-9B8E-C184A8884E4E}" type="datetimeFigureOut">
              <a:rPr lang="en-US" smtClean="0"/>
              <a:t>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E2925E-DBBA-4C56-845F-0E198C729F1A}" type="slidenum">
              <a:rPr lang="en-US" smtClean="0"/>
              <a:t>‹#›</a:t>
            </a:fld>
            <a:endParaRPr lang="en-US"/>
          </a:p>
        </p:txBody>
      </p:sp>
    </p:spTree>
    <p:extLst>
      <p:ext uri="{BB962C8B-B14F-4D97-AF65-F5344CB8AC3E}">
        <p14:creationId xmlns:p14="http://schemas.microsoft.com/office/powerpoint/2010/main" val="2085465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9524EC-80D4-40FB-9B8E-C184A8884E4E}" type="datetimeFigureOut">
              <a:rPr lang="en-US" smtClean="0"/>
              <a:t>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E2925E-DBBA-4C56-845F-0E198C729F1A}" type="slidenum">
              <a:rPr lang="en-US" smtClean="0"/>
              <a:t>‹#›</a:t>
            </a:fld>
            <a:endParaRPr lang="en-US"/>
          </a:p>
        </p:txBody>
      </p:sp>
    </p:spTree>
    <p:extLst>
      <p:ext uri="{BB962C8B-B14F-4D97-AF65-F5344CB8AC3E}">
        <p14:creationId xmlns:p14="http://schemas.microsoft.com/office/powerpoint/2010/main" val="2752299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9524EC-80D4-40FB-9B8E-C184A8884E4E}"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E2925E-DBBA-4C56-845F-0E198C729F1A}" type="slidenum">
              <a:rPr lang="en-US" smtClean="0"/>
              <a:t>‹#›</a:t>
            </a:fld>
            <a:endParaRPr lang="en-US"/>
          </a:p>
        </p:txBody>
      </p:sp>
    </p:spTree>
    <p:extLst>
      <p:ext uri="{BB962C8B-B14F-4D97-AF65-F5344CB8AC3E}">
        <p14:creationId xmlns:p14="http://schemas.microsoft.com/office/powerpoint/2010/main" val="340737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29524EC-80D4-40FB-9B8E-C184A8884E4E}"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E2925E-DBBA-4C56-845F-0E198C729F1A}" type="slidenum">
              <a:rPr lang="en-US" smtClean="0"/>
              <a:t>‹#›</a:t>
            </a:fld>
            <a:endParaRPr lang="en-US"/>
          </a:p>
        </p:txBody>
      </p:sp>
    </p:spTree>
    <p:extLst>
      <p:ext uri="{BB962C8B-B14F-4D97-AF65-F5344CB8AC3E}">
        <p14:creationId xmlns:p14="http://schemas.microsoft.com/office/powerpoint/2010/main" val="329627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29524EC-80D4-40FB-9B8E-C184A8884E4E}" type="datetimeFigureOut">
              <a:rPr lang="en-US" smtClean="0"/>
              <a:t>1/27/2019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4E2925E-DBBA-4C56-845F-0E198C729F1A}" type="slidenum">
              <a:rPr lang="en-US" smtClean="0"/>
              <a:t>‹#›</a:t>
            </a:fld>
            <a:endParaRPr lang="en-US"/>
          </a:p>
        </p:txBody>
      </p:sp>
    </p:spTree>
    <p:extLst>
      <p:ext uri="{BB962C8B-B14F-4D97-AF65-F5344CB8AC3E}">
        <p14:creationId xmlns:p14="http://schemas.microsoft.com/office/powerpoint/2010/main" val="2300790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5722D-7BD8-4669-BE70-F50FC8B750F2}"/>
              </a:ext>
            </a:extLst>
          </p:cNvPr>
          <p:cNvSpPr>
            <a:spLocks noGrp="1"/>
          </p:cNvSpPr>
          <p:nvPr>
            <p:ph type="title"/>
          </p:nvPr>
        </p:nvSpPr>
        <p:spPr>
          <a:xfrm>
            <a:off x="838200" y="444468"/>
            <a:ext cx="10515600" cy="1917227"/>
          </a:xfrm>
        </p:spPr>
        <p:txBody>
          <a:bodyPr>
            <a:normAutofit/>
          </a:bodyPr>
          <a:lstStyle/>
          <a:p>
            <a:pPr algn="ctr"/>
            <a:r>
              <a:rPr lang="en-US" sz="7200" b="1" dirty="0"/>
              <a:t>Health Analysis			</a:t>
            </a:r>
          </a:p>
        </p:txBody>
      </p:sp>
      <p:sp>
        <p:nvSpPr>
          <p:cNvPr id="3" name="Content Placeholder 2">
            <a:extLst>
              <a:ext uri="{FF2B5EF4-FFF2-40B4-BE49-F238E27FC236}">
                <a16:creationId xmlns:a16="http://schemas.microsoft.com/office/drawing/2014/main" id="{A52E4EFB-7991-4D2D-AF7C-C6CCB8038CEF}"/>
              </a:ext>
            </a:extLst>
          </p:cNvPr>
          <p:cNvSpPr>
            <a:spLocks noGrp="1"/>
          </p:cNvSpPr>
          <p:nvPr>
            <p:ph idx="1"/>
          </p:nvPr>
        </p:nvSpPr>
        <p:spPr>
          <a:xfrm>
            <a:off x="308837" y="1762188"/>
            <a:ext cx="11753976" cy="4730687"/>
          </a:xfrm>
        </p:spPr>
        <p:txBody>
          <a:bodyPr>
            <a:normAutofit fontScale="85000" lnSpcReduction="20000"/>
          </a:bodyPr>
          <a:lstStyle/>
          <a:p>
            <a:pPr marL="0" indent="0" algn="ctr">
              <a:buNone/>
            </a:pPr>
            <a:endParaRPr lang="en-US" sz="4000" b="1" dirty="0"/>
          </a:p>
          <a:p>
            <a:pPr marL="0" indent="0" algn="ctr">
              <a:buNone/>
            </a:pPr>
            <a:r>
              <a:rPr lang="en-US" sz="4000" b="1" dirty="0"/>
              <a:t>The effects of Unhealthy Behaviors 				</a:t>
            </a:r>
          </a:p>
          <a:p>
            <a:pPr marL="0" indent="0" algn="ctr">
              <a:buNone/>
            </a:pPr>
            <a:r>
              <a:rPr lang="en-US" sz="4000" b="1" dirty="0"/>
              <a:t>to Mental Health Conditions 			</a:t>
            </a:r>
          </a:p>
          <a:p>
            <a:pPr marL="457200" lvl="1" indent="0">
              <a:buNone/>
            </a:pPr>
            <a:endParaRPr lang="en-US" b="1" dirty="0"/>
          </a:p>
          <a:p>
            <a:pPr marL="457200" lvl="1" indent="0">
              <a:buNone/>
            </a:pPr>
            <a:endParaRPr lang="en-US" dirty="0"/>
          </a:p>
          <a:p>
            <a:pPr marL="457200" lvl="1" indent="0" algn="ctr">
              <a:buNone/>
            </a:pPr>
            <a:endParaRPr lang="en-US" sz="3000"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Sandrine Poissonnet			Project USC Data Science Bootcamp</a:t>
            </a:r>
          </a:p>
          <a:p>
            <a:pPr marL="0" indent="0" algn="ctr">
              <a:buNone/>
            </a:pPr>
            <a:r>
              <a:rPr lang="en-US" dirty="0"/>
              <a:t>Nicole Young					January 28</a:t>
            </a:r>
            <a:r>
              <a:rPr lang="en-US" baseline="30000" dirty="0"/>
              <a:t>th</a:t>
            </a:r>
            <a:r>
              <a:rPr lang="en-US" dirty="0"/>
              <a:t>, 2019</a:t>
            </a:r>
          </a:p>
          <a:p>
            <a:pPr marL="0" indent="0" algn="ctr">
              <a:buNone/>
            </a:pPr>
            <a:r>
              <a:rPr lang="en-US" dirty="0"/>
              <a:t>Maaike Rutten									</a:t>
            </a:r>
          </a:p>
          <a:p>
            <a:pPr marL="0" indent="0" algn="ctr">
              <a:buNone/>
            </a:pPr>
            <a:endParaRPr lang="en-US" dirty="0"/>
          </a:p>
        </p:txBody>
      </p:sp>
    </p:spTree>
    <p:extLst>
      <p:ext uri="{BB962C8B-B14F-4D97-AF65-F5344CB8AC3E}">
        <p14:creationId xmlns:p14="http://schemas.microsoft.com/office/powerpoint/2010/main" val="161346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A8B69-B71F-48D4-9C83-A3FB196B5BB8}"/>
              </a:ext>
            </a:extLst>
          </p:cNvPr>
          <p:cNvSpPr>
            <a:spLocks noGrp="1"/>
          </p:cNvSpPr>
          <p:nvPr>
            <p:ph type="title"/>
          </p:nvPr>
        </p:nvSpPr>
        <p:spPr>
          <a:xfrm>
            <a:off x="0" y="331041"/>
            <a:ext cx="9744404" cy="1320800"/>
          </a:xfrm>
        </p:spPr>
        <p:txBody>
          <a:bodyPr>
            <a:noAutofit/>
          </a:bodyPr>
          <a:lstStyle/>
          <a:p>
            <a:pPr algn="ctr"/>
            <a:r>
              <a:rPr lang="en-US" sz="2800" dirty="0"/>
              <a:t>Question 1: </a:t>
            </a:r>
            <a:br>
              <a:rPr lang="en-US" sz="2800" dirty="0"/>
            </a:br>
            <a:r>
              <a:rPr lang="en-US" sz="2800" dirty="0"/>
              <a:t>What types of unhealthy behavior have significant effects on the mental health and to what extent?</a:t>
            </a:r>
          </a:p>
        </p:txBody>
      </p:sp>
      <p:pic>
        <p:nvPicPr>
          <p:cNvPr id="3" name="Content Placeholder 2">
            <a:extLst>
              <a:ext uri="{FF2B5EF4-FFF2-40B4-BE49-F238E27FC236}">
                <a16:creationId xmlns:a16="http://schemas.microsoft.com/office/drawing/2014/main" id="{62FADAAC-491C-48C0-AFD7-3F65391741BA}"/>
              </a:ext>
            </a:extLst>
          </p:cNvPr>
          <p:cNvPicPr>
            <a:picLocks noGrp="1" noChangeAspect="1"/>
          </p:cNvPicPr>
          <p:nvPr>
            <p:ph idx="1"/>
          </p:nvPr>
        </p:nvPicPr>
        <p:blipFill rotWithShape="1">
          <a:blip r:embed="rId2"/>
          <a:srcRect l="17162" t="18131" r="19391" b="8231"/>
          <a:stretch/>
        </p:blipFill>
        <p:spPr>
          <a:xfrm>
            <a:off x="1859078" y="1777237"/>
            <a:ext cx="6303910" cy="4877781"/>
          </a:xfrm>
          <a:prstGeom prst="rect">
            <a:avLst/>
          </a:prstGeom>
        </p:spPr>
      </p:pic>
    </p:spTree>
    <p:extLst>
      <p:ext uri="{BB962C8B-B14F-4D97-AF65-F5344CB8AC3E}">
        <p14:creationId xmlns:p14="http://schemas.microsoft.com/office/powerpoint/2010/main" val="4265454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3C6B-76AC-497E-B2D5-6FAB7ED13D12}"/>
              </a:ext>
            </a:extLst>
          </p:cNvPr>
          <p:cNvSpPr>
            <a:spLocks noGrp="1"/>
          </p:cNvSpPr>
          <p:nvPr>
            <p:ph type="title"/>
          </p:nvPr>
        </p:nvSpPr>
        <p:spPr>
          <a:xfrm>
            <a:off x="590944" y="156238"/>
            <a:ext cx="8769447" cy="1320800"/>
          </a:xfrm>
        </p:spPr>
        <p:txBody>
          <a:bodyPr>
            <a:normAutofit fontScale="90000"/>
          </a:bodyPr>
          <a:lstStyle/>
          <a:p>
            <a:pPr algn="ctr"/>
            <a:r>
              <a:rPr lang="en-US" sz="3200" dirty="0"/>
              <a:t>Correlation mental health </a:t>
            </a:r>
            <a:br>
              <a:rPr lang="en-US" sz="3200" dirty="0"/>
            </a:br>
            <a:r>
              <a:rPr lang="en-US" sz="3200" dirty="0"/>
              <a:t>&amp;</a:t>
            </a:r>
            <a:br>
              <a:rPr lang="en-US" sz="3200" dirty="0"/>
            </a:br>
            <a:r>
              <a:rPr lang="en-US" sz="3200" dirty="0"/>
              <a:t>Smoking</a:t>
            </a:r>
          </a:p>
        </p:txBody>
      </p:sp>
      <p:sp>
        <p:nvSpPr>
          <p:cNvPr id="5" name="Content Placeholder 4">
            <a:extLst>
              <a:ext uri="{FF2B5EF4-FFF2-40B4-BE49-F238E27FC236}">
                <a16:creationId xmlns:a16="http://schemas.microsoft.com/office/drawing/2014/main" id="{D3660CBE-279C-4493-9634-0E9E05FA0CB9}"/>
              </a:ext>
            </a:extLst>
          </p:cNvPr>
          <p:cNvSpPr>
            <a:spLocks noGrp="1"/>
          </p:cNvSpPr>
          <p:nvPr>
            <p:ph idx="1"/>
          </p:nvPr>
        </p:nvSpPr>
        <p:spPr/>
        <p:txBody>
          <a:bodyPr/>
          <a:lstStyle/>
          <a:p>
            <a:r>
              <a:rPr lang="en-US" dirty="0">
                <a:highlight>
                  <a:srgbClr val="FF0000"/>
                </a:highlight>
              </a:rPr>
              <a:t>Add Box plot (exists, only fine tuning)</a:t>
            </a:r>
          </a:p>
          <a:p>
            <a:r>
              <a:rPr lang="en-US" dirty="0">
                <a:highlight>
                  <a:srgbClr val="FF0000"/>
                </a:highlight>
              </a:rPr>
              <a:t>Add text conclusion</a:t>
            </a:r>
          </a:p>
          <a:p>
            <a:endParaRPr lang="en-US" dirty="0"/>
          </a:p>
        </p:txBody>
      </p:sp>
    </p:spTree>
    <p:extLst>
      <p:ext uri="{BB962C8B-B14F-4D97-AF65-F5344CB8AC3E}">
        <p14:creationId xmlns:p14="http://schemas.microsoft.com/office/powerpoint/2010/main" val="684388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3C6B-76AC-497E-B2D5-6FAB7ED13D12}"/>
              </a:ext>
            </a:extLst>
          </p:cNvPr>
          <p:cNvSpPr>
            <a:spLocks noGrp="1"/>
          </p:cNvSpPr>
          <p:nvPr>
            <p:ph type="title"/>
          </p:nvPr>
        </p:nvSpPr>
        <p:spPr>
          <a:xfrm>
            <a:off x="677333" y="609600"/>
            <a:ext cx="8769447" cy="1320800"/>
          </a:xfrm>
        </p:spPr>
        <p:txBody>
          <a:bodyPr>
            <a:normAutofit/>
          </a:bodyPr>
          <a:lstStyle/>
          <a:p>
            <a:r>
              <a:rPr lang="en-US" sz="3200" dirty="0"/>
              <a:t>Correlation mental health &amp; lack of sleep</a:t>
            </a:r>
          </a:p>
        </p:txBody>
      </p:sp>
      <p:sp>
        <p:nvSpPr>
          <p:cNvPr id="3" name="Content Placeholder 2">
            <a:extLst>
              <a:ext uri="{FF2B5EF4-FFF2-40B4-BE49-F238E27FC236}">
                <a16:creationId xmlns:a16="http://schemas.microsoft.com/office/drawing/2014/main" id="{3DDB6D6D-A87F-4236-83A7-4E1E01AC8407}"/>
              </a:ext>
            </a:extLst>
          </p:cNvPr>
          <p:cNvSpPr>
            <a:spLocks noGrp="1"/>
          </p:cNvSpPr>
          <p:nvPr>
            <p:ph idx="1"/>
          </p:nvPr>
        </p:nvSpPr>
        <p:spPr/>
        <p:txBody>
          <a:bodyPr/>
          <a:lstStyle/>
          <a:p>
            <a:r>
              <a:rPr lang="en-US" dirty="0">
                <a:highlight>
                  <a:srgbClr val="FF0000"/>
                </a:highlight>
              </a:rPr>
              <a:t>Add Box plot (exists, only fine tuning)</a:t>
            </a:r>
          </a:p>
          <a:p>
            <a:r>
              <a:rPr lang="en-US" dirty="0">
                <a:highlight>
                  <a:srgbClr val="FF0000"/>
                </a:highlight>
              </a:rPr>
              <a:t>Add text conclusion</a:t>
            </a:r>
          </a:p>
          <a:p>
            <a:endParaRPr lang="en-US" dirty="0"/>
          </a:p>
        </p:txBody>
      </p:sp>
    </p:spTree>
    <p:extLst>
      <p:ext uri="{BB962C8B-B14F-4D97-AF65-F5344CB8AC3E}">
        <p14:creationId xmlns:p14="http://schemas.microsoft.com/office/powerpoint/2010/main" val="116724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3C6B-76AC-497E-B2D5-6FAB7ED13D12}"/>
              </a:ext>
            </a:extLst>
          </p:cNvPr>
          <p:cNvSpPr>
            <a:spLocks noGrp="1"/>
          </p:cNvSpPr>
          <p:nvPr>
            <p:ph type="title"/>
          </p:nvPr>
        </p:nvSpPr>
        <p:spPr>
          <a:xfrm>
            <a:off x="677333" y="609600"/>
            <a:ext cx="8769447" cy="1320800"/>
          </a:xfrm>
        </p:spPr>
        <p:txBody>
          <a:bodyPr>
            <a:normAutofit fontScale="90000"/>
          </a:bodyPr>
          <a:lstStyle/>
          <a:p>
            <a:pPr algn="ctr"/>
            <a:r>
              <a:rPr lang="en-US" sz="3200" dirty="0"/>
              <a:t>Correlation mental health </a:t>
            </a:r>
            <a:br>
              <a:rPr lang="en-US" sz="3200" dirty="0"/>
            </a:br>
            <a:r>
              <a:rPr lang="en-US" sz="3200" dirty="0"/>
              <a:t>&amp; </a:t>
            </a:r>
            <a:br>
              <a:rPr lang="en-US" sz="3200" dirty="0"/>
            </a:br>
            <a:r>
              <a:rPr lang="en-US" sz="3200" dirty="0"/>
              <a:t>obesity</a:t>
            </a:r>
          </a:p>
        </p:txBody>
      </p:sp>
      <p:sp>
        <p:nvSpPr>
          <p:cNvPr id="3" name="Content Placeholder 2">
            <a:extLst>
              <a:ext uri="{FF2B5EF4-FFF2-40B4-BE49-F238E27FC236}">
                <a16:creationId xmlns:a16="http://schemas.microsoft.com/office/drawing/2014/main" id="{3DDB6D6D-A87F-4236-83A7-4E1E01AC8407}"/>
              </a:ext>
            </a:extLst>
          </p:cNvPr>
          <p:cNvSpPr>
            <a:spLocks noGrp="1"/>
          </p:cNvSpPr>
          <p:nvPr>
            <p:ph idx="1"/>
          </p:nvPr>
        </p:nvSpPr>
        <p:spPr/>
        <p:txBody>
          <a:bodyPr/>
          <a:lstStyle/>
          <a:p>
            <a:r>
              <a:rPr lang="en-US" dirty="0">
                <a:highlight>
                  <a:srgbClr val="FF0000"/>
                </a:highlight>
              </a:rPr>
              <a:t>Add Box plot (exists, only fine tuning)</a:t>
            </a:r>
          </a:p>
          <a:p>
            <a:r>
              <a:rPr lang="en-US" dirty="0">
                <a:highlight>
                  <a:srgbClr val="FF0000"/>
                </a:highlight>
              </a:rPr>
              <a:t>Add text conclusion</a:t>
            </a:r>
          </a:p>
          <a:p>
            <a:endParaRPr lang="en-US" dirty="0"/>
          </a:p>
        </p:txBody>
      </p:sp>
    </p:spTree>
    <p:extLst>
      <p:ext uri="{BB962C8B-B14F-4D97-AF65-F5344CB8AC3E}">
        <p14:creationId xmlns:p14="http://schemas.microsoft.com/office/powerpoint/2010/main" val="3906669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3C6B-76AC-497E-B2D5-6FAB7ED13D12}"/>
              </a:ext>
            </a:extLst>
          </p:cNvPr>
          <p:cNvSpPr>
            <a:spLocks noGrp="1"/>
          </p:cNvSpPr>
          <p:nvPr>
            <p:ph type="title"/>
          </p:nvPr>
        </p:nvSpPr>
        <p:spPr>
          <a:xfrm>
            <a:off x="677333" y="609600"/>
            <a:ext cx="8769447" cy="1320800"/>
          </a:xfrm>
        </p:spPr>
        <p:txBody>
          <a:bodyPr>
            <a:normAutofit fontScale="90000"/>
          </a:bodyPr>
          <a:lstStyle/>
          <a:p>
            <a:pPr algn="ctr"/>
            <a:r>
              <a:rPr lang="en-US" sz="3200" dirty="0"/>
              <a:t>Correlation mental health </a:t>
            </a:r>
            <a:br>
              <a:rPr lang="en-US" sz="3200" dirty="0"/>
            </a:br>
            <a:r>
              <a:rPr lang="en-US" sz="3200" dirty="0"/>
              <a:t>&amp; </a:t>
            </a:r>
            <a:br>
              <a:rPr lang="en-US" sz="3200" dirty="0"/>
            </a:br>
            <a:r>
              <a:rPr lang="en-US" sz="3200" dirty="0"/>
              <a:t>lack of physical activity</a:t>
            </a:r>
          </a:p>
        </p:txBody>
      </p:sp>
      <p:sp>
        <p:nvSpPr>
          <p:cNvPr id="3" name="Content Placeholder 2">
            <a:extLst>
              <a:ext uri="{FF2B5EF4-FFF2-40B4-BE49-F238E27FC236}">
                <a16:creationId xmlns:a16="http://schemas.microsoft.com/office/drawing/2014/main" id="{3DDB6D6D-A87F-4236-83A7-4E1E01AC8407}"/>
              </a:ext>
            </a:extLst>
          </p:cNvPr>
          <p:cNvSpPr>
            <a:spLocks noGrp="1"/>
          </p:cNvSpPr>
          <p:nvPr>
            <p:ph idx="1"/>
          </p:nvPr>
        </p:nvSpPr>
        <p:spPr/>
        <p:txBody>
          <a:bodyPr/>
          <a:lstStyle/>
          <a:p>
            <a:r>
              <a:rPr lang="en-US" dirty="0">
                <a:highlight>
                  <a:srgbClr val="FF0000"/>
                </a:highlight>
              </a:rPr>
              <a:t>Add Box plot (exists, only fine tuning)</a:t>
            </a:r>
          </a:p>
          <a:p>
            <a:r>
              <a:rPr lang="en-US" dirty="0">
                <a:highlight>
                  <a:srgbClr val="FF0000"/>
                </a:highlight>
              </a:rPr>
              <a:t>Add text conclusion</a:t>
            </a:r>
          </a:p>
          <a:p>
            <a:endParaRPr lang="en-US" dirty="0"/>
          </a:p>
        </p:txBody>
      </p:sp>
    </p:spTree>
    <p:extLst>
      <p:ext uri="{BB962C8B-B14F-4D97-AF65-F5344CB8AC3E}">
        <p14:creationId xmlns:p14="http://schemas.microsoft.com/office/powerpoint/2010/main" val="3235120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3C6B-76AC-497E-B2D5-6FAB7ED13D12}"/>
              </a:ext>
            </a:extLst>
          </p:cNvPr>
          <p:cNvSpPr>
            <a:spLocks noGrp="1"/>
          </p:cNvSpPr>
          <p:nvPr>
            <p:ph type="title"/>
          </p:nvPr>
        </p:nvSpPr>
        <p:spPr>
          <a:xfrm>
            <a:off x="677333" y="609600"/>
            <a:ext cx="8769447" cy="1320800"/>
          </a:xfrm>
        </p:spPr>
        <p:txBody>
          <a:bodyPr>
            <a:normAutofit/>
          </a:bodyPr>
          <a:lstStyle/>
          <a:p>
            <a:pPr algn="ctr"/>
            <a:r>
              <a:rPr lang="en-US" sz="3200" dirty="0"/>
              <a:t>Conclusion correlation Mental health &amp; unhealthy behavior  </a:t>
            </a:r>
          </a:p>
        </p:txBody>
      </p:sp>
      <p:sp>
        <p:nvSpPr>
          <p:cNvPr id="3" name="Content Placeholder 2">
            <a:extLst>
              <a:ext uri="{FF2B5EF4-FFF2-40B4-BE49-F238E27FC236}">
                <a16:creationId xmlns:a16="http://schemas.microsoft.com/office/drawing/2014/main" id="{3DDB6D6D-A87F-4236-83A7-4E1E01AC8407}"/>
              </a:ext>
            </a:extLst>
          </p:cNvPr>
          <p:cNvSpPr>
            <a:spLocks noGrp="1"/>
          </p:cNvSpPr>
          <p:nvPr>
            <p:ph idx="1"/>
          </p:nvPr>
        </p:nvSpPr>
        <p:spPr/>
        <p:txBody>
          <a:bodyPr/>
          <a:lstStyle/>
          <a:p>
            <a:r>
              <a:rPr lang="en-US" dirty="0">
                <a:highlight>
                  <a:srgbClr val="FF0000"/>
                </a:highlight>
              </a:rPr>
              <a:t>Add chart with all unhealthy behaviors combined (we still have to make this chart). </a:t>
            </a:r>
          </a:p>
          <a:p>
            <a:r>
              <a:rPr lang="en-US" dirty="0">
                <a:highlight>
                  <a:srgbClr val="FF0000"/>
                </a:highlight>
              </a:rPr>
              <a:t>Conclusion summary all unhealthy behaviors</a:t>
            </a:r>
          </a:p>
          <a:p>
            <a:endParaRPr lang="en-US" dirty="0"/>
          </a:p>
        </p:txBody>
      </p:sp>
    </p:spTree>
    <p:extLst>
      <p:ext uri="{BB962C8B-B14F-4D97-AF65-F5344CB8AC3E}">
        <p14:creationId xmlns:p14="http://schemas.microsoft.com/office/powerpoint/2010/main" val="3005315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3C6B-76AC-497E-B2D5-6FAB7ED13D12}"/>
              </a:ext>
            </a:extLst>
          </p:cNvPr>
          <p:cNvSpPr>
            <a:spLocks noGrp="1"/>
          </p:cNvSpPr>
          <p:nvPr>
            <p:ph type="title"/>
          </p:nvPr>
        </p:nvSpPr>
        <p:spPr>
          <a:xfrm>
            <a:off x="688835" y="575094"/>
            <a:ext cx="8769447" cy="1874595"/>
          </a:xfrm>
        </p:spPr>
        <p:txBody>
          <a:bodyPr>
            <a:normAutofit fontScale="90000"/>
          </a:bodyPr>
          <a:lstStyle/>
          <a:p>
            <a:pPr algn="ctr"/>
            <a:r>
              <a:rPr lang="en-US" sz="3200" dirty="0"/>
              <a:t>Question 3: </a:t>
            </a:r>
            <a:br>
              <a:rPr lang="en-US" sz="3200" dirty="0"/>
            </a:br>
            <a:r>
              <a:rPr lang="en-US" sz="3200" dirty="0"/>
              <a:t>Can we build a sound statistical model based from correlated factors to predict if an area will have a high prevalence rate of poor mental health? </a:t>
            </a:r>
            <a:br>
              <a:rPr lang="en-US" sz="3200" dirty="0"/>
            </a:br>
            <a:endParaRPr lang="en-US" sz="3200" dirty="0"/>
          </a:p>
        </p:txBody>
      </p:sp>
    </p:spTree>
    <p:extLst>
      <p:ext uri="{BB962C8B-B14F-4D97-AF65-F5344CB8AC3E}">
        <p14:creationId xmlns:p14="http://schemas.microsoft.com/office/powerpoint/2010/main" val="164367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3C6B-76AC-497E-B2D5-6FAB7ED13D12}"/>
              </a:ext>
            </a:extLst>
          </p:cNvPr>
          <p:cNvSpPr>
            <a:spLocks noGrp="1"/>
          </p:cNvSpPr>
          <p:nvPr>
            <p:ph type="title"/>
          </p:nvPr>
        </p:nvSpPr>
        <p:spPr>
          <a:xfrm>
            <a:off x="677333" y="609600"/>
            <a:ext cx="8769447" cy="1320800"/>
          </a:xfrm>
        </p:spPr>
        <p:txBody>
          <a:bodyPr>
            <a:normAutofit/>
          </a:bodyPr>
          <a:lstStyle/>
          <a:p>
            <a:pPr algn="ctr"/>
            <a:r>
              <a:rPr lang="en-US" sz="3200" dirty="0"/>
              <a:t>Regression model for behavioral factors</a:t>
            </a:r>
          </a:p>
        </p:txBody>
      </p:sp>
    </p:spTree>
    <p:extLst>
      <p:ext uri="{BB962C8B-B14F-4D97-AF65-F5344CB8AC3E}">
        <p14:creationId xmlns:p14="http://schemas.microsoft.com/office/powerpoint/2010/main" val="3761169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3C6B-76AC-497E-B2D5-6FAB7ED13D12}"/>
              </a:ext>
            </a:extLst>
          </p:cNvPr>
          <p:cNvSpPr>
            <a:spLocks noGrp="1"/>
          </p:cNvSpPr>
          <p:nvPr>
            <p:ph type="title"/>
          </p:nvPr>
        </p:nvSpPr>
        <p:spPr>
          <a:xfrm>
            <a:off x="677333" y="609600"/>
            <a:ext cx="8769447" cy="1320800"/>
          </a:xfrm>
        </p:spPr>
        <p:txBody>
          <a:bodyPr>
            <a:normAutofit/>
          </a:bodyPr>
          <a:lstStyle/>
          <a:p>
            <a:pPr algn="ctr"/>
            <a:r>
              <a:rPr lang="en-US" sz="3200" dirty="0"/>
              <a:t>Regression model for socioeconomic factors</a:t>
            </a:r>
          </a:p>
        </p:txBody>
      </p:sp>
    </p:spTree>
    <p:extLst>
      <p:ext uri="{BB962C8B-B14F-4D97-AF65-F5344CB8AC3E}">
        <p14:creationId xmlns:p14="http://schemas.microsoft.com/office/powerpoint/2010/main" val="3915198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3C6B-76AC-497E-B2D5-6FAB7ED13D12}"/>
              </a:ext>
            </a:extLst>
          </p:cNvPr>
          <p:cNvSpPr>
            <a:spLocks noGrp="1"/>
          </p:cNvSpPr>
          <p:nvPr>
            <p:ph type="title"/>
          </p:nvPr>
        </p:nvSpPr>
        <p:spPr>
          <a:xfrm>
            <a:off x="677333" y="609600"/>
            <a:ext cx="8769447" cy="1320800"/>
          </a:xfrm>
        </p:spPr>
        <p:txBody>
          <a:bodyPr>
            <a:normAutofit/>
          </a:bodyPr>
          <a:lstStyle/>
          <a:p>
            <a:pPr algn="ctr"/>
            <a:r>
              <a:rPr lang="en-US" sz="3200" dirty="0"/>
              <a:t>Combined Regression model for predicting mental health outcomes</a:t>
            </a:r>
          </a:p>
        </p:txBody>
      </p:sp>
      <p:pic>
        <p:nvPicPr>
          <p:cNvPr id="4" name="Picture 3">
            <a:extLst>
              <a:ext uri="{FF2B5EF4-FFF2-40B4-BE49-F238E27FC236}">
                <a16:creationId xmlns:a16="http://schemas.microsoft.com/office/drawing/2014/main" id="{C34C15A8-DEB6-4640-A549-23C8B8EFB1A1}"/>
              </a:ext>
            </a:extLst>
          </p:cNvPr>
          <p:cNvPicPr>
            <a:picLocks noChangeAspect="1"/>
          </p:cNvPicPr>
          <p:nvPr/>
        </p:nvPicPr>
        <p:blipFill>
          <a:blip r:embed="rId2"/>
          <a:stretch>
            <a:fillRect/>
          </a:stretch>
        </p:blipFill>
        <p:spPr>
          <a:xfrm>
            <a:off x="723898" y="1649185"/>
            <a:ext cx="9590315" cy="4795158"/>
          </a:xfrm>
          <a:prstGeom prst="rect">
            <a:avLst/>
          </a:prstGeom>
        </p:spPr>
      </p:pic>
    </p:spTree>
    <p:extLst>
      <p:ext uri="{BB962C8B-B14F-4D97-AF65-F5344CB8AC3E}">
        <p14:creationId xmlns:p14="http://schemas.microsoft.com/office/powerpoint/2010/main" val="2260556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5722D-7BD8-4669-BE70-F50FC8B750F2}"/>
              </a:ext>
            </a:extLst>
          </p:cNvPr>
          <p:cNvSpPr>
            <a:spLocks noGrp="1"/>
          </p:cNvSpPr>
          <p:nvPr>
            <p:ph type="title"/>
          </p:nvPr>
        </p:nvSpPr>
        <p:spPr>
          <a:xfrm>
            <a:off x="414776" y="53828"/>
            <a:ext cx="8596668" cy="741700"/>
          </a:xfrm>
        </p:spPr>
        <p:txBody>
          <a:bodyPr/>
          <a:lstStyle/>
          <a:p>
            <a:r>
              <a:rPr lang="en-US" dirty="0"/>
              <a:t>	The Dataset</a:t>
            </a:r>
          </a:p>
        </p:txBody>
      </p:sp>
      <p:sp>
        <p:nvSpPr>
          <p:cNvPr id="3" name="Content Placeholder 2">
            <a:extLst>
              <a:ext uri="{FF2B5EF4-FFF2-40B4-BE49-F238E27FC236}">
                <a16:creationId xmlns:a16="http://schemas.microsoft.com/office/drawing/2014/main" id="{A52E4EFB-7991-4D2D-AF7C-C6CCB8038CEF}"/>
              </a:ext>
            </a:extLst>
          </p:cNvPr>
          <p:cNvSpPr>
            <a:spLocks noGrp="1"/>
          </p:cNvSpPr>
          <p:nvPr>
            <p:ph idx="1"/>
          </p:nvPr>
        </p:nvSpPr>
        <p:spPr>
          <a:xfrm>
            <a:off x="414776" y="795528"/>
            <a:ext cx="9158992" cy="6008644"/>
          </a:xfrm>
        </p:spPr>
        <p:txBody>
          <a:bodyPr>
            <a:normAutofit/>
          </a:bodyPr>
          <a:lstStyle/>
          <a:p>
            <a:pPr>
              <a:buFont typeface="Wingdings" panose="05000000000000000000" pitchFamily="2" charset="2"/>
              <a:buChar char="v"/>
            </a:pPr>
            <a:r>
              <a:rPr lang="en-US" sz="1400" dirty="0"/>
              <a:t>Three data sets joined on a common geographic element provide a comprehensive look of health outcomes, demographic and geographic profiles in the United States</a:t>
            </a:r>
          </a:p>
          <a:p>
            <a:pPr marL="0" indent="0">
              <a:buNone/>
            </a:pPr>
            <a:r>
              <a:rPr lang="en-US" sz="1400" dirty="0"/>
              <a:t> </a:t>
            </a:r>
          </a:p>
          <a:p>
            <a:pPr lvl="1">
              <a:buFont typeface="Wingdings" panose="05000000000000000000" pitchFamily="2" charset="2"/>
              <a:buChar char="v"/>
            </a:pPr>
            <a:r>
              <a:rPr lang="en-US" sz="1400" dirty="0"/>
              <a:t>Data Source #1: findings from </a:t>
            </a:r>
            <a:r>
              <a:rPr lang="en-US" sz="1400" dirty="0">
                <a:solidFill>
                  <a:srgbClr val="00B0F0"/>
                </a:solidFill>
              </a:rPr>
              <a:t>CDC’s 500 Cities: Local data for better health</a:t>
            </a:r>
            <a:r>
              <a:rPr lang="en-US" sz="1400" dirty="0"/>
              <a:t>. This is a census track study delivered in csv format measuring estimates of chronic disease risk factors, health outcomes, and clinical preventative service use for the largest 500 cities in the United States. The data set response range encompasses 32% of the total US population qualified by the 2010 US census. </a:t>
            </a:r>
          </a:p>
          <a:p>
            <a:pPr marL="457200" lvl="1" indent="0">
              <a:buNone/>
            </a:pPr>
            <a:endParaRPr lang="en-US" sz="1400" dirty="0"/>
          </a:p>
          <a:p>
            <a:pPr lvl="2">
              <a:buFont typeface="Wingdings" panose="05000000000000000000" pitchFamily="2" charset="2"/>
              <a:buChar char="v"/>
            </a:pPr>
            <a:r>
              <a:rPr lang="en-US" dirty="0"/>
              <a:t>The Result of the study is a modeled estimate of the prevalence of 27 health outcomes and health indicators with a geographic distribution of each cities disease burden</a:t>
            </a:r>
          </a:p>
          <a:p>
            <a:pPr marL="914400" lvl="2" indent="0">
              <a:buNone/>
            </a:pPr>
            <a:endParaRPr lang="en-US" dirty="0"/>
          </a:p>
          <a:p>
            <a:pPr lvl="2">
              <a:buFont typeface="Wingdings" panose="05000000000000000000" pitchFamily="2" charset="2"/>
              <a:buChar char="v"/>
            </a:pPr>
            <a:r>
              <a:rPr lang="en-US" dirty="0"/>
              <a:t>The Dataset was compiled from geocoded health surveys combined with a multi-level regression &amp; poststratification which links survey results to population and socioeconomic data</a:t>
            </a:r>
          </a:p>
          <a:p>
            <a:pPr marL="914400" lvl="2" indent="0">
              <a:buNone/>
            </a:pPr>
            <a:endParaRPr lang="en-US" dirty="0"/>
          </a:p>
          <a:p>
            <a:pPr lvl="1">
              <a:buFont typeface="Wingdings" panose="05000000000000000000" pitchFamily="2" charset="2"/>
              <a:buChar char="v"/>
            </a:pPr>
            <a:r>
              <a:rPr lang="en-US" sz="1400" dirty="0"/>
              <a:t>Data Source #2: </a:t>
            </a:r>
            <a:r>
              <a:rPr lang="en-US" sz="1400" dirty="0">
                <a:solidFill>
                  <a:srgbClr val="00B0F0"/>
                </a:solidFill>
              </a:rPr>
              <a:t>2016 American Community Survey | US Census Bureau</a:t>
            </a:r>
            <a:r>
              <a:rPr lang="en-US" sz="1400" dirty="0"/>
              <a:t>. This is an annual ongoing survey that provides vital information about the US nation &amp; its people covering 91.6% of the US population with a 94.7% response rate. </a:t>
            </a:r>
          </a:p>
          <a:p>
            <a:pPr marL="457200" lvl="1" indent="0">
              <a:buNone/>
            </a:pPr>
            <a:endParaRPr lang="en-US" sz="1400" dirty="0"/>
          </a:p>
          <a:p>
            <a:pPr lvl="1">
              <a:buFont typeface="Wingdings" panose="05000000000000000000" pitchFamily="2" charset="2"/>
              <a:buChar char="v"/>
            </a:pPr>
            <a:r>
              <a:rPr lang="en-US" sz="1400" dirty="0"/>
              <a:t>Data Source #3: </a:t>
            </a:r>
            <a:r>
              <a:rPr lang="en-US" sz="1400" dirty="0">
                <a:solidFill>
                  <a:srgbClr val="00B0F0"/>
                </a:solidFill>
              </a:rPr>
              <a:t>US Google Map API </a:t>
            </a:r>
          </a:p>
          <a:p>
            <a:pPr>
              <a:buFont typeface="Wingdings" panose="05000000000000000000" pitchFamily="2" charset="2"/>
              <a:buChar char="v"/>
            </a:pPr>
            <a:endParaRPr lang="en-US" sz="1200" dirty="0"/>
          </a:p>
          <a:p>
            <a:pPr marL="0" indent="0">
              <a:buNone/>
            </a:pPr>
            <a:endParaRPr lang="en-US" sz="1900" dirty="0"/>
          </a:p>
        </p:txBody>
      </p:sp>
      <p:pic>
        <p:nvPicPr>
          <p:cNvPr id="4" name="Picture 3">
            <a:extLst>
              <a:ext uri="{FF2B5EF4-FFF2-40B4-BE49-F238E27FC236}">
                <a16:creationId xmlns:a16="http://schemas.microsoft.com/office/drawing/2014/main" id="{717CA348-88F7-4AD8-8AE8-16ACDC34408D}"/>
              </a:ext>
            </a:extLst>
          </p:cNvPr>
          <p:cNvPicPr>
            <a:picLocks noChangeAspect="1"/>
          </p:cNvPicPr>
          <p:nvPr/>
        </p:nvPicPr>
        <p:blipFill>
          <a:blip r:embed="rId2"/>
          <a:stretch>
            <a:fillRect/>
          </a:stretch>
        </p:blipFill>
        <p:spPr>
          <a:xfrm>
            <a:off x="9972675" y="154620"/>
            <a:ext cx="1381125" cy="990600"/>
          </a:xfrm>
          <a:prstGeom prst="rect">
            <a:avLst/>
          </a:prstGeom>
        </p:spPr>
      </p:pic>
      <p:pic>
        <p:nvPicPr>
          <p:cNvPr id="5" name="Picture 4">
            <a:extLst>
              <a:ext uri="{FF2B5EF4-FFF2-40B4-BE49-F238E27FC236}">
                <a16:creationId xmlns:a16="http://schemas.microsoft.com/office/drawing/2014/main" id="{C5CE504F-058C-47CB-B573-1069306C2DC6}"/>
              </a:ext>
            </a:extLst>
          </p:cNvPr>
          <p:cNvPicPr>
            <a:picLocks noChangeAspect="1"/>
          </p:cNvPicPr>
          <p:nvPr/>
        </p:nvPicPr>
        <p:blipFill>
          <a:blip r:embed="rId3"/>
          <a:stretch>
            <a:fillRect/>
          </a:stretch>
        </p:blipFill>
        <p:spPr>
          <a:xfrm>
            <a:off x="9972675" y="1374628"/>
            <a:ext cx="1381125" cy="1021333"/>
          </a:xfrm>
          <a:prstGeom prst="rect">
            <a:avLst/>
          </a:prstGeom>
        </p:spPr>
      </p:pic>
    </p:spTree>
    <p:extLst>
      <p:ext uri="{BB962C8B-B14F-4D97-AF65-F5344CB8AC3E}">
        <p14:creationId xmlns:p14="http://schemas.microsoft.com/office/powerpoint/2010/main" val="98280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A8B69-B71F-48D4-9C83-A3FB196B5BB8}"/>
              </a:ext>
            </a:extLst>
          </p:cNvPr>
          <p:cNvSpPr>
            <a:spLocks noGrp="1"/>
          </p:cNvSpPr>
          <p:nvPr>
            <p:ph type="title"/>
          </p:nvPr>
        </p:nvSpPr>
        <p:spPr/>
        <p:txBody>
          <a:bodyPr/>
          <a:lstStyle/>
          <a:p>
            <a:r>
              <a:rPr lang="en-US" dirty="0"/>
              <a:t>Major Findings &amp; Additional Research</a:t>
            </a:r>
          </a:p>
        </p:txBody>
      </p:sp>
      <p:sp>
        <p:nvSpPr>
          <p:cNvPr id="3" name="Content Placeholder 2">
            <a:extLst>
              <a:ext uri="{FF2B5EF4-FFF2-40B4-BE49-F238E27FC236}">
                <a16:creationId xmlns:a16="http://schemas.microsoft.com/office/drawing/2014/main" id="{52EFDD9B-FA62-49FF-A7C1-075B72BFFB9D}"/>
              </a:ext>
            </a:extLst>
          </p:cNvPr>
          <p:cNvSpPr>
            <a:spLocks noGrp="1"/>
          </p:cNvSpPr>
          <p:nvPr>
            <p:ph idx="1"/>
          </p:nvPr>
        </p:nvSpPr>
        <p:spPr>
          <a:xfrm>
            <a:off x="544109" y="1349135"/>
            <a:ext cx="9187719" cy="5203056"/>
          </a:xfrm>
        </p:spPr>
        <p:txBody>
          <a:bodyPr>
            <a:normAutofit/>
          </a:bodyPr>
          <a:lstStyle/>
          <a:p>
            <a:r>
              <a:rPr lang="en-US" dirty="0"/>
              <a:t>According to this dataset some states and some areas have a higher prevalence a poor mental health than others. A deeper dive into this states and areas specifically could give interesting information on the specific reasons and could show if the nature of the dataset influences this.</a:t>
            </a:r>
          </a:p>
          <a:p>
            <a:endParaRPr lang="en-US" dirty="0"/>
          </a:p>
          <a:p>
            <a:r>
              <a:rPr lang="en-US" dirty="0"/>
              <a:t>Poor mental health correlates with all the researched unhealthy behaviors and some socioeconomic factors, research on other health outcomes could be done (</a:t>
            </a:r>
            <a:r>
              <a:rPr lang="en-US" dirty="0" err="1"/>
              <a:t>f.e</a:t>
            </a:r>
            <a:r>
              <a:rPr lang="en-US" dirty="0"/>
              <a:t>. poor physical health ) to look for similar correlations. </a:t>
            </a:r>
          </a:p>
          <a:p>
            <a:endParaRPr lang="en-US" dirty="0"/>
          </a:p>
          <a:p>
            <a:r>
              <a:rPr lang="en-US" dirty="0"/>
              <a:t>Income and education correlate with the prevalence of poor mental health: the higher the income or education, the lower the % of persons with a poor mental health. Finding the conversion point could be interesting.</a:t>
            </a:r>
            <a:endParaRPr lang="en-US" dirty="0">
              <a:highlight>
                <a:srgbClr val="FF0000"/>
              </a:highlight>
            </a:endParaRPr>
          </a:p>
          <a:p>
            <a:endParaRPr lang="en-US" dirty="0"/>
          </a:p>
          <a:p>
            <a:r>
              <a:rPr lang="en-US" dirty="0"/>
              <a:t>The lack of health insurance correlates with poor mental health, but correlates with other factors, which factors are these? Income? Education?   </a:t>
            </a:r>
          </a:p>
        </p:txBody>
      </p:sp>
    </p:spTree>
    <p:extLst>
      <p:ext uri="{BB962C8B-B14F-4D97-AF65-F5344CB8AC3E}">
        <p14:creationId xmlns:p14="http://schemas.microsoft.com/office/powerpoint/2010/main" val="907847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5722D-7BD8-4669-BE70-F50FC8B750F2}"/>
              </a:ext>
            </a:extLst>
          </p:cNvPr>
          <p:cNvSpPr>
            <a:spLocks noGrp="1"/>
          </p:cNvSpPr>
          <p:nvPr>
            <p:ph type="title"/>
          </p:nvPr>
        </p:nvSpPr>
        <p:spPr>
          <a:xfrm>
            <a:off x="414776" y="53828"/>
            <a:ext cx="8596668" cy="741700"/>
          </a:xfrm>
        </p:spPr>
        <p:txBody>
          <a:bodyPr/>
          <a:lstStyle/>
          <a:p>
            <a:r>
              <a:rPr lang="en-US" dirty="0"/>
              <a:t> Data Strengths &amp; Limitations</a:t>
            </a:r>
          </a:p>
        </p:txBody>
      </p:sp>
      <p:sp>
        <p:nvSpPr>
          <p:cNvPr id="3" name="Content Placeholder 2">
            <a:extLst>
              <a:ext uri="{FF2B5EF4-FFF2-40B4-BE49-F238E27FC236}">
                <a16:creationId xmlns:a16="http://schemas.microsoft.com/office/drawing/2014/main" id="{A52E4EFB-7991-4D2D-AF7C-C6CCB8038CEF}"/>
              </a:ext>
            </a:extLst>
          </p:cNvPr>
          <p:cNvSpPr>
            <a:spLocks noGrp="1"/>
          </p:cNvSpPr>
          <p:nvPr>
            <p:ph idx="1"/>
          </p:nvPr>
        </p:nvSpPr>
        <p:spPr>
          <a:xfrm>
            <a:off x="414776" y="795527"/>
            <a:ext cx="8444610" cy="5627573"/>
          </a:xfrm>
        </p:spPr>
        <p:txBody>
          <a:bodyPr>
            <a:normAutofit/>
          </a:bodyPr>
          <a:lstStyle/>
          <a:p>
            <a:pPr>
              <a:buFont typeface="Wingdings" panose="05000000000000000000" pitchFamily="2" charset="2"/>
              <a:buChar char="v"/>
            </a:pPr>
            <a:r>
              <a:rPr lang="en-US" sz="1400" dirty="0"/>
              <a:t>Strengths</a:t>
            </a:r>
          </a:p>
          <a:p>
            <a:pPr lvl="1">
              <a:buFont typeface="Wingdings" panose="05000000000000000000" pitchFamily="2" charset="2"/>
              <a:buChar char="v"/>
            </a:pPr>
            <a:r>
              <a:rPr lang="en-US" sz="1200" dirty="0"/>
              <a:t>Both Primary Data Sets were qualified by a common element (</a:t>
            </a:r>
            <a:r>
              <a:rPr lang="en-US" sz="1200" dirty="0" err="1"/>
              <a:t>geo_id</a:t>
            </a:r>
            <a:r>
              <a:rPr lang="en-US" sz="1200" dirty="0"/>
              <a:t>) which is a standard geographic census track identifier</a:t>
            </a:r>
          </a:p>
          <a:p>
            <a:pPr lvl="1">
              <a:buFont typeface="Wingdings" panose="05000000000000000000" pitchFamily="2" charset="2"/>
              <a:buChar char="v"/>
            </a:pPr>
            <a:r>
              <a:rPr lang="en-US" sz="1200" dirty="0"/>
              <a:t>Both Data Sets are parts of long standing scientific studies which lends to data consistency and integrity</a:t>
            </a:r>
          </a:p>
          <a:p>
            <a:pPr lvl="1">
              <a:buFont typeface="Wingdings" panose="05000000000000000000" pitchFamily="2" charset="2"/>
              <a:buChar char="v"/>
            </a:pPr>
            <a:r>
              <a:rPr lang="en-US" sz="1200" dirty="0"/>
              <a:t>The resulting outputs from the underlying statistic methodology cause the data to be succinct, definable, and uniform as evidenced by the low number of </a:t>
            </a:r>
            <a:r>
              <a:rPr lang="en-US" sz="1200" dirty="0" err="1"/>
              <a:t>NaN</a:t>
            </a:r>
            <a:r>
              <a:rPr lang="en-US" sz="1200" dirty="0"/>
              <a:t> values for essential fields. </a:t>
            </a:r>
          </a:p>
          <a:p>
            <a:pPr>
              <a:buFont typeface="Wingdings" panose="05000000000000000000" pitchFamily="2" charset="2"/>
              <a:buChar char="v"/>
            </a:pPr>
            <a:r>
              <a:rPr lang="en-US" sz="1400" dirty="0"/>
              <a:t>Limitations</a:t>
            </a:r>
          </a:p>
          <a:p>
            <a:pPr lvl="1">
              <a:buFont typeface="Wingdings" panose="05000000000000000000" pitchFamily="2" charset="2"/>
              <a:buChar char="v"/>
            </a:pPr>
            <a:r>
              <a:rPr lang="en-US" sz="1200" dirty="0"/>
              <a:t>In both data sets the nature of results are qualitative in part leading to unintended bias or mis categorization.  i.e. individuals may define a poor mental health day with different thresholds</a:t>
            </a:r>
          </a:p>
          <a:p>
            <a:pPr lvl="1">
              <a:buFont typeface="Wingdings" panose="05000000000000000000" pitchFamily="2" charset="2"/>
              <a:buChar char="v"/>
            </a:pPr>
            <a:r>
              <a:rPr lang="en-US" sz="1200" dirty="0"/>
              <a:t>A major limitation is the representation of outcomes by city as large areas of the US are unrepresented in the dataset. The qualification of 500 cities is not accurate by its definition as reporting on the absolute largest 500 cities would leave four stated with out any data represented. As a remedy the study substitutes a states largest city and its census tracks if it is otherwise unrepresented. </a:t>
            </a:r>
          </a:p>
          <a:p>
            <a:pPr marL="914400" lvl="2" indent="0">
              <a:buNone/>
            </a:pPr>
            <a:endParaRPr lang="en-US" sz="1000" dirty="0"/>
          </a:p>
          <a:p>
            <a:pPr marL="0" indent="0">
              <a:buNone/>
            </a:pPr>
            <a:endParaRPr lang="en-US" sz="1900" dirty="0"/>
          </a:p>
        </p:txBody>
      </p:sp>
      <p:pic>
        <p:nvPicPr>
          <p:cNvPr id="4" name="Picture 3">
            <a:extLst>
              <a:ext uri="{FF2B5EF4-FFF2-40B4-BE49-F238E27FC236}">
                <a16:creationId xmlns:a16="http://schemas.microsoft.com/office/drawing/2014/main" id="{717CA348-88F7-4AD8-8AE8-16ACDC34408D}"/>
              </a:ext>
            </a:extLst>
          </p:cNvPr>
          <p:cNvPicPr>
            <a:picLocks noChangeAspect="1"/>
          </p:cNvPicPr>
          <p:nvPr/>
        </p:nvPicPr>
        <p:blipFill>
          <a:blip r:embed="rId2"/>
          <a:stretch>
            <a:fillRect/>
          </a:stretch>
        </p:blipFill>
        <p:spPr>
          <a:xfrm>
            <a:off x="9972675" y="154620"/>
            <a:ext cx="1381125" cy="990600"/>
          </a:xfrm>
          <a:prstGeom prst="rect">
            <a:avLst/>
          </a:prstGeom>
        </p:spPr>
      </p:pic>
      <p:pic>
        <p:nvPicPr>
          <p:cNvPr id="5" name="Picture 4">
            <a:extLst>
              <a:ext uri="{FF2B5EF4-FFF2-40B4-BE49-F238E27FC236}">
                <a16:creationId xmlns:a16="http://schemas.microsoft.com/office/drawing/2014/main" id="{C5CE504F-058C-47CB-B573-1069306C2DC6}"/>
              </a:ext>
            </a:extLst>
          </p:cNvPr>
          <p:cNvPicPr>
            <a:picLocks noChangeAspect="1"/>
          </p:cNvPicPr>
          <p:nvPr/>
        </p:nvPicPr>
        <p:blipFill>
          <a:blip r:embed="rId3"/>
          <a:stretch>
            <a:fillRect/>
          </a:stretch>
        </p:blipFill>
        <p:spPr>
          <a:xfrm>
            <a:off x="9972675" y="1374628"/>
            <a:ext cx="1381125" cy="1021333"/>
          </a:xfrm>
          <a:prstGeom prst="rect">
            <a:avLst/>
          </a:prstGeom>
        </p:spPr>
      </p:pic>
    </p:spTree>
    <p:extLst>
      <p:ext uri="{BB962C8B-B14F-4D97-AF65-F5344CB8AC3E}">
        <p14:creationId xmlns:p14="http://schemas.microsoft.com/office/powerpoint/2010/main" val="3689143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C3CB-9C66-41CE-A0BA-B02A92B36360}"/>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EC66DF24-5818-4E33-BBD5-42C414ACAE3D}"/>
              </a:ext>
            </a:extLst>
          </p:cNvPr>
          <p:cNvSpPr>
            <a:spLocks noGrp="1"/>
          </p:cNvSpPr>
          <p:nvPr>
            <p:ph idx="1"/>
          </p:nvPr>
        </p:nvSpPr>
        <p:spPr>
          <a:xfrm>
            <a:off x="677333" y="1488613"/>
            <a:ext cx="7247467" cy="4458015"/>
          </a:xfrm>
        </p:spPr>
        <p:txBody>
          <a:bodyPr>
            <a:normAutofit/>
          </a:bodyPr>
          <a:lstStyle/>
          <a:p>
            <a:r>
              <a:rPr lang="en-US" sz="1400" dirty="0"/>
              <a:t>Where are the highest prevalence rates of poor mental health found? </a:t>
            </a:r>
          </a:p>
          <a:p>
            <a:pPr lvl="1"/>
            <a:r>
              <a:rPr lang="en-US" sz="1400" dirty="0"/>
              <a:t>Poor being qualified at &gt;14 days out of 30</a:t>
            </a:r>
          </a:p>
          <a:p>
            <a:pPr marL="457200" lvl="1" indent="0">
              <a:buNone/>
            </a:pPr>
            <a:endParaRPr lang="en-US" sz="1400" dirty="0"/>
          </a:p>
          <a:p>
            <a:r>
              <a:rPr lang="en-US" sz="1400" dirty="0"/>
              <a:t>Are there behavioral and/or socioeconomic factors which are statistically significantly correlated to a high prevalence rate of poor mental health? If so what are they? </a:t>
            </a:r>
          </a:p>
          <a:p>
            <a:pPr marL="0" indent="0">
              <a:buNone/>
            </a:pPr>
            <a:endParaRPr lang="en-US" sz="1400" dirty="0"/>
          </a:p>
          <a:p>
            <a:r>
              <a:rPr lang="en-US" sz="1400" dirty="0"/>
              <a:t>Can we build a sound statistical model based from correlated factors to predict if an area will have a high prevalence rate of poor mental health? </a:t>
            </a:r>
          </a:p>
        </p:txBody>
      </p:sp>
    </p:spTree>
    <p:extLst>
      <p:ext uri="{BB962C8B-B14F-4D97-AF65-F5344CB8AC3E}">
        <p14:creationId xmlns:p14="http://schemas.microsoft.com/office/powerpoint/2010/main" val="3690786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5722D-7BD8-4669-BE70-F50FC8B750F2}"/>
              </a:ext>
            </a:extLst>
          </p:cNvPr>
          <p:cNvSpPr>
            <a:spLocks noGrp="1"/>
          </p:cNvSpPr>
          <p:nvPr>
            <p:ph type="title"/>
          </p:nvPr>
        </p:nvSpPr>
        <p:spPr>
          <a:xfrm>
            <a:off x="498915" y="238861"/>
            <a:ext cx="8596668" cy="831656"/>
          </a:xfrm>
        </p:spPr>
        <p:txBody>
          <a:bodyPr/>
          <a:lstStyle/>
          <a:p>
            <a:r>
              <a:rPr lang="en-US" dirty="0"/>
              <a:t>	Data Munging &amp; Methods</a:t>
            </a:r>
          </a:p>
        </p:txBody>
      </p:sp>
      <p:sp>
        <p:nvSpPr>
          <p:cNvPr id="3" name="Content Placeholder 2">
            <a:extLst>
              <a:ext uri="{FF2B5EF4-FFF2-40B4-BE49-F238E27FC236}">
                <a16:creationId xmlns:a16="http://schemas.microsoft.com/office/drawing/2014/main" id="{A52E4EFB-7991-4D2D-AF7C-C6CCB8038CEF}"/>
              </a:ext>
            </a:extLst>
          </p:cNvPr>
          <p:cNvSpPr>
            <a:spLocks noGrp="1"/>
          </p:cNvSpPr>
          <p:nvPr>
            <p:ph idx="1"/>
          </p:nvPr>
        </p:nvSpPr>
        <p:spPr>
          <a:xfrm>
            <a:off x="704572" y="825190"/>
            <a:ext cx="5941555" cy="5793949"/>
          </a:xfrm>
        </p:spPr>
        <p:txBody>
          <a:bodyPr>
            <a:normAutofit/>
          </a:bodyPr>
          <a:lstStyle/>
          <a:p>
            <a:pPr marL="0" indent="0">
              <a:buNone/>
            </a:pPr>
            <a:endParaRPr lang="en-US" dirty="0"/>
          </a:p>
          <a:p>
            <a:pPr>
              <a:buFont typeface="Wingdings" panose="05000000000000000000" pitchFamily="2" charset="2"/>
              <a:buChar char="v"/>
            </a:pPr>
            <a:r>
              <a:rPr lang="en-US" sz="1400" dirty="0"/>
              <a:t>Joining of two primary data sets on common “</a:t>
            </a:r>
            <a:r>
              <a:rPr lang="en-US" sz="1400" dirty="0" err="1"/>
              <a:t>geo_id</a:t>
            </a:r>
            <a:r>
              <a:rPr lang="en-US" sz="1400" dirty="0"/>
              <a:t>” field into a master data frame</a:t>
            </a:r>
          </a:p>
          <a:p>
            <a:pPr>
              <a:buFont typeface="Wingdings" panose="05000000000000000000" pitchFamily="2" charset="2"/>
              <a:buChar char="v"/>
            </a:pPr>
            <a:r>
              <a:rPr lang="en-US" sz="1400" dirty="0"/>
              <a:t>Examined the correlation of factors to reduce insignificant data and removed from the working dataframe along with </a:t>
            </a:r>
            <a:r>
              <a:rPr lang="en-US" sz="1400" dirty="0" err="1"/>
              <a:t>NaN</a:t>
            </a:r>
            <a:r>
              <a:rPr lang="en-US" sz="1400" dirty="0"/>
              <a:t> values</a:t>
            </a:r>
          </a:p>
          <a:p>
            <a:pPr>
              <a:buFont typeface="Wingdings" panose="05000000000000000000" pitchFamily="2" charset="2"/>
              <a:buChar char="v"/>
            </a:pPr>
            <a:r>
              <a:rPr lang="en-US" sz="1400" dirty="0"/>
              <a:t>Quartile binning of outcomes by score</a:t>
            </a:r>
          </a:p>
          <a:p>
            <a:pPr>
              <a:buFont typeface="Wingdings" panose="05000000000000000000" pitchFamily="2" charset="2"/>
              <a:buChar char="v"/>
            </a:pPr>
            <a:r>
              <a:rPr lang="en-US" sz="1400" dirty="0"/>
              <a:t>ANOVA &amp; Turkey Range Testing for variable &amp; bin validation </a:t>
            </a:r>
          </a:p>
          <a:p>
            <a:pPr>
              <a:buFont typeface="Wingdings" panose="05000000000000000000" pitchFamily="2" charset="2"/>
              <a:buChar char="v"/>
            </a:pPr>
            <a:endParaRPr lang="en-US" sz="1400" dirty="0"/>
          </a:p>
          <a:p>
            <a:pPr>
              <a:buFont typeface="Wingdings" panose="05000000000000000000" pitchFamily="2" charset="2"/>
              <a:buChar char="v"/>
            </a:pPr>
            <a:endParaRPr lang="en-US" sz="1400" dirty="0"/>
          </a:p>
        </p:txBody>
      </p:sp>
      <p:pic>
        <p:nvPicPr>
          <p:cNvPr id="4" name="Picture 3">
            <a:extLst>
              <a:ext uri="{FF2B5EF4-FFF2-40B4-BE49-F238E27FC236}">
                <a16:creationId xmlns:a16="http://schemas.microsoft.com/office/drawing/2014/main" id="{DFEA5C40-525E-4A9C-A290-BD4BA616690F}"/>
              </a:ext>
            </a:extLst>
          </p:cNvPr>
          <p:cNvPicPr>
            <a:picLocks noChangeAspect="1"/>
          </p:cNvPicPr>
          <p:nvPr/>
        </p:nvPicPr>
        <p:blipFill>
          <a:blip r:embed="rId2"/>
          <a:stretch>
            <a:fillRect/>
          </a:stretch>
        </p:blipFill>
        <p:spPr>
          <a:xfrm>
            <a:off x="6851784" y="238861"/>
            <a:ext cx="5192934" cy="5048708"/>
          </a:xfrm>
          <a:prstGeom prst="rect">
            <a:avLst/>
          </a:prstGeom>
        </p:spPr>
      </p:pic>
      <p:pic>
        <p:nvPicPr>
          <p:cNvPr id="5" name="Picture 4">
            <a:extLst>
              <a:ext uri="{FF2B5EF4-FFF2-40B4-BE49-F238E27FC236}">
                <a16:creationId xmlns:a16="http://schemas.microsoft.com/office/drawing/2014/main" id="{36B2B306-B1D3-44B7-BC8B-1604A49E4CAF}"/>
              </a:ext>
            </a:extLst>
          </p:cNvPr>
          <p:cNvPicPr>
            <a:picLocks noChangeAspect="1"/>
          </p:cNvPicPr>
          <p:nvPr/>
        </p:nvPicPr>
        <p:blipFill>
          <a:blip r:embed="rId3"/>
          <a:stretch>
            <a:fillRect/>
          </a:stretch>
        </p:blipFill>
        <p:spPr>
          <a:xfrm>
            <a:off x="1318302" y="3049536"/>
            <a:ext cx="4714095" cy="3569603"/>
          </a:xfrm>
          <a:prstGeom prst="rect">
            <a:avLst/>
          </a:prstGeom>
        </p:spPr>
      </p:pic>
    </p:spTree>
    <p:extLst>
      <p:ext uri="{BB962C8B-B14F-4D97-AF65-F5344CB8AC3E}">
        <p14:creationId xmlns:p14="http://schemas.microsoft.com/office/powerpoint/2010/main" val="1810257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C3CB-9C66-41CE-A0BA-B02A92B36360}"/>
              </a:ext>
            </a:extLst>
          </p:cNvPr>
          <p:cNvSpPr>
            <a:spLocks noGrp="1"/>
          </p:cNvSpPr>
          <p:nvPr>
            <p:ph type="title"/>
          </p:nvPr>
        </p:nvSpPr>
        <p:spPr>
          <a:xfrm>
            <a:off x="677334" y="282222"/>
            <a:ext cx="8596668" cy="1320800"/>
          </a:xfrm>
        </p:spPr>
        <p:txBody>
          <a:bodyPr/>
          <a:lstStyle/>
          <a:p>
            <a:r>
              <a:rPr lang="en-US" dirty="0"/>
              <a:t>		Summary of findings </a:t>
            </a:r>
            <a:endParaRPr lang="en-US" dirty="0">
              <a:highlight>
                <a:srgbClr val="FF0000"/>
              </a:highlight>
            </a:endParaRPr>
          </a:p>
        </p:txBody>
      </p:sp>
      <p:sp>
        <p:nvSpPr>
          <p:cNvPr id="3" name="Content Placeholder 2">
            <a:extLst>
              <a:ext uri="{FF2B5EF4-FFF2-40B4-BE49-F238E27FC236}">
                <a16:creationId xmlns:a16="http://schemas.microsoft.com/office/drawing/2014/main" id="{EC66DF24-5818-4E33-BBD5-42C414ACAE3D}"/>
              </a:ext>
            </a:extLst>
          </p:cNvPr>
          <p:cNvSpPr>
            <a:spLocks noGrp="1"/>
          </p:cNvSpPr>
          <p:nvPr>
            <p:ph idx="1"/>
          </p:nvPr>
        </p:nvSpPr>
        <p:spPr>
          <a:xfrm>
            <a:off x="677334" y="1495740"/>
            <a:ext cx="8596668" cy="5165451"/>
          </a:xfrm>
        </p:spPr>
        <p:txBody>
          <a:bodyPr>
            <a:normAutofit/>
          </a:bodyPr>
          <a:lstStyle/>
          <a:p>
            <a:r>
              <a:rPr lang="en-US" dirty="0"/>
              <a:t>This dataset might give an distorted picture to the question where the highest prevalence rates of poor mental health can be found.</a:t>
            </a:r>
          </a:p>
          <a:p>
            <a:endParaRPr lang="en-US" dirty="0"/>
          </a:p>
          <a:p>
            <a:r>
              <a:rPr lang="en-US" dirty="0"/>
              <a:t>The </a:t>
            </a:r>
            <a:r>
              <a:rPr lang="en-US" u="sng" dirty="0"/>
              <a:t>behavioral factors </a:t>
            </a:r>
            <a:r>
              <a:rPr lang="en-US" dirty="0"/>
              <a:t>which are statistically most significant correlated to a high prevalence rate of poor mental health are smoking, lack of sleep and health checkup for elderly. </a:t>
            </a:r>
          </a:p>
          <a:p>
            <a:endParaRPr lang="en-US" dirty="0"/>
          </a:p>
          <a:p>
            <a:r>
              <a:rPr lang="en-US" dirty="0"/>
              <a:t>The </a:t>
            </a:r>
            <a:r>
              <a:rPr lang="en-US" u="sng" dirty="0"/>
              <a:t>socioeconomic factors </a:t>
            </a:r>
            <a:r>
              <a:rPr lang="en-US" dirty="0"/>
              <a:t>which are statistically most significantly correlated to a high prevalence rate of poor mental health are income and education.</a:t>
            </a:r>
          </a:p>
          <a:p>
            <a:pPr marL="0" indent="0">
              <a:buNone/>
            </a:pPr>
            <a:endParaRPr lang="en-US" dirty="0"/>
          </a:p>
          <a:p>
            <a:r>
              <a:rPr lang="en-US" dirty="0"/>
              <a:t>A statistical model based on correlated factors to predict if an area will have a high prevalence rate of poor mental health can be presented </a:t>
            </a:r>
          </a:p>
          <a:p>
            <a:endParaRPr lang="en-US" dirty="0">
              <a:highlight>
                <a:srgbClr val="FF0000"/>
              </a:highlight>
            </a:endParaRPr>
          </a:p>
        </p:txBody>
      </p:sp>
    </p:spTree>
    <p:extLst>
      <p:ext uri="{BB962C8B-B14F-4D97-AF65-F5344CB8AC3E}">
        <p14:creationId xmlns:p14="http://schemas.microsoft.com/office/powerpoint/2010/main" val="312161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A8B69-B71F-48D4-9C83-A3FB196B5BB8}"/>
              </a:ext>
            </a:extLst>
          </p:cNvPr>
          <p:cNvSpPr>
            <a:spLocks noGrp="1"/>
          </p:cNvSpPr>
          <p:nvPr>
            <p:ph type="title"/>
          </p:nvPr>
        </p:nvSpPr>
        <p:spPr>
          <a:xfrm>
            <a:off x="-46007" y="0"/>
            <a:ext cx="9529313" cy="1989826"/>
          </a:xfrm>
        </p:spPr>
        <p:txBody>
          <a:bodyPr>
            <a:normAutofit fontScale="90000"/>
          </a:bodyPr>
          <a:lstStyle/>
          <a:p>
            <a:pPr algn="ctr"/>
            <a:br>
              <a:rPr lang="en-US" sz="3200" dirty="0"/>
            </a:br>
            <a:r>
              <a:rPr lang="en-US" sz="3200" dirty="0"/>
              <a:t>Question 1: </a:t>
            </a:r>
            <a:br>
              <a:rPr lang="en-US" sz="3200" dirty="0"/>
            </a:br>
            <a:r>
              <a:rPr lang="en-US" dirty="0"/>
              <a:t>Where are the highest prevalence rates of poor mental health found? </a:t>
            </a:r>
            <a:br>
              <a:rPr lang="en-US" dirty="0"/>
            </a:br>
            <a:br>
              <a:rPr lang="en-US" dirty="0"/>
            </a:br>
            <a:endParaRPr lang="en-US" dirty="0"/>
          </a:p>
        </p:txBody>
      </p:sp>
      <p:sp>
        <p:nvSpPr>
          <p:cNvPr id="3" name="Content Placeholder 2">
            <a:extLst>
              <a:ext uri="{FF2B5EF4-FFF2-40B4-BE49-F238E27FC236}">
                <a16:creationId xmlns:a16="http://schemas.microsoft.com/office/drawing/2014/main" id="{52EFDD9B-FA62-49FF-A7C1-075B72BFFB9D}"/>
              </a:ext>
            </a:extLst>
          </p:cNvPr>
          <p:cNvSpPr>
            <a:spLocks noGrp="1"/>
          </p:cNvSpPr>
          <p:nvPr>
            <p:ph idx="1"/>
          </p:nvPr>
        </p:nvSpPr>
        <p:spPr>
          <a:xfrm>
            <a:off x="140428" y="1890294"/>
            <a:ext cx="8596668" cy="3880773"/>
          </a:xfrm>
        </p:spPr>
        <p:txBody>
          <a:bodyPr/>
          <a:lstStyle/>
          <a:p>
            <a:r>
              <a:rPr lang="en-US" dirty="0"/>
              <a:t>The limitation of the dataset: only the largest cities are taken into account can skew the perception of the prevalence of health out comes as evidenced in the following two visualizations: </a:t>
            </a:r>
          </a:p>
          <a:p>
            <a:endParaRPr lang="en-US" dirty="0">
              <a:highlight>
                <a:srgbClr val="FF0000"/>
              </a:highlight>
            </a:endParaRPr>
          </a:p>
          <a:p>
            <a:pPr marL="0" indent="0">
              <a:buNone/>
            </a:pPr>
            <a:r>
              <a:rPr lang="en-US" sz="1200" dirty="0"/>
              <a:t>			Heat zones for poor mental health</a:t>
            </a:r>
          </a:p>
        </p:txBody>
      </p:sp>
      <p:pic>
        <p:nvPicPr>
          <p:cNvPr id="4" name="Picture 3">
            <a:extLst>
              <a:ext uri="{FF2B5EF4-FFF2-40B4-BE49-F238E27FC236}">
                <a16:creationId xmlns:a16="http://schemas.microsoft.com/office/drawing/2014/main" id="{05CE21FD-D733-4167-9EFF-1D1857C6CBFA}"/>
              </a:ext>
            </a:extLst>
          </p:cNvPr>
          <p:cNvPicPr>
            <a:picLocks noChangeAspect="1"/>
          </p:cNvPicPr>
          <p:nvPr/>
        </p:nvPicPr>
        <p:blipFill>
          <a:blip r:embed="rId2"/>
          <a:stretch>
            <a:fillRect/>
          </a:stretch>
        </p:blipFill>
        <p:spPr>
          <a:xfrm>
            <a:off x="140427" y="3521529"/>
            <a:ext cx="5512009" cy="2485748"/>
          </a:xfrm>
          <a:prstGeom prst="rect">
            <a:avLst/>
          </a:prstGeom>
        </p:spPr>
      </p:pic>
      <p:pic>
        <p:nvPicPr>
          <p:cNvPr id="6" name="Picture 5">
            <a:extLst>
              <a:ext uri="{FF2B5EF4-FFF2-40B4-BE49-F238E27FC236}">
                <a16:creationId xmlns:a16="http://schemas.microsoft.com/office/drawing/2014/main" id="{C0180F3E-2DC4-4A23-8113-30794D108563}"/>
              </a:ext>
            </a:extLst>
          </p:cNvPr>
          <p:cNvPicPr>
            <a:picLocks noChangeAspect="1"/>
          </p:cNvPicPr>
          <p:nvPr/>
        </p:nvPicPr>
        <p:blipFill rotWithShape="1">
          <a:blip r:embed="rId3"/>
          <a:srcRect l="14097"/>
          <a:stretch/>
        </p:blipFill>
        <p:spPr>
          <a:xfrm>
            <a:off x="6138408" y="3203602"/>
            <a:ext cx="4896114" cy="2803675"/>
          </a:xfrm>
          <a:prstGeom prst="rect">
            <a:avLst/>
          </a:prstGeom>
        </p:spPr>
      </p:pic>
    </p:spTree>
    <p:extLst>
      <p:ext uri="{BB962C8B-B14F-4D97-AF65-F5344CB8AC3E}">
        <p14:creationId xmlns:p14="http://schemas.microsoft.com/office/powerpoint/2010/main" val="1547985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A8B69-B71F-48D4-9C83-A3FB196B5BB8}"/>
              </a:ext>
            </a:extLst>
          </p:cNvPr>
          <p:cNvSpPr>
            <a:spLocks noGrp="1"/>
          </p:cNvSpPr>
          <p:nvPr>
            <p:ph type="title"/>
          </p:nvPr>
        </p:nvSpPr>
        <p:spPr>
          <a:xfrm>
            <a:off x="677334" y="609600"/>
            <a:ext cx="8596668" cy="609600"/>
          </a:xfrm>
        </p:spPr>
        <p:txBody>
          <a:bodyPr>
            <a:normAutofit fontScale="90000"/>
          </a:bodyPr>
          <a:lstStyle/>
          <a:p>
            <a:r>
              <a:rPr lang="en-US" dirty="0"/>
              <a:t>Occurrence of unhealthy behaviors per state</a:t>
            </a:r>
            <a:endParaRPr lang="en-US" dirty="0">
              <a:highlight>
                <a:srgbClr val="FF0000"/>
              </a:highlight>
            </a:endParaRPr>
          </a:p>
        </p:txBody>
      </p:sp>
      <p:pic>
        <p:nvPicPr>
          <p:cNvPr id="4" name="Content Placeholder 3">
            <a:extLst>
              <a:ext uri="{FF2B5EF4-FFF2-40B4-BE49-F238E27FC236}">
                <a16:creationId xmlns:a16="http://schemas.microsoft.com/office/drawing/2014/main" id="{13CF5EAF-394B-4B0B-8A64-DE716516DA60}"/>
              </a:ext>
            </a:extLst>
          </p:cNvPr>
          <p:cNvPicPr>
            <a:picLocks noGrp="1" noChangeAspect="1"/>
          </p:cNvPicPr>
          <p:nvPr>
            <p:ph idx="1"/>
          </p:nvPr>
        </p:nvPicPr>
        <p:blipFill rotWithShape="1">
          <a:blip r:embed="rId2"/>
          <a:srcRect l="22681" t="40952" r="45160" b="33947"/>
          <a:stretch/>
        </p:blipFill>
        <p:spPr>
          <a:xfrm>
            <a:off x="433115" y="1219199"/>
            <a:ext cx="5292771" cy="2754086"/>
          </a:xfrm>
          <a:prstGeom prst="rect">
            <a:avLst/>
          </a:prstGeom>
        </p:spPr>
      </p:pic>
      <p:pic>
        <p:nvPicPr>
          <p:cNvPr id="5" name="Picture 4">
            <a:extLst>
              <a:ext uri="{FF2B5EF4-FFF2-40B4-BE49-F238E27FC236}">
                <a16:creationId xmlns:a16="http://schemas.microsoft.com/office/drawing/2014/main" id="{E5219D83-EFED-4171-B7D2-1D92EE7E1673}"/>
              </a:ext>
            </a:extLst>
          </p:cNvPr>
          <p:cNvPicPr>
            <a:picLocks noChangeAspect="1"/>
          </p:cNvPicPr>
          <p:nvPr/>
        </p:nvPicPr>
        <p:blipFill rotWithShape="1">
          <a:blip r:embed="rId3"/>
          <a:srcRect l="34286" t="36587" r="20475" b="25000"/>
          <a:stretch/>
        </p:blipFill>
        <p:spPr>
          <a:xfrm>
            <a:off x="5867400" y="2504027"/>
            <a:ext cx="4479471" cy="2535747"/>
          </a:xfrm>
          <a:prstGeom prst="rect">
            <a:avLst/>
          </a:prstGeom>
        </p:spPr>
      </p:pic>
      <p:pic>
        <p:nvPicPr>
          <p:cNvPr id="6" name="Picture 5">
            <a:extLst>
              <a:ext uri="{FF2B5EF4-FFF2-40B4-BE49-F238E27FC236}">
                <a16:creationId xmlns:a16="http://schemas.microsoft.com/office/drawing/2014/main" id="{401C8783-BB97-4356-B729-2B6C69353E71}"/>
              </a:ext>
            </a:extLst>
          </p:cNvPr>
          <p:cNvPicPr>
            <a:picLocks noChangeAspect="1"/>
          </p:cNvPicPr>
          <p:nvPr/>
        </p:nvPicPr>
        <p:blipFill rotWithShape="1">
          <a:blip r:embed="rId4"/>
          <a:srcRect l="33704" t="36270" r="20265" b="25317"/>
          <a:stretch/>
        </p:blipFill>
        <p:spPr>
          <a:xfrm>
            <a:off x="925288" y="3923987"/>
            <a:ext cx="4735286" cy="2634343"/>
          </a:xfrm>
          <a:prstGeom prst="rect">
            <a:avLst/>
          </a:prstGeom>
        </p:spPr>
      </p:pic>
    </p:spTree>
    <p:extLst>
      <p:ext uri="{BB962C8B-B14F-4D97-AF65-F5344CB8AC3E}">
        <p14:creationId xmlns:p14="http://schemas.microsoft.com/office/powerpoint/2010/main" val="18087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A8B69-B71F-48D4-9C83-A3FB196B5BB8}"/>
              </a:ext>
            </a:extLst>
          </p:cNvPr>
          <p:cNvSpPr>
            <a:spLocks noGrp="1"/>
          </p:cNvSpPr>
          <p:nvPr>
            <p:ph type="title"/>
          </p:nvPr>
        </p:nvSpPr>
        <p:spPr>
          <a:xfrm>
            <a:off x="0" y="331041"/>
            <a:ext cx="9744404" cy="1320800"/>
          </a:xfrm>
        </p:spPr>
        <p:txBody>
          <a:bodyPr>
            <a:noAutofit/>
          </a:bodyPr>
          <a:lstStyle/>
          <a:p>
            <a:pPr algn="ctr"/>
            <a:r>
              <a:rPr lang="en-US" sz="2800" dirty="0"/>
              <a:t>Question 2: </a:t>
            </a:r>
            <a:br>
              <a:rPr lang="en-US" sz="2800" dirty="0"/>
            </a:br>
            <a:r>
              <a:rPr lang="en-US" sz="2800" dirty="0"/>
              <a:t>Are there behavioral and/or socioeconomic factors which are statistically significantly correlated to a high prevalence rate of poor mental health? If so what are they? </a:t>
            </a:r>
            <a:br>
              <a:rPr lang="en-US" sz="2800" dirty="0"/>
            </a:br>
            <a:endParaRPr lang="en-US" sz="2800" dirty="0"/>
          </a:p>
        </p:txBody>
      </p:sp>
      <p:sp>
        <p:nvSpPr>
          <p:cNvPr id="4" name="Content Placeholder 3">
            <a:extLst>
              <a:ext uri="{FF2B5EF4-FFF2-40B4-BE49-F238E27FC236}">
                <a16:creationId xmlns:a16="http://schemas.microsoft.com/office/drawing/2014/main" id="{198F2907-D00B-4929-B585-B6B93C54493E}"/>
              </a:ext>
            </a:extLst>
          </p:cNvPr>
          <p:cNvSpPr>
            <a:spLocks noGrp="1"/>
          </p:cNvSpPr>
          <p:nvPr>
            <p:ph idx="1"/>
          </p:nvPr>
        </p:nvSpPr>
        <p:spPr>
          <a:xfrm>
            <a:off x="677334" y="2160589"/>
            <a:ext cx="8596668" cy="4579326"/>
          </a:xfrm>
        </p:spPr>
        <p:txBody>
          <a:bodyPr/>
          <a:lstStyle/>
          <a:p>
            <a:r>
              <a:rPr lang="en-US" dirty="0"/>
              <a:t>Binning into 4 groups by mental health scores. </a:t>
            </a:r>
          </a:p>
          <a:p>
            <a:pPr lvl="1"/>
            <a:r>
              <a:rPr lang="en-US" dirty="0"/>
              <a:t>The cities with the 25% highest score of persons with a poor mental health (meaning: high score is not desirable), next 25%, next 25%, last group: with lowest score (least people with poor mental health).</a:t>
            </a:r>
          </a:p>
          <a:p>
            <a:r>
              <a:rPr lang="en-US" dirty="0"/>
              <a:t>Create boxplots and do statistical tests to check on various indicators by mental health:</a:t>
            </a:r>
          </a:p>
          <a:p>
            <a:pPr lvl="1"/>
            <a:r>
              <a:rPr lang="en-US" dirty="0"/>
              <a:t>Correlation with unhealthy behaviors:</a:t>
            </a:r>
          </a:p>
          <a:p>
            <a:pPr lvl="2"/>
            <a:r>
              <a:rPr lang="en-US" dirty="0"/>
              <a:t>Binge-drinking</a:t>
            </a:r>
          </a:p>
          <a:p>
            <a:pPr lvl="2"/>
            <a:r>
              <a:rPr lang="en-US" dirty="0"/>
              <a:t>Lack of sleep</a:t>
            </a:r>
          </a:p>
          <a:p>
            <a:pPr lvl="2"/>
            <a:r>
              <a:rPr lang="en-US" dirty="0"/>
              <a:t>Smoking</a:t>
            </a:r>
          </a:p>
          <a:p>
            <a:pPr lvl="2"/>
            <a:r>
              <a:rPr lang="en-US" dirty="0"/>
              <a:t>Lack of physical activity</a:t>
            </a:r>
          </a:p>
          <a:p>
            <a:pPr lvl="2"/>
            <a:r>
              <a:rPr lang="en-US" dirty="0"/>
              <a:t>Obesity</a:t>
            </a:r>
          </a:p>
          <a:p>
            <a:pPr lvl="1"/>
            <a:endParaRPr lang="en-US" dirty="0"/>
          </a:p>
          <a:p>
            <a:pPr lvl="1"/>
            <a:endParaRPr lang="en-US" dirty="0"/>
          </a:p>
        </p:txBody>
      </p:sp>
    </p:spTree>
    <p:extLst>
      <p:ext uri="{BB962C8B-B14F-4D97-AF65-F5344CB8AC3E}">
        <p14:creationId xmlns:p14="http://schemas.microsoft.com/office/powerpoint/2010/main" val="6187541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1932</TotalTime>
  <Words>1034</Words>
  <Application>Microsoft Office PowerPoint</Application>
  <PresentationFormat>Widescreen</PresentationFormat>
  <Paragraphs>97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Trebuchet MS</vt:lpstr>
      <vt:lpstr>Wingdings</vt:lpstr>
      <vt:lpstr>Wingdings 3</vt:lpstr>
      <vt:lpstr>Facet</vt:lpstr>
      <vt:lpstr>Health Analysis   </vt:lpstr>
      <vt:lpstr> The Dataset</vt:lpstr>
      <vt:lpstr> Data Strengths &amp; Limitations</vt:lpstr>
      <vt:lpstr>Research Questions</vt:lpstr>
      <vt:lpstr> Data Munging &amp; Methods</vt:lpstr>
      <vt:lpstr>  Summary of findings </vt:lpstr>
      <vt:lpstr> Question 1:  Where are the highest prevalence rates of poor mental health found?   </vt:lpstr>
      <vt:lpstr>Occurrence of unhealthy behaviors per state</vt:lpstr>
      <vt:lpstr>Question 2:  Are there behavioral and/or socioeconomic factors which are statistically significantly correlated to a high prevalence rate of poor mental health? If so what are they?  </vt:lpstr>
      <vt:lpstr>Question 1:  What types of unhealthy behavior have significant effects on the mental health and to what extent?</vt:lpstr>
      <vt:lpstr>Correlation mental health  &amp; Smoking</vt:lpstr>
      <vt:lpstr>Correlation mental health &amp; lack of sleep</vt:lpstr>
      <vt:lpstr>Correlation mental health  &amp;  obesity</vt:lpstr>
      <vt:lpstr>Correlation mental health  &amp;  lack of physical activity</vt:lpstr>
      <vt:lpstr>Conclusion correlation Mental health &amp; unhealthy behavior  </vt:lpstr>
      <vt:lpstr>Question 3:  Can we build a sound statistical model based from correlated factors to predict if an area will have a high prevalence rate of poor mental health?  </vt:lpstr>
      <vt:lpstr>Regression model for behavioral factors</vt:lpstr>
      <vt:lpstr>Regression model for socioeconomic factors</vt:lpstr>
      <vt:lpstr>Combined Regression model for predicting mental health outcomes</vt:lpstr>
      <vt:lpstr>Major Findings &amp; Additional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Nicole Young</dc:creator>
  <cp:lastModifiedBy>Maaike Rutten</cp:lastModifiedBy>
  <cp:revision>63</cp:revision>
  <dcterms:created xsi:type="dcterms:W3CDTF">2019-01-24T00:07:09Z</dcterms:created>
  <dcterms:modified xsi:type="dcterms:W3CDTF">2019-01-27T19:58:31Z</dcterms:modified>
</cp:coreProperties>
</file>