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8" r:id="rId2"/>
    <p:sldId id="259" r:id="rId3"/>
    <p:sldId id="286" r:id="rId4"/>
    <p:sldId id="273" r:id="rId5"/>
    <p:sldId id="272" r:id="rId6"/>
    <p:sldId id="267" r:id="rId7"/>
    <p:sldId id="264" r:id="rId8"/>
    <p:sldId id="289" r:id="rId9"/>
    <p:sldId id="262" r:id="rId10"/>
    <p:sldId id="278" r:id="rId11"/>
    <p:sldId id="284" r:id="rId12"/>
    <p:sldId id="283" r:id="rId13"/>
    <p:sldId id="280" r:id="rId14"/>
    <p:sldId id="269" r:id="rId15"/>
    <p:sldId id="287" r:id="rId16"/>
    <p:sldId id="290" r:id="rId17"/>
    <p:sldId id="291" r:id="rId18"/>
    <p:sldId id="292" r:id="rId19"/>
    <p:sldId id="293" r:id="rId20"/>
    <p:sldId id="29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aike Rutten" initials="MR" lastIdx="11" clrIdx="0">
    <p:extLst>
      <p:ext uri="{19B8F6BF-5375-455C-9EA6-DF929625EA0E}">
        <p15:presenceInfo xmlns:p15="http://schemas.microsoft.com/office/powerpoint/2012/main" userId="ed323b55145ebca8" providerId="Windows Live"/>
      </p:ext>
    </p:extLst>
  </p:cmAuthor>
  <p:cmAuthor id="2" name="Sandrine Poissonnet" initials="SP" lastIdx="13" clrIdx="1">
    <p:extLst>
      <p:ext uri="{19B8F6BF-5375-455C-9EA6-DF929625EA0E}">
        <p15:presenceInfo xmlns:p15="http://schemas.microsoft.com/office/powerpoint/2012/main" userId="a8a8c05e0f1a20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104"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1486604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286218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9553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3854833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5230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1908844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3349383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365586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71176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197469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524EC-80D4-40FB-9B8E-C184A8884E4E}"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256665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524EC-80D4-40FB-9B8E-C184A8884E4E}"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232232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524EC-80D4-40FB-9B8E-C184A8884E4E}"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84067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524EC-80D4-40FB-9B8E-C184A8884E4E}" type="datetimeFigureOut">
              <a:rPr lang="en-US" smtClean="0"/>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371173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9524EC-80D4-40FB-9B8E-C184A8884E4E}"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2713454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9524EC-80D4-40FB-9B8E-C184A8884E4E}"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3848043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9524EC-80D4-40FB-9B8E-C184A8884E4E}" type="datetimeFigureOut">
              <a:rPr lang="en-US" smtClean="0"/>
              <a:t>1/27/2019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E2925E-DBBA-4C56-845F-0E198C729F1A}" type="slidenum">
              <a:rPr lang="en-US" smtClean="0"/>
              <a:t>‹#›</a:t>
            </a:fld>
            <a:endParaRPr lang="en-US"/>
          </a:p>
        </p:txBody>
      </p:sp>
    </p:spTree>
    <p:extLst>
      <p:ext uri="{BB962C8B-B14F-4D97-AF65-F5344CB8AC3E}">
        <p14:creationId xmlns:p14="http://schemas.microsoft.com/office/powerpoint/2010/main" val="13614236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E7D34B-C7A8-4000-9220-2994B452DC1C}"/>
              </a:ext>
            </a:extLst>
          </p:cNvPr>
          <p:cNvSpPr txBox="1"/>
          <p:nvPr/>
        </p:nvSpPr>
        <p:spPr>
          <a:xfrm>
            <a:off x="1092835" y="4960254"/>
            <a:ext cx="7577453" cy="1200329"/>
          </a:xfrm>
          <a:prstGeom prst="rect">
            <a:avLst/>
          </a:prstGeom>
          <a:noFill/>
        </p:spPr>
        <p:txBody>
          <a:bodyPr wrap="square" rtlCol="0">
            <a:spAutoFit/>
          </a:bodyPr>
          <a:lstStyle/>
          <a:p>
            <a:pPr algn="ctr"/>
            <a:r>
              <a:rPr lang="en-US" sz="2400" dirty="0"/>
              <a:t>Sandrine Poissonnet – </a:t>
            </a:r>
            <a:r>
              <a:rPr lang="en-US" sz="2400" dirty="0" err="1"/>
              <a:t>Maaike</a:t>
            </a:r>
            <a:r>
              <a:rPr lang="en-US" sz="2400" dirty="0"/>
              <a:t> Rutten – Nicole Young</a:t>
            </a:r>
          </a:p>
          <a:p>
            <a:pPr algn="ctr"/>
            <a:endParaRPr lang="en-US" sz="2400" dirty="0"/>
          </a:p>
          <a:p>
            <a:pPr algn="ctr"/>
            <a:r>
              <a:rPr lang="en-US" sz="2400" dirty="0"/>
              <a:t>January 28</a:t>
            </a:r>
            <a:r>
              <a:rPr lang="en-US" sz="2400" baseline="30000" dirty="0"/>
              <a:t>th</a:t>
            </a:r>
            <a:r>
              <a:rPr lang="en-US" sz="2400" dirty="0"/>
              <a:t>, 2019</a:t>
            </a:r>
          </a:p>
        </p:txBody>
      </p:sp>
      <p:sp>
        <p:nvSpPr>
          <p:cNvPr id="8" name="Title 7">
            <a:extLst>
              <a:ext uri="{FF2B5EF4-FFF2-40B4-BE49-F238E27FC236}">
                <a16:creationId xmlns:a16="http://schemas.microsoft.com/office/drawing/2014/main" id="{3F1C9C06-0765-4154-B855-C7912BC7F428}"/>
              </a:ext>
            </a:extLst>
          </p:cNvPr>
          <p:cNvSpPr>
            <a:spLocks noGrp="1"/>
          </p:cNvSpPr>
          <p:nvPr>
            <p:ph type="title" idx="4294967295"/>
          </p:nvPr>
        </p:nvSpPr>
        <p:spPr>
          <a:xfrm>
            <a:off x="583406" y="2942005"/>
            <a:ext cx="8596313" cy="1786830"/>
          </a:xfrm>
        </p:spPr>
        <p:txBody>
          <a:bodyPr>
            <a:normAutofit/>
          </a:bodyPr>
          <a:lstStyle/>
          <a:p>
            <a:pPr algn="ctr"/>
            <a:r>
              <a:rPr lang="en-US" sz="4800" dirty="0"/>
              <a:t>Making Sense of the</a:t>
            </a:r>
            <a:br>
              <a:rPr lang="en-US" sz="4800" dirty="0"/>
            </a:br>
            <a:r>
              <a:rPr lang="en-US" sz="4800" dirty="0"/>
              <a:t>Mental Health Outcome</a:t>
            </a:r>
          </a:p>
        </p:txBody>
      </p:sp>
      <p:sp>
        <p:nvSpPr>
          <p:cNvPr id="12" name="TextBox 11">
            <a:extLst>
              <a:ext uri="{FF2B5EF4-FFF2-40B4-BE49-F238E27FC236}">
                <a16:creationId xmlns:a16="http://schemas.microsoft.com/office/drawing/2014/main" id="{C325B806-6AF0-4D3F-82F6-6F1752B3B7EC}"/>
              </a:ext>
            </a:extLst>
          </p:cNvPr>
          <p:cNvSpPr txBox="1"/>
          <p:nvPr/>
        </p:nvSpPr>
        <p:spPr>
          <a:xfrm>
            <a:off x="935830" y="2234119"/>
            <a:ext cx="7891464" cy="707886"/>
          </a:xfrm>
          <a:prstGeom prst="rect">
            <a:avLst/>
          </a:prstGeom>
          <a:noFill/>
        </p:spPr>
        <p:txBody>
          <a:bodyPr wrap="square" rtlCol="0">
            <a:spAutoFit/>
          </a:bodyPr>
          <a:lstStyle/>
          <a:p>
            <a:pPr algn="ctr"/>
            <a:r>
              <a:rPr lang="en-US" sz="4000" b="1" dirty="0">
                <a:solidFill>
                  <a:schemeClr val="accent2"/>
                </a:solidFill>
              </a:rPr>
              <a:t>500 Cities </a:t>
            </a:r>
            <a:r>
              <a:rPr lang="en-US" sz="4000" b="1" dirty="0">
                <a:solidFill>
                  <a:schemeClr val="accent2"/>
                </a:solidFill>
                <a:latin typeface="+mj-lt"/>
              </a:rPr>
              <a:t>CDC</a:t>
            </a:r>
            <a:r>
              <a:rPr lang="en-US" sz="4000" b="1" dirty="0">
                <a:solidFill>
                  <a:schemeClr val="accent2"/>
                </a:solidFill>
              </a:rPr>
              <a:t> Project:</a:t>
            </a:r>
          </a:p>
        </p:txBody>
      </p:sp>
      <p:sp>
        <p:nvSpPr>
          <p:cNvPr id="13" name="TextBox 12">
            <a:extLst>
              <a:ext uri="{FF2B5EF4-FFF2-40B4-BE49-F238E27FC236}">
                <a16:creationId xmlns:a16="http://schemas.microsoft.com/office/drawing/2014/main" id="{29266158-EEC6-41CB-88B0-572163326147}"/>
              </a:ext>
            </a:extLst>
          </p:cNvPr>
          <p:cNvSpPr txBox="1"/>
          <p:nvPr/>
        </p:nvSpPr>
        <p:spPr>
          <a:xfrm>
            <a:off x="935830" y="1108632"/>
            <a:ext cx="8379620" cy="523220"/>
          </a:xfrm>
          <a:prstGeom prst="rect">
            <a:avLst/>
          </a:prstGeom>
          <a:noFill/>
        </p:spPr>
        <p:txBody>
          <a:bodyPr wrap="square" rtlCol="0">
            <a:spAutoFit/>
          </a:bodyPr>
          <a:lstStyle/>
          <a:p>
            <a:pPr algn="ctr"/>
            <a:r>
              <a:rPr lang="en-US" sz="2800" dirty="0">
                <a:solidFill>
                  <a:schemeClr val="accent1">
                    <a:lumMod val="75000"/>
                  </a:schemeClr>
                </a:solidFill>
              </a:rPr>
              <a:t>GROUP PROJECT #1 – USC Data Analytics Bootcamp</a:t>
            </a:r>
          </a:p>
        </p:txBody>
      </p:sp>
    </p:spTree>
    <p:extLst>
      <p:ext uri="{BB962C8B-B14F-4D97-AF65-F5344CB8AC3E}">
        <p14:creationId xmlns:p14="http://schemas.microsoft.com/office/powerpoint/2010/main" val="161346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650700" y="165717"/>
            <a:ext cx="8769447" cy="1320800"/>
          </a:xfrm>
        </p:spPr>
        <p:txBody>
          <a:bodyPr>
            <a:normAutofit/>
          </a:bodyPr>
          <a:lstStyle/>
          <a:p>
            <a:r>
              <a:rPr lang="en-US" sz="3200" dirty="0"/>
              <a:t>Correlation socioeconomic factors &amp; mental health outcome</a:t>
            </a:r>
          </a:p>
        </p:txBody>
      </p:sp>
      <p:pic>
        <p:nvPicPr>
          <p:cNvPr id="5" name="Picture 4">
            <a:extLst>
              <a:ext uri="{FF2B5EF4-FFF2-40B4-BE49-F238E27FC236}">
                <a16:creationId xmlns:a16="http://schemas.microsoft.com/office/drawing/2014/main" id="{E659FBDB-1B41-4014-B717-ACC7C6CBBC86}"/>
              </a:ext>
            </a:extLst>
          </p:cNvPr>
          <p:cNvPicPr>
            <a:picLocks noChangeAspect="1"/>
          </p:cNvPicPr>
          <p:nvPr/>
        </p:nvPicPr>
        <p:blipFill>
          <a:blip r:embed="rId2"/>
          <a:stretch>
            <a:fillRect/>
          </a:stretch>
        </p:blipFill>
        <p:spPr>
          <a:xfrm>
            <a:off x="429683" y="1624012"/>
            <a:ext cx="4732867" cy="2399301"/>
          </a:xfrm>
          <a:prstGeom prst="rect">
            <a:avLst/>
          </a:prstGeom>
        </p:spPr>
      </p:pic>
      <p:pic>
        <p:nvPicPr>
          <p:cNvPr id="6" name="Picture 5">
            <a:extLst>
              <a:ext uri="{FF2B5EF4-FFF2-40B4-BE49-F238E27FC236}">
                <a16:creationId xmlns:a16="http://schemas.microsoft.com/office/drawing/2014/main" id="{9AB0920C-5881-47C4-A60C-537CE67AD4F2}"/>
              </a:ext>
            </a:extLst>
          </p:cNvPr>
          <p:cNvPicPr>
            <a:picLocks noChangeAspect="1"/>
          </p:cNvPicPr>
          <p:nvPr/>
        </p:nvPicPr>
        <p:blipFill>
          <a:blip r:embed="rId3"/>
          <a:stretch>
            <a:fillRect/>
          </a:stretch>
        </p:blipFill>
        <p:spPr>
          <a:xfrm>
            <a:off x="5379604" y="3502025"/>
            <a:ext cx="4593908" cy="2625090"/>
          </a:xfrm>
          <a:prstGeom prst="rect">
            <a:avLst/>
          </a:prstGeom>
        </p:spPr>
      </p:pic>
    </p:spTree>
    <p:extLst>
      <p:ext uri="{BB962C8B-B14F-4D97-AF65-F5344CB8AC3E}">
        <p14:creationId xmlns:p14="http://schemas.microsoft.com/office/powerpoint/2010/main" val="116724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590944" y="156238"/>
            <a:ext cx="8769447" cy="1320800"/>
          </a:xfrm>
        </p:spPr>
        <p:txBody>
          <a:bodyPr>
            <a:normAutofit/>
          </a:bodyPr>
          <a:lstStyle/>
          <a:p>
            <a:r>
              <a:rPr lang="en-US" sz="3200" dirty="0"/>
              <a:t>Correlation health indicators &amp; mental health outcome</a:t>
            </a:r>
          </a:p>
        </p:txBody>
      </p:sp>
      <p:sp>
        <p:nvSpPr>
          <p:cNvPr id="5" name="Content Placeholder 4">
            <a:extLst>
              <a:ext uri="{FF2B5EF4-FFF2-40B4-BE49-F238E27FC236}">
                <a16:creationId xmlns:a16="http://schemas.microsoft.com/office/drawing/2014/main" id="{D3660CBE-279C-4493-9634-0E9E05FA0CB9}"/>
              </a:ext>
            </a:extLst>
          </p:cNvPr>
          <p:cNvSpPr>
            <a:spLocks noGrp="1"/>
          </p:cNvSpPr>
          <p:nvPr>
            <p:ph idx="1"/>
          </p:nvPr>
        </p:nvSpPr>
        <p:spPr>
          <a:xfrm>
            <a:off x="517536" y="1317210"/>
            <a:ext cx="8596668" cy="3880773"/>
          </a:xfrm>
        </p:spPr>
        <p:txBody>
          <a:bodyPr/>
          <a:lstStyle/>
          <a:p>
            <a:r>
              <a:rPr lang="en-US" dirty="0"/>
              <a:t>Significant Correlations were found on all Variables tested</a:t>
            </a:r>
          </a:p>
          <a:p>
            <a:r>
              <a:rPr lang="en-US" dirty="0"/>
              <a:t>Let’s look at our notebook! </a:t>
            </a:r>
          </a:p>
          <a:p>
            <a:pPr marL="0" indent="0">
              <a:buNone/>
            </a:pPr>
            <a:r>
              <a:rPr lang="en-US" dirty="0">
                <a:highlight>
                  <a:srgbClr val="FF0000"/>
                </a:highlight>
              </a:rPr>
              <a:t>	</a:t>
            </a:r>
          </a:p>
          <a:p>
            <a:pPr marL="0" indent="0">
              <a:buNone/>
            </a:pPr>
            <a:endParaRPr lang="en-US" dirty="0">
              <a:highlight>
                <a:srgbClr val="FF0000"/>
              </a:highlight>
            </a:endParaRPr>
          </a:p>
        </p:txBody>
      </p:sp>
      <p:pic>
        <p:nvPicPr>
          <p:cNvPr id="3" name="Picture 2">
            <a:extLst>
              <a:ext uri="{FF2B5EF4-FFF2-40B4-BE49-F238E27FC236}">
                <a16:creationId xmlns:a16="http://schemas.microsoft.com/office/drawing/2014/main" id="{C4C4D8BC-AFFC-4163-ADE0-1930A025FE17}"/>
              </a:ext>
            </a:extLst>
          </p:cNvPr>
          <p:cNvPicPr>
            <a:picLocks noChangeAspect="1"/>
          </p:cNvPicPr>
          <p:nvPr/>
        </p:nvPicPr>
        <p:blipFill>
          <a:blip r:embed="rId2"/>
          <a:stretch>
            <a:fillRect/>
          </a:stretch>
        </p:blipFill>
        <p:spPr>
          <a:xfrm>
            <a:off x="2181152" y="2638010"/>
            <a:ext cx="6829425" cy="3581400"/>
          </a:xfrm>
          <a:prstGeom prst="rect">
            <a:avLst/>
          </a:prstGeom>
        </p:spPr>
      </p:pic>
    </p:spTree>
    <p:extLst>
      <p:ext uri="{BB962C8B-B14F-4D97-AF65-F5344CB8AC3E}">
        <p14:creationId xmlns:p14="http://schemas.microsoft.com/office/powerpoint/2010/main" val="68438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677334" y="609600"/>
            <a:ext cx="8596668" cy="1229360"/>
          </a:xfrm>
        </p:spPr>
        <p:txBody>
          <a:bodyPr>
            <a:normAutofit fontScale="90000"/>
          </a:bodyPr>
          <a:lstStyle/>
          <a:p>
            <a:pPr algn="ctr"/>
            <a:r>
              <a:rPr lang="en-US" dirty="0"/>
              <a:t>Question 3: Can we build a predictive model</a:t>
            </a:r>
            <a:br>
              <a:rPr lang="en-US" dirty="0"/>
            </a:br>
            <a:r>
              <a:rPr lang="en-US" dirty="0"/>
              <a:t>for the prevalence of poor mental health?</a:t>
            </a:r>
            <a:br>
              <a:rPr lang="en-US" sz="3200" dirty="0"/>
            </a:br>
            <a:endParaRPr lang="en-US" sz="3200" dirty="0"/>
          </a:p>
        </p:txBody>
      </p:sp>
      <p:sp>
        <p:nvSpPr>
          <p:cNvPr id="5" name="Content Placeholder 4">
            <a:extLst>
              <a:ext uri="{FF2B5EF4-FFF2-40B4-BE49-F238E27FC236}">
                <a16:creationId xmlns:a16="http://schemas.microsoft.com/office/drawing/2014/main" id="{CC4860F3-F5FB-4EDE-820C-399FB5393E64}"/>
              </a:ext>
            </a:extLst>
          </p:cNvPr>
          <p:cNvSpPr>
            <a:spLocks noGrp="1"/>
          </p:cNvSpPr>
          <p:nvPr>
            <p:ph idx="1"/>
          </p:nvPr>
        </p:nvSpPr>
        <p:spPr>
          <a:xfrm>
            <a:off x="677334" y="2021840"/>
            <a:ext cx="8596668" cy="4632960"/>
          </a:xfrm>
        </p:spPr>
        <p:txBody>
          <a:bodyPr>
            <a:normAutofit fontScale="92500" lnSpcReduction="10000"/>
          </a:bodyPr>
          <a:lstStyle/>
          <a:p>
            <a:r>
              <a:rPr lang="en-US" sz="2400" dirty="0"/>
              <a:t>All of the 8 health indicators and many of the socioeconomic variables studied are statistically significantly correlated with the prevalence of poor mental health.</a:t>
            </a:r>
          </a:p>
          <a:p>
            <a:r>
              <a:rPr lang="en-US" sz="2400" dirty="0"/>
              <a:t>Which ones, if any, can we use to </a:t>
            </a:r>
            <a:r>
              <a:rPr lang="en-US" sz="2400" b="1" i="1" dirty="0"/>
              <a:t>predict</a:t>
            </a:r>
            <a:r>
              <a:rPr lang="en-US" sz="2400" dirty="0"/>
              <a:t> the prevalence of poor mental health?</a:t>
            </a:r>
          </a:p>
          <a:p>
            <a:pPr lvl="1"/>
            <a:r>
              <a:rPr lang="en-US" sz="2200" dirty="0"/>
              <a:t>Identifying variables that significantly impact the prevalence of poor mental health can help inform future health campaigns and policy making.</a:t>
            </a:r>
          </a:p>
          <a:p>
            <a:r>
              <a:rPr lang="en-US" sz="2400" dirty="0"/>
              <a:t>Method used:</a:t>
            </a:r>
          </a:p>
          <a:p>
            <a:pPr lvl="1"/>
            <a:r>
              <a:rPr lang="en-US" sz="2200" dirty="0"/>
              <a:t>Multiple regression analysis</a:t>
            </a:r>
          </a:p>
          <a:p>
            <a:pPr lvl="1"/>
            <a:r>
              <a:rPr lang="en-US" sz="2200" dirty="0"/>
              <a:t>Data divided into a training set (80%) and a test set (20%)</a:t>
            </a:r>
          </a:p>
          <a:p>
            <a:pPr lvl="1"/>
            <a:r>
              <a:rPr lang="en-US" sz="2200" dirty="0"/>
              <a:t>Multiple iterations to eliminate non statistically significant variables (p-value &gt; 0.05), as well as issues of multicollinearity</a:t>
            </a:r>
          </a:p>
        </p:txBody>
      </p:sp>
    </p:spTree>
    <p:extLst>
      <p:ext uri="{BB962C8B-B14F-4D97-AF65-F5344CB8AC3E}">
        <p14:creationId xmlns:p14="http://schemas.microsoft.com/office/powerpoint/2010/main" val="16436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375920" y="130392"/>
            <a:ext cx="8769447" cy="663259"/>
          </a:xfrm>
        </p:spPr>
        <p:txBody>
          <a:bodyPr>
            <a:normAutofit/>
          </a:bodyPr>
          <a:lstStyle/>
          <a:p>
            <a:r>
              <a:rPr lang="en-US" sz="3200" dirty="0"/>
              <a:t>The Model:</a:t>
            </a:r>
          </a:p>
        </p:txBody>
      </p:sp>
      <p:pic>
        <p:nvPicPr>
          <p:cNvPr id="6" name="Picture 5">
            <a:extLst>
              <a:ext uri="{FF2B5EF4-FFF2-40B4-BE49-F238E27FC236}">
                <a16:creationId xmlns:a16="http://schemas.microsoft.com/office/drawing/2014/main" id="{AFCDAB1C-43D9-4382-B495-B74741177B46}"/>
              </a:ext>
            </a:extLst>
          </p:cNvPr>
          <p:cNvPicPr>
            <a:picLocks noChangeAspect="1"/>
          </p:cNvPicPr>
          <p:nvPr/>
        </p:nvPicPr>
        <p:blipFill>
          <a:blip r:embed="rId2"/>
          <a:stretch>
            <a:fillRect/>
          </a:stretch>
        </p:blipFill>
        <p:spPr>
          <a:xfrm>
            <a:off x="375920" y="1439861"/>
            <a:ext cx="6299710" cy="5248278"/>
          </a:xfrm>
          <a:prstGeom prst="rect">
            <a:avLst/>
          </a:prstGeom>
          <a:ln/>
        </p:spPr>
        <p:style>
          <a:lnRef idx="2">
            <a:schemeClr val="accent1"/>
          </a:lnRef>
          <a:fillRef idx="1">
            <a:schemeClr val="lt1"/>
          </a:fillRef>
          <a:effectRef idx="0">
            <a:schemeClr val="accent1"/>
          </a:effectRef>
          <a:fontRef idx="minor">
            <a:schemeClr val="dk1"/>
          </a:fontRef>
        </p:style>
      </p:pic>
      <p:sp>
        <p:nvSpPr>
          <p:cNvPr id="3" name="TextBox 2">
            <a:extLst>
              <a:ext uri="{FF2B5EF4-FFF2-40B4-BE49-F238E27FC236}">
                <a16:creationId xmlns:a16="http://schemas.microsoft.com/office/drawing/2014/main" id="{22BAD429-B850-41F5-9288-6962D4A38152}"/>
              </a:ext>
            </a:extLst>
          </p:cNvPr>
          <p:cNvSpPr txBox="1"/>
          <p:nvPr/>
        </p:nvSpPr>
        <p:spPr>
          <a:xfrm>
            <a:off x="375920" y="703261"/>
            <a:ext cx="8290560" cy="646331"/>
          </a:xfrm>
          <a:prstGeom prst="rect">
            <a:avLst/>
          </a:prstGeom>
          <a:noFill/>
        </p:spPr>
        <p:txBody>
          <a:bodyPr wrap="square" rtlCol="0">
            <a:spAutoFit/>
          </a:bodyPr>
          <a:lstStyle/>
          <a:p>
            <a:r>
              <a:rPr lang="en-US" dirty="0"/>
              <a:t>Two unhealthy behaviors and one socio-economic factor explain 81.5% of the variance in the prevalence of poor mental health.</a:t>
            </a:r>
          </a:p>
        </p:txBody>
      </p:sp>
      <p:pic>
        <p:nvPicPr>
          <p:cNvPr id="5" name="Picture 4">
            <a:extLst>
              <a:ext uri="{FF2B5EF4-FFF2-40B4-BE49-F238E27FC236}">
                <a16:creationId xmlns:a16="http://schemas.microsoft.com/office/drawing/2014/main" id="{259005A1-8E0B-4F1B-A58A-686E8E75C2E6}"/>
              </a:ext>
            </a:extLst>
          </p:cNvPr>
          <p:cNvPicPr>
            <a:picLocks noChangeAspect="1"/>
          </p:cNvPicPr>
          <p:nvPr/>
        </p:nvPicPr>
        <p:blipFill rotWithShape="1">
          <a:blip r:embed="rId3"/>
          <a:srcRect r="13113"/>
          <a:stretch/>
        </p:blipFill>
        <p:spPr>
          <a:xfrm>
            <a:off x="6675630" y="1510981"/>
            <a:ext cx="4127464" cy="305085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id="{6DAFD5AB-62C2-4399-955C-92EB9FC7463F}"/>
              </a:ext>
            </a:extLst>
          </p:cNvPr>
          <p:cNvSpPr txBox="1"/>
          <p:nvPr/>
        </p:nvSpPr>
        <p:spPr>
          <a:xfrm>
            <a:off x="7550641" y="4714240"/>
            <a:ext cx="2387600" cy="1415772"/>
          </a:xfrm>
          <a:prstGeom prst="rect">
            <a:avLst/>
          </a:prstGeom>
          <a:noFill/>
        </p:spPr>
        <p:txBody>
          <a:bodyPr wrap="square" rtlCol="0">
            <a:spAutoFit/>
          </a:bodyPr>
          <a:lstStyle/>
          <a:p>
            <a:r>
              <a:rPr lang="en-US" dirty="0"/>
              <a:t>Model Fit:</a:t>
            </a:r>
          </a:p>
          <a:p>
            <a:r>
              <a:rPr lang="en-US" dirty="0"/>
              <a:t>Train score = 81.7%</a:t>
            </a:r>
          </a:p>
          <a:p>
            <a:r>
              <a:rPr lang="en-US" dirty="0"/>
              <a:t>Test score = 80.1%</a:t>
            </a:r>
          </a:p>
          <a:p>
            <a:r>
              <a:rPr lang="en-US" sz="1600" i="1" dirty="0"/>
              <a:t>(70% is generally considered good)</a:t>
            </a:r>
          </a:p>
        </p:txBody>
      </p:sp>
      <p:sp>
        <p:nvSpPr>
          <p:cNvPr id="10" name="Right Brace 9">
            <a:extLst>
              <a:ext uri="{FF2B5EF4-FFF2-40B4-BE49-F238E27FC236}">
                <a16:creationId xmlns:a16="http://schemas.microsoft.com/office/drawing/2014/main" id="{65321883-3402-45B8-A627-9AD482954B90}"/>
              </a:ext>
            </a:extLst>
          </p:cNvPr>
          <p:cNvSpPr/>
          <p:nvPr/>
        </p:nvSpPr>
        <p:spPr>
          <a:xfrm>
            <a:off x="9469120" y="4738967"/>
            <a:ext cx="391159" cy="13914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4D2C5189-7F72-4319-894C-826DE108521A}"/>
              </a:ext>
            </a:extLst>
          </p:cNvPr>
          <p:cNvSpPr/>
          <p:nvPr/>
        </p:nvSpPr>
        <p:spPr>
          <a:xfrm flipH="1">
            <a:off x="7269478" y="4763317"/>
            <a:ext cx="391160" cy="13914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6116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0"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C3CB-9C66-41CE-A0BA-B02A92B36360}"/>
              </a:ext>
            </a:extLst>
          </p:cNvPr>
          <p:cNvSpPr>
            <a:spLocks noGrp="1"/>
          </p:cNvSpPr>
          <p:nvPr>
            <p:ph type="title"/>
          </p:nvPr>
        </p:nvSpPr>
        <p:spPr>
          <a:xfrm>
            <a:off x="677334" y="282222"/>
            <a:ext cx="8596668" cy="1320800"/>
          </a:xfrm>
        </p:spPr>
        <p:txBody>
          <a:bodyPr/>
          <a:lstStyle/>
          <a:p>
            <a:r>
              <a:rPr lang="en-US" sz="3200" dirty="0"/>
              <a:t>Summary</a:t>
            </a:r>
            <a:r>
              <a:rPr lang="en-US" dirty="0"/>
              <a:t> of findings, in words…</a:t>
            </a:r>
            <a:endParaRPr lang="en-US" dirty="0">
              <a:highlight>
                <a:srgbClr val="FF0000"/>
              </a:highlight>
            </a:endParaRPr>
          </a:p>
        </p:txBody>
      </p:sp>
      <p:sp>
        <p:nvSpPr>
          <p:cNvPr id="3" name="Content Placeholder 2">
            <a:extLst>
              <a:ext uri="{FF2B5EF4-FFF2-40B4-BE49-F238E27FC236}">
                <a16:creationId xmlns:a16="http://schemas.microsoft.com/office/drawing/2014/main" id="{EC66DF24-5818-4E33-BBD5-42C414ACAE3D}"/>
              </a:ext>
            </a:extLst>
          </p:cNvPr>
          <p:cNvSpPr>
            <a:spLocks noGrp="1"/>
          </p:cNvSpPr>
          <p:nvPr>
            <p:ph idx="1"/>
          </p:nvPr>
        </p:nvSpPr>
        <p:spPr>
          <a:xfrm>
            <a:off x="457201" y="942974"/>
            <a:ext cx="9344024" cy="5632803"/>
          </a:xfrm>
        </p:spPr>
        <p:txBody>
          <a:bodyPr>
            <a:normAutofit/>
          </a:bodyPr>
          <a:lstStyle/>
          <a:p>
            <a:pPr marL="0" indent="0">
              <a:buNone/>
            </a:pPr>
            <a:r>
              <a:rPr lang="en-US" dirty="0"/>
              <a:t>The </a:t>
            </a:r>
            <a:r>
              <a:rPr lang="en-US" u="sng" dirty="0"/>
              <a:t>health indicators</a:t>
            </a:r>
            <a:r>
              <a:rPr lang="en-US" dirty="0"/>
              <a:t> which best predict the prevalence of poor mental health are:</a:t>
            </a:r>
          </a:p>
          <a:p>
            <a:pPr lvl="1"/>
            <a:r>
              <a:rPr lang="en-US" sz="1700" dirty="0"/>
              <a:t>Smoking</a:t>
            </a:r>
          </a:p>
          <a:p>
            <a:pPr lvl="1"/>
            <a:r>
              <a:rPr lang="en-US" sz="1700" dirty="0"/>
              <a:t>Lack of Sleep</a:t>
            </a:r>
          </a:p>
          <a:p>
            <a:pPr lvl="1"/>
            <a:r>
              <a:rPr lang="en-US" sz="1700" dirty="0"/>
              <a:t>Check ups for Women 65+</a:t>
            </a:r>
          </a:p>
          <a:p>
            <a:pPr marL="0" indent="0">
              <a:buNone/>
            </a:pPr>
            <a:r>
              <a:rPr lang="en-US" dirty="0"/>
              <a:t>The </a:t>
            </a:r>
            <a:r>
              <a:rPr lang="en-US" u="sng" dirty="0"/>
              <a:t>socioeconomic factors</a:t>
            </a:r>
            <a:r>
              <a:rPr lang="en-US" dirty="0"/>
              <a:t> which best predict the prevalence of poor mental health are:</a:t>
            </a:r>
          </a:p>
          <a:p>
            <a:pPr lvl="1"/>
            <a:r>
              <a:rPr lang="en-US" sz="1700" dirty="0"/>
              <a:t>Education</a:t>
            </a:r>
          </a:p>
          <a:p>
            <a:pPr lvl="1"/>
            <a:r>
              <a:rPr lang="en-US" sz="1700" dirty="0"/>
              <a:t>Income</a:t>
            </a:r>
          </a:p>
          <a:p>
            <a:pPr lvl="1"/>
            <a:r>
              <a:rPr lang="en-US" sz="1700" dirty="0"/>
              <a:t>% of population 65+ </a:t>
            </a:r>
          </a:p>
          <a:p>
            <a:pPr lvl="1"/>
            <a:r>
              <a:rPr lang="en-US" sz="1700" dirty="0"/>
              <a:t>Gender</a:t>
            </a:r>
          </a:p>
          <a:p>
            <a:pPr marL="0" indent="0">
              <a:buNone/>
            </a:pPr>
            <a:r>
              <a:rPr lang="en-US" sz="1900" dirty="0"/>
              <a:t>Predictive model integrates both sets of variable and explains 81.5% of the variance in prevalence of mental health. After eliminating non statistically significant variables and adjusting for multicollinearity, our final model includes three variables as follows:</a:t>
            </a:r>
          </a:p>
          <a:p>
            <a:pPr marL="0" indent="0">
              <a:buNone/>
            </a:pPr>
            <a:r>
              <a:rPr lang="en-US" sz="1900" dirty="0"/>
              <a:t>MH estimate = 3.17 + 0.09 </a:t>
            </a:r>
            <a:r>
              <a:rPr lang="en-US" sz="1900" dirty="0" err="1"/>
              <a:t>Lack_Sleep</a:t>
            </a:r>
            <a:r>
              <a:rPr lang="en-US" sz="1900" dirty="0"/>
              <a:t> + 0.31 Smoking + 8.11 </a:t>
            </a:r>
            <a:r>
              <a:rPr lang="en-US" sz="1900" dirty="0" err="1"/>
              <a:t>No_HSdegree</a:t>
            </a:r>
            <a:r>
              <a:rPr lang="en-US" sz="1900" dirty="0"/>
              <a:t> </a:t>
            </a:r>
          </a:p>
        </p:txBody>
      </p:sp>
    </p:spTree>
    <p:extLst>
      <p:ext uri="{BB962C8B-B14F-4D97-AF65-F5344CB8AC3E}">
        <p14:creationId xmlns:p14="http://schemas.microsoft.com/office/powerpoint/2010/main" val="31216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417013" y="118110"/>
            <a:ext cx="8605067" cy="1029970"/>
          </a:xfrm>
        </p:spPr>
        <p:txBody>
          <a:bodyPr>
            <a:normAutofit/>
          </a:bodyPr>
          <a:lstStyle/>
          <a:p>
            <a:r>
              <a:rPr lang="en-US" sz="2800" dirty="0"/>
              <a:t>Summary</a:t>
            </a:r>
            <a:r>
              <a:rPr lang="en-US" sz="3200" dirty="0"/>
              <a:t> of findings, in a graph…</a:t>
            </a:r>
          </a:p>
        </p:txBody>
      </p:sp>
      <p:pic>
        <p:nvPicPr>
          <p:cNvPr id="15" name="Picture 14" descr="A close up of a map&#10;&#10;Description automatically generated">
            <a:extLst>
              <a:ext uri="{FF2B5EF4-FFF2-40B4-BE49-F238E27FC236}">
                <a16:creationId xmlns:a16="http://schemas.microsoft.com/office/drawing/2014/main" id="{40D16665-11C1-4A67-BE91-4B5A41020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2670"/>
            <a:ext cx="11155680" cy="6077208"/>
          </a:xfrm>
          <a:prstGeom prst="rect">
            <a:avLst/>
          </a:prstGeom>
        </p:spPr>
      </p:pic>
    </p:spTree>
    <p:extLst>
      <p:ext uri="{BB962C8B-B14F-4D97-AF65-F5344CB8AC3E}">
        <p14:creationId xmlns:p14="http://schemas.microsoft.com/office/powerpoint/2010/main" val="3915198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417013" y="118110"/>
            <a:ext cx="8605067" cy="1029970"/>
          </a:xfrm>
        </p:spPr>
        <p:txBody>
          <a:bodyPr>
            <a:normAutofit/>
          </a:bodyPr>
          <a:lstStyle/>
          <a:p>
            <a:r>
              <a:rPr lang="en-US" sz="2800" dirty="0"/>
              <a:t>Summary</a:t>
            </a:r>
            <a:r>
              <a:rPr lang="en-US" sz="3200" dirty="0"/>
              <a:t> of findings, in a graph…</a:t>
            </a:r>
          </a:p>
        </p:txBody>
      </p:sp>
      <p:pic>
        <p:nvPicPr>
          <p:cNvPr id="4" name="Picture 3" descr="A close up of a map&#10;&#10;Description automatically generated">
            <a:extLst>
              <a:ext uri="{FF2B5EF4-FFF2-40B4-BE49-F238E27FC236}">
                <a16:creationId xmlns:a16="http://schemas.microsoft.com/office/drawing/2014/main" id="{36F300A3-5C5A-48AA-B9E4-6A1A9D192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8205"/>
            <a:ext cx="11145520" cy="6071673"/>
          </a:xfrm>
          <a:prstGeom prst="rect">
            <a:avLst/>
          </a:prstGeom>
        </p:spPr>
      </p:pic>
    </p:spTree>
    <p:extLst>
      <p:ext uri="{BB962C8B-B14F-4D97-AF65-F5344CB8AC3E}">
        <p14:creationId xmlns:p14="http://schemas.microsoft.com/office/powerpoint/2010/main" val="2561816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417013" y="118110"/>
            <a:ext cx="8605067" cy="1029970"/>
          </a:xfrm>
        </p:spPr>
        <p:txBody>
          <a:bodyPr>
            <a:normAutofit/>
          </a:bodyPr>
          <a:lstStyle/>
          <a:p>
            <a:r>
              <a:rPr lang="en-US" sz="2800" dirty="0"/>
              <a:t>Summary</a:t>
            </a:r>
            <a:r>
              <a:rPr lang="en-US" sz="3200" dirty="0"/>
              <a:t> of findings, in a graph…</a:t>
            </a:r>
          </a:p>
        </p:txBody>
      </p:sp>
      <p:pic>
        <p:nvPicPr>
          <p:cNvPr id="4" name="Picture 3" descr="A close up of a map&#10;&#10;Description automatically generated">
            <a:extLst>
              <a:ext uri="{FF2B5EF4-FFF2-40B4-BE49-F238E27FC236}">
                <a16:creationId xmlns:a16="http://schemas.microsoft.com/office/drawing/2014/main" id="{16A0B243-E021-4029-96F1-4A516973D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7136"/>
            <a:ext cx="11165840" cy="6082742"/>
          </a:xfrm>
          <a:prstGeom prst="rect">
            <a:avLst/>
          </a:prstGeom>
        </p:spPr>
      </p:pic>
    </p:spTree>
    <p:extLst>
      <p:ext uri="{BB962C8B-B14F-4D97-AF65-F5344CB8AC3E}">
        <p14:creationId xmlns:p14="http://schemas.microsoft.com/office/powerpoint/2010/main" val="222006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417013" y="118110"/>
            <a:ext cx="8605067" cy="1029970"/>
          </a:xfrm>
        </p:spPr>
        <p:txBody>
          <a:bodyPr>
            <a:normAutofit/>
          </a:bodyPr>
          <a:lstStyle/>
          <a:p>
            <a:r>
              <a:rPr lang="en-US" sz="2800" dirty="0"/>
              <a:t>Summary</a:t>
            </a:r>
            <a:r>
              <a:rPr lang="en-US" sz="3200" dirty="0"/>
              <a:t> of findings, in a graph…</a:t>
            </a:r>
          </a:p>
        </p:txBody>
      </p:sp>
      <p:pic>
        <p:nvPicPr>
          <p:cNvPr id="4" name="Picture 3" descr="A close up of a map&#10;&#10;Description automatically generated">
            <a:extLst>
              <a:ext uri="{FF2B5EF4-FFF2-40B4-BE49-F238E27FC236}">
                <a16:creationId xmlns:a16="http://schemas.microsoft.com/office/drawing/2014/main" id="{E7030A50-40C3-4D5C-A176-1DFA4C5E5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0720"/>
            <a:ext cx="11140903" cy="6069158"/>
          </a:xfrm>
          <a:prstGeom prst="rect">
            <a:avLst/>
          </a:prstGeom>
        </p:spPr>
      </p:pic>
    </p:spTree>
    <p:extLst>
      <p:ext uri="{BB962C8B-B14F-4D97-AF65-F5344CB8AC3E}">
        <p14:creationId xmlns:p14="http://schemas.microsoft.com/office/powerpoint/2010/main" val="3869700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417013" y="118110"/>
            <a:ext cx="8605067" cy="1029970"/>
          </a:xfrm>
        </p:spPr>
        <p:txBody>
          <a:bodyPr>
            <a:normAutofit/>
          </a:bodyPr>
          <a:lstStyle/>
          <a:p>
            <a:r>
              <a:rPr lang="en-US" sz="2800" dirty="0"/>
              <a:t>Summary</a:t>
            </a:r>
            <a:r>
              <a:rPr lang="en-US" sz="3200" dirty="0"/>
              <a:t> of findings, in a graph…</a:t>
            </a:r>
          </a:p>
        </p:txBody>
      </p:sp>
      <p:pic>
        <p:nvPicPr>
          <p:cNvPr id="4" name="Picture 3" descr="A close up of text on a white background&#10;&#10;Description automatically generated">
            <a:extLst>
              <a:ext uri="{FF2B5EF4-FFF2-40B4-BE49-F238E27FC236}">
                <a16:creationId xmlns:a16="http://schemas.microsoft.com/office/drawing/2014/main" id="{A4AECD64-FE2B-4098-83F3-182C94DD7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8204"/>
            <a:ext cx="11145520" cy="6071673"/>
          </a:xfrm>
          <a:prstGeom prst="rect">
            <a:avLst/>
          </a:prstGeom>
        </p:spPr>
      </p:pic>
    </p:spTree>
    <p:extLst>
      <p:ext uri="{BB962C8B-B14F-4D97-AF65-F5344CB8AC3E}">
        <p14:creationId xmlns:p14="http://schemas.microsoft.com/office/powerpoint/2010/main" val="208407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722D-7BD8-4669-BE70-F50FC8B750F2}"/>
              </a:ext>
            </a:extLst>
          </p:cNvPr>
          <p:cNvSpPr>
            <a:spLocks noGrp="1"/>
          </p:cNvSpPr>
          <p:nvPr>
            <p:ph type="title"/>
          </p:nvPr>
        </p:nvSpPr>
        <p:spPr>
          <a:xfrm>
            <a:off x="414776" y="53828"/>
            <a:ext cx="8596668" cy="741700"/>
          </a:xfrm>
        </p:spPr>
        <p:txBody>
          <a:bodyPr/>
          <a:lstStyle/>
          <a:p>
            <a:r>
              <a:rPr lang="en-US" dirty="0"/>
              <a:t>	</a:t>
            </a:r>
            <a:r>
              <a:rPr lang="en-US" sz="3200" dirty="0"/>
              <a:t>The Data</a:t>
            </a:r>
          </a:p>
        </p:txBody>
      </p:sp>
      <p:sp>
        <p:nvSpPr>
          <p:cNvPr id="3" name="Content Placeholder 2">
            <a:extLst>
              <a:ext uri="{FF2B5EF4-FFF2-40B4-BE49-F238E27FC236}">
                <a16:creationId xmlns:a16="http://schemas.microsoft.com/office/drawing/2014/main" id="{A52E4EFB-7991-4D2D-AF7C-C6CCB8038CEF}"/>
              </a:ext>
            </a:extLst>
          </p:cNvPr>
          <p:cNvSpPr>
            <a:spLocks noGrp="1"/>
          </p:cNvSpPr>
          <p:nvPr>
            <p:ph idx="1"/>
          </p:nvPr>
        </p:nvSpPr>
        <p:spPr>
          <a:xfrm>
            <a:off x="414776" y="1145220"/>
            <a:ext cx="9158992" cy="5658952"/>
          </a:xfrm>
        </p:spPr>
        <p:txBody>
          <a:bodyPr>
            <a:normAutofit/>
          </a:bodyPr>
          <a:lstStyle/>
          <a:p>
            <a:pPr>
              <a:buFont typeface="Wingdings" panose="05000000000000000000" pitchFamily="2" charset="2"/>
              <a:buChar char="v"/>
            </a:pPr>
            <a:r>
              <a:rPr lang="en-US" sz="1600" dirty="0"/>
              <a:t>Two data sets joined on a common geographic element provide a comprehensive look of health outcomes, demographic and geographic profiles in the United States</a:t>
            </a:r>
          </a:p>
          <a:p>
            <a:pPr marL="0" indent="0">
              <a:buNone/>
            </a:pPr>
            <a:r>
              <a:rPr lang="en-US" sz="1600" dirty="0"/>
              <a:t> </a:t>
            </a:r>
          </a:p>
          <a:p>
            <a:pPr lvl="1">
              <a:buFont typeface="Wingdings" panose="05000000000000000000" pitchFamily="2" charset="2"/>
              <a:buChar char="v"/>
            </a:pPr>
            <a:r>
              <a:rPr lang="en-US" dirty="0"/>
              <a:t>Data Source #1: findings from </a:t>
            </a:r>
            <a:r>
              <a:rPr lang="en-US" dirty="0">
                <a:solidFill>
                  <a:srgbClr val="00B0F0"/>
                </a:solidFill>
              </a:rPr>
              <a:t>CDC’s 500 Cities: Local data for better health</a:t>
            </a:r>
            <a:r>
              <a:rPr lang="en-US" dirty="0"/>
              <a:t>. This is a census track study delivered in csv format measuring estimates of chronic disease risk factors, health outcomes, and clinical preventative service use for the largest 500 cities in the United States. The data set response range encompasses 32% of the total US population qualified by the 2010 US census. </a:t>
            </a:r>
          </a:p>
          <a:p>
            <a:pPr marL="457200" lvl="1" indent="0">
              <a:buNone/>
            </a:pPr>
            <a:endParaRPr lang="en-US" dirty="0"/>
          </a:p>
          <a:p>
            <a:pPr lvl="1">
              <a:buFont typeface="Wingdings" panose="05000000000000000000" pitchFamily="2" charset="2"/>
              <a:buChar char="v"/>
            </a:pPr>
            <a:r>
              <a:rPr lang="en-US" dirty="0"/>
              <a:t>Data Source #2: </a:t>
            </a:r>
            <a:r>
              <a:rPr lang="en-US" dirty="0">
                <a:solidFill>
                  <a:srgbClr val="00B0F0"/>
                </a:solidFill>
              </a:rPr>
              <a:t>2016 American Community Survey | US Census Bureau</a:t>
            </a:r>
            <a:r>
              <a:rPr lang="en-US" dirty="0"/>
              <a:t>. This is an annual ongoing survey that provides vital information about the US nation &amp; its people covering 91.6% of the US population with a 94.7% response rate. </a:t>
            </a:r>
          </a:p>
          <a:p>
            <a:pPr marL="457200" lvl="1" indent="0">
              <a:buNone/>
            </a:pPr>
            <a:endParaRPr lang="en-US" dirty="0"/>
          </a:p>
          <a:p>
            <a:pPr lvl="1">
              <a:buFont typeface="Wingdings" panose="05000000000000000000" pitchFamily="2" charset="2"/>
              <a:buChar char="v"/>
            </a:pPr>
            <a:r>
              <a:rPr lang="en-US" dirty="0"/>
              <a:t>Data Source #3: </a:t>
            </a:r>
            <a:r>
              <a:rPr lang="en-US" dirty="0">
                <a:solidFill>
                  <a:srgbClr val="00B0F0"/>
                </a:solidFill>
              </a:rPr>
              <a:t>US Google Map API &amp; Plot.ly API </a:t>
            </a:r>
          </a:p>
          <a:p>
            <a:pPr>
              <a:buFont typeface="Wingdings" panose="05000000000000000000" pitchFamily="2" charset="2"/>
              <a:buChar char="v"/>
            </a:pPr>
            <a:endParaRPr lang="en-US" sz="1600" dirty="0"/>
          </a:p>
          <a:p>
            <a:pPr marL="0" indent="0">
              <a:buNone/>
            </a:pPr>
            <a:endParaRPr lang="en-US" sz="1900" dirty="0"/>
          </a:p>
        </p:txBody>
      </p:sp>
      <p:pic>
        <p:nvPicPr>
          <p:cNvPr id="4" name="Picture 3">
            <a:extLst>
              <a:ext uri="{FF2B5EF4-FFF2-40B4-BE49-F238E27FC236}">
                <a16:creationId xmlns:a16="http://schemas.microsoft.com/office/drawing/2014/main" id="{717CA348-88F7-4AD8-8AE8-16ACDC34408D}"/>
              </a:ext>
            </a:extLst>
          </p:cNvPr>
          <p:cNvPicPr>
            <a:picLocks noChangeAspect="1"/>
          </p:cNvPicPr>
          <p:nvPr/>
        </p:nvPicPr>
        <p:blipFill>
          <a:blip r:embed="rId2"/>
          <a:stretch>
            <a:fillRect/>
          </a:stretch>
        </p:blipFill>
        <p:spPr>
          <a:xfrm>
            <a:off x="9972675" y="154620"/>
            <a:ext cx="1381125" cy="990600"/>
          </a:xfrm>
          <a:prstGeom prst="rect">
            <a:avLst/>
          </a:prstGeom>
        </p:spPr>
      </p:pic>
      <p:pic>
        <p:nvPicPr>
          <p:cNvPr id="5" name="Picture 4">
            <a:extLst>
              <a:ext uri="{FF2B5EF4-FFF2-40B4-BE49-F238E27FC236}">
                <a16:creationId xmlns:a16="http://schemas.microsoft.com/office/drawing/2014/main" id="{C5CE504F-058C-47CB-B573-1069306C2DC6}"/>
              </a:ext>
            </a:extLst>
          </p:cNvPr>
          <p:cNvPicPr>
            <a:picLocks noChangeAspect="1"/>
          </p:cNvPicPr>
          <p:nvPr/>
        </p:nvPicPr>
        <p:blipFill>
          <a:blip r:embed="rId3"/>
          <a:stretch>
            <a:fillRect/>
          </a:stretch>
        </p:blipFill>
        <p:spPr>
          <a:xfrm>
            <a:off x="9972675" y="1374628"/>
            <a:ext cx="1381125" cy="1021333"/>
          </a:xfrm>
          <a:prstGeom prst="rect">
            <a:avLst/>
          </a:prstGeom>
        </p:spPr>
      </p:pic>
    </p:spTree>
    <p:extLst>
      <p:ext uri="{BB962C8B-B14F-4D97-AF65-F5344CB8AC3E}">
        <p14:creationId xmlns:p14="http://schemas.microsoft.com/office/powerpoint/2010/main" val="98280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B0B5-ABA6-4468-A234-2BF2F2DB303D}"/>
              </a:ext>
            </a:extLst>
          </p:cNvPr>
          <p:cNvSpPr>
            <a:spLocks noGrp="1"/>
          </p:cNvSpPr>
          <p:nvPr>
            <p:ph type="title"/>
          </p:nvPr>
        </p:nvSpPr>
        <p:spPr/>
        <p:txBody>
          <a:bodyPr/>
          <a:lstStyle/>
          <a:p>
            <a:r>
              <a:rPr lang="en-US" dirty="0"/>
              <a:t>Ideas for additional analysis</a:t>
            </a:r>
          </a:p>
        </p:txBody>
      </p:sp>
      <p:sp>
        <p:nvSpPr>
          <p:cNvPr id="3" name="Content Placeholder 2">
            <a:extLst>
              <a:ext uri="{FF2B5EF4-FFF2-40B4-BE49-F238E27FC236}">
                <a16:creationId xmlns:a16="http://schemas.microsoft.com/office/drawing/2014/main" id="{BE020577-2870-4FC7-9D64-D22887C59352}"/>
              </a:ext>
            </a:extLst>
          </p:cNvPr>
          <p:cNvSpPr>
            <a:spLocks noGrp="1"/>
          </p:cNvSpPr>
          <p:nvPr>
            <p:ph idx="1"/>
          </p:nvPr>
        </p:nvSpPr>
        <p:spPr>
          <a:xfrm>
            <a:off x="677334" y="1788160"/>
            <a:ext cx="8596668" cy="4663439"/>
          </a:xfrm>
        </p:spPr>
        <p:txBody>
          <a:bodyPr>
            <a:normAutofit/>
          </a:bodyPr>
          <a:lstStyle/>
          <a:p>
            <a:r>
              <a:rPr lang="en-US" dirty="0"/>
              <a:t>Further analysis could be used to identify exact tipping points for health indicators and socioeconomic factors which could be used to identify at risk populations.</a:t>
            </a:r>
          </a:p>
          <a:p>
            <a:r>
              <a:rPr lang="en-US" dirty="0"/>
              <a:t>A deeper dive into census track level data (as opposed to data aggregated by cities) could strengthen the predictive model and provide actionable insights.</a:t>
            </a:r>
          </a:p>
          <a:p>
            <a:r>
              <a:rPr lang="en-US" dirty="0"/>
              <a:t>Some states and areas have a higher prevalence of poor mental health than others (see contrast between top 10 cities and worst 10 cities. A closer look at characteristics of those areas as well as examining correlation with outside data sources such as weather, type of employment, etc. might also help improve our predictive model.</a:t>
            </a:r>
          </a:p>
          <a:p>
            <a:r>
              <a:rPr lang="en-US" dirty="0"/>
              <a:t>The 500 Cities study carries information on 13 unique health outcomes, the model is equipped to be applied to each health outcome individually with the prescribed methodology.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7654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722D-7BD8-4669-BE70-F50FC8B750F2}"/>
              </a:ext>
            </a:extLst>
          </p:cNvPr>
          <p:cNvSpPr>
            <a:spLocks noGrp="1"/>
          </p:cNvSpPr>
          <p:nvPr>
            <p:ph type="title"/>
          </p:nvPr>
        </p:nvSpPr>
        <p:spPr>
          <a:xfrm>
            <a:off x="414776" y="53828"/>
            <a:ext cx="8596668" cy="741700"/>
          </a:xfrm>
        </p:spPr>
        <p:txBody>
          <a:bodyPr/>
          <a:lstStyle/>
          <a:p>
            <a:r>
              <a:rPr lang="en-US" dirty="0"/>
              <a:t> </a:t>
            </a:r>
            <a:r>
              <a:rPr lang="en-US" sz="3200" dirty="0"/>
              <a:t>Data Strengths &amp; Limitations</a:t>
            </a:r>
          </a:p>
        </p:txBody>
      </p:sp>
      <p:sp>
        <p:nvSpPr>
          <p:cNvPr id="3" name="Content Placeholder 2">
            <a:extLst>
              <a:ext uri="{FF2B5EF4-FFF2-40B4-BE49-F238E27FC236}">
                <a16:creationId xmlns:a16="http://schemas.microsoft.com/office/drawing/2014/main" id="{A52E4EFB-7991-4D2D-AF7C-C6CCB8038CEF}"/>
              </a:ext>
            </a:extLst>
          </p:cNvPr>
          <p:cNvSpPr>
            <a:spLocks noGrp="1"/>
          </p:cNvSpPr>
          <p:nvPr>
            <p:ph idx="1"/>
          </p:nvPr>
        </p:nvSpPr>
        <p:spPr>
          <a:xfrm>
            <a:off x="414776" y="795527"/>
            <a:ext cx="9281674" cy="5627573"/>
          </a:xfrm>
        </p:spPr>
        <p:txBody>
          <a:bodyPr>
            <a:normAutofit/>
          </a:bodyPr>
          <a:lstStyle/>
          <a:p>
            <a:pPr>
              <a:buFont typeface="Wingdings" panose="05000000000000000000" pitchFamily="2" charset="2"/>
              <a:buChar char="v"/>
            </a:pPr>
            <a:r>
              <a:rPr lang="en-US" sz="1600" dirty="0"/>
              <a:t>Strengths</a:t>
            </a:r>
          </a:p>
          <a:p>
            <a:pPr lvl="1">
              <a:buFont typeface="Wingdings" panose="05000000000000000000" pitchFamily="2" charset="2"/>
              <a:buChar char="v"/>
            </a:pPr>
            <a:r>
              <a:rPr lang="en-US" dirty="0"/>
              <a:t>Both Primary Data Sets were qualified by a common element (geo_id) which is a standard geographic census track identifier</a:t>
            </a:r>
          </a:p>
          <a:p>
            <a:pPr lvl="1">
              <a:buFont typeface="Wingdings" panose="05000000000000000000" pitchFamily="2" charset="2"/>
              <a:buChar char="v"/>
            </a:pPr>
            <a:r>
              <a:rPr lang="en-US" dirty="0"/>
              <a:t>Both Data Sets are parts of long standing scientific studies which lends to data consistency and integrity</a:t>
            </a:r>
          </a:p>
          <a:p>
            <a:pPr lvl="1">
              <a:buFont typeface="Wingdings" panose="05000000000000000000" pitchFamily="2" charset="2"/>
              <a:buChar char="v"/>
            </a:pPr>
            <a:r>
              <a:rPr lang="en-US" dirty="0"/>
              <a:t>The resulting outputs from the underlying statistic methodology cause the data to be succinct, definable, and uniform as evidenced by the low number of NaN values for essential fields. </a:t>
            </a:r>
          </a:p>
          <a:p>
            <a:pPr>
              <a:buFont typeface="Wingdings" panose="05000000000000000000" pitchFamily="2" charset="2"/>
              <a:buChar char="v"/>
            </a:pPr>
            <a:r>
              <a:rPr lang="en-US" sz="1600" dirty="0"/>
              <a:t>Limitations</a:t>
            </a:r>
          </a:p>
          <a:p>
            <a:pPr lvl="1">
              <a:buFont typeface="Wingdings" panose="05000000000000000000" pitchFamily="2" charset="2"/>
              <a:buChar char="v"/>
            </a:pPr>
            <a:r>
              <a:rPr lang="en-US" dirty="0"/>
              <a:t>In both data sets the nature of results are qualitative in part leading to unintended bias or mis categorization.  i.e. individuals may define a poor mental health day with different thresholds</a:t>
            </a:r>
          </a:p>
          <a:p>
            <a:pPr lvl="1">
              <a:buFont typeface="Wingdings" panose="05000000000000000000" pitchFamily="2" charset="2"/>
              <a:buChar char="v"/>
            </a:pPr>
            <a:r>
              <a:rPr lang="en-US" dirty="0"/>
              <a:t>A major limitation is the representation of outcomes by city. Large areas of the US are absent from the dataset due to a lack of a qualifying city. The description of 500 cities is inaccurate by definition as reporting on the absolute largest 500 cities would leave four states without representation. As a remedy the study substitutes a state’s largest city and its census tracks if it is otherwise unrepresented. </a:t>
            </a:r>
          </a:p>
          <a:p>
            <a:pPr lvl="1">
              <a:buFont typeface="Wingdings" panose="05000000000000000000" pitchFamily="2" charset="2"/>
              <a:buChar char="v"/>
            </a:pPr>
            <a:r>
              <a:rPr lang="en-US" dirty="0"/>
              <a:t>This dataset might give a distorted picture to the question where the highest prevalence rates of poor mental health can be found.</a:t>
            </a:r>
          </a:p>
          <a:p>
            <a:pPr marL="457200" lvl="1" indent="0">
              <a:buNone/>
            </a:pPr>
            <a:endParaRPr lang="en-US" sz="1200" dirty="0"/>
          </a:p>
          <a:p>
            <a:pPr marL="914400" lvl="2" indent="0">
              <a:buNone/>
            </a:pPr>
            <a:endParaRPr lang="en-US" sz="1000" dirty="0"/>
          </a:p>
          <a:p>
            <a:pPr marL="0" indent="0">
              <a:buNone/>
            </a:pPr>
            <a:endParaRPr lang="en-US" sz="1900" dirty="0"/>
          </a:p>
        </p:txBody>
      </p:sp>
      <p:pic>
        <p:nvPicPr>
          <p:cNvPr id="4" name="Picture 3">
            <a:extLst>
              <a:ext uri="{FF2B5EF4-FFF2-40B4-BE49-F238E27FC236}">
                <a16:creationId xmlns:a16="http://schemas.microsoft.com/office/drawing/2014/main" id="{717CA348-88F7-4AD8-8AE8-16ACDC34408D}"/>
              </a:ext>
            </a:extLst>
          </p:cNvPr>
          <p:cNvPicPr>
            <a:picLocks noChangeAspect="1"/>
          </p:cNvPicPr>
          <p:nvPr/>
        </p:nvPicPr>
        <p:blipFill>
          <a:blip r:embed="rId2"/>
          <a:stretch>
            <a:fillRect/>
          </a:stretch>
        </p:blipFill>
        <p:spPr>
          <a:xfrm>
            <a:off x="9972675" y="154620"/>
            <a:ext cx="1381125" cy="990600"/>
          </a:xfrm>
          <a:prstGeom prst="rect">
            <a:avLst/>
          </a:prstGeom>
        </p:spPr>
      </p:pic>
      <p:pic>
        <p:nvPicPr>
          <p:cNvPr id="5" name="Picture 4">
            <a:extLst>
              <a:ext uri="{FF2B5EF4-FFF2-40B4-BE49-F238E27FC236}">
                <a16:creationId xmlns:a16="http://schemas.microsoft.com/office/drawing/2014/main" id="{C5CE504F-058C-47CB-B573-1069306C2DC6}"/>
              </a:ext>
            </a:extLst>
          </p:cNvPr>
          <p:cNvPicPr>
            <a:picLocks noChangeAspect="1"/>
          </p:cNvPicPr>
          <p:nvPr/>
        </p:nvPicPr>
        <p:blipFill>
          <a:blip r:embed="rId3"/>
          <a:stretch>
            <a:fillRect/>
          </a:stretch>
        </p:blipFill>
        <p:spPr>
          <a:xfrm>
            <a:off x="9972675" y="1374628"/>
            <a:ext cx="1381125" cy="1021333"/>
          </a:xfrm>
          <a:prstGeom prst="rect">
            <a:avLst/>
          </a:prstGeom>
        </p:spPr>
      </p:pic>
    </p:spTree>
    <p:extLst>
      <p:ext uri="{BB962C8B-B14F-4D97-AF65-F5344CB8AC3E}">
        <p14:creationId xmlns:p14="http://schemas.microsoft.com/office/powerpoint/2010/main" val="368914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C3CB-9C66-41CE-A0BA-B02A92B36360}"/>
              </a:ext>
            </a:extLst>
          </p:cNvPr>
          <p:cNvSpPr>
            <a:spLocks noGrp="1"/>
          </p:cNvSpPr>
          <p:nvPr>
            <p:ph type="title"/>
          </p:nvPr>
        </p:nvSpPr>
        <p:spPr>
          <a:xfrm>
            <a:off x="677333" y="539592"/>
            <a:ext cx="8596668" cy="743559"/>
          </a:xfrm>
        </p:spPr>
        <p:txBody>
          <a:bodyPr>
            <a:normAutofit/>
          </a:bodyPr>
          <a:lstStyle/>
          <a:p>
            <a:r>
              <a:rPr lang="en-US" sz="3200" dirty="0"/>
              <a:t>Research Questions</a:t>
            </a:r>
          </a:p>
        </p:txBody>
      </p:sp>
      <p:sp>
        <p:nvSpPr>
          <p:cNvPr id="3" name="Content Placeholder 2">
            <a:extLst>
              <a:ext uri="{FF2B5EF4-FFF2-40B4-BE49-F238E27FC236}">
                <a16:creationId xmlns:a16="http://schemas.microsoft.com/office/drawing/2014/main" id="{EC66DF24-5818-4E33-BBD5-42C414ACAE3D}"/>
              </a:ext>
            </a:extLst>
          </p:cNvPr>
          <p:cNvSpPr>
            <a:spLocks noGrp="1"/>
          </p:cNvSpPr>
          <p:nvPr>
            <p:ph idx="1"/>
          </p:nvPr>
        </p:nvSpPr>
        <p:spPr>
          <a:xfrm>
            <a:off x="677333" y="1488613"/>
            <a:ext cx="8397093" cy="4458015"/>
          </a:xfrm>
        </p:spPr>
        <p:txBody>
          <a:bodyPr>
            <a:noAutofit/>
          </a:bodyPr>
          <a:lstStyle/>
          <a:p>
            <a:r>
              <a:rPr lang="en-US" sz="2000" dirty="0"/>
              <a:t>Where are the highest prevalence rates of poor mental health found? </a:t>
            </a:r>
          </a:p>
          <a:p>
            <a:pPr lvl="1"/>
            <a:r>
              <a:rPr lang="en-US" sz="1800" dirty="0"/>
              <a:t>Poor being qualified as mental health reported as poor for at least 14 of 30 days among adults (over 18 years old)</a:t>
            </a:r>
          </a:p>
          <a:p>
            <a:r>
              <a:rPr lang="en-US" sz="2000" dirty="0"/>
              <a:t>What factors in our combined dataset are statistically significantly correlated to a high prevalence rate of poor mental health? Specifically:</a:t>
            </a:r>
          </a:p>
          <a:p>
            <a:pPr lvl="1"/>
            <a:r>
              <a:rPr lang="en-US" sz="1800" dirty="0"/>
              <a:t>What health behavior and preventative services, if any, correlate with the prevalence of poor mental health?</a:t>
            </a:r>
          </a:p>
          <a:p>
            <a:pPr lvl="1"/>
            <a:r>
              <a:rPr lang="en-US" sz="1800" dirty="0"/>
              <a:t>What socio-economic characteristics, if any, correlate with the prevalence of poor mental health?</a:t>
            </a:r>
          </a:p>
          <a:p>
            <a:r>
              <a:rPr lang="en-US" sz="2000" dirty="0"/>
              <a:t>Which factors can we retain to predict the prevalence of poor mental health? </a:t>
            </a:r>
          </a:p>
        </p:txBody>
      </p:sp>
    </p:spTree>
    <p:extLst>
      <p:ext uri="{BB962C8B-B14F-4D97-AF65-F5344CB8AC3E}">
        <p14:creationId xmlns:p14="http://schemas.microsoft.com/office/powerpoint/2010/main" val="3690786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722D-7BD8-4669-BE70-F50FC8B750F2}"/>
              </a:ext>
            </a:extLst>
          </p:cNvPr>
          <p:cNvSpPr>
            <a:spLocks noGrp="1"/>
          </p:cNvSpPr>
          <p:nvPr>
            <p:ph type="title"/>
          </p:nvPr>
        </p:nvSpPr>
        <p:spPr>
          <a:xfrm>
            <a:off x="498915" y="238861"/>
            <a:ext cx="8596668" cy="831656"/>
          </a:xfrm>
        </p:spPr>
        <p:txBody>
          <a:bodyPr/>
          <a:lstStyle/>
          <a:p>
            <a:r>
              <a:rPr lang="en-US" dirty="0"/>
              <a:t>	</a:t>
            </a:r>
            <a:r>
              <a:rPr lang="en-US" sz="3200" dirty="0"/>
              <a:t>Data Munging &amp; Methods</a:t>
            </a:r>
          </a:p>
        </p:txBody>
      </p:sp>
      <p:sp>
        <p:nvSpPr>
          <p:cNvPr id="3" name="Content Placeholder 2">
            <a:extLst>
              <a:ext uri="{FF2B5EF4-FFF2-40B4-BE49-F238E27FC236}">
                <a16:creationId xmlns:a16="http://schemas.microsoft.com/office/drawing/2014/main" id="{A52E4EFB-7991-4D2D-AF7C-C6CCB8038CEF}"/>
              </a:ext>
            </a:extLst>
          </p:cNvPr>
          <p:cNvSpPr>
            <a:spLocks noGrp="1"/>
          </p:cNvSpPr>
          <p:nvPr>
            <p:ph idx="1"/>
          </p:nvPr>
        </p:nvSpPr>
        <p:spPr>
          <a:xfrm>
            <a:off x="704572" y="825190"/>
            <a:ext cx="5941555" cy="5793949"/>
          </a:xfrm>
        </p:spPr>
        <p:txBody>
          <a:bodyPr>
            <a:normAutofit/>
          </a:bodyPr>
          <a:lstStyle/>
          <a:p>
            <a:pPr marL="0" indent="0">
              <a:buNone/>
            </a:pPr>
            <a:endParaRPr lang="en-US" dirty="0"/>
          </a:p>
          <a:p>
            <a:pPr>
              <a:buFont typeface="Wingdings" panose="05000000000000000000" pitchFamily="2" charset="2"/>
              <a:buChar char="v"/>
            </a:pPr>
            <a:r>
              <a:rPr lang="en-US" sz="1600" dirty="0"/>
              <a:t>Joining of two primary data sets on common “geo_id” field into a master data frame</a:t>
            </a:r>
          </a:p>
          <a:p>
            <a:pPr>
              <a:buFont typeface="Wingdings" panose="05000000000000000000" pitchFamily="2" charset="2"/>
              <a:buChar char="v"/>
            </a:pPr>
            <a:r>
              <a:rPr lang="en-US" sz="1600" dirty="0"/>
              <a:t>Examined the correlation of factors to reduce insignificant data and removed from the working dataframe along with NaN values</a:t>
            </a:r>
          </a:p>
          <a:p>
            <a:pPr>
              <a:buFont typeface="Wingdings" panose="05000000000000000000" pitchFamily="2" charset="2"/>
              <a:buChar char="v"/>
            </a:pPr>
            <a:r>
              <a:rPr lang="en-US" sz="1600" dirty="0"/>
              <a:t>Aggregating by cities &amp; binning by quartiles on prevalence of poor mental health </a:t>
            </a:r>
          </a:p>
          <a:p>
            <a:pPr>
              <a:buFont typeface="Wingdings" panose="05000000000000000000" pitchFamily="2" charset="2"/>
              <a:buChar char="v"/>
            </a:pPr>
            <a:r>
              <a:rPr lang="en-US" sz="1600" dirty="0"/>
              <a:t>ANOVA &amp; Turkey Range Testing for variable &amp; bin validation </a:t>
            </a:r>
          </a:p>
          <a:p>
            <a:pPr>
              <a:buFont typeface="Wingdings" panose="05000000000000000000" pitchFamily="2" charset="2"/>
              <a:buChar char="v"/>
            </a:pPr>
            <a:endParaRPr lang="en-US" sz="1400" dirty="0"/>
          </a:p>
          <a:p>
            <a:pPr>
              <a:buFont typeface="Wingdings" panose="05000000000000000000" pitchFamily="2" charset="2"/>
              <a:buChar char="v"/>
            </a:pPr>
            <a:endParaRPr lang="en-US" sz="1400" dirty="0"/>
          </a:p>
        </p:txBody>
      </p:sp>
      <p:pic>
        <p:nvPicPr>
          <p:cNvPr id="4" name="Picture 3">
            <a:extLst>
              <a:ext uri="{FF2B5EF4-FFF2-40B4-BE49-F238E27FC236}">
                <a16:creationId xmlns:a16="http://schemas.microsoft.com/office/drawing/2014/main" id="{DFEA5C40-525E-4A9C-A290-BD4BA616690F}"/>
              </a:ext>
            </a:extLst>
          </p:cNvPr>
          <p:cNvPicPr>
            <a:picLocks noChangeAspect="1"/>
          </p:cNvPicPr>
          <p:nvPr/>
        </p:nvPicPr>
        <p:blipFill>
          <a:blip r:embed="rId2"/>
          <a:stretch>
            <a:fillRect/>
          </a:stretch>
        </p:blipFill>
        <p:spPr>
          <a:xfrm>
            <a:off x="6851784" y="238861"/>
            <a:ext cx="5192934" cy="5048708"/>
          </a:xfrm>
          <a:prstGeom prst="rect">
            <a:avLst/>
          </a:prstGeom>
        </p:spPr>
      </p:pic>
      <p:pic>
        <p:nvPicPr>
          <p:cNvPr id="5" name="Picture 4">
            <a:extLst>
              <a:ext uri="{FF2B5EF4-FFF2-40B4-BE49-F238E27FC236}">
                <a16:creationId xmlns:a16="http://schemas.microsoft.com/office/drawing/2014/main" id="{36B2B306-B1D3-44B7-BC8B-1604A49E4CAF}"/>
              </a:ext>
            </a:extLst>
          </p:cNvPr>
          <p:cNvPicPr>
            <a:picLocks noChangeAspect="1"/>
          </p:cNvPicPr>
          <p:nvPr/>
        </p:nvPicPr>
        <p:blipFill>
          <a:blip r:embed="rId3"/>
          <a:stretch>
            <a:fillRect/>
          </a:stretch>
        </p:blipFill>
        <p:spPr>
          <a:xfrm>
            <a:off x="1314037" y="3722164"/>
            <a:ext cx="4515263" cy="3019028"/>
          </a:xfrm>
          <a:prstGeom prst="rect">
            <a:avLst/>
          </a:prstGeom>
        </p:spPr>
      </p:pic>
    </p:spTree>
    <p:extLst>
      <p:ext uri="{BB962C8B-B14F-4D97-AF65-F5344CB8AC3E}">
        <p14:creationId xmlns:p14="http://schemas.microsoft.com/office/powerpoint/2010/main" val="181025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8B69-B71F-48D4-9C83-A3FB196B5BB8}"/>
              </a:ext>
            </a:extLst>
          </p:cNvPr>
          <p:cNvSpPr>
            <a:spLocks noGrp="1"/>
          </p:cNvSpPr>
          <p:nvPr>
            <p:ph type="title"/>
          </p:nvPr>
        </p:nvSpPr>
        <p:spPr>
          <a:xfrm>
            <a:off x="-46006" y="0"/>
            <a:ext cx="9428132" cy="1890294"/>
          </a:xfrm>
        </p:spPr>
        <p:txBody>
          <a:bodyPr>
            <a:normAutofit fontScale="90000"/>
          </a:bodyPr>
          <a:lstStyle/>
          <a:p>
            <a:pPr algn="ctr"/>
            <a:br>
              <a:rPr lang="en-US" sz="3200" dirty="0"/>
            </a:br>
            <a:r>
              <a:rPr lang="en-US" dirty="0"/>
              <a:t>Question 1: </a:t>
            </a:r>
            <a:br>
              <a:rPr lang="en-US" dirty="0"/>
            </a:br>
            <a:r>
              <a:rPr lang="en-US" dirty="0"/>
              <a:t>Where are the highest prevalence rates of poor mental health found? </a:t>
            </a:r>
            <a:br>
              <a:rPr lang="en-US" dirty="0"/>
            </a:br>
            <a:br>
              <a:rPr lang="en-US" dirty="0"/>
            </a:br>
            <a:endParaRPr lang="en-US" dirty="0"/>
          </a:p>
        </p:txBody>
      </p:sp>
      <p:sp>
        <p:nvSpPr>
          <p:cNvPr id="3" name="Content Placeholder 2">
            <a:extLst>
              <a:ext uri="{FF2B5EF4-FFF2-40B4-BE49-F238E27FC236}">
                <a16:creationId xmlns:a16="http://schemas.microsoft.com/office/drawing/2014/main" id="{52EFDD9B-FA62-49FF-A7C1-075B72BFFB9D}"/>
              </a:ext>
            </a:extLst>
          </p:cNvPr>
          <p:cNvSpPr>
            <a:spLocks noGrp="1"/>
          </p:cNvSpPr>
          <p:nvPr>
            <p:ph idx="1"/>
          </p:nvPr>
        </p:nvSpPr>
        <p:spPr>
          <a:xfrm>
            <a:off x="245203" y="2271294"/>
            <a:ext cx="9622698" cy="4348581"/>
          </a:xfrm>
        </p:spPr>
        <p:txBody>
          <a:bodyPr/>
          <a:lstStyle/>
          <a:p>
            <a:r>
              <a:rPr lang="en-US" sz="1600" dirty="0"/>
              <a:t>The limitation of the dataset: only the largest cities are taken into account can skew the perception of the prevalence of health out comes as evidenced in the following two visualizations: </a:t>
            </a:r>
          </a:p>
          <a:p>
            <a:pPr marL="0" indent="0">
              <a:buNone/>
            </a:pPr>
            <a:endParaRPr lang="en-US" dirty="0">
              <a:highlight>
                <a:srgbClr val="FF0000"/>
              </a:highlight>
            </a:endParaRPr>
          </a:p>
          <a:p>
            <a:pPr marL="0" indent="0">
              <a:buNone/>
            </a:pPr>
            <a:r>
              <a:rPr lang="en-US" sz="1200" dirty="0"/>
              <a:t>			</a:t>
            </a:r>
            <a:r>
              <a:rPr lang="en-US" sz="1400" dirty="0"/>
              <a:t>Heat zones for poor mental health</a:t>
            </a:r>
          </a:p>
        </p:txBody>
      </p:sp>
      <p:pic>
        <p:nvPicPr>
          <p:cNvPr id="4" name="Picture 3">
            <a:extLst>
              <a:ext uri="{FF2B5EF4-FFF2-40B4-BE49-F238E27FC236}">
                <a16:creationId xmlns:a16="http://schemas.microsoft.com/office/drawing/2014/main" id="{05CE21FD-D733-4167-9EFF-1D1857C6CBFA}"/>
              </a:ext>
            </a:extLst>
          </p:cNvPr>
          <p:cNvPicPr>
            <a:picLocks noChangeAspect="1"/>
          </p:cNvPicPr>
          <p:nvPr/>
        </p:nvPicPr>
        <p:blipFill>
          <a:blip r:embed="rId2"/>
          <a:stretch>
            <a:fillRect/>
          </a:stretch>
        </p:blipFill>
        <p:spPr>
          <a:xfrm>
            <a:off x="407128" y="3888355"/>
            <a:ext cx="5512009" cy="2485748"/>
          </a:xfrm>
          <a:prstGeom prst="rect">
            <a:avLst/>
          </a:prstGeom>
        </p:spPr>
      </p:pic>
      <p:pic>
        <p:nvPicPr>
          <p:cNvPr id="6" name="Picture 5">
            <a:extLst>
              <a:ext uri="{FF2B5EF4-FFF2-40B4-BE49-F238E27FC236}">
                <a16:creationId xmlns:a16="http://schemas.microsoft.com/office/drawing/2014/main" id="{C0180F3E-2DC4-4A23-8113-30794D108563}"/>
              </a:ext>
            </a:extLst>
          </p:cNvPr>
          <p:cNvPicPr>
            <a:picLocks noChangeAspect="1"/>
          </p:cNvPicPr>
          <p:nvPr/>
        </p:nvPicPr>
        <p:blipFill rotWithShape="1">
          <a:blip r:embed="rId3"/>
          <a:srcRect l="14097"/>
          <a:stretch/>
        </p:blipFill>
        <p:spPr>
          <a:xfrm>
            <a:off x="6748008" y="3729391"/>
            <a:ext cx="4896114" cy="2803675"/>
          </a:xfrm>
          <a:prstGeom prst="rect">
            <a:avLst/>
          </a:prstGeom>
        </p:spPr>
      </p:pic>
    </p:spTree>
    <p:extLst>
      <p:ext uri="{BB962C8B-B14F-4D97-AF65-F5344CB8AC3E}">
        <p14:creationId xmlns:p14="http://schemas.microsoft.com/office/powerpoint/2010/main" val="154798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8B69-B71F-48D4-9C83-A3FB196B5BB8}"/>
              </a:ext>
            </a:extLst>
          </p:cNvPr>
          <p:cNvSpPr>
            <a:spLocks noGrp="1"/>
          </p:cNvSpPr>
          <p:nvPr>
            <p:ph type="title"/>
          </p:nvPr>
        </p:nvSpPr>
        <p:spPr>
          <a:xfrm>
            <a:off x="439209" y="161925"/>
            <a:ext cx="8596668" cy="609600"/>
          </a:xfrm>
        </p:spPr>
        <p:txBody>
          <a:bodyPr>
            <a:normAutofit fontScale="90000"/>
          </a:bodyPr>
          <a:lstStyle/>
          <a:p>
            <a:r>
              <a:rPr lang="en-US" dirty="0"/>
              <a:t>Occurrence of variable behaviors by state</a:t>
            </a:r>
            <a:endParaRPr lang="en-US" dirty="0">
              <a:highlight>
                <a:srgbClr val="FF0000"/>
              </a:highlight>
            </a:endParaRPr>
          </a:p>
        </p:txBody>
      </p:sp>
      <p:pic>
        <p:nvPicPr>
          <p:cNvPr id="4" name="Content Placeholder 3">
            <a:extLst>
              <a:ext uri="{FF2B5EF4-FFF2-40B4-BE49-F238E27FC236}">
                <a16:creationId xmlns:a16="http://schemas.microsoft.com/office/drawing/2014/main" id="{13CF5EAF-394B-4B0B-8A64-DE716516DA60}"/>
              </a:ext>
            </a:extLst>
          </p:cNvPr>
          <p:cNvPicPr>
            <a:picLocks noGrp="1" noChangeAspect="1"/>
          </p:cNvPicPr>
          <p:nvPr>
            <p:ph idx="1"/>
          </p:nvPr>
        </p:nvPicPr>
        <p:blipFill rotWithShape="1">
          <a:blip r:embed="rId2"/>
          <a:srcRect l="22681" t="40952" r="45160" b="33947"/>
          <a:stretch/>
        </p:blipFill>
        <p:spPr>
          <a:xfrm>
            <a:off x="86497" y="771525"/>
            <a:ext cx="5787081" cy="3011319"/>
          </a:xfrm>
          <a:prstGeom prst="rect">
            <a:avLst/>
          </a:prstGeom>
        </p:spPr>
      </p:pic>
      <p:pic>
        <p:nvPicPr>
          <p:cNvPr id="5" name="Picture 4">
            <a:extLst>
              <a:ext uri="{FF2B5EF4-FFF2-40B4-BE49-F238E27FC236}">
                <a16:creationId xmlns:a16="http://schemas.microsoft.com/office/drawing/2014/main" id="{E5219D83-EFED-4171-B7D2-1D92EE7E1673}"/>
              </a:ext>
            </a:extLst>
          </p:cNvPr>
          <p:cNvPicPr>
            <a:picLocks noChangeAspect="1"/>
          </p:cNvPicPr>
          <p:nvPr/>
        </p:nvPicPr>
        <p:blipFill rotWithShape="1">
          <a:blip r:embed="rId3"/>
          <a:srcRect l="34286" t="36587" r="20475" b="25000"/>
          <a:stretch/>
        </p:blipFill>
        <p:spPr>
          <a:xfrm>
            <a:off x="6096000" y="3311611"/>
            <a:ext cx="5616225" cy="3179204"/>
          </a:xfrm>
          <a:prstGeom prst="rect">
            <a:avLst/>
          </a:prstGeom>
        </p:spPr>
      </p:pic>
    </p:spTree>
    <p:extLst>
      <p:ext uri="{BB962C8B-B14F-4D97-AF65-F5344CB8AC3E}">
        <p14:creationId xmlns:p14="http://schemas.microsoft.com/office/powerpoint/2010/main" val="1808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0C79-C25D-4CC9-9191-2E4D343CDE0E}"/>
              </a:ext>
            </a:extLst>
          </p:cNvPr>
          <p:cNvSpPr>
            <a:spLocks noGrp="1"/>
          </p:cNvSpPr>
          <p:nvPr>
            <p:ph type="title"/>
          </p:nvPr>
        </p:nvSpPr>
        <p:spPr>
          <a:xfrm>
            <a:off x="419100" y="135924"/>
            <a:ext cx="9837008" cy="867253"/>
          </a:xfrm>
        </p:spPr>
        <p:txBody>
          <a:bodyPr>
            <a:normAutofit/>
          </a:bodyPr>
          <a:lstStyle/>
          <a:p>
            <a:r>
              <a:rPr lang="en-US" sz="3200" dirty="0"/>
              <a:t>Geographical Prevalence Findings</a:t>
            </a:r>
          </a:p>
        </p:txBody>
      </p:sp>
      <p:pic>
        <p:nvPicPr>
          <p:cNvPr id="4" name="Content Placeholder 3">
            <a:extLst>
              <a:ext uri="{FF2B5EF4-FFF2-40B4-BE49-F238E27FC236}">
                <a16:creationId xmlns:a16="http://schemas.microsoft.com/office/drawing/2014/main" id="{12D6C822-78AF-4743-8C60-8DC1C3BA9E40}"/>
              </a:ext>
            </a:extLst>
          </p:cNvPr>
          <p:cNvPicPr>
            <a:picLocks noGrp="1" noChangeAspect="1"/>
          </p:cNvPicPr>
          <p:nvPr>
            <p:ph idx="1"/>
          </p:nvPr>
        </p:nvPicPr>
        <p:blipFill>
          <a:blip r:embed="rId2"/>
          <a:stretch>
            <a:fillRect/>
          </a:stretch>
        </p:blipFill>
        <p:spPr>
          <a:xfrm>
            <a:off x="419100" y="1119187"/>
            <a:ext cx="5486400" cy="2471738"/>
          </a:xfrm>
          <a:prstGeom prst="rect">
            <a:avLst/>
          </a:prstGeom>
        </p:spPr>
      </p:pic>
      <p:pic>
        <p:nvPicPr>
          <p:cNvPr id="5" name="Picture 4">
            <a:extLst>
              <a:ext uri="{FF2B5EF4-FFF2-40B4-BE49-F238E27FC236}">
                <a16:creationId xmlns:a16="http://schemas.microsoft.com/office/drawing/2014/main" id="{1C45CECE-42C3-4254-9E45-76CD5C3E7FBF}"/>
              </a:ext>
            </a:extLst>
          </p:cNvPr>
          <p:cNvPicPr>
            <a:picLocks noChangeAspect="1"/>
          </p:cNvPicPr>
          <p:nvPr/>
        </p:nvPicPr>
        <p:blipFill>
          <a:blip r:embed="rId3"/>
          <a:stretch>
            <a:fillRect/>
          </a:stretch>
        </p:blipFill>
        <p:spPr>
          <a:xfrm>
            <a:off x="4163272" y="4063064"/>
            <a:ext cx="6615113" cy="2443163"/>
          </a:xfrm>
          <a:prstGeom prst="rect">
            <a:avLst/>
          </a:prstGeom>
        </p:spPr>
      </p:pic>
    </p:spTree>
    <p:extLst>
      <p:ext uri="{BB962C8B-B14F-4D97-AF65-F5344CB8AC3E}">
        <p14:creationId xmlns:p14="http://schemas.microsoft.com/office/powerpoint/2010/main" val="792364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8B69-B71F-48D4-9C83-A3FB196B5BB8}"/>
              </a:ext>
            </a:extLst>
          </p:cNvPr>
          <p:cNvSpPr>
            <a:spLocks noGrp="1"/>
          </p:cNvSpPr>
          <p:nvPr>
            <p:ph type="title"/>
          </p:nvPr>
        </p:nvSpPr>
        <p:spPr>
          <a:xfrm>
            <a:off x="0" y="0"/>
            <a:ext cx="9744404" cy="1784412"/>
          </a:xfrm>
        </p:spPr>
        <p:txBody>
          <a:bodyPr>
            <a:noAutofit/>
          </a:bodyPr>
          <a:lstStyle/>
          <a:p>
            <a:pPr algn="ctr"/>
            <a:r>
              <a:rPr lang="en-US" sz="3200" dirty="0"/>
              <a:t>Question 2: </a:t>
            </a:r>
            <a:br>
              <a:rPr lang="en-US" sz="3200" dirty="0"/>
            </a:br>
            <a:r>
              <a:rPr lang="en-US" sz="3200" dirty="0"/>
              <a:t>What factors in our combined dataset are statistically significantly correlated to the prevalence of poor mental health? </a:t>
            </a:r>
            <a:br>
              <a:rPr lang="en-US" sz="2800" dirty="0"/>
            </a:br>
            <a:endParaRPr lang="en-US" sz="2800" dirty="0"/>
          </a:p>
        </p:txBody>
      </p:sp>
      <p:sp>
        <p:nvSpPr>
          <p:cNvPr id="4" name="Content Placeholder 3">
            <a:extLst>
              <a:ext uri="{FF2B5EF4-FFF2-40B4-BE49-F238E27FC236}">
                <a16:creationId xmlns:a16="http://schemas.microsoft.com/office/drawing/2014/main" id="{198F2907-D00B-4929-B585-B6B93C54493E}"/>
              </a:ext>
            </a:extLst>
          </p:cNvPr>
          <p:cNvSpPr>
            <a:spLocks noGrp="1"/>
          </p:cNvSpPr>
          <p:nvPr>
            <p:ph idx="1"/>
          </p:nvPr>
        </p:nvSpPr>
        <p:spPr>
          <a:xfrm>
            <a:off x="677334" y="2160589"/>
            <a:ext cx="8596668" cy="4579326"/>
          </a:xfrm>
        </p:spPr>
        <p:txBody>
          <a:bodyPr/>
          <a:lstStyle/>
          <a:p>
            <a:pPr lvl="1"/>
            <a:r>
              <a:rPr lang="en-US" dirty="0"/>
              <a:t>Socioeconomic Indicators</a:t>
            </a:r>
          </a:p>
          <a:p>
            <a:pPr lvl="2"/>
            <a:r>
              <a:rPr lang="en-US" sz="1600" dirty="0"/>
              <a:t>Income</a:t>
            </a:r>
          </a:p>
          <a:p>
            <a:pPr lvl="2"/>
            <a:r>
              <a:rPr lang="en-US" sz="1600" dirty="0"/>
              <a:t>Education</a:t>
            </a:r>
          </a:p>
          <a:p>
            <a:pPr lvl="2"/>
            <a:endParaRPr lang="en-US" sz="1600" dirty="0"/>
          </a:p>
          <a:p>
            <a:pPr lvl="1"/>
            <a:r>
              <a:rPr lang="en-US" dirty="0"/>
              <a:t>Health Indicators</a:t>
            </a:r>
          </a:p>
          <a:p>
            <a:pPr lvl="2"/>
            <a:r>
              <a:rPr lang="en-US" sz="1600" dirty="0"/>
              <a:t>Binge Drinking </a:t>
            </a:r>
          </a:p>
          <a:p>
            <a:pPr lvl="2"/>
            <a:r>
              <a:rPr lang="en-US" sz="1600" dirty="0"/>
              <a:t>Smoking</a:t>
            </a:r>
          </a:p>
          <a:p>
            <a:pPr lvl="2"/>
            <a:r>
              <a:rPr lang="en-US" sz="1600" dirty="0"/>
              <a:t>Lack of Sleep</a:t>
            </a:r>
          </a:p>
          <a:p>
            <a:pPr lvl="2"/>
            <a:r>
              <a:rPr lang="en-US" sz="1600" dirty="0"/>
              <a:t>Lack of Physical Activity</a:t>
            </a:r>
          </a:p>
          <a:p>
            <a:pPr lvl="2"/>
            <a:r>
              <a:rPr lang="en-US" sz="1600" dirty="0"/>
              <a:t>Obesity</a:t>
            </a:r>
          </a:p>
          <a:p>
            <a:pPr lvl="2"/>
            <a:r>
              <a:rPr lang="en-US" sz="1600" dirty="0"/>
              <a:t>Age</a:t>
            </a:r>
          </a:p>
          <a:p>
            <a:pPr lvl="2"/>
            <a:r>
              <a:rPr lang="en-US" sz="1600" dirty="0"/>
              <a:t>Health Insurance </a:t>
            </a:r>
          </a:p>
          <a:p>
            <a:pPr marL="914400" lvl="2" indent="0">
              <a:buNone/>
            </a:pPr>
            <a:endParaRPr lang="en-US" dirty="0"/>
          </a:p>
        </p:txBody>
      </p:sp>
    </p:spTree>
    <p:extLst>
      <p:ext uri="{BB962C8B-B14F-4D97-AF65-F5344CB8AC3E}">
        <p14:creationId xmlns:p14="http://schemas.microsoft.com/office/powerpoint/2010/main" val="618754154"/>
      </p:ext>
    </p:extLst>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2358</TotalTime>
  <Words>1118</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Trebuchet MS</vt:lpstr>
      <vt:lpstr>Wingdings</vt:lpstr>
      <vt:lpstr>Wingdings 3</vt:lpstr>
      <vt:lpstr>Facet</vt:lpstr>
      <vt:lpstr>Making Sense of the Mental Health Outcome</vt:lpstr>
      <vt:lpstr> The Data</vt:lpstr>
      <vt:lpstr> Data Strengths &amp; Limitations</vt:lpstr>
      <vt:lpstr>Research Questions</vt:lpstr>
      <vt:lpstr> Data Munging &amp; Methods</vt:lpstr>
      <vt:lpstr> Question 1:  Where are the highest prevalence rates of poor mental health found?   </vt:lpstr>
      <vt:lpstr>Occurrence of variable behaviors by state</vt:lpstr>
      <vt:lpstr>Geographical Prevalence Findings</vt:lpstr>
      <vt:lpstr>Question 2:  What factors in our combined dataset are statistically significantly correlated to the prevalence of poor mental health?  </vt:lpstr>
      <vt:lpstr>Correlation socioeconomic factors &amp; mental health outcome</vt:lpstr>
      <vt:lpstr>Correlation health indicators &amp; mental health outcome</vt:lpstr>
      <vt:lpstr>Question 3: Can we build a predictive model for the prevalence of poor mental health? </vt:lpstr>
      <vt:lpstr>The Model:</vt:lpstr>
      <vt:lpstr>Summary of findings, in words…</vt:lpstr>
      <vt:lpstr>Summary of findings, in a graph…</vt:lpstr>
      <vt:lpstr>Summary of findings, in a graph…</vt:lpstr>
      <vt:lpstr>Summary of findings, in a graph…</vt:lpstr>
      <vt:lpstr>Summary of findings, in a graph…</vt:lpstr>
      <vt:lpstr>Summary of findings, in a graph…</vt:lpstr>
      <vt:lpstr>Ideas for additional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Young</dc:creator>
  <cp:lastModifiedBy>Sandrine Poissonnet</cp:lastModifiedBy>
  <cp:revision>104</cp:revision>
  <dcterms:created xsi:type="dcterms:W3CDTF">2019-01-24T00:07:09Z</dcterms:created>
  <dcterms:modified xsi:type="dcterms:W3CDTF">2019-01-28T10:54:38Z</dcterms:modified>
</cp:coreProperties>
</file>