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Montserrat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bold.fntdata"/><Relationship Id="rId15" Type="http://schemas.openxmlformats.org/officeDocument/2006/relationships/slide" Target="slides/slide10.xml"/><Relationship Id="rId37" Type="http://schemas.openxmlformats.org/officeDocument/2006/relationships/font" Target="fonts/Lato-regular.fntdata"/><Relationship Id="rId14" Type="http://schemas.openxmlformats.org/officeDocument/2006/relationships/slide" Target="slides/slide9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2.xml"/><Relationship Id="rId39" Type="http://schemas.openxmlformats.org/officeDocument/2006/relationships/font" Target="fonts/Lato-italic.fntdata"/><Relationship Id="rId16" Type="http://schemas.openxmlformats.org/officeDocument/2006/relationships/slide" Target="slides/slide11.xml"/><Relationship Id="rId38" Type="http://schemas.openxmlformats.org/officeDocument/2006/relationships/font" Target="fonts/La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ec5d293be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ec5d293be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ce qui évite d’avoir à recréer un compte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f4dfccb6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f4dfccb6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modification du mail renvoie un nouveau mail </a:t>
            </a:r>
            <a:r>
              <a:rPr lang="fr"/>
              <a:t>afin</a:t>
            </a:r>
            <a:r>
              <a:rPr lang="fr"/>
              <a:t> que tous les comptes soient bien actif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ec5d293be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ec5d293be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a75166d1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a75166d1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système de commentaire et de “j’aime”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4f4dfccb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4f4dfccb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ec5d293be_2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ec5d293be_2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ec5d293be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ec5d293be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ec5d293be_2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ec5d293be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4f41b017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4f41b017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Comme toutes les données sont cryptés, le seul moyen de voir ses données est de venir ici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4f4dfccb6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4f4dfccb6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logs compte tentative de fraude date de blocage et déblocage (faut trouver un nom plus parlant)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70acfbc55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70acfbc5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4f4dfccb6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4f4dfccb6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4f4dfccb6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4f4dfccb6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470acfbc55_2_30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470acfbc55_2_30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4b9eb71ec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4b9eb71ec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70acfbc55_2_30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70acfbc55_2_3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4b9eb71ec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4b9eb71ec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MySql se comporte différemment des standards sql 92 sur pleins de points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4b9eb71ec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4b9eb71ec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4b9eb71ec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4b9eb71ec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MODEL : base de donnée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VIEW : ce qui est affiché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VIEW-MODEL: lien entre les données et l’affichage : le </a:t>
            </a:r>
            <a:r>
              <a:rPr lang="fr"/>
              <a:t>binding,</a:t>
            </a:r>
            <a:r>
              <a:rPr lang="fr"/>
              <a:t> en angular ngModel par exemple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70acfbc55_1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70acfbc55_1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Objectif final créer et afficher des set </a:t>
            </a:r>
            <a:r>
              <a:rPr lang="fr"/>
              <a:t>d'équipements afin de prévisualiser nos futur personnages en jeu</a:t>
            </a:r>
            <a:r>
              <a:rPr lang="fr"/>
              <a:t>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a75166d1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a75166d1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affichage global avec tous les items du personnages ainsi que les </a:t>
            </a:r>
            <a:r>
              <a:rPr lang="fr"/>
              <a:t>caractéristiques</a:t>
            </a:r>
            <a:r>
              <a:rPr lang="fr"/>
              <a:t> qui en découlent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 fonction de la classe et de la race il n’y aura pas les même </a:t>
            </a:r>
            <a:r>
              <a:rPr lang="fr"/>
              <a:t>caractéristiques</a:t>
            </a:r>
            <a:r>
              <a:rPr lang="fr"/>
              <a:t> depuis les nouvelles maj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a75166d1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a75166d1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 passant notre souris nous aurons accès aux information de chaques item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a75166d1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a75166d1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 cliquant sur un item nous </a:t>
            </a:r>
            <a:r>
              <a:rPr lang="fr"/>
              <a:t>pouvons</a:t>
            </a:r>
            <a:r>
              <a:rPr lang="fr"/>
              <a:t> le modifier en allant chercher parmis tous les objets du jeu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ec5d293be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ec5d293be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champs obligatoire pas obligatoire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pseudo mail unique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envoi mail à la création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a75166d1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a75166d1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si mauvais mail possibilité de le changer avant </a:t>
            </a:r>
            <a:r>
              <a:rPr lang="fr"/>
              <a:t>première</a:t>
            </a:r>
            <a:r>
              <a:rPr lang="fr"/>
              <a:t> connexion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ec5d293be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ec5d293be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si le compte n’est pas activer possibilité de recevoir un nouveau mail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Relationship Id="rId4" Type="http://schemas.openxmlformats.org/officeDocument/2006/relationships/image" Target="../media/image23.png"/><Relationship Id="rId5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title"/>
          </p:nvPr>
        </p:nvSpPr>
        <p:spPr>
          <a:xfrm>
            <a:off x="2732250" y="2909925"/>
            <a:ext cx="3679500" cy="10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WoW Planner</a:t>
            </a:r>
            <a:endParaRPr sz="4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5" name="Google Shape;13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8925" y="449850"/>
            <a:ext cx="5406150" cy="212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750" y="1349425"/>
            <a:ext cx="4120392" cy="3530849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2"/>
          <p:cNvSpPr txBox="1"/>
          <p:nvPr>
            <p:ph type="title"/>
          </p:nvPr>
        </p:nvSpPr>
        <p:spPr>
          <a:xfrm>
            <a:off x="34550" y="0"/>
            <a:ext cx="9144000" cy="6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Présentation du projet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218" name="Google Shape;218;p22"/>
          <p:cNvSpPr txBox="1"/>
          <p:nvPr/>
        </p:nvSpPr>
        <p:spPr>
          <a:xfrm>
            <a:off x="1133750" y="643200"/>
            <a:ext cx="36639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Compte - Mail Invalide</a:t>
            </a:r>
            <a:endParaRPr sz="1800">
              <a:solidFill>
                <a:srgbClr val="F3F3F3"/>
              </a:solidFill>
            </a:endParaRPr>
          </a:p>
        </p:txBody>
      </p:sp>
      <p:sp>
        <p:nvSpPr>
          <p:cNvPr id="219" name="Google Shape;219;p22"/>
          <p:cNvSpPr txBox="1"/>
          <p:nvPr/>
        </p:nvSpPr>
        <p:spPr>
          <a:xfrm>
            <a:off x="5424600" y="2455000"/>
            <a:ext cx="3458400" cy="643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Possibilité de donner une adresse mail valide si la première ne l’étais pas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22"/>
          <p:cNvSpPr/>
          <p:nvPr/>
        </p:nvSpPr>
        <p:spPr>
          <a:xfrm>
            <a:off x="1396700" y="3242775"/>
            <a:ext cx="3569400" cy="511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/>
          <p:nvPr>
            <p:ph type="title"/>
          </p:nvPr>
        </p:nvSpPr>
        <p:spPr>
          <a:xfrm>
            <a:off x="34550" y="0"/>
            <a:ext cx="9144000" cy="6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Présentation du projet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226" name="Google Shape;226;p23"/>
          <p:cNvSpPr txBox="1"/>
          <p:nvPr/>
        </p:nvSpPr>
        <p:spPr>
          <a:xfrm>
            <a:off x="1133750" y="643200"/>
            <a:ext cx="36639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Compte - Edition Profil</a:t>
            </a:r>
            <a:endParaRPr sz="1800">
              <a:solidFill>
                <a:srgbClr val="F3F3F3"/>
              </a:solidFill>
            </a:endParaRPr>
          </a:p>
        </p:txBody>
      </p:sp>
      <p:sp>
        <p:nvSpPr>
          <p:cNvPr id="227" name="Google Shape;227;p23"/>
          <p:cNvSpPr txBox="1"/>
          <p:nvPr/>
        </p:nvSpPr>
        <p:spPr>
          <a:xfrm>
            <a:off x="1697900" y="1670950"/>
            <a:ext cx="5817000" cy="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Chaque personne possédant un compte pourra modifier ses informations autant de fois qu’il le désir 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8" name="Google Shape;2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8050" y="2344950"/>
            <a:ext cx="5817001" cy="253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"/>
          <p:cNvSpPr txBox="1"/>
          <p:nvPr>
            <p:ph type="title"/>
          </p:nvPr>
        </p:nvSpPr>
        <p:spPr>
          <a:xfrm>
            <a:off x="34550" y="0"/>
            <a:ext cx="9144000" cy="6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Présentation du projet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234" name="Google Shape;234;p24"/>
          <p:cNvSpPr txBox="1"/>
          <p:nvPr/>
        </p:nvSpPr>
        <p:spPr>
          <a:xfrm>
            <a:off x="1133750" y="643200"/>
            <a:ext cx="36639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Compte - Nous Contacter</a:t>
            </a:r>
            <a:endParaRPr sz="1800">
              <a:solidFill>
                <a:srgbClr val="F3F3F3"/>
              </a:solidFill>
            </a:endParaRPr>
          </a:p>
        </p:txBody>
      </p:sp>
      <p:pic>
        <p:nvPicPr>
          <p:cNvPr id="235" name="Google Shape;2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412" y="1441075"/>
            <a:ext cx="3580575" cy="259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4"/>
          <p:cNvSpPr txBox="1"/>
          <p:nvPr/>
        </p:nvSpPr>
        <p:spPr>
          <a:xfrm>
            <a:off x="5040325" y="1871200"/>
            <a:ext cx="34584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Pour toute demande, un message peut </a:t>
            </a:r>
            <a:r>
              <a:rPr lang="fr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être</a:t>
            </a:r>
            <a:r>
              <a:rPr lang="fr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envoyé aux administrateur via cette rubrique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5"/>
          <p:cNvSpPr txBox="1"/>
          <p:nvPr>
            <p:ph type="title"/>
          </p:nvPr>
        </p:nvSpPr>
        <p:spPr>
          <a:xfrm>
            <a:off x="34550" y="0"/>
            <a:ext cx="9144000" cy="6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Présentation du projet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242" name="Google Shape;242;p25"/>
          <p:cNvSpPr txBox="1"/>
          <p:nvPr/>
        </p:nvSpPr>
        <p:spPr>
          <a:xfrm>
            <a:off x="1133750" y="643200"/>
            <a:ext cx="36639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Compte - </a:t>
            </a:r>
            <a:r>
              <a:rPr lang="fr" sz="18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Interactions Utilisateurs</a:t>
            </a:r>
            <a:r>
              <a:rPr lang="fr" sz="18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solidFill>
                <a:srgbClr val="F3F3F3"/>
              </a:solidFill>
            </a:endParaRPr>
          </a:p>
        </p:txBody>
      </p:sp>
      <p:pic>
        <p:nvPicPr>
          <p:cNvPr id="243" name="Google Shape;2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350" y="3751350"/>
            <a:ext cx="2101600" cy="6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5"/>
          <p:cNvSpPr txBox="1"/>
          <p:nvPr/>
        </p:nvSpPr>
        <p:spPr>
          <a:xfrm>
            <a:off x="4797650" y="2108575"/>
            <a:ext cx="42036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 espace commentaire et un système de “like” sera visible par tout le monde et les utilisateurs possédant un compte pourront ajouter des commentaires et aimer des set d’équipements.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5" name="Google Shape;24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7357" y="1298850"/>
            <a:ext cx="2876680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5"/>
          <p:cNvSpPr/>
          <p:nvPr/>
        </p:nvSpPr>
        <p:spPr>
          <a:xfrm>
            <a:off x="4023100" y="3808688"/>
            <a:ext cx="546900" cy="569100"/>
          </a:xfrm>
          <a:prstGeom prst="hear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5"/>
          <p:cNvSpPr txBox="1"/>
          <p:nvPr/>
        </p:nvSpPr>
        <p:spPr>
          <a:xfrm>
            <a:off x="4675450" y="3916750"/>
            <a:ext cx="6414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1500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963" y="2318825"/>
            <a:ext cx="7458075" cy="15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6"/>
          <p:cNvSpPr txBox="1"/>
          <p:nvPr/>
        </p:nvSpPr>
        <p:spPr>
          <a:xfrm>
            <a:off x="1133750" y="643200"/>
            <a:ext cx="36639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Sécurité - Base de donnée</a:t>
            </a:r>
            <a:endParaRPr sz="1800">
              <a:solidFill>
                <a:srgbClr val="F3F3F3"/>
              </a:solidFill>
            </a:endParaRPr>
          </a:p>
        </p:txBody>
      </p:sp>
      <p:sp>
        <p:nvSpPr>
          <p:cNvPr id="254" name="Google Shape;254;p26"/>
          <p:cNvSpPr txBox="1"/>
          <p:nvPr>
            <p:ph type="title"/>
          </p:nvPr>
        </p:nvSpPr>
        <p:spPr>
          <a:xfrm>
            <a:off x="34550" y="0"/>
            <a:ext cx="9144000" cy="6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Présentation du projet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255" name="Google Shape;255;p26"/>
          <p:cNvSpPr txBox="1"/>
          <p:nvPr/>
        </p:nvSpPr>
        <p:spPr>
          <a:xfrm>
            <a:off x="1194925" y="1302725"/>
            <a:ext cx="6874200" cy="9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Afin de protéger les données </a:t>
            </a:r>
            <a:r>
              <a:rPr lang="fr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personnelles et de respecter les nouvelles lois RGPD toutes les informations relatives aux utilisateurs sont cryptées ou “hashées”</a:t>
            </a:r>
            <a:r>
              <a:rPr lang="fr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7"/>
          <p:cNvSpPr txBox="1"/>
          <p:nvPr>
            <p:ph type="title"/>
          </p:nvPr>
        </p:nvSpPr>
        <p:spPr>
          <a:xfrm>
            <a:off x="34550" y="0"/>
            <a:ext cx="9144000" cy="6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Présentation du projet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261" name="Google Shape;261;p27"/>
          <p:cNvSpPr txBox="1"/>
          <p:nvPr/>
        </p:nvSpPr>
        <p:spPr>
          <a:xfrm>
            <a:off x="1133750" y="643200"/>
            <a:ext cx="36639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Sécurité - </a:t>
            </a:r>
            <a:r>
              <a:rPr lang="fr" sz="18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Côté</a:t>
            </a:r>
            <a:r>
              <a:rPr lang="fr" sz="18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client</a:t>
            </a:r>
            <a:endParaRPr sz="1800">
              <a:solidFill>
                <a:srgbClr val="F3F3F3"/>
              </a:solidFill>
            </a:endParaRPr>
          </a:p>
        </p:txBody>
      </p:sp>
      <p:pic>
        <p:nvPicPr>
          <p:cNvPr id="262" name="Google Shape;2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750" y="2390763"/>
            <a:ext cx="5543550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7"/>
          <p:cNvSpPr txBox="1"/>
          <p:nvPr/>
        </p:nvSpPr>
        <p:spPr>
          <a:xfrm>
            <a:off x="1134900" y="1624850"/>
            <a:ext cx="6874200" cy="7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Lors d’une connexion sur notre application un token de session est créé afin d’identifier l’utilisateur sans stocker ses informations personnelles 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313" y="1507575"/>
            <a:ext cx="8487375" cy="221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8"/>
          <p:cNvSpPr txBox="1"/>
          <p:nvPr>
            <p:ph type="title"/>
          </p:nvPr>
        </p:nvSpPr>
        <p:spPr>
          <a:xfrm>
            <a:off x="34550" y="0"/>
            <a:ext cx="9144000" cy="6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Présentation du projet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270" name="Google Shape;270;p28"/>
          <p:cNvSpPr txBox="1"/>
          <p:nvPr/>
        </p:nvSpPr>
        <p:spPr>
          <a:xfrm>
            <a:off x="1133750" y="643200"/>
            <a:ext cx="36639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Office - Liste des </a:t>
            </a:r>
            <a:r>
              <a:rPr lang="fr" sz="18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Requêtes</a:t>
            </a:r>
            <a:r>
              <a:rPr lang="fr" sz="18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solidFill>
                <a:srgbClr val="F3F3F3"/>
              </a:solidFill>
            </a:endParaRPr>
          </a:p>
        </p:txBody>
      </p:sp>
      <p:sp>
        <p:nvSpPr>
          <p:cNvPr id="271" name="Google Shape;271;p28"/>
          <p:cNvSpPr/>
          <p:nvPr/>
        </p:nvSpPr>
        <p:spPr>
          <a:xfrm>
            <a:off x="8293975" y="2453275"/>
            <a:ext cx="521700" cy="9978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8"/>
          <p:cNvSpPr/>
          <p:nvPr/>
        </p:nvSpPr>
        <p:spPr>
          <a:xfrm>
            <a:off x="4309975" y="3839750"/>
            <a:ext cx="4505700" cy="3507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18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Possibilité de supprimer ou de voir chaque log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775" y="1679425"/>
            <a:ext cx="4320874" cy="2619803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9"/>
          <p:cNvSpPr txBox="1"/>
          <p:nvPr>
            <p:ph type="title"/>
          </p:nvPr>
        </p:nvSpPr>
        <p:spPr>
          <a:xfrm>
            <a:off x="34550" y="0"/>
            <a:ext cx="9144000" cy="6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Présentation du projet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279" name="Google Shape;279;p29"/>
          <p:cNvSpPr txBox="1"/>
          <p:nvPr/>
        </p:nvSpPr>
        <p:spPr>
          <a:xfrm>
            <a:off x="1133750" y="643200"/>
            <a:ext cx="36639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Office - Détail d’une Requête</a:t>
            </a:r>
            <a:endParaRPr sz="1800">
              <a:solidFill>
                <a:srgbClr val="F3F3F3"/>
              </a:solidFill>
            </a:endParaRPr>
          </a:p>
        </p:txBody>
      </p:sp>
      <p:pic>
        <p:nvPicPr>
          <p:cNvPr id="280" name="Google Shape;28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5700" y="1680977"/>
            <a:ext cx="2923900" cy="178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9"/>
          <p:cNvSpPr txBox="1"/>
          <p:nvPr/>
        </p:nvSpPr>
        <p:spPr>
          <a:xfrm>
            <a:off x="4959475" y="3606350"/>
            <a:ext cx="3827400" cy="8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 administrateur peut répondre directement ce qui enverra un mail à l’utilisateur qui a fait la demande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636" y="1389325"/>
            <a:ext cx="8822816" cy="2035662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0"/>
          <p:cNvSpPr txBox="1"/>
          <p:nvPr>
            <p:ph type="title"/>
          </p:nvPr>
        </p:nvSpPr>
        <p:spPr>
          <a:xfrm>
            <a:off x="34550" y="0"/>
            <a:ext cx="9144000" cy="6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Présentation du projet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288" name="Google Shape;288;p30"/>
          <p:cNvSpPr txBox="1"/>
          <p:nvPr/>
        </p:nvSpPr>
        <p:spPr>
          <a:xfrm>
            <a:off x="1133750" y="643200"/>
            <a:ext cx="36639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Office - Gestion de compte</a:t>
            </a:r>
            <a:endParaRPr sz="1800">
              <a:solidFill>
                <a:srgbClr val="F3F3F3"/>
              </a:solidFill>
            </a:endParaRPr>
          </a:p>
        </p:txBody>
      </p:sp>
      <p:sp>
        <p:nvSpPr>
          <p:cNvPr id="289" name="Google Shape;289;p30"/>
          <p:cNvSpPr/>
          <p:nvPr/>
        </p:nvSpPr>
        <p:spPr>
          <a:xfrm>
            <a:off x="125625" y="1352125"/>
            <a:ext cx="1441200" cy="6432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0"/>
          <p:cNvSpPr/>
          <p:nvPr/>
        </p:nvSpPr>
        <p:spPr>
          <a:xfrm>
            <a:off x="1655375" y="1352125"/>
            <a:ext cx="7338300" cy="2121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0"/>
          <p:cNvSpPr/>
          <p:nvPr/>
        </p:nvSpPr>
        <p:spPr>
          <a:xfrm>
            <a:off x="186950" y="3788325"/>
            <a:ext cx="3825900" cy="7566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18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Menu du Back office qui permet d’avoir une vue d’ensemble sur le BO</a:t>
            </a:r>
            <a:endParaRPr/>
          </a:p>
        </p:txBody>
      </p:sp>
      <p:sp>
        <p:nvSpPr>
          <p:cNvPr id="292" name="Google Shape;292;p30"/>
          <p:cNvSpPr/>
          <p:nvPr/>
        </p:nvSpPr>
        <p:spPr>
          <a:xfrm>
            <a:off x="4278875" y="3815625"/>
            <a:ext cx="4520100" cy="702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18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Affichage correspondant au menu, ici la liste des comptes sur l’application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1"/>
          <p:cNvSpPr txBox="1"/>
          <p:nvPr>
            <p:ph type="title"/>
          </p:nvPr>
        </p:nvSpPr>
        <p:spPr>
          <a:xfrm>
            <a:off x="34550" y="0"/>
            <a:ext cx="9144000" cy="6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Présentation du projet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298" name="Google Shape;298;p31"/>
          <p:cNvSpPr txBox="1"/>
          <p:nvPr/>
        </p:nvSpPr>
        <p:spPr>
          <a:xfrm>
            <a:off x="1133750" y="643200"/>
            <a:ext cx="36639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Office - Logs Utilisateurs</a:t>
            </a:r>
            <a:endParaRPr sz="1800">
              <a:solidFill>
                <a:srgbClr val="F3F3F3"/>
              </a:solidFill>
            </a:endParaRPr>
          </a:p>
        </p:txBody>
      </p:sp>
      <p:sp>
        <p:nvSpPr>
          <p:cNvPr id="299" name="Google Shape;299;p31"/>
          <p:cNvSpPr/>
          <p:nvPr/>
        </p:nvSpPr>
        <p:spPr>
          <a:xfrm>
            <a:off x="827700" y="1525775"/>
            <a:ext cx="76338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18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 logs contenant toutes sortes d’informations sont disponibles pour les Administrateurs ici par exemple les actions de chaque utilisateur possédant un compte (création, suppression, modification)</a:t>
            </a:r>
            <a:endParaRPr/>
          </a:p>
        </p:txBody>
      </p:sp>
      <p:pic>
        <p:nvPicPr>
          <p:cNvPr id="300" name="Google Shape;3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602775"/>
            <a:ext cx="8839198" cy="2284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2263500" cy="6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latin typeface="Times New Roman"/>
                <a:ea typeface="Times New Roman"/>
                <a:cs typeface="Times New Roman"/>
                <a:sym typeface="Times New Roman"/>
              </a:rPr>
              <a:t>Sommaire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1216350" y="1122275"/>
            <a:ext cx="70194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Times New Roman"/>
              <a:buChar char="●"/>
            </a:pPr>
            <a:r>
              <a:rPr lang="fr" sz="20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Présentation du projet</a:t>
            </a:r>
            <a:endParaRPr sz="20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Times New Roman"/>
              <a:buChar char="○"/>
            </a:pPr>
            <a:r>
              <a:rPr lang="fr" sz="20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Personnage et équipements</a:t>
            </a:r>
            <a:endParaRPr sz="20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Times New Roman"/>
              <a:buChar char="○"/>
            </a:pPr>
            <a:r>
              <a:rPr lang="fr" sz="20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Compte</a:t>
            </a:r>
            <a:endParaRPr sz="20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Times New Roman"/>
              <a:buChar char="○"/>
            </a:pPr>
            <a:r>
              <a:rPr lang="fr" sz="20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Sécurité</a:t>
            </a:r>
            <a:endParaRPr sz="20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Times New Roman"/>
              <a:buChar char="○"/>
            </a:pPr>
            <a:r>
              <a:rPr lang="fr" sz="20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Office</a:t>
            </a:r>
            <a:endParaRPr sz="20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Times New Roman"/>
              <a:buChar char="○"/>
            </a:pPr>
            <a:r>
              <a:rPr lang="fr" sz="20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Internationalisation </a:t>
            </a:r>
            <a:endParaRPr sz="20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Times New Roman"/>
              <a:buChar char="●"/>
            </a:pPr>
            <a:r>
              <a:rPr lang="fr" sz="20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Etude de marché</a:t>
            </a:r>
            <a:endParaRPr sz="20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Times New Roman"/>
              <a:buChar char="●"/>
            </a:pPr>
            <a:r>
              <a:rPr lang="fr" sz="20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technique</a:t>
            </a:r>
            <a:endParaRPr sz="20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Times New Roman"/>
              <a:buChar char="○"/>
            </a:pPr>
            <a:r>
              <a:rPr lang="fr" sz="20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 de données</a:t>
            </a:r>
            <a:endParaRPr sz="20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Times New Roman"/>
              <a:buChar char="○"/>
            </a:pPr>
            <a:r>
              <a:rPr lang="fr" sz="20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Back-end</a:t>
            </a:r>
            <a:endParaRPr sz="20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Times New Roman"/>
              <a:buChar char="○"/>
            </a:pPr>
            <a:r>
              <a:rPr lang="fr" sz="20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Front-end</a:t>
            </a:r>
            <a:endParaRPr sz="20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Times New Roman"/>
              <a:buChar char="●"/>
            </a:pPr>
            <a:r>
              <a:rPr lang="fr" sz="20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Démonstration</a:t>
            </a:r>
            <a:endParaRPr sz="20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2"/>
          <p:cNvSpPr txBox="1"/>
          <p:nvPr>
            <p:ph type="title"/>
          </p:nvPr>
        </p:nvSpPr>
        <p:spPr>
          <a:xfrm>
            <a:off x="34550" y="0"/>
            <a:ext cx="9144000" cy="6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Présentation du projet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306" name="Google Shape;306;p32"/>
          <p:cNvSpPr txBox="1"/>
          <p:nvPr/>
        </p:nvSpPr>
        <p:spPr>
          <a:xfrm>
            <a:off x="1133750" y="643200"/>
            <a:ext cx="36639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Internationalisation </a:t>
            </a:r>
            <a:endParaRPr sz="1800">
              <a:solidFill>
                <a:srgbClr val="F3F3F3"/>
              </a:solidFill>
            </a:endParaRPr>
          </a:p>
        </p:txBody>
      </p:sp>
      <p:pic>
        <p:nvPicPr>
          <p:cNvPr id="307" name="Google Shape;307;p32"/>
          <p:cNvPicPr preferRelativeResize="0"/>
          <p:nvPr/>
        </p:nvPicPr>
        <p:blipFill rotWithShape="1">
          <a:blip r:embed="rId3">
            <a:alphaModFix/>
          </a:blip>
          <a:srcRect b="0" l="19659" r="51155" t="0"/>
          <a:stretch/>
        </p:blipFill>
        <p:spPr>
          <a:xfrm>
            <a:off x="1042000" y="2861650"/>
            <a:ext cx="13450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2"/>
          <p:cNvSpPr txBox="1"/>
          <p:nvPr/>
        </p:nvSpPr>
        <p:spPr>
          <a:xfrm>
            <a:off x="1133750" y="1295225"/>
            <a:ext cx="7039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Via le menu nous </a:t>
            </a:r>
            <a:r>
              <a:rPr lang="fr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pouvons</a:t>
            </a:r>
            <a:r>
              <a:rPr lang="fr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changer la langue à volonté entre Anglais et Français grâce à une table mot dans notre base de donnée qui contient tous les mots de l’application dans les deux langues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9" name="Google Shape;309;p32"/>
          <p:cNvSpPr txBox="1"/>
          <p:nvPr/>
        </p:nvSpPr>
        <p:spPr>
          <a:xfrm>
            <a:off x="1042000" y="2391550"/>
            <a:ext cx="7980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Menu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0" name="Google Shape;310;p32"/>
          <p:cNvPicPr preferRelativeResize="0"/>
          <p:nvPr/>
        </p:nvPicPr>
        <p:blipFill rotWithShape="1">
          <a:blip r:embed="rId4">
            <a:alphaModFix/>
          </a:blip>
          <a:srcRect b="0" l="7732" r="0" t="0"/>
          <a:stretch/>
        </p:blipFill>
        <p:spPr>
          <a:xfrm>
            <a:off x="3404818" y="2861650"/>
            <a:ext cx="5246531" cy="111425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2"/>
          <p:cNvSpPr txBox="1"/>
          <p:nvPr/>
        </p:nvSpPr>
        <p:spPr>
          <a:xfrm>
            <a:off x="3404825" y="2391550"/>
            <a:ext cx="27435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Extrait de la table des mots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3"/>
          <p:cNvSpPr txBox="1"/>
          <p:nvPr>
            <p:ph type="title"/>
          </p:nvPr>
        </p:nvSpPr>
        <p:spPr>
          <a:xfrm>
            <a:off x="34550" y="0"/>
            <a:ext cx="9144000" cy="6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Présentation du projet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317" name="Google Shape;317;p33"/>
          <p:cNvSpPr txBox="1"/>
          <p:nvPr/>
        </p:nvSpPr>
        <p:spPr>
          <a:xfrm>
            <a:off x="1133750" y="643200"/>
            <a:ext cx="36639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Internationalisation</a:t>
            </a:r>
            <a:r>
              <a:rPr lang="fr" sz="18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solidFill>
                <a:srgbClr val="F3F3F3"/>
              </a:solidFill>
            </a:endParaRPr>
          </a:p>
        </p:txBody>
      </p:sp>
      <p:pic>
        <p:nvPicPr>
          <p:cNvPr id="318" name="Google Shape;31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750" y="1212950"/>
            <a:ext cx="2934976" cy="36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4086" y="1212950"/>
            <a:ext cx="3090864" cy="369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660725"/>
            <a:ext cx="5636549" cy="314697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4"/>
          <p:cNvSpPr txBox="1"/>
          <p:nvPr/>
        </p:nvSpPr>
        <p:spPr>
          <a:xfrm>
            <a:off x="1721400" y="1196025"/>
            <a:ext cx="39822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Wowhead: Principal </a:t>
            </a:r>
            <a:r>
              <a:rPr lang="f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concurrent</a:t>
            </a:r>
            <a:r>
              <a:rPr lang="f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notre projet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Google Shape;326;p34"/>
          <p:cNvSpPr txBox="1"/>
          <p:nvPr>
            <p:ph type="title"/>
          </p:nvPr>
        </p:nvSpPr>
        <p:spPr>
          <a:xfrm>
            <a:off x="0" y="0"/>
            <a:ext cx="9144000" cy="6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Etude de marché</a:t>
            </a:r>
            <a:endParaRPr sz="3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35"/>
          <p:cNvPicPr preferRelativeResize="0"/>
          <p:nvPr/>
        </p:nvPicPr>
        <p:blipFill rotWithShape="1">
          <a:blip r:embed="rId3">
            <a:alphaModFix/>
          </a:blip>
          <a:srcRect b="88405" l="0" r="88922" t="0"/>
          <a:stretch/>
        </p:blipFill>
        <p:spPr>
          <a:xfrm>
            <a:off x="281275" y="1702200"/>
            <a:ext cx="1263250" cy="738199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5"/>
          <p:cNvSpPr txBox="1"/>
          <p:nvPr/>
        </p:nvSpPr>
        <p:spPr>
          <a:xfrm>
            <a:off x="4922275" y="1790550"/>
            <a:ext cx="3961200" cy="27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Site ultra complet (trop complet) :</a:t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-"/>
            </a:pPr>
            <a:r>
              <a:rPr lang="fr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Lisibilité difficile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-"/>
            </a:pPr>
            <a:r>
              <a:rPr lang="fr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Ecran surchargé d’information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-"/>
            </a:pPr>
            <a:r>
              <a:rPr lang="fr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Temps de chargement de page assez long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-"/>
            </a:pPr>
            <a:r>
              <a:rPr lang="fr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Images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-"/>
            </a:pPr>
            <a:r>
              <a:rPr lang="fr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Plusieurs vidéos qui se charge à la suite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3" name="Google Shape;333;p35"/>
          <p:cNvPicPr preferRelativeResize="0"/>
          <p:nvPr/>
        </p:nvPicPr>
        <p:blipFill rotWithShape="1">
          <a:blip r:embed="rId3">
            <a:alphaModFix/>
          </a:blip>
          <a:srcRect b="0" l="0" r="25144" t="44549"/>
          <a:stretch/>
        </p:blipFill>
        <p:spPr>
          <a:xfrm>
            <a:off x="149875" y="3021125"/>
            <a:ext cx="4219325" cy="174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5"/>
          <p:cNvPicPr preferRelativeResize="0"/>
          <p:nvPr/>
        </p:nvPicPr>
        <p:blipFill rotWithShape="1">
          <a:blip r:embed="rId3">
            <a:alphaModFix/>
          </a:blip>
          <a:srcRect b="27991" l="73998" r="0" t="45206"/>
          <a:stretch/>
        </p:blipFill>
        <p:spPr>
          <a:xfrm>
            <a:off x="2454525" y="1690925"/>
            <a:ext cx="1465601" cy="84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5"/>
          <p:cNvSpPr/>
          <p:nvPr/>
        </p:nvSpPr>
        <p:spPr>
          <a:xfrm>
            <a:off x="5482275" y="3816150"/>
            <a:ext cx="3360000" cy="348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5"/>
          <p:cNvSpPr/>
          <p:nvPr/>
        </p:nvSpPr>
        <p:spPr>
          <a:xfrm>
            <a:off x="2426575" y="1659200"/>
            <a:ext cx="1493400" cy="914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37" name="Google Shape;337;p35"/>
          <p:cNvSpPr/>
          <p:nvPr/>
        </p:nvSpPr>
        <p:spPr>
          <a:xfrm>
            <a:off x="97100" y="2979950"/>
            <a:ext cx="4334400" cy="18525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38" name="Google Shape;338;p35"/>
          <p:cNvSpPr/>
          <p:nvPr/>
        </p:nvSpPr>
        <p:spPr>
          <a:xfrm>
            <a:off x="5482275" y="2502625"/>
            <a:ext cx="2813700" cy="3804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39" name="Google Shape;339;p35"/>
          <p:cNvSpPr txBox="1"/>
          <p:nvPr>
            <p:ph type="title"/>
          </p:nvPr>
        </p:nvSpPr>
        <p:spPr>
          <a:xfrm>
            <a:off x="34550" y="0"/>
            <a:ext cx="9144000" cy="6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Etude de marché</a:t>
            </a:r>
            <a:endParaRPr sz="3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4688" y="2804650"/>
            <a:ext cx="2532013" cy="13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9875" y="2571775"/>
            <a:ext cx="1832650" cy="183265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6"/>
          <p:cNvSpPr txBox="1"/>
          <p:nvPr/>
        </p:nvSpPr>
        <p:spPr>
          <a:xfrm>
            <a:off x="3815350" y="1841588"/>
            <a:ext cx="10707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Back-end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7" name="Google Shape;347;p36"/>
          <p:cNvSpPr txBox="1"/>
          <p:nvPr/>
        </p:nvSpPr>
        <p:spPr>
          <a:xfrm>
            <a:off x="6737150" y="1838900"/>
            <a:ext cx="11781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Front-end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8" name="Google Shape;34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475" y="2928823"/>
            <a:ext cx="2130575" cy="111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6"/>
          <p:cNvSpPr txBox="1"/>
          <p:nvPr/>
        </p:nvSpPr>
        <p:spPr>
          <a:xfrm>
            <a:off x="682749" y="1841588"/>
            <a:ext cx="16680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 de donnée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0" name="Google Shape;350;p36"/>
          <p:cNvSpPr txBox="1"/>
          <p:nvPr>
            <p:ph type="title"/>
          </p:nvPr>
        </p:nvSpPr>
        <p:spPr>
          <a:xfrm>
            <a:off x="34550" y="0"/>
            <a:ext cx="9144000" cy="6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technique</a:t>
            </a:r>
            <a:endParaRPr sz="3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375" y="2571748"/>
            <a:ext cx="2130575" cy="111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37"/>
          <p:cNvSpPr txBox="1"/>
          <p:nvPr/>
        </p:nvSpPr>
        <p:spPr>
          <a:xfrm>
            <a:off x="2640875" y="1527850"/>
            <a:ext cx="6180300" cy="33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Avantages :</a:t>
            </a:r>
            <a:endParaRPr sz="1350">
              <a:solidFill>
                <a:srgbClr val="FFFFFF"/>
              </a:solidFill>
            </a:endParaRPr>
          </a:p>
          <a:p>
            <a:pPr indent="-304800" lvl="0" marL="7493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●"/>
            </a:pPr>
            <a:r>
              <a:rPr lang="fr"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 serveur MySQL est très rapide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●"/>
            </a:pPr>
            <a:r>
              <a:rPr lang="f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 est beaucoup plus simple à utiliser que la plupart des serveurs de bases de données commerciaux.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●"/>
            </a:pPr>
            <a:r>
              <a:rPr lang="f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Bonne synergie avec le langage PHP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●"/>
            </a:pPr>
            <a:r>
              <a:rPr lang="f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 tourne sur divers systèmes tels que Unix, Windows, Linux ou OS/2.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b="1" lang="fr" sz="18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Inconvénients :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7493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●"/>
            </a:pPr>
            <a:r>
              <a:rPr lang="f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 supporte qu'une faible partie des standards SQL-92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●"/>
            </a:pPr>
            <a:r>
              <a:rPr lang="f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Manque de robustesse avec de fortes volumétries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7" name="Google Shape;357;p37"/>
          <p:cNvSpPr txBox="1"/>
          <p:nvPr>
            <p:ph type="title"/>
          </p:nvPr>
        </p:nvSpPr>
        <p:spPr>
          <a:xfrm>
            <a:off x="34550" y="0"/>
            <a:ext cx="9144000" cy="6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technique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358" name="Google Shape;358;p37"/>
          <p:cNvSpPr txBox="1"/>
          <p:nvPr/>
        </p:nvSpPr>
        <p:spPr>
          <a:xfrm>
            <a:off x="1133750" y="643200"/>
            <a:ext cx="36639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 de donnée</a:t>
            </a:r>
            <a:endParaRPr sz="18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8"/>
          <p:cNvSpPr txBox="1"/>
          <p:nvPr/>
        </p:nvSpPr>
        <p:spPr>
          <a:xfrm>
            <a:off x="2592500" y="1071575"/>
            <a:ext cx="6457200" cy="3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fr" sz="18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Avantages :</a:t>
            </a:r>
            <a:endParaRPr sz="1350">
              <a:solidFill>
                <a:srgbClr val="FFFFFF"/>
              </a:solidFill>
            </a:endParaRPr>
          </a:p>
          <a:p>
            <a:pPr indent="-304800" lvl="0" marL="7493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●"/>
            </a:pPr>
            <a:r>
              <a:rPr lang="f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PHP est une plate-forme open source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●"/>
            </a:pPr>
            <a:r>
              <a:rPr lang="f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PHP a une grande communauté 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●"/>
            </a:pPr>
            <a:r>
              <a:rPr lang="f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Facile à apprendre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●"/>
            </a:pPr>
            <a:r>
              <a:rPr lang="f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Développement relativement rapide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b="1" lang="fr" sz="18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Inconvénients :</a:t>
            </a:r>
            <a:endParaRPr b="1" sz="1800" u="sng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7493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●"/>
            </a:pPr>
            <a:r>
              <a:rPr lang="f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Plus lent que le .NET 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●"/>
            </a:pPr>
            <a:r>
              <a:rPr lang="f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Une gestion partielle de la POO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●"/>
            </a:pPr>
            <a:r>
              <a:rPr lang="f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Typage de variable pas obligatoire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64" name="Google Shape;36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63" y="2099175"/>
            <a:ext cx="2532013" cy="13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38"/>
          <p:cNvSpPr txBox="1"/>
          <p:nvPr>
            <p:ph type="title"/>
          </p:nvPr>
        </p:nvSpPr>
        <p:spPr>
          <a:xfrm>
            <a:off x="34550" y="0"/>
            <a:ext cx="9144000" cy="6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technique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366" name="Google Shape;366;p38"/>
          <p:cNvSpPr txBox="1"/>
          <p:nvPr/>
        </p:nvSpPr>
        <p:spPr>
          <a:xfrm>
            <a:off x="1133750" y="643200"/>
            <a:ext cx="36639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Back-end</a:t>
            </a:r>
            <a:endParaRPr sz="18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9"/>
          <p:cNvSpPr txBox="1"/>
          <p:nvPr/>
        </p:nvSpPr>
        <p:spPr>
          <a:xfrm>
            <a:off x="2392000" y="1119950"/>
            <a:ext cx="6180600" cy="36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Avantages :</a:t>
            </a:r>
            <a:endParaRPr b="1" sz="1800" u="sng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●"/>
            </a:pPr>
            <a:r>
              <a:rPr lang="f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Projet organisé et </a:t>
            </a:r>
            <a:r>
              <a:rPr lang="f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hiérarchisé</a:t>
            </a:r>
            <a:r>
              <a:rPr lang="f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●"/>
            </a:pPr>
            <a:r>
              <a:rPr lang="f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Modèle MVVM (Model - View - ViewModel), qui permet aux développeurs de travailler séparément sur la même section d’application en utilisant le même ensemble de données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●"/>
            </a:pPr>
            <a:r>
              <a:rPr lang="f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 TypeScript permet de faire du javaScript en typant ses variables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●"/>
            </a:pPr>
            <a:r>
              <a:rPr lang="f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Navigation fluide grâce aux système de module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●"/>
            </a:pPr>
            <a:r>
              <a:rPr lang="f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Développé par Google 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Inconvénients</a:t>
            </a:r>
            <a:r>
              <a:rPr b="1" lang="fr" sz="18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fr" sz="18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 sz="1800" u="sng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●"/>
            </a:pPr>
            <a:r>
              <a:rPr lang="f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Spécificités du TypeScript à apprendre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●"/>
            </a:pPr>
            <a:r>
              <a:rPr lang="f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L’impossibilité de changer de framework en cours de route : une application doit être développée en Angular du début à la fin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72" name="Google Shape;37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550" y="2059900"/>
            <a:ext cx="1777350" cy="177735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39"/>
          <p:cNvSpPr txBox="1"/>
          <p:nvPr>
            <p:ph type="title"/>
          </p:nvPr>
        </p:nvSpPr>
        <p:spPr>
          <a:xfrm>
            <a:off x="34550" y="0"/>
            <a:ext cx="9144000" cy="6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technique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374" name="Google Shape;374;p39"/>
          <p:cNvSpPr txBox="1"/>
          <p:nvPr/>
        </p:nvSpPr>
        <p:spPr>
          <a:xfrm>
            <a:off x="1133750" y="643200"/>
            <a:ext cx="36639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Front-end</a:t>
            </a:r>
            <a:endParaRPr sz="18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34550" y="0"/>
            <a:ext cx="9144000" cy="6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Présentation du projet</a:t>
            </a:r>
            <a:endParaRPr sz="3000">
              <a:solidFill>
                <a:srgbClr val="FF0000"/>
              </a:solidFill>
            </a:endParaRPr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3550" y="1307850"/>
            <a:ext cx="4480527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5"/>
          <p:cNvSpPr txBox="1"/>
          <p:nvPr/>
        </p:nvSpPr>
        <p:spPr>
          <a:xfrm>
            <a:off x="1133750" y="643200"/>
            <a:ext cx="36639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Personnage et équipements</a:t>
            </a:r>
            <a:endParaRPr sz="18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663" y="1200375"/>
            <a:ext cx="4480527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6"/>
          <p:cNvSpPr txBox="1"/>
          <p:nvPr/>
        </p:nvSpPr>
        <p:spPr>
          <a:xfrm>
            <a:off x="5606700" y="1200375"/>
            <a:ext cx="3048600" cy="3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Char char="-"/>
            </a:pPr>
            <a:r>
              <a:rPr lang="fr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Affichage du set d’équipements 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Font typeface="Times New Roman"/>
              <a:buChar char="-"/>
            </a:pPr>
            <a:r>
              <a:rPr lang="fr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Affichage des caractéristiques du personnage en fonction de son équipement et de son niveau</a:t>
            </a:r>
            <a:endParaRPr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16"/>
          <p:cNvSpPr/>
          <p:nvPr/>
        </p:nvSpPr>
        <p:spPr>
          <a:xfrm>
            <a:off x="573800" y="1200375"/>
            <a:ext cx="4480500" cy="3531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6" name="Google Shape;156;p16"/>
          <p:cNvCxnSpPr/>
          <p:nvPr/>
        </p:nvCxnSpPr>
        <p:spPr>
          <a:xfrm rot="10800000">
            <a:off x="5192225" y="1838950"/>
            <a:ext cx="636000" cy="6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16"/>
          <p:cNvCxnSpPr/>
          <p:nvPr/>
        </p:nvCxnSpPr>
        <p:spPr>
          <a:xfrm rot="10800000">
            <a:off x="4908300" y="3726300"/>
            <a:ext cx="864300" cy="138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16"/>
          <p:cNvSpPr/>
          <p:nvPr/>
        </p:nvSpPr>
        <p:spPr>
          <a:xfrm>
            <a:off x="3408250" y="1783625"/>
            <a:ext cx="1445100" cy="28137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"/>
          <p:cNvSpPr txBox="1"/>
          <p:nvPr>
            <p:ph type="title"/>
          </p:nvPr>
        </p:nvSpPr>
        <p:spPr>
          <a:xfrm>
            <a:off x="34550" y="0"/>
            <a:ext cx="9144000" cy="6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Présentation du projet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1133750" y="643200"/>
            <a:ext cx="36639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Personnage et équipements</a:t>
            </a:r>
            <a:endParaRPr sz="18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663" y="1200375"/>
            <a:ext cx="4480527" cy="35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0700" y="1832162"/>
            <a:ext cx="2138824" cy="214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7"/>
          <p:cNvSpPr txBox="1"/>
          <p:nvPr/>
        </p:nvSpPr>
        <p:spPr>
          <a:xfrm>
            <a:off x="6097525" y="1721425"/>
            <a:ext cx="27009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Possibilité de voir le détail des caractéristiques de chacun des éléments du set</a:t>
            </a:r>
            <a:endParaRPr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17"/>
          <p:cNvSpPr/>
          <p:nvPr/>
        </p:nvSpPr>
        <p:spPr>
          <a:xfrm>
            <a:off x="1783625" y="4210200"/>
            <a:ext cx="456300" cy="428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7"/>
          <p:cNvSpPr/>
          <p:nvPr/>
        </p:nvSpPr>
        <p:spPr>
          <a:xfrm>
            <a:off x="3505050" y="1721425"/>
            <a:ext cx="2336700" cy="2364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0" name="Google Shape;170;p17"/>
          <p:cNvCxnSpPr>
            <a:endCxn id="168" idx="3"/>
          </p:cNvCxnSpPr>
          <p:nvPr/>
        </p:nvCxnSpPr>
        <p:spPr>
          <a:xfrm flipH="1">
            <a:off x="2239925" y="3958050"/>
            <a:ext cx="1237500" cy="466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" name="Google Shape;171;p17"/>
          <p:cNvSpPr txBox="1"/>
          <p:nvPr>
            <p:ph type="title"/>
          </p:nvPr>
        </p:nvSpPr>
        <p:spPr>
          <a:xfrm>
            <a:off x="34550" y="0"/>
            <a:ext cx="9144000" cy="6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Présentation du projet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172" name="Google Shape;172;p17"/>
          <p:cNvSpPr txBox="1"/>
          <p:nvPr/>
        </p:nvSpPr>
        <p:spPr>
          <a:xfrm>
            <a:off x="1133750" y="643200"/>
            <a:ext cx="36639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Personnage et équipements</a:t>
            </a:r>
            <a:endParaRPr sz="18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/>
          <p:nvPr/>
        </p:nvSpPr>
        <p:spPr>
          <a:xfrm>
            <a:off x="2378175" y="1444875"/>
            <a:ext cx="39822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8"/>
          <p:cNvSpPr txBox="1"/>
          <p:nvPr/>
        </p:nvSpPr>
        <p:spPr>
          <a:xfrm>
            <a:off x="211700" y="2136925"/>
            <a:ext cx="31803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modification du set d’équipements parmis tous les objets du jeu</a:t>
            </a:r>
            <a:endParaRPr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18"/>
          <p:cNvSpPr txBox="1"/>
          <p:nvPr>
            <p:ph type="title"/>
          </p:nvPr>
        </p:nvSpPr>
        <p:spPr>
          <a:xfrm>
            <a:off x="34550" y="0"/>
            <a:ext cx="9144000" cy="6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Présentation du projet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180" name="Google Shape;180;p18"/>
          <p:cNvSpPr txBox="1"/>
          <p:nvPr/>
        </p:nvSpPr>
        <p:spPr>
          <a:xfrm>
            <a:off x="1133750" y="643200"/>
            <a:ext cx="36639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Personnage et équipements</a:t>
            </a:r>
            <a:endParaRPr sz="1800">
              <a:solidFill>
                <a:srgbClr val="F3F3F3"/>
              </a:solidFill>
            </a:endParaRPr>
          </a:p>
        </p:txBody>
      </p:sp>
      <p:pic>
        <p:nvPicPr>
          <p:cNvPr id="181" name="Google Shape;1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5725" y="1180004"/>
            <a:ext cx="5076775" cy="368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/>
          <p:nvPr>
            <p:ph type="title"/>
          </p:nvPr>
        </p:nvSpPr>
        <p:spPr>
          <a:xfrm>
            <a:off x="34550" y="0"/>
            <a:ext cx="9144000" cy="6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Présentation du projet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187" name="Google Shape;187;p19"/>
          <p:cNvSpPr txBox="1"/>
          <p:nvPr/>
        </p:nvSpPr>
        <p:spPr>
          <a:xfrm>
            <a:off x="1133750" y="643200"/>
            <a:ext cx="36639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Compte - Inscription</a:t>
            </a:r>
            <a:endParaRPr sz="1800">
              <a:solidFill>
                <a:srgbClr val="F3F3F3"/>
              </a:solidFill>
            </a:endParaRPr>
          </a:p>
        </p:txBody>
      </p:sp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750" y="1212950"/>
            <a:ext cx="2934976" cy="369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9"/>
          <p:cNvSpPr txBox="1"/>
          <p:nvPr/>
        </p:nvSpPr>
        <p:spPr>
          <a:xfrm>
            <a:off x="4456475" y="2171750"/>
            <a:ext cx="41010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Une création de compte sera disponible afin de permettre aux utilisateurs de sauvegarder différents set d’équipements et de pouvoir les modifier ultérieurement 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 txBox="1"/>
          <p:nvPr/>
        </p:nvSpPr>
        <p:spPr>
          <a:xfrm>
            <a:off x="4899900" y="1785275"/>
            <a:ext cx="1766100" cy="384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Champ de connexion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20"/>
          <p:cNvSpPr txBox="1"/>
          <p:nvPr>
            <p:ph type="title"/>
          </p:nvPr>
        </p:nvSpPr>
        <p:spPr>
          <a:xfrm>
            <a:off x="34550" y="0"/>
            <a:ext cx="9144000" cy="6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Présentation du projet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196" name="Google Shape;196;p20"/>
          <p:cNvSpPr txBox="1"/>
          <p:nvPr/>
        </p:nvSpPr>
        <p:spPr>
          <a:xfrm>
            <a:off x="1133750" y="643200"/>
            <a:ext cx="36639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Compte - Connexion</a:t>
            </a:r>
            <a:endParaRPr sz="1800">
              <a:solidFill>
                <a:srgbClr val="F3F3F3"/>
              </a:solidFill>
            </a:endParaRPr>
          </a:p>
        </p:txBody>
      </p:sp>
      <p:pic>
        <p:nvPicPr>
          <p:cNvPr id="197" name="Google Shape;1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050" y="1575750"/>
            <a:ext cx="4513799" cy="2359154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0"/>
          <p:cNvSpPr/>
          <p:nvPr/>
        </p:nvSpPr>
        <p:spPr>
          <a:xfrm>
            <a:off x="384275" y="1940475"/>
            <a:ext cx="4153200" cy="1204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0"/>
          <p:cNvSpPr txBox="1"/>
          <p:nvPr/>
        </p:nvSpPr>
        <p:spPr>
          <a:xfrm>
            <a:off x="4899900" y="3186625"/>
            <a:ext cx="2759100" cy="6432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Lien vers le changement de son mot de passe si on l’a </a:t>
            </a:r>
            <a:r>
              <a:rPr lang="fr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oublié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20"/>
          <p:cNvSpPr/>
          <p:nvPr/>
        </p:nvSpPr>
        <p:spPr>
          <a:xfrm>
            <a:off x="465575" y="3485000"/>
            <a:ext cx="1086300" cy="2217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186" y="1707125"/>
            <a:ext cx="3781539" cy="2672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1"/>
          <p:cNvSpPr txBox="1"/>
          <p:nvPr/>
        </p:nvSpPr>
        <p:spPr>
          <a:xfrm>
            <a:off x="4197825" y="2317625"/>
            <a:ext cx="4056900" cy="384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Possibilité de renseigner une nouvelle fois son mail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21"/>
          <p:cNvSpPr txBox="1"/>
          <p:nvPr>
            <p:ph type="title"/>
          </p:nvPr>
        </p:nvSpPr>
        <p:spPr>
          <a:xfrm>
            <a:off x="34550" y="0"/>
            <a:ext cx="9144000" cy="6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Présentation du projet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208" name="Google Shape;208;p21"/>
          <p:cNvSpPr txBox="1"/>
          <p:nvPr/>
        </p:nvSpPr>
        <p:spPr>
          <a:xfrm>
            <a:off x="1133750" y="643200"/>
            <a:ext cx="36639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Compte - Compte Inactif</a:t>
            </a:r>
            <a:endParaRPr sz="1800">
              <a:solidFill>
                <a:srgbClr val="F3F3F3"/>
              </a:solidFill>
            </a:endParaRPr>
          </a:p>
        </p:txBody>
      </p:sp>
      <p:sp>
        <p:nvSpPr>
          <p:cNvPr id="209" name="Google Shape;209;p21"/>
          <p:cNvSpPr txBox="1"/>
          <p:nvPr/>
        </p:nvSpPr>
        <p:spPr>
          <a:xfrm>
            <a:off x="4899900" y="3186625"/>
            <a:ext cx="2759100" cy="6432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Lien vers le changement de son mot de passe si on l’a oublié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21"/>
          <p:cNvSpPr/>
          <p:nvPr/>
        </p:nvSpPr>
        <p:spPr>
          <a:xfrm>
            <a:off x="517300" y="3649225"/>
            <a:ext cx="2113500" cy="180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7875" y="1374091"/>
            <a:ext cx="1847475" cy="906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